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694" r:id="rId2"/>
    <p:sldId id="690" r:id="rId3"/>
    <p:sldId id="691" r:id="rId4"/>
    <p:sldId id="695" r:id="rId5"/>
    <p:sldId id="696" r:id="rId6"/>
    <p:sldId id="693" r:id="rId7"/>
    <p:sldId id="546" r:id="rId8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oolston, Sophie L" initials="WSL" lastIdx="30" clrIdx="0"/>
  <p:cmAuthor id="1" name="David Spach" initials="DS" lastIdx="0" clrIdx="1"/>
  <p:cmAuthor id="2" name="David Spach" initials="" lastIdx="0" clrIdx="2"/>
  <p:cmAuthor id="3" name="Nina Kim" initials="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9490"/>
    <a:srgbClr val="5F7F75"/>
    <a:srgbClr val="A09072"/>
    <a:srgbClr val="835B3E"/>
    <a:srgbClr val="7A7F62"/>
    <a:srgbClr val="4B5C86"/>
    <a:srgbClr val="766B75"/>
    <a:srgbClr val="445377"/>
    <a:srgbClr val="29537F"/>
    <a:srgbClr val="E6E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7581" autoAdjust="0"/>
    <p:restoredTop sz="95679" autoAdjust="0"/>
  </p:normalViewPr>
  <p:slideViewPr>
    <p:cSldViewPr showGuides="1">
      <p:cViewPr>
        <p:scale>
          <a:sx n="100" d="100"/>
          <a:sy n="100" d="100"/>
        </p:scale>
        <p:origin x="-936" y="-2328"/>
      </p:cViewPr>
      <p:guideLst>
        <p:guide orient="horz" pos="4319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6681664791901"/>
          <c:y val="0.127224409448819"/>
          <c:w val="0.881549493813273"/>
          <c:h val="0.7745050279859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OPR-D</c:v>
                </c:pt>
              </c:strCache>
            </c:strRef>
          </c:tx>
          <c:spPr>
            <a:solidFill>
              <a:srgbClr val="3A6977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numFmt formatCode="0.0" sourceLinked="0"/>
            <c:spPr>
              <a:solidFill>
                <a:sysClr val="window" lastClr="FFFFFF">
                  <a:alpha val="50000"/>
                </a:sysClr>
              </a:solidFill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CKD Stage 1-2</c:v>
                </c:pt>
                <c:pt idx="1">
                  <c:v>CKD Stage 3</c:v>
                </c:pt>
                <c:pt idx="2">
                  <c:v>CKD Stage 4-5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98.5</c:v>
                </c:pt>
                <c:pt idx="1">
                  <c:v>96.0</c:v>
                </c:pt>
                <c:pt idx="2">
                  <c:v>100.0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OPR-D + Ribavirin</c:v>
                </c:pt>
              </c:strCache>
            </c:strRef>
          </c:tx>
          <c:spPr>
            <a:solidFill>
              <a:srgbClr val="6D6D7D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100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spPr>
              <a:solidFill>
                <a:sysClr val="window" lastClr="FFFFFF">
                  <a:alpha val="50000"/>
                </a:sysClr>
              </a:solidFill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CKD Stage 1-2</c:v>
                </c:pt>
                <c:pt idx="1">
                  <c:v>CKD Stage 3</c:v>
                </c:pt>
                <c:pt idx="2">
                  <c:v>CKD Stage 4-5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96.9</c:v>
                </c:pt>
                <c:pt idx="1">
                  <c:v>95.3</c:v>
                </c:pt>
                <c:pt idx="2">
                  <c:v>89.1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047927336"/>
        <c:axId val="1968471064"/>
      </c:barChart>
      <c:catAx>
        <c:axId val="20479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270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96847106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1968471064"/>
        <c:scaling>
          <c:orientation val="minMax"/>
          <c:max val="100.0"/>
          <c:min val="0.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b="1" i="0" baseline="0" dirty="0" smtClean="0">
                    <a:effectLst/>
                  </a:rPr>
                  <a:t>Persons (%) with SVR 12</a:t>
                </a:r>
                <a:endParaRPr lang="en-US" sz="16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00368098518935133"/>
              <c:y val="0.17952542453277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2047927336"/>
        <c:crosses val="autoZero"/>
        <c:crossBetween val="between"/>
        <c:majorUnit val="20.0"/>
        <c:minorUnit val="20.0"/>
      </c:valAx>
      <c:spPr>
        <a:solidFill>
          <a:srgbClr val="E6EBF2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300476460712681"/>
          <c:y val="0.000798799424993588"/>
          <c:w val="0.687177886547965"/>
          <c:h val="0.080726462290954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6681664791901"/>
          <c:y val="0.159448484703095"/>
          <c:w val="0.881549493813273"/>
          <c:h val="0.7422809633387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Ombitasvir-Paritaprevir-Ritonavir and Dasabuvir</c:v>
                </c:pt>
              </c:strCache>
            </c:strRef>
          </c:tx>
          <c:spPr>
            <a:solidFill>
              <a:srgbClr val="4B5C86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numFmt formatCode="0.0" sourceLinked="0"/>
            <c:spPr>
              <a:solidFill>
                <a:sysClr val="window" lastClr="FFFFFF">
                  <a:alpha val="50000"/>
                </a:sysClr>
              </a:solidFill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CKD Stage 1-2</c:v>
                </c:pt>
                <c:pt idx="1">
                  <c:v>CKD Stage 3</c:v>
                </c:pt>
                <c:pt idx="2">
                  <c:v>CKD Stage 4-5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98.5</c:v>
                </c:pt>
                <c:pt idx="1">
                  <c:v>96.0</c:v>
                </c:pt>
                <c:pt idx="2">
                  <c:v>100.0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Ombitasvir-Paritaprevir-Ritonavir and Dasabuvir  + Ribavirin</c:v>
                </c:pt>
              </c:strCache>
            </c:strRef>
          </c:tx>
          <c:spPr>
            <a:solidFill>
              <a:srgbClr val="766B75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100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spPr>
              <a:solidFill>
                <a:sysClr val="window" lastClr="FFFFFF">
                  <a:alpha val="50000"/>
                </a:sysClr>
              </a:solidFill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CKD Stage 1-2</c:v>
                </c:pt>
                <c:pt idx="1">
                  <c:v>CKD Stage 3</c:v>
                </c:pt>
                <c:pt idx="2">
                  <c:v>CKD Stage 4-5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96.9</c:v>
                </c:pt>
                <c:pt idx="1">
                  <c:v>95.3</c:v>
                </c:pt>
                <c:pt idx="2">
                  <c:v>89.1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968792584"/>
        <c:axId val="1968812456"/>
      </c:barChart>
      <c:catAx>
        <c:axId val="196879258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270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968812456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1968812456"/>
        <c:scaling>
          <c:orientation val="minMax"/>
          <c:max val="100.0"/>
          <c:min val="0.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b="1" i="0" baseline="0" dirty="0" smtClean="0">
                    <a:effectLst/>
                  </a:rPr>
                  <a:t>Persons (%) with SVR 12</a:t>
                </a:r>
                <a:endParaRPr lang="en-US" sz="16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00368098518935133"/>
              <c:y val="0.17952542453277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968792584"/>
        <c:crosses val="autoZero"/>
        <c:crossBetween val="between"/>
        <c:majorUnit val="20.0"/>
        <c:minorUnit val="20.0"/>
      </c:valAx>
      <c:spPr>
        <a:solidFill>
          <a:srgbClr val="E6EBF2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309309309309309"/>
          <c:y val="0.000798799424993588"/>
          <c:w val="0.675165874535953"/>
          <c:h val="0.139315878923874"/>
        </c:manualLayout>
      </c:layout>
      <c:overlay val="0"/>
      <c:spPr>
        <a:noFill/>
        <a:ln>
          <a:noFill/>
        </a:ln>
      </c:spPr>
      <c:txPr>
        <a:bodyPr/>
        <a:lstStyle/>
        <a:p>
          <a:pPr algn="r">
            <a:defRPr sz="160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2687687687688"/>
          <c:y val="0.159448484703095"/>
          <c:w val="0.875543496252157"/>
          <c:h val="0.7422809633387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Ombitasvir-Paritaprevir-Ritonavir and Dasabuvir</c:v>
                </c:pt>
              </c:strCache>
            </c:strRef>
          </c:tx>
          <c:spPr>
            <a:solidFill>
              <a:srgbClr val="A09072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cat>
            <c:strRef>
              <c:f>Sheet1!$A$2:$A$4</c:f>
              <c:strCache>
                <c:ptCount val="3"/>
                <c:pt idx="0">
                  <c:v>CKD Stage 1-2</c:v>
                </c:pt>
                <c:pt idx="1">
                  <c:v>CKD Stage 3</c:v>
                </c:pt>
                <c:pt idx="2">
                  <c:v>CKD Stage 4-5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0.8</c:v>
                </c:pt>
                <c:pt idx="1">
                  <c:v>1.9</c:v>
                </c:pt>
                <c:pt idx="2">
                  <c:v>21.8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Ombitasvir-Paritaprevir-Ritonavir and Dasabuvir  + Ribavirin</c:v>
                </c:pt>
              </c:strCache>
            </c:strRef>
          </c:tx>
          <c:spPr>
            <a:solidFill>
              <a:srgbClr val="729490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Sheet1!$A$2:$A$4</c:f>
              <c:strCache>
                <c:ptCount val="3"/>
                <c:pt idx="0">
                  <c:v>CKD Stage 1-2</c:v>
                </c:pt>
                <c:pt idx="1">
                  <c:v>CKD Stage 3</c:v>
                </c:pt>
                <c:pt idx="2">
                  <c:v>CKD Stage 4-5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0.9</c:v>
                </c:pt>
                <c:pt idx="1">
                  <c:v>2.0</c:v>
                </c:pt>
                <c:pt idx="2">
                  <c:v>14.3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96851656"/>
        <c:axId val="1966153400"/>
      </c:barChart>
      <c:catAx>
        <c:axId val="189685165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270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966153400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1966153400"/>
        <c:scaling>
          <c:orientation val="minMax"/>
          <c:max val="25.0"/>
          <c:min val="0.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800" b="1" i="0" baseline="0" dirty="0" smtClean="0">
                    <a:effectLst/>
                  </a:rPr>
                  <a:t>Persons (%) Grade 3/4 Anemia</a:t>
                </a:r>
                <a:endParaRPr lang="en-US" sz="16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0045045045045045"/>
              <c:y val="0.12093611080868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896851656"/>
        <c:crosses val="autoZero"/>
        <c:crossBetween val="between"/>
        <c:majorUnit val="5.0"/>
      </c:valAx>
      <c:spPr>
        <a:solidFill>
          <a:srgbClr val="E6EBF2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309309309309309"/>
          <c:y val="0.000798799424993588"/>
          <c:w val="0.675165874535953"/>
          <c:h val="0.139315878923874"/>
        </c:manualLayout>
      </c:layout>
      <c:overlay val="0"/>
      <c:spPr>
        <a:noFill/>
        <a:ln>
          <a:noFill/>
        </a:ln>
      </c:spPr>
      <c:txPr>
        <a:bodyPr/>
        <a:lstStyle/>
        <a:p>
          <a:pPr algn="r">
            <a:defRPr sz="160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xmlns:p14="http://schemas.microsoft.com/office/powerpoint/2010/main"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295402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l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295400"/>
            <a:ext cx="9144000" cy="359663"/>
          </a:xfrm>
          <a:prstGeom prst="rect">
            <a:avLst/>
          </a:prstGeom>
        </p:spPr>
        <p:txBody>
          <a:bodyPr lIns="36576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xmlns:p14="http://schemas.microsoft.com/office/powerpoint/2010/main"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xmlns:p14="http://schemas.microsoft.com/office/powerpoint/2010/main"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xmlns:p14="http://schemas.microsoft.com/office/powerpoint/2010/main"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xmlns:p14="http://schemas.microsoft.com/office/powerpoint/2010/main"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xmlns:p14="http://schemas.microsoft.com/office/powerpoint/2010/main"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xmlns:p14="http://schemas.microsoft.com/office/powerpoint/2010/main"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xmlns:p14="http://schemas.microsoft.com/office/powerpoint/2010/main"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xmlns:p14="http://schemas.microsoft.com/office/powerpoint/2010/main"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hyperlink" Target="http://www.hepatitisc.uw.edu" TargetMode="External"/><Relationship Id="rId3" Type="http://schemas.openxmlformats.org/officeDocument/2006/relationships/hyperlink" Target="http://depts.washington.edu/hepstud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Ombitasvir-Paritaprevir-Ritonavir</a:t>
            </a:r>
            <a:r>
              <a:rPr lang="en-US" sz="2000" dirty="0"/>
              <a:t> </a:t>
            </a:r>
            <a:r>
              <a:rPr lang="en-US" sz="2000" dirty="0" smtClean="0"/>
              <a:t>and Dasabuvir in Renal Disease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800" dirty="0" smtClean="0"/>
              <a:t>ERCHIVES-Renal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0EAD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718E25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Treatment-Naive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718E25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/>
              <a:t>Source: Butt AA, et al. Aliment </a:t>
            </a:r>
            <a:r>
              <a:rPr lang="en-US" sz="1400" dirty="0" err="1"/>
              <a:t>Pharmacol</a:t>
            </a:r>
            <a:r>
              <a:rPr lang="en-US" sz="1400" dirty="0"/>
              <a:t> </a:t>
            </a:r>
            <a:r>
              <a:rPr lang="en-US" sz="1400" dirty="0" err="1"/>
              <a:t>Ther</a:t>
            </a:r>
            <a:r>
              <a:rPr lang="en-US" sz="1400" dirty="0"/>
              <a:t>. 2018;48:35-43</a:t>
            </a:r>
          </a:p>
        </p:txBody>
      </p:sp>
    </p:spTree>
    <p:extLst>
      <p:ext uri="{BB962C8B-B14F-4D97-AF65-F5344CB8AC3E}">
        <p14:creationId xmlns:p14="http://schemas.microsoft.com/office/powerpoint/2010/main" val="170443198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Butt AA, </a:t>
            </a:r>
            <a:r>
              <a:rPr lang="en-US" dirty="0"/>
              <a:t>et al. Aliment </a:t>
            </a:r>
            <a:r>
              <a:rPr lang="en-US" dirty="0" err="1"/>
              <a:t>Pharmacol</a:t>
            </a:r>
            <a:r>
              <a:rPr lang="en-US" dirty="0"/>
              <a:t> </a:t>
            </a:r>
            <a:r>
              <a:rPr lang="en-US" dirty="0" err="1"/>
              <a:t>Ther</a:t>
            </a:r>
            <a:r>
              <a:rPr lang="en-US" dirty="0"/>
              <a:t>. </a:t>
            </a:r>
            <a:r>
              <a:rPr lang="en-US" dirty="0" smtClean="0"/>
              <a:t>2018;48:</a:t>
            </a:r>
            <a:r>
              <a:rPr lang="en-US" dirty="0"/>
              <a:t>35-43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err="1">
                <a:solidFill>
                  <a:srgbClr val="F0EADC"/>
                </a:solidFill>
              </a:rPr>
              <a:t>Ombitasvir</a:t>
            </a:r>
            <a:r>
              <a:rPr lang="en-US" sz="2400" dirty="0">
                <a:solidFill>
                  <a:srgbClr val="F0EADC"/>
                </a:solidFill>
              </a:rPr>
              <a:t>-</a:t>
            </a:r>
            <a:r>
              <a:rPr lang="en-US" sz="2400" dirty="0" err="1">
                <a:solidFill>
                  <a:srgbClr val="F0EADC"/>
                </a:solidFill>
              </a:rPr>
              <a:t>Paritaprevir</a:t>
            </a:r>
            <a:r>
              <a:rPr lang="en-US" sz="2400" dirty="0">
                <a:solidFill>
                  <a:srgbClr val="F0EADC"/>
                </a:solidFill>
              </a:rPr>
              <a:t>-Ritonavir and </a:t>
            </a:r>
            <a:r>
              <a:rPr lang="en-US" sz="2400" dirty="0" err="1" smtClean="0">
                <a:solidFill>
                  <a:srgbClr val="F0EADC"/>
                </a:solidFill>
              </a:rPr>
              <a:t>Dasabuvir</a:t>
            </a:r>
            <a:r>
              <a:rPr lang="en-US" sz="2400" dirty="0" smtClean="0">
                <a:solidFill>
                  <a:srgbClr val="F0EADC"/>
                </a:solidFill>
              </a:rPr>
              <a:t> in Renal Disease</a:t>
            </a:r>
            <a:br>
              <a:rPr lang="en-US" sz="2400" dirty="0" smtClean="0">
                <a:solidFill>
                  <a:srgbClr val="F0EADC"/>
                </a:solidFill>
              </a:rPr>
            </a:br>
            <a:r>
              <a:rPr lang="en-US" sz="2400" dirty="0" smtClean="0"/>
              <a:t>ERCHIVES-Renal: Study Design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072468"/>
              </p:ext>
            </p:extLst>
          </p:nvPr>
        </p:nvGraphicFramePr>
        <p:xfrm>
          <a:off x="495300" y="1691046"/>
          <a:ext cx="8115300" cy="417635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115300"/>
              </a:tblGrid>
              <a:tr h="29051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ERCHIVES-Renal Study Design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F4951"/>
                    </a:solidFill>
                  </a:tcPr>
                </a:tc>
              </a:tr>
              <a:tr h="3784244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Retrospective observational cohort revie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w in Veterans Administration system to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determine the effectiveness and safety of HCV treatment in persons with renal disease using two regimens: (1) ledipasvir-sofosbuvir, with or without ribavirin, and (2)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ombitasvir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paritaprevir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-ritonavir and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dasabuvir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, with or without ribavirin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1-6 (most with genotype 1)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Baseline chronic kidney disease (CKD stage 1-5 included)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ompensated cirrhosis allowed</a:t>
                      </a:r>
                      <a:b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</a:br>
                      <a:r>
                        <a:rPr lang="mr-IN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–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 Persons with HIV were excluded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End-Points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SVR12, treatment completion, and safety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6194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err="1">
                <a:solidFill>
                  <a:srgbClr val="F0EADC"/>
                </a:solidFill>
              </a:rPr>
              <a:t>Ombitasvir</a:t>
            </a:r>
            <a:r>
              <a:rPr lang="en-US" sz="2400" dirty="0">
                <a:solidFill>
                  <a:srgbClr val="F0EADC"/>
                </a:solidFill>
              </a:rPr>
              <a:t>-</a:t>
            </a:r>
            <a:r>
              <a:rPr lang="en-US" sz="2400" dirty="0" err="1">
                <a:solidFill>
                  <a:srgbClr val="F0EADC"/>
                </a:solidFill>
              </a:rPr>
              <a:t>Paritaprevir</a:t>
            </a:r>
            <a:r>
              <a:rPr lang="en-US" sz="2400" dirty="0">
                <a:solidFill>
                  <a:srgbClr val="F0EADC"/>
                </a:solidFill>
              </a:rPr>
              <a:t>-Ritonavir and </a:t>
            </a:r>
            <a:r>
              <a:rPr lang="en-US" sz="2400" dirty="0" err="1">
                <a:solidFill>
                  <a:srgbClr val="F0EADC"/>
                </a:solidFill>
              </a:rPr>
              <a:t>Dasabuvir</a:t>
            </a:r>
            <a:r>
              <a:rPr lang="en-US" sz="2400" dirty="0">
                <a:solidFill>
                  <a:srgbClr val="F0EADC"/>
                </a:solidFill>
              </a:rPr>
              <a:t> in Renal Disease</a:t>
            </a:r>
            <a:br>
              <a:rPr lang="en-US" sz="2400" dirty="0">
                <a:solidFill>
                  <a:srgbClr val="F0EADC"/>
                </a:solidFill>
              </a:rPr>
            </a:br>
            <a:r>
              <a:rPr lang="en-US" sz="2400" dirty="0" smtClean="0"/>
              <a:t>ERCHIVES-Renal: Results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err="1" smtClean="0"/>
              <a:t>Ombitasvir</a:t>
            </a:r>
            <a:r>
              <a:rPr lang="en-US" dirty="0" smtClean="0"/>
              <a:t>-</a:t>
            </a:r>
            <a:r>
              <a:rPr lang="en-US" dirty="0" err="1" smtClean="0"/>
              <a:t>Pariteprevir</a:t>
            </a:r>
            <a:r>
              <a:rPr lang="en-US" dirty="0" smtClean="0"/>
              <a:t>-Ritonavir </a:t>
            </a:r>
            <a:r>
              <a:rPr lang="en-US" dirty="0"/>
              <a:t>plus </a:t>
            </a:r>
            <a:r>
              <a:rPr lang="en-US" dirty="0" err="1" smtClean="0"/>
              <a:t>Dasabuvir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Chronic Kidney Disease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Butt AA, </a:t>
            </a:r>
            <a:r>
              <a:rPr lang="en-US" dirty="0"/>
              <a:t>et al. Aliment </a:t>
            </a:r>
            <a:r>
              <a:rPr lang="en-US" dirty="0" err="1"/>
              <a:t>Pharmacol</a:t>
            </a:r>
            <a:r>
              <a:rPr lang="en-US" dirty="0"/>
              <a:t> </a:t>
            </a:r>
            <a:r>
              <a:rPr lang="en-US" dirty="0" err="1"/>
              <a:t>Ther</a:t>
            </a:r>
            <a:r>
              <a:rPr lang="en-US" dirty="0"/>
              <a:t>. </a:t>
            </a:r>
            <a:r>
              <a:rPr lang="en-US" dirty="0" smtClean="0"/>
              <a:t>2018;48:</a:t>
            </a:r>
            <a:r>
              <a:rPr lang="en-US" dirty="0"/>
              <a:t>35-43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7971735"/>
              </p:ext>
            </p:extLst>
          </p:nvPr>
        </p:nvGraphicFramePr>
        <p:xfrm>
          <a:off x="342900" y="1905000"/>
          <a:ext cx="8458200" cy="433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Rectangle 15"/>
          <p:cNvSpPr/>
          <p:nvPr/>
        </p:nvSpPr>
        <p:spPr>
          <a:xfrm>
            <a:off x="1523343" y="5410196"/>
            <a:ext cx="1024124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679/689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04740" y="5410196"/>
            <a:ext cx="868680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42/42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67600" y="5410196"/>
            <a:ext cx="868680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41/46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430510" y="5410196"/>
            <a:ext cx="1024124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2169/2238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010618" y="5410196"/>
            <a:ext cx="1024124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95/99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17785" y="5410196"/>
            <a:ext cx="1024124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203/213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798048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err="1">
                <a:solidFill>
                  <a:srgbClr val="F0EADC"/>
                </a:solidFill>
              </a:rPr>
              <a:t>Ombitasvir</a:t>
            </a:r>
            <a:r>
              <a:rPr lang="en-US" sz="2400" dirty="0">
                <a:solidFill>
                  <a:srgbClr val="F0EADC"/>
                </a:solidFill>
              </a:rPr>
              <a:t>-</a:t>
            </a:r>
            <a:r>
              <a:rPr lang="en-US" sz="2400" dirty="0" err="1">
                <a:solidFill>
                  <a:srgbClr val="F0EADC"/>
                </a:solidFill>
              </a:rPr>
              <a:t>Paritaprevir</a:t>
            </a:r>
            <a:r>
              <a:rPr lang="en-US" sz="2400" dirty="0">
                <a:solidFill>
                  <a:srgbClr val="F0EADC"/>
                </a:solidFill>
              </a:rPr>
              <a:t>-Ritonavir and </a:t>
            </a:r>
            <a:r>
              <a:rPr lang="en-US" sz="2400" dirty="0" err="1">
                <a:solidFill>
                  <a:srgbClr val="F0EADC"/>
                </a:solidFill>
              </a:rPr>
              <a:t>Dasabuvir</a:t>
            </a:r>
            <a:r>
              <a:rPr lang="en-US" sz="2400" dirty="0">
                <a:solidFill>
                  <a:srgbClr val="F0EADC"/>
                </a:solidFill>
              </a:rPr>
              <a:t> in Renal Disease</a:t>
            </a:r>
            <a:br>
              <a:rPr lang="en-US" sz="2400" dirty="0">
                <a:solidFill>
                  <a:srgbClr val="F0EADC"/>
                </a:solidFill>
              </a:rPr>
            </a:br>
            <a:r>
              <a:rPr lang="en-US" sz="2400" dirty="0" smtClean="0"/>
              <a:t>ERCHIVES-Renal: Results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err="1"/>
              <a:t>Ombitasvir</a:t>
            </a:r>
            <a:r>
              <a:rPr lang="en-US" dirty="0"/>
              <a:t>-</a:t>
            </a:r>
            <a:r>
              <a:rPr lang="en-US" dirty="0" err="1" smtClean="0"/>
              <a:t>Paritaprevir</a:t>
            </a:r>
            <a:r>
              <a:rPr lang="en-US" dirty="0"/>
              <a:t>-Ritonavir plus </a:t>
            </a:r>
            <a:r>
              <a:rPr lang="en-US" dirty="0" err="1"/>
              <a:t>Dasabuvir</a:t>
            </a:r>
            <a:r>
              <a:rPr lang="en-US" dirty="0"/>
              <a:t> in Chronic Kidney Disease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Butt AA, </a:t>
            </a:r>
            <a:r>
              <a:rPr lang="en-US" dirty="0"/>
              <a:t>et al. Aliment </a:t>
            </a:r>
            <a:r>
              <a:rPr lang="en-US" dirty="0" err="1"/>
              <a:t>Pharmacol</a:t>
            </a:r>
            <a:r>
              <a:rPr lang="en-US" dirty="0"/>
              <a:t> </a:t>
            </a:r>
            <a:r>
              <a:rPr lang="en-US" dirty="0" err="1"/>
              <a:t>Ther</a:t>
            </a:r>
            <a:r>
              <a:rPr lang="en-US" dirty="0"/>
              <a:t>. </a:t>
            </a:r>
            <a:r>
              <a:rPr lang="en-US" dirty="0" smtClean="0"/>
              <a:t>2018;48:</a:t>
            </a:r>
            <a:r>
              <a:rPr lang="en-US" dirty="0"/>
              <a:t>35-43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9498496"/>
              </p:ext>
            </p:extLst>
          </p:nvPr>
        </p:nvGraphicFramePr>
        <p:xfrm>
          <a:off x="344488" y="1828800"/>
          <a:ext cx="8458200" cy="433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1523343" y="5346700"/>
            <a:ext cx="1024124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679/689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04740" y="5346700"/>
            <a:ext cx="868680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42/42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67600" y="5346700"/>
            <a:ext cx="868680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41/46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30510" y="5346700"/>
            <a:ext cx="1024124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2169/2238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10618" y="5346700"/>
            <a:ext cx="1024124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95/99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17785" y="5346700"/>
            <a:ext cx="1024124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203/213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517844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err="1">
                <a:solidFill>
                  <a:srgbClr val="F0EADC"/>
                </a:solidFill>
              </a:rPr>
              <a:t>Ombitasvir</a:t>
            </a:r>
            <a:r>
              <a:rPr lang="en-US" sz="2400" dirty="0">
                <a:solidFill>
                  <a:srgbClr val="F0EADC"/>
                </a:solidFill>
              </a:rPr>
              <a:t>-</a:t>
            </a:r>
            <a:r>
              <a:rPr lang="en-US" sz="2400" dirty="0" err="1">
                <a:solidFill>
                  <a:srgbClr val="F0EADC"/>
                </a:solidFill>
              </a:rPr>
              <a:t>Paritaprevir</a:t>
            </a:r>
            <a:r>
              <a:rPr lang="en-US" sz="2400" dirty="0">
                <a:solidFill>
                  <a:srgbClr val="F0EADC"/>
                </a:solidFill>
              </a:rPr>
              <a:t>-Ritonavir and </a:t>
            </a:r>
            <a:r>
              <a:rPr lang="en-US" sz="2400" dirty="0" err="1">
                <a:solidFill>
                  <a:srgbClr val="F0EADC"/>
                </a:solidFill>
              </a:rPr>
              <a:t>Dasabuvir</a:t>
            </a:r>
            <a:r>
              <a:rPr lang="en-US" sz="2400" dirty="0">
                <a:solidFill>
                  <a:srgbClr val="F0EADC"/>
                </a:solidFill>
              </a:rPr>
              <a:t> in Renal Disease</a:t>
            </a:r>
            <a:br>
              <a:rPr lang="en-US" sz="2400" dirty="0">
                <a:solidFill>
                  <a:srgbClr val="F0EADC"/>
                </a:solidFill>
              </a:rPr>
            </a:br>
            <a:r>
              <a:rPr lang="en-US" sz="2400" dirty="0" smtClean="0"/>
              <a:t>ERCHIVES-Renal: Results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err="1"/>
              <a:t>Ombitasvir</a:t>
            </a:r>
            <a:r>
              <a:rPr lang="en-US" dirty="0"/>
              <a:t>-</a:t>
            </a:r>
            <a:r>
              <a:rPr lang="en-US" dirty="0" err="1" smtClean="0"/>
              <a:t>Paritaprevir</a:t>
            </a:r>
            <a:r>
              <a:rPr lang="en-US" dirty="0"/>
              <a:t>-Ritonavir plus </a:t>
            </a:r>
            <a:r>
              <a:rPr lang="en-US" dirty="0" err="1"/>
              <a:t>Dasabuvir</a:t>
            </a:r>
            <a:r>
              <a:rPr lang="en-US" dirty="0"/>
              <a:t> in Chronic Kidney Disease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Butt AA, </a:t>
            </a:r>
            <a:r>
              <a:rPr lang="en-US" dirty="0"/>
              <a:t>et al. Aliment </a:t>
            </a:r>
            <a:r>
              <a:rPr lang="en-US" dirty="0" err="1"/>
              <a:t>Pharmacol</a:t>
            </a:r>
            <a:r>
              <a:rPr lang="en-US" dirty="0"/>
              <a:t> </a:t>
            </a:r>
            <a:r>
              <a:rPr lang="en-US" dirty="0" err="1"/>
              <a:t>Ther</a:t>
            </a:r>
            <a:r>
              <a:rPr lang="en-US" dirty="0"/>
              <a:t>. </a:t>
            </a:r>
            <a:r>
              <a:rPr lang="en-US" dirty="0" smtClean="0"/>
              <a:t>2018;48:</a:t>
            </a:r>
            <a:r>
              <a:rPr lang="en-US" dirty="0"/>
              <a:t>35-43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2721443"/>
              </p:ext>
            </p:extLst>
          </p:nvPr>
        </p:nvGraphicFramePr>
        <p:xfrm>
          <a:off x="344488" y="1828800"/>
          <a:ext cx="8458200" cy="433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242845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Butt AA, </a:t>
            </a:r>
            <a:r>
              <a:rPr lang="en-US" dirty="0"/>
              <a:t>et al. Aliment </a:t>
            </a:r>
            <a:r>
              <a:rPr lang="en-US" dirty="0" err="1"/>
              <a:t>Pharmacol</a:t>
            </a:r>
            <a:r>
              <a:rPr lang="en-US" dirty="0"/>
              <a:t> </a:t>
            </a:r>
            <a:r>
              <a:rPr lang="en-US" dirty="0" err="1"/>
              <a:t>Ther</a:t>
            </a:r>
            <a:r>
              <a:rPr lang="en-US" dirty="0"/>
              <a:t>. </a:t>
            </a:r>
            <a:r>
              <a:rPr lang="en-US" dirty="0" smtClean="0"/>
              <a:t>2018;48:</a:t>
            </a:r>
            <a:r>
              <a:rPr lang="en-US" dirty="0"/>
              <a:t>35-43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err="1">
                <a:solidFill>
                  <a:srgbClr val="F0EADC"/>
                </a:solidFill>
              </a:rPr>
              <a:t>Ombitasvir</a:t>
            </a:r>
            <a:r>
              <a:rPr lang="en-US" sz="2400" dirty="0">
                <a:solidFill>
                  <a:srgbClr val="F0EADC"/>
                </a:solidFill>
              </a:rPr>
              <a:t>-</a:t>
            </a:r>
            <a:r>
              <a:rPr lang="en-US" sz="2400" dirty="0" err="1">
                <a:solidFill>
                  <a:srgbClr val="F0EADC"/>
                </a:solidFill>
              </a:rPr>
              <a:t>Paritaprevir</a:t>
            </a:r>
            <a:r>
              <a:rPr lang="en-US" sz="2400" dirty="0">
                <a:solidFill>
                  <a:srgbClr val="F0EADC"/>
                </a:solidFill>
              </a:rPr>
              <a:t>-Ritonavir and </a:t>
            </a:r>
            <a:r>
              <a:rPr lang="en-US" sz="2400" dirty="0" err="1">
                <a:solidFill>
                  <a:srgbClr val="F0EADC"/>
                </a:solidFill>
              </a:rPr>
              <a:t>Dasabuvir</a:t>
            </a:r>
            <a:r>
              <a:rPr lang="en-US" sz="2400" dirty="0">
                <a:solidFill>
                  <a:srgbClr val="F0EADC"/>
                </a:solidFill>
              </a:rPr>
              <a:t> in Renal Disease</a:t>
            </a:r>
            <a:br>
              <a:rPr lang="en-US" sz="2400" dirty="0">
                <a:solidFill>
                  <a:srgbClr val="F0EADC"/>
                </a:solidFill>
              </a:rPr>
            </a:br>
            <a:r>
              <a:rPr lang="en-US" sz="2400" dirty="0" smtClean="0"/>
              <a:t>ERCHIVES-Renal: Conclusions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489333"/>
              </p:ext>
            </p:extLst>
          </p:nvPr>
        </p:nvGraphicFramePr>
        <p:xfrm>
          <a:off x="0" y="2133600"/>
          <a:ext cx="9144000" cy="29565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“</a:t>
                      </a:r>
                      <a:r>
                        <a:rPr lang="en-US" sz="2000" b="0" i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Ledipasvir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-sofosbuvir and </a:t>
                      </a:r>
                      <a:r>
                        <a:rPr lang="en-US" sz="2000" b="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Ombitasvir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-</a:t>
                      </a:r>
                      <a:r>
                        <a:rPr lang="en-US" sz="2000" b="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pariteprevir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-ritonavir plus </a:t>
                      </a:r>
                      <a:r>
                        <a:rPr lang="en-US" sz="2000" b="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dasabuvir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 achieved high SVR rates in chronic kidney</a:t>
                      </a:r>
                      <a:r>
                        <a:rPr lang="en-US" sz="2000" b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 disease 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population. Treatment completion rates were lower than expected. A decline in </a:t>
                      </a:r>
                      <a:r>
                        <a:rPr lang="en-US" sz="2000" b="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eGFR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 and development of </a:t>
                      </a:r>
                      <a:r>
                        <a:rPr lang="en-US" sz="2000" b="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anaemia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 were observed in a substantial proportion of persons, but the clinical implications remain unclear.</a:t>
                      </a:r>
                      <a: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”</a:t>
                      </a:r>
                      <a:endParaRPr lang="en-US" sz="2000" b="0" kern="1200" dirty="0" smtClean="0"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548640" marR="54864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05432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tx2">
                    <a:lumMod val="50000"/>
                    <a:lumOff val="50000"/>
                  </a:schemeClr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60577</TotalTime>
  <Words>397</Words>
  <Application>Microsoft Macintosh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AETC_Master_Template_061510</vt:lpstr>
      <vt:lpstr>Ombitasvir-Paritaprevir-Ritonavir and Dasabuvir in Renal Disease ERCHIVES-Renal</vt:lpstr>
      <vt:lpstr>Ombitasvir-Paritaprevir-Ritonavir and Dasabuvir in Renal Disease ERCHIVES-Renal: Study Design</vt:lpstr>
      <vt:lpstr>Ombitasvir-Paritaprevir-Ritonavir and Dasabuvir in Renal Disease ERCHIVES-Renal: Results</vt:lpstr>
      <vt:lpstr>Ombitasvir-Paritaprevir-Ritonavir and Dasabuvir in Renal Disease ERCHIVES-Renal: Results</vt:lpstr>
      <vt:lpstr>Ombitasvir-Paritaprevir-Ritonavir and Dasabuvir in Renal Disease ERCHIVES-Renal: Results</vt:lpstr>
      <vt:lpstr>Ombitasvir-Paritaprevir-Ritonavir and Dasabuvir in Renal Disease ERCHIVES-Renal: Conclusions</vt:lpstr>
      <vt:lpstr>PowerPoint Presentation</vt:lpstr>
    </vt:vector>
  </TitlesOfParts>
  <Company>HMC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David  S</cp:lastModifiedBy>
  <cp:revision>3312</cp:revision>
  <cp:lastPrinted>2011-04-18T21:48:04Z</cp:lastPrinted>
  <dcterms:created xsi:type="dcterms:W3CDTF">2010-11-28T05:36:22Z</dcterms:created>
  <dcterms:modified xsi:type="dcterms:W3CDTF">2018-07-12T17:59:32Z</dcterms:modified>
</cp:coreProperties>
</file>