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62" r:id="rId2"/>
    <p:sldId id="463" r:id="rId3"/>
    <p:sldId id="464" r:id="rId4"/>
    <p:sldId id="465" r:id="rId5"/>
    <p:sldId id="466" r:id="rId6"/>
    <p:sldId id="512" r:id="rId7"/>
    <p:sldId id="511" r:id="rId8"/>
    <p:sldId id="467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0354307524798602E-2"/>
          <c:w val="0.87636482939632498"/>
          <c:h val="0.780647564841809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wk)</c:v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End of Tx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97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v>SOF + RBV (16 wk)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End of Tx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98</c:v>
                </c:pt>
                <c:pt idx="1">
                  <c:v>100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551808"/>
        <c:axId val="382552368"/>
      </c:barChart>
      <c:catAx>
        <c:axId val="38255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25523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25523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026052299018202E-2"/>
              <c:y val="7.87502012974370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551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8741895110333402"/>
          <c:y val="0"/>
          <c:w val="0.60170518615728597"/>
          <c:h val="7.2951873688562194E-2"/>
        </c:manualLayout>
      </c:layout>
      <c:overlay val="0"/>
      <c:spPr>
        <a:noFill/>
        <a:ln w="19050" cmpd="sng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8.52217395239388E-2"/>
          <c:w val="0.84265951669834405"/>
          <c:h val="0.71560299574622099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GT 2 _x000d_(n=68)</c:v>
                </c:pt>
                <c:pt idx="1">
                  <c:v>GT 3 _x000d_(n=127)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86.1</c:v>
                </c:pt>
                <c:pt idx="1">
                  <c:v>29.7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GT 2 _x000d_(n=68)</c:v>
                </c:pt>
                <c:pt idx="1">
                  <c:v>GT 3 _x000d_(n=127)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61.9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555168"/>
        <c:axId val="382555728"/>
      </c:barChart>
      <c:catAx>
        <c:axId val="38255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825557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25557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2981318511656599E-3"/>
              <c:y val="0.128325187799801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25551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260086974422298"/>
          <c:y val="0"/>
          <c:w val="0.63184473264371399"/>
          <c:h val="8.2732002249718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8.8095238095238101E-2"/>
          <c:w val="0.84265951669834405"/>
          <c:h val="0.71272942444694398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Cirrhosis_x000d_(n=127)</c:v>
                </c:pt>
                <c:pt idx="1">
                  <c:v>Cirrhosis_x000d_(n=68)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60.9</c:v>
                </c:pt>
                <c:pt idx="1">
                  <c:v>30.6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Cirrhosis_x000d_(n=127)</c:v>
                </c:pt>
                <c:pt idx="1">
                  <c:v>Cirrhosis_x000d_(n=68)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76.2</c:v>
                </c:pt>
                <c:pt idx="1">
                  <c:v>65.599999999999994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558528"/>
        <c:axId val="382559088"/>
      </c:barChart>
      <c:catAx>
        <c:axId val="38255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825590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2559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2981318511656599E-3"/>
              <c:y val="0.12545162458140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25585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26397341876383101"/>
          <c:y val="0"/>
          <c:w val="0.70047218362410602"/>
          <c:h val="8.2732002249718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7023809523809498E-2"/>
          <c:w val="0.85491960959969804"/>
          <c:h val="0.70380085301837303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37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63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561888"/>
        <c:axId val="382562448"/>
      </c:barChart>
      <c:catAx>
        <c:axId val="3825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2562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562448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25618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03491206563251"/>
          <c:y val="0"/>
          <c:w val="0.88153873355650902"/>
          <c:h val="8.27320022497188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9.7023809523809498E-2"/>
          <c:w val="0.84265951669834405"/>
          <c:h val="0.70380085301837303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 </c:v>
                </c:pt>
                <c:pt idx="1">
                  <c:v>Cirrhosis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96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 </c:v>
                </c:pt>
                <c:pt idx="1">
                  <c:v>Cirrhosis 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100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236656"/>
        <c:axId val="384237216"/>
      </c:barChart>
      <c:catAx>
        <c:axId val="38423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4237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23721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423665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7816091954023"/>
          <c:y val="0"/>
          <c:w val="0.84662955923613004"/>
          <c:h val="8.27320022497188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Sofosbuvir in </a:t>
            </a:r>
            <a:r>
              <a:rPr lang="en-US" sz="2800" dirty="0"/>
              <a:t>Genotype </a:t>
            </a:r>
            <a:r>
              <a:rPr lang="en-US" sz="2800" dirty="0" smtClean="0"/>
              <a:t>2</a:t>
            </a:r>
            <a:r>
              <a:rPr lang="en-US" sz="2800" dirty="0"/>
              <a:t> </a:t>
            </a:r>
            <a:r>
              <a:rPr lang="en-US" sz="2800" dirty="0" smtClean="0"/>
              <a:t>or 3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>
                <a:solidFill>
                  <a:srgbClr val="001D48"/>
                </a:solidFill>
              </a:rPr>
              <a:t>FUSION</a:t>
            </a:r>
            <a:r>
              <a:rPr lang="en-US" dirty="0" smtClean="0"/>
              <a:t> Trial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*Note: Published 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in </a:t>
            </a:r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NEJM in tandem 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with </a:t>
            </a:r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POSITRON Trial (GT 2,3 Unable to receive PEG)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Jacobson I, 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2013;368:1867-77.</a:t>
            </a:r>
          </a:p>
        </p:txBody>
      </p:sp>
    </p:spTree>
    <p:extLst>
      <p:ext uri="{BB962C8B-B14F-4D97-AF65-F5344CB8AC3E}">
        <p14:creationId xmlns:p14="http://schemas.microsoft.com/office/powerpoint/2010/main" val="1496486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Jacobson I,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</a:t>
            </a:r>
            <a:r>
              <a:rPr lang="en-US" dirty="0" err="1" smtClean="0">
                <a:latin typeface="Arial" pitchFamily="22" charset="0"/>
              </a:rPr>
              <a:t>Engl</a:t>
            </a:r>
            <a:r>
              <a:rPr lang="en-US" dirty="0" smtClean="0">
                <a:latin typeface="Arial" pitchFamily="22" charset="0"/>
              </a:rPr>
              <a:t> J Med.  2013;368:1867-77.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FUSION Trial: Features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42568"/>
              </p:ext>
            </p:extLst>
          </p:nvPr>
        </p:nvGraphicFramePr>
        <p:xfrm>
          <a:off x="512763" y="1447800"/>
          <a:ext cx="8115300" cy="48736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FUSION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controlled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blinded phase 3 trial comparing </a:t>
                      </a:r>
                      <a:r>
                        <a:rPr lang="en-US" sz="1800" baseline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12 and 16 weeks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of sofosbuvir + ribavirin in treatment-experienced HCV GT 2 or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67 sites in US, Canada, New Zealand, enrolled May-July 2012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Treatment-experienced (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sym typeface="Wingdings"/>
                        </a:rPr>
                        <a:t>failed prior interferon-based therapy)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10,000 IU/ml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201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2 (34%); 3 (63%)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70% non-CC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sym typeface="Wingdings"/>
                        </a:rPr>
                        <a:t>Prior treatment failure: 75% relapse; 25% nonresponse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mean age 54 (range 24-70); 70%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87% white; 3% black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34% had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63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77000"/>
            <a:ext cx="7382254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6720" y="3892155"/>
            <a:ext cx="89719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=98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24000" y="3793299"/>
            <a:ext cx="3151632" cy="778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16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555751" y="2602850"/>
            <a:ext cx="2327401" cy="769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" y="2735611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RBV in Treatment</a:t>
            </a:r>
            <a:r>
              <a:rPr lang="en-US" sz="2400" dirty="0">
                <a:solidFill>
                  <a:srgbClr val="F0EADC"/>
                </a:solidFill>
              </a:rPr>
              <a:t>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FUSION Trial: Design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684059" y="4179827"/>
            <a:ext cx="23317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91634" y="2993700"/>
            <a:ext cx="23317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886201" y="2602850"/>
            <a:ext cx="810767" cy="769049"/>
          </a:xfrm>
          <a:prstGeom prst="rect">
            <a:avLst/>
          </a:prstGeom>
          <a:solidFill>
            <a:srgbClr val="E1D4BA">
              <a:alpha val="72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51602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6113" y="1524000"/>
            <a:ext cx="9162291" cy="515104"/>
            <a:chOff x="-6113" y="1295400"/>
            <a:chExt cx="9162291" cy="515104"/>
          </a:xfrm>
        </p:grpSpPr>
        <p:sp>
          <p:nvSpPr>
            <p:cNvPr id="23" name="Rectangle 22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9540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566661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038756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320778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09600" y="13814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29166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911188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41960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70162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743512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025534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91300" y="397886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29300" y="278754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711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FUSION: HCV RNA &lt;25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184066"/>
              </p:ext>
            </p:extLst>
          </p:nvPr>
        </p:nvGraphicFramePr>
        <p:xfrm>
          <a:off x="455613" y="1905000"/>
          <a:ext cx="8229600" cy="416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1095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0149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97/100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3251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93/95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3131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100/100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6233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95/95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0058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50/100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3160" y="51303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9/95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23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FUSION: SVR12 by Genotype and Treatment Duration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028156"/>
              </p:ext>
            </p:extLst>
          </p:nvPr>
        </p:nvGraphicFramePr>
        <p:xfrm>
          <a:off x="684213" y="18288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843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1560" y="497630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6212" y="497630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30/32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97630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7252" y="497630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39/63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0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FUSION: SVR12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66456"/>
              </p:ext>
            </p:extLst>
          </p:nvPr>
        </p:nvGraphicFramePr>
        <p:xfrm>
          <a:off x="684213" y="18288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1560" y="498795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6212" y="498795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98795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7252" y="498795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21/32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29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193334"/>
              </p:ext>
            </p:extLst>
          </p:nvPr>
        </p:nvGraphicFramePr>
        <p:xfrm>
          <a:off x="4724400" y="1795240"/>
          <a:ext cx="4241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FUSION: SVR12 by Genotype, Cirrhosis, and Duration of Therapy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01162"/>
              </p:ext>
            </p:extLst>
          </p:nvPr>
        </p:nvGraphicFramePr>
        <p:xfrm>
          <a:off x="150813" y="1795240"/>
          <a:ext cx="441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50552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Genotype 2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51718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Genotype 3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296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504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4356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10564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4748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0956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5608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0164" y="4854673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14/23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5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</a:t>
            </a:r>
            <a:r>
              <a:rPr lang="en-US" dirty="0" smtClean="0">
                <a:latin typeface="Arial" pitchFamily="22" charset="0"/>
              </a:rPr>
              <a:t>77.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FUSION 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85568"/>
              </p:ext>
            </p:extLst>
          </p:nvPr>
        </p:nvGraphicFramePr>
        <p:xfrm>
          <a:off x="0" y="23622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Our findings suggest that 12 weeks of treatment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and ribavirin can be an effective option for patients with HCV genotype 2 infection. However, for patients with genotype 3 infection,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particularly those who have cirrhosis or who have not had a response to prior treatment with interferon, extending the duration of treatment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to 16 weeks may provide an additional benefit.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239432"/>
            <a:ext cx="9144000" cy="362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*Note: This conclusion pertains to both the </a:t>
            </a:r>
            <a:r>
              <a:rPr lang="en-US" sz="1400" b="1" dirty="0" smtClean="0">
                <a:solidFill>
                  <a:srgbClr val="001D48"/>
                </a:solidFill>
                <a:latin typeface="Arial"/>
                <a:cs typeface="Arial"/>
              </a:rPr>
              <a:t>FUSION 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and </a:t>
            </a:r>
            <a:r>
              <a:rPr lang="en-US" sz="1400" b="1" dirty="0">
                <a:solidFill>
                  <a:srgbClr val="001D48"/>
                </a:solidFill>
                <a:latin typeface="Arial"/>
                <a:cs typeface="Arial"/>
              </a:rPr>
              <a:t>POSITRON</a:t>
            </a:r>
            <a:r>
              <a:rPr lang="en-US" sz="1400" dirty="0">
                <a:solidFill>
                  <a:srgbClr val="001D48"/>
                </a:solidFill>
                <a:latin typeface="Arial"/>
                <a:cs typeface="Arial"/>
              </a:rPr>
              <a:t> trials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, which were published in tandem</a:t>
            </a:r>
            <a:endParaRPr lang="en-US" sz="1400" dirty="0">
              <a:solidFill>
                <a:srgbClr val="001D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6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59692</TotalTime>
  <Words>507</Words>
  <Application>Microsoft Office PowerPoint</Application>
  <PresentationFormat>On-screen Show (4:3)</PresentationFormat>
  <Paragraphs>90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in Genotype 2 or 3   FUSION Trial</vt:lpstr>
      <vt:lpstr>Sofosbuvir + RBV in Treatment-Experienced HCV GT 2 or 3 FUSION Trial: Features</vt:lpstr>
      <vt:lpstr>Sofosbuvir + RBV in Treatment-Experienced HCV GT 2 or 3 FUSION Trial: Design</vt:lpstr>
      <vt:lpstr>Sofosbuvir + RBV in Treatment-Experienced HCV GT 2 or 3 FUSION Trial: Results</vt:lpstr>
      <vt:lpstr>Sofosbuvir + RBV in Treatment-Experienced HCV GT 2 or 3 FUSION Trial: Results</vt:lpstr>
      <vt:lpstr>Sofosbuvir + RBV in Treatment-Experienced HCV GT 2 or 3 FUSION Trial: Results</vt:lpstr>
      <vt:lpstr>Sofosbuvir + RBV in Treatment-Experienced HCV GT 2 or 3 FUSION Trial: Results</vt:lpstr>
      <vt:lpstr>Sofosbuvir + RBV in Treatment-Experienced HCV GT 2 or 3 FUSION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3109</cp:revision>
  <cp:lastPrinted>2011-04-18T21:48:04Z</cp:lastPrinted>
  <dcterms:created xsi:type="dcterms:W3CDTF">2010-11-28T05:36:22Z</dcterms:created>
  <dcterms:modified xsi:type="dcterms:W3CDTF">2014-10-21T17:10:08Z</dcterms:modified>
</cp:coreProperties>
</file>