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E5E"/>
    <a:srgbClr val="8E8950"/>
    <a:srgbClr val="8A703B"/>
    <a:srgbClr val="E7E7E7"/>
    <a:srgbClr val="E1E3EE"/>
    <a:srgbClr val="316396"/>
    <a:srgbClr val="7F9CAA"/>
    <a:srgbClr val="3B494F"/>
    <a:srgbClr val="4E5F67"/>
    <a:srgbClr val="556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4" autoAdjust="0"/>
    <p:restoredTop sz="94557" autoAdjust="0"/>
  </p:normalViewPr>
  <p:slideViewPr>
    <p:cSldViewPr showGuides="1">
      <p:cViewPr>
        <p:scale>
          <a:sx n="103" d="100"/>
          <a:sy n="103" d="100"/>
        </p:scale>
        <p:origin x="-1752" y="-187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PR48</c:v>
                </c:pt>
                <c:pt idx="1">
                  <c:v>PR4/PRB24</c:v>
                </c:pt>
                <c:pt idx="2">
                  <c:v>PR4/PRB44</c:v>
                </c:pt>
                <c:pt idx="3">
                  <c:v>PRB28</c:v>
                </c:pt>
                <c:pt idx="4">
                  <c:v>PRB48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38</c:v>
                </c:pt>
                <c:pt idx="1">
                  <c:v>56</c:v>
                </c:pt>
                <c:pt idx="2">
                  <c:v>75</c:v>
                </c:pt>
                <c:pt idx="3">
                  <c:v>54</c:v>
                </c:pt>
                <c:pt idx="4">
                  <c:v>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87150144"/>
        <c:axId val="387150704"/>
      </c:barChart>
      <c:catAx>
        <c:axId val="387150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3871507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871507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38946518949417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8715014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5491268418180399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D0747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PRB48_x000d_(weight-based Ribavirin)</c:v>
                </c:pt>
                <c:pt idx="1">
                  <c:v>PRB48_x000d_(low-dose Ribavirin)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50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87152944"/>
        <c:axId val="387153504"/>
      </c:barChart>
      <c:catAx>
        <c:axId val="387152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87153504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8715350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2.13716341012929E-3"/>
              <c:y val="0.167881796429615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87152944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011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443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20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20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071535"/>
            <a:ext cx="8314944" cy="609600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4382495" y="2269310"/>
            <a:ext cx="360685" cy="359955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4583340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17180766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  <p:sldLayoutId id="2147483697" r:id="rId15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Boceprevir </a:t>
            </a:r>
            <a:r>
              <a:rPr lang="en-US" sz="2800" dirty="0" smtClean="0"/>
              <a:t>with PEG + RBV in Genotype 1</a:t>
            </a:r>
            <a:br>
              <a:rPr lang="en-US" sz="2800" dirty="0" smtClean="0"/>
            </a:br>
            <a:r>
              <a:rPr lang="en-US" dirty="0" smtClean="0"/>
              <a:t>SPRINT</a:t>
            </a:r>
            <a:r>
              <a:rPr lang="en-US" dirty="0"/>
              <a:t>-1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2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>
                <a:latin typeface="Arial" pitchFamily="22" charset="0"/>
              </a:rPr>
              <a:t>Kwo</a:t>
            </a:r>
            <a:r>
              <a:rPr lang="en-US" sz="1400" dirty="0">
                <a:latin typeface="Arial" pitchFamily="22" charset="0"/>
              </a:rPr>
              <a:t> PY, et al.  Lancet.  2010;376:705-16.</a:t>
            </a:r>
          </a:p>
        </p:txBody>
      </p:sp>
    </p:spTree>
    <p:extLst>
      <p:ext uri="{BB962C8B-B14F-4D97-AF65-F5344CB8AC3E}">
        <p14:creationId xmlns:p14="http://schemas.microsoft.com/office/powerpoint/2010/main" val="16634140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Kwo PY, et al.  Lancet.  2010;376:705-16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</a:t>
            </a:r>
            <a:r>
              <a:rPr lang="en-US" sz="2400" dirty="0" smtClean="0"/>
              <a:t>-1 Trial: Part 1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705190"/>
              </p:ext>
            </p:extLst>
          </p:nvPr>
        </p:nvGraphicFramePr>
        <p:xfrm>
          <a:off x="609600" y="1456827"/>
          <a:ext cx="7924800" cy="3191373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924800"/>
              </a:tblGrid>
              <a:tr h="371973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2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SPRINT-1: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819400">
                <a:tc>
                  <a:txBody>
                    <a:bodyPr/>
                    <a:lstStyle/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520 HCV-monoinfected patients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open label, phase 2 trial, with Part 1 and Part 2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genotype 1and treatment naïve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Eligible if 1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8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6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0 years of age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67 sites (US, Canada, and Europe)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90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% with HCV RNA </a:t>
                      </a:r>
                      <a:r>
                        <a:rPr lang="en-US" sz="1800" u="sng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&gt;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600,000 IU/ml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Part 1 (n = 520): 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five arms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endParaRPr lang="en-US" sz="1800" baseline="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Part 2 (n =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75):  Randomized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to one of two arms based on ribavirin dose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609601" y="4751284"/>
            <a:ext cx="7924799" cy="16002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200"/>
              </a:lnSpc>
              <a:spcBef>
                <a:spcPct val="5000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</a:t>
            </a:r>
            <a:r>
              <a:rPr lang="en-US" sz="1800" dirty="0">
                <a:solidFill>
                  <a:srgbClr val="000000"/>
                </a:solidFill>
                <a:latin typeface="Arial" pitchFamily="22" charset="0"/>
              </a:rPr>
              <a:t>three times daily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</a:t>
            </a:r>
            <a:r>
              <a:rPr lang="en-US" sz="1800" dirty="0">
                <a:solidFill>
                  <a:srgbClr val="000000"/>
                </a:solidFill>
                <a:latin typeface="Arial" pitchFamily="22" charset="0"/>
              </a:rPr>
              <a:t>once weekly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800-1400 mg/day (based on weight)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400-1000 mg/day (low dose)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9137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1555497" y="3733800"/>
            <a:ext cx="457199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524000" y="1421384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2022068" y="2844799"/>
            <a:ext cx="3780484" cy="3657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Kwo PY, et al.  Lancet.  2010;376:705-16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</a:t>
            </a:r>
            <a:r>
              <a:rPr lang="en-US" sz="2400" dirty="0" smtClean="0"/>
              <a:t>-1 Trial, Part 1: Design</a:t>
            </a:r>
            <a:endParaRPr lang="en-US" sz="2400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542628" y="3210562"/>
            <a:ext cx="4261104" cy="3657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Ribavirin 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(weight-based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793327" y="2844799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600" dirty="0" smtClean="0"/>
              <a:t>PR4</a:t>
            </a:r>
            <a:br>
              <a:rPr lang="en-US" sz="1600" dirty="0" smtClean="0"/>
            </a:br>
            <a:r>
              <a:rPr lang="en-US" sz="1600" dirty="0" smtClean="0"/>
              <a:t>PRB24</a:t>
            </a:r>
            <a:br>
              <a:rPr lang="en-US" sz="1600" dirty="0" smtClean="0"/>
            </a:br>
            <a:r>
              <a:rPr lang="en-US" sz="1600" dirty="0" smtClean="0"/>
              <a:t>PR28</a:t>
            </a:r>
            <a:endParaRPr lang="en-US" sz="1600" dirty="0"/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544220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400"/>
              </a:lnSpc>
            </a:pPr>
            <a:r>
              <a:rPr lang="en-US" sz="1600" dirty="0" smtClean="0"/>
              <a:t>PRB48</a:t>
            </a:r>
            <a:endParaRPr lang="en-US" sz="1600" dirty="0"/>
          </a:p>
        </p:txBody>
      </p:sp>
      <p:sp>
        <p:nvSpPr>
          <p:cNvPr id="52" name="Rectangle 51"/>
          <p:cNvSpPr/>
          <p:nvPr/>
        </p:nvSpPr>
        <p:spPr>
          <a:xfrm>
            <a:off x="3081868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12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98476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24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446008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48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324" y="2840566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N=103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324" y="5448300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N=103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740408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4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542628" y="4099563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Ribavirin 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(weight-based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 bwMode="ltGray">
          <a:xfrm>
            <a:off x="793327" y="373380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600" dirty="0"/>
              <a:t>PR4</a:t>
            </a:r>
            <a:br>
              <a:rPr lang="en-US" sz="1600" dirty="0"/>
            </a:br>
            <a:r>
              <a:rPr lang="en-US" sz="1600" dirty="0" smtClean="0"/>
              <a:t>PRB44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60" name="Rectangle 59"/>
          <p:cNvSpPr/>
          <p:nvPr/>
        </p:nvSpPr>
        <p:spPr>
          <a:xfrm>
            <a:off x="42324" y="3729567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N=103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67" name="Rectangle 7"/>
          <p:cNvSpPr>
            <a:spLocks noChangeArrowheads="1"/>
          </p:cNvSpPr>
          <p:nvPr/>
        </p:nvSpPr>
        <p:spPr bwMode="ltGray">
          <a:xfrm>
            <a:off x="1542629" y="4597400"/>
            <a:ext cx="4261104" cy="3657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8" name="Rectangle 7"/>
          <p:cNvSpPr>
            <a:spLocks noChangeArrowheads="1"/>
          </p:cNvSpPr>
          <p:nvPr/>
        </p:nvSpPr>
        <p:spPr bwMode="ltGray">
          <a:xfrm>
            <a:off x="1542628" y="4963163"/>
            <a:ext cx="4261104" cy="36575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Ribavirin 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(weight-based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9" name="Rectangle 68"/>
          <p:cNvSpPr/>
          <p:nvPr/>
        </p:nvSpPr>
        <p:spPr bwMode="ltGray">
          <a:xfrm>
            <a:off x="793327" y="459740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400"/>
              </a:lnSpc>
            </a:pPr>
            <a:r>
              <a:rPr lang="en-US" sz="1600" dirty="0" smtClean="0"/>
              <a:t>PRB28</a:t>
            </a:r>
            <a:endParaRPr lang="en-US" sz="1600" dirty="0"/>
          </a:p>
        </p:txBody>
      </p:sp>
      <p:sp>
        <p:nvSpPr>
          <p:cNvPr id="71" name="Rectangle 70"/>
          <p:cNvSpPr/>
          <p:nvPr/>
        </p:nvSpPr>
        <p:spPr>
          <a:xfrm>
            <a:off x="42324" y="4593167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N=107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486400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28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ltGray">
          <a:xfrm>
            <a:off x="1542628" y="2346960"/>
            <a:ext cx="7315200" cy="365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 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(weight-based)</a:t>
            </a:r>
          </a:p>
        </p:txBody>
      </p:sp>
      <p:sp>
        <p:nvSpPr>
          <p:cNvPr id="75" name="Rectangle 74"/>
          <p:cNvSpPr/>
          <p:nvPr/>
        </p:nvSpPr>
        <p:spPr bwMode="ltGray">
          <a:xfrm>
            <a:off x="793327" y="1976967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400"/>
              </a:lnSpc>
            </a:pPr>
            <a:r>
              <a:rPr lang="en-US" sz="1600" dirty="0" smtClean="0"/>
              <a:t>PR48</a:t>
            </a:r>
            <a:endParaRPr lang="en-US" sz="1600" dirty="0"/>
          </a:p>
        </p:txBody>
      </p:sp>
      <p:sp>
        <p:nvSpPr>
          <p:cNvPr id="76" name="Rectangle 75"/>
          <p:cNvSpPr/>
          <p:nvPr/>
        </p:nvSpPr>
        <p:spPr>
          <a:xfrm>
            <a:off x="42324" y="1983067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N=104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77" name="Rectangle 7"/>
          <p:cNvSpPr>
            <a:spLocks noChangeArrowheads="1"/>
          </p:cNvSpPr>
          <p:nvPr/>
        </p:nvSpPr>
        <p:spPr bwMode="ltGray">
          <a:xfrm>
            <a:off x="2009739" y="3733800"/>
            <a:ext cx="6838606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8" name="Rectangle 7"/>
          <p:cNvSpPr>
            <a:spLocks noChangeArrowheads="1"/>
          </p:cNvSpPr>
          <p:nvPr/>
        </p:nvSpPr>
        <p:spPr bwMode="ltGray">
          <a:xfrm>
            <a:off x="1542628" y="5446433"/>
            <a:ext cx="7315200" cy="3657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</a:p>
        </p:txBody>
      </p:sp>
      <p:sp>
        <p:nvSpPr>
          <p:cNvPr id="74" name="Rectangle 7"/>
          <p:cNvSpPr>
            <a:spLocks noChangeArrowheads="1"/>
          </p:cNvSpPr>
          <p:nvPr/>
        </p:nvSpPr>
        <p:spPr bwMode="invGray">
          <a:xfrm>
            <a:off x="791635" y="198120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42628" y="5812193"/>
            <a:ext cx="7315200" cy="365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</a:t>
            </a: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Ribavirin </a:t>
            </a:r>
            <a:r>
              <a:rPr lang="en-US" sz="1600" dirty="0">
                <a:solidFill>
                  <a:srgbClr val="000000"/>
                </a:solidFill>
                <a:latin typeface="Arial"/>
                <a:cs typeface="Arial"/>
              </a:rPr>
              <a:t>(weight-based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ltGray">
          <a:xfrm>
            <a:off x="791641" y="373380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0" name="Rectangle 7"/>
          <p:cNvSpPr>
            <a:spLocks noChangeArrowheads="1"/>
          </p:cNvSpPr>
          <p:nvPr/>
        </p:nvSpPr>
        <p:spPr bwMode="ltGray">
          <a:xfrm>
            <a:off x="791640" y="4597400"/>
            <a:ext cx="5010912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35" y="544643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20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ltGray">
          <a:xfrm>
            <a:off x="1555497" y="2844799"/>
            <a:ext cx="456181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791640" y="2844799"/>
            <a:ext cx="5010912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371600" y="1422400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0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8500" y="1435100"/>
            <a:ext cx="838200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858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for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Treatment-Naïve HCV Genotype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SPRINT</a:t>
            </a:r>
            <a:r>
              <a:rPr lang="en-US" sz="2400" dirty="0" smtClean="0"/>
              <a:t>-1 Trial, Part 1: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SPRINT-1, Part 1: SVR 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Kwo PY, et al.  Lancet.  2010;376:705-16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6120501"/>
              </p:ext>
            </p:extLst>
          </p:nvPr>
        </p:nvGraphicFramePr>
        <p:xfrm>
          <a:off x="457200" y="1828804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4540" y="6019800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B = Boceprevir;  PR = Peginterferon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+ 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46680" y="496743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58/107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79930" y="496743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69/103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96660" y="496743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77/103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61190" y="496743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58/103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03280" y="496743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39/104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2496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1524000" y="1830997"/>
            <a:ext cx="7347706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Kwo PY, et al.  Lancet.  2010;376:705-16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and Peginterferon plus Ribavirin for Chronic HCV </a:t>
            </a:r>
            <a:r>
              <a:rPr lang="en-US" sz="2400" dirty="0" smtClean="0"/>
              <a:t>SPRINT-1 Trial, Part 2: Design</a:t>
            </a:r>
            <a:endParaRPr lang="en-US" sz="2400" dirty="0"/>
          </a:p>
        </p:txBody>
      </p:sp>
      <p:sp>
        <p:nvSpPr>
          <p:cNvPr id="51" name="Rectangle 50"/>
          <p:cNvSpPr/>
          <p:nvPr/>
        </p:nvSpPr>
        <p:spPr bwMode="ltGray">
          <a:xfrm>
            <a:off x="793327" y="2719993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400"/>
              </a:lnSpc>
            </a:pPr>
            <a:r>
              <a:rPr lang="en-US" sz="1600" dirty="0" smtClean="0"/>
              <a:t>PRB48</a:t>
            </a:r>
            <a:endParaRPr lang="en-US" sz="1600" dirty="0"/>
          </a:p>
        </p:txBody>
      </p:sp>
      <p:sp>
        <p:nvSpPr>
          <p:cNvPr id="52" name="Rectangle 51"/>
          <p:cNvSpPr/>
          <p:nvPr/>
        </p:nvSpPr>
        <p:spPr>
          <a:xfrm>
            <a:off x="3081868" y="1832013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12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898476" y="1832013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24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446008" y="1832013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48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324" y="2726093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N=16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78" name="Rectangle 7"/>
          <p:cNvSpPr>
            <a:spLocks noChangeArrowheads="1"/>
          </p:cNvSpPr>
          <p:nvPr/>
        </p:nvSpPr>
        <p:spPr bwMode="ltGray">
          <a:xfrm>
            <a:off x="1542628" y="2724226"/>
            <a:ext cx="7315200" cy="3657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ltGray">
          <a:xfrm>
            <a:off x="1542628" y="3089986"/>
            <a:ext cx="7315200" cy="3657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 </a:t>
            </a: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(weight based</a:t>
            </a:r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invGray">
          <a:xfrm>
            <a:off x="791635" y="2724226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20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371600" y="1832013"/>
            <a:ext cx="545592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0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8500" y="1844713"/>
            <a:ext cx="838200" cy="423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 bwMode="ltGray">
          <a:xfrm>
            <a:off x="793327" y="41391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400"/>
              </a:lnSpc>
            </a:pPr>
            <a:r>
              <a:rPr lang="en-US" sz="1200" dirty="0" smtClean="0"/>
              <a:t>Low-Dose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PRB48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42324" y="4145280"/>
            <a:ext cx="847340" cy="7315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N=59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ltGray">
          <a:xfrm>
            <a:off x="1542628" y="4143413"/>
            <a:ext cx="7315200" cy="365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1542628" y="4509173"/>
            <a:ext cx="7315200" cy="36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Arial"/>
                <a:cs typeface="Arial"/>
              </a:rPr>
              <a:t>Peginterferon  + Low-Dose Ribavirin </a:t>
            </a:r>
            <a:r>
              <a:rPr lang="en-US" sz="1600" dirty="0" smtClean="0">
                <a:latin typeface="Arial"/>
                <a:cs typeface="Arial"/>
              </a:rPr>
              <a:t>(low dose)</a:t>
            </a: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invGray">
          <a:xfrm>
            <a:off x="791635" y="4143413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20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20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65917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and Peginterferon plus Ribavirin for Chronic HCV </a:t>
            </a:r>
            <a:r>
              <a:rPr lang="en-US" sz="2400" dirty="0" smtClean="0"/>
              <a:t>SPRINT-1 Trial, Part 2,: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SPRINT-1: SVR 24 by Ribavirin Dosing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>
                <a:latin typeface="Arial" pitchFamily="22" charset="0"/>
              </a:rPr>
              <a:t>Kwo PY, et al.  Lancet.  2010;376:705-16</a:t>
            </a:r>
            <a:r>
              <a:rPr lang="en-US" dirty="0" smtClean="0">
                <a:latin typeface="Arial" pitchFamily="22" charset="0"/>
              </a:rPr>
              <a:t>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891440"/>
              </p:ext>
            </p:extLst>
          </p:nvPr>
        </p:nvGraphicFramePr>
        <p:xfrm>
          <a:off x="990600" y="1828800"/>
          <a:ext cx="71628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0" y="6113673"/>
            <a:ext cx="9153144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P = Peginterferon;  R = Ribavirin; B = Boceprevir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07070" y="4955103"/>
            <a:ext cx="10602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8</a:t>
            </a:r>
            <a:r>
              <a:rPr lang="en-US" sz="1400" dirty="0" smtClean="0">
                <a:solidFill>
                  <a:schemeClr val="bg1"/>
                </a:solidFill>
              </a:rPr>
              <a:t>/16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67400" y="4955103"/>
            <a:ext cx="10602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21/59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982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</a:t>
            </a:r>
            <a:r>
              <a:rPr lang="en-US" dirty="0"/>
              <a:t> </a:t>
            </a:r>
            <a:r>
              <a:rPr lang="en-US" dirty="0" smtClean="0">
                <a:latin typeface="Arial" pitchFamily="22" charset="0"/>
              </a:rPr>
              <a:t>Kwo </a:t>
            </a:r>
            <a:r>
              <a:rPr lang="en-US" dirty="0">
                <a:latin typeface="Arial" pitchFamily="22" charset="0"/>
              </a:rPr>
              <a:t>PY, et al.  Lancet.  2010;376:705-16.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and Peginterferon plus Ribavirin for Chronic HCV </a:t>
            </a:r>
            <a:r>
              <a:rPr lang="en-US" sz="2400" dirty="0"/>
              <a:t>SPRINT-1 </a:t>
            </a:r>
            <a:r>
              <a:rPr lang="en-US" sz="2400" dirty="0" smtClean="0"/>
              <a:t>Trial: 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092195"/>
              </p:ext>
            </p:extLst>
          </p:nvPr>
        </p:nvGraphicFramePr>
        <p:xfrm>
          <a:off x="0" y="2590800"/>
          <a:ext cx="9144000" cy="2270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Interpretation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In patients with untreated genotype 1 chronic hepatitis C infection, the addition of the direct-acting antiviral agent boceprevir to standard treatment with peginterferon and ribavirin after a 4-week lead-in seems to have the potential to double the sustained response rate compared with that recorded with standard treatment alone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70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44273</TotalTime>
  <Words>428</Words>
  <Application>Microsoft Office PowerPoint</Application>
  <PresentationFormat>On-screen Show (4:3)</PresentationFormat>
  <Paragraphs>88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Boceprevir with PEG + RBV in Genotype 1 SPRINT-1</vt:lpstr>
      <vt:lpstr>Boceprevir for Treatment-Naïve HCV Genotype 1 SPRINT-1 Trial: Part 1</vt:lpstr>
      <vt:lpstr>Boceprevir for Treatment-Naïve HCV Genotype 1 SPRINT-1 Trial, Part 1: Design</vt:lpstr>
      <vt:lpstr>Boceprevir for Treatment-Naïve HCV Genotype 1 SPRINT-1 Trial, Part 1: Results</vt:lpstr>
      <vt:lpstr>Boceprevir and Peginterferon plus Ribavirin for Chronic HCV SPRINT-1 Trial, Part 2: Design</vt:lpstr>
      <vt:lpstr>Boceprevir and Peginterferon plus Ribavirin for Chronic HCV SPRINT-1 Trial, Part 2,: Results</vt:lpstr>
      <vt:lpstr>Boceprevir and Peginterferon plus Ribavirin for Chronic HCV SPRINT-1 Trial: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1951</cp:revision>
  <cp:lastPrinted>2011-04-18T21:48:04Z</cp:lastPrinted>
  <dcterms:created xsi:type="dcterms:W3CDTF">2010-11-28T05:36:22Z</dcterms:created>
  <dcterms:modified xsi:type="dcterms:W3CDTF">2014-02-03T22:36:58Z</dcterms:modified>
</cp:coreProperties>
</file>