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03" r:id="rId2"/>
    <p:sldId id="304" r:id="rId3"/>
    <p:sldId id="305" r:id="rId4"/>
    <p:sldId id="436" r:id="rId5"/>
    <p:sldId id="437" r:id="rId6"/>
    <p:sldId id="306" r:id="rId7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8E5E"/>
    <a:srgbClr val="8E8950"/>
    <a:srgbClr val="8A703B"/>
    <a:srgbClr val="E7E7E7"/>
    <a:srgbClr val="E1E3EE"/>
    <a:srgbClr val="316396"/>
    <a:srgbClr val="7F9CAA"/>
    <a:srgbClr val="3B494F"/>
    <a:srgbClr val="4E5F67"/>
    <a:srgbClr val="556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3984" autoAdjust="0"/>
    <p:restoredTop sz="94557" autoAdjust="0"/>
  </p:normalViewPr>
  <p:slideViewPr>
    <p:cSldViewPr showGuides="1">
      <p:cViewPr>
        <p:scale>
          <a:sx n="103" d="100"/>
          <a:sy n="103" d="100"/>
        </p:scale>
        <p:origin x="-1752" y="-1872"/>
      </p:cViewPr>
      <p:guideLst>
        <p:guide orient="horz" pos="427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8.5648421341384798E-2"/>
          <c:w val="0.87636482939632498"/>
          <c:h val="0.71438261003493597"/>
        </c:manualLayout>
      </c:layout>
      <c:barChart>
        <c:barDir val="col"/>
        <c:grouping val="clustered"/>
        <c:varyColors val="0"/>
        <c:ser>
          <c:idx val="0"/>
          <c:order val="0"/>
          <c:tx>
            <c:v>PR48</c:v>
          </c:tx>
          <c:spPr>
            <a:solidFill>
              <a:srgbClr val="718E25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18E25"/>
              </a:solidFill>
              <a:ln w="12700">
                <a:solidFill>
                  <a:srgbClr val="000000"/>
                </a:solidFill>
              </a:ln>
              <a:effectLst>
                <a:outerShdw blurRad="38100" dist="38100" dir="5400000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Prior Relapse</c:v>
                </c:pt>
                <c:pt idx="2">
                  <c:v>*Prior Nonresponse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21</c:v>
                </c:pt>
                <c:pt idx="1">
                  <c:v>29</c:v>
                </c:pt>
                <c:pt idx="2">
                  <c:v>7</c:v>
                </c:pt>
              </c:numCache>
            </c:numRef>
          </c:val>
        </c:ser>
        <c:ser>
          <c:idx val="1"/>
          <c:order val="1"/>
          <c:tx>
            <c:v>B24/PR28-48</c:v>
          </c:tx>
          <c:spPr>
            <a:solidFill>
              <a:srgbClr val="B59452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Prior Relapse</c:v>
                </c:pt>
                <c:pt idx="2">
                  <c:v>*Prior Nonresponse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59</c:v>
                </c:pt>
                <c:pt idx="1">
                  <c:v>69</c:v>
                </c:pt>
                <c:pt idx="2">
                  <c:v>40</c:v>
                </c:pt>
              </c:numCache>
            </c:numRef>
          </c:val>
        </c:ser>
        <c:ser>
          <c:idx val="2"/>
          <c:order val="2"/>
          <c:tx>
            <c:v>B44/PR48</c:v>
          </c:tx>
          <c:spPr>
            <a:solidFill>
              <a:srgbClr val="326496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Prior Relapse</c:v>
                </c:pt>
                <c:pt idx="2">
                  <c:v>*Prior Nonresponse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66</c:v>
                </c:pt>
                <c:pt idx="1">
                  <c:v>75</c:v>
                </c:pt>
                <c:pt idx="2">
                  <c:v>52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90117696"/>
        <c:axId val="390118256"/>
      </c:barChart>
      <c:catAx>
        <c:axId val="390117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390118256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390118256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2.13716341012929E-3"/>
              <c:y val="0.1678817964296150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90117696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42413531641878099"/>
          <c:y val="2.7515854025853999E-3"/>
          <c:w val="0.56351900456887305"/>
          <c:h val="6.5674194243656905E-2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8.7470856233392097E-2"/>
          <c:w val="0.87636482939632498"/>
          <c:h val="0.71315134282376902"/>
        </c:manualLayout>
      </c:layout>
      <c:barChart>
        <c:barDir val="col"/>
        <c:grouping val="clustered"/>
        <c:varyColors val="0"/>
        <c:ser>
          <c:idx val="0"/>
          <c:order val="0"/>
          <c:tx>
            <c:v>PR48</c:v>
          </c:tx>
          <c:spPr>
            <a:solidFill>
              <a:srgbClr val="718E25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18E25"/>
              </a:solidFill>
              <a:ln w="12700">
                <a:solidFill>
                  <a:srgbClr val="000000"/>
                </a:solidFill>
              </a:ln>
              <a:effectLst>
                <a:outerShdw blurRad="38100" dist="38100" dir="5400000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*Poor Initial Response to PR</c:v>
                </c:pt>
                <c:pt idx="1">
                  <c:v>^Good Initial Response to PR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0</c:v>
                </c:pt>
                <c:pt idx="1">
                  <c:v>25</c:v>
                </c:pt>
              </c:numCache>
            </c:numRef>
          </c:val>
        </c:ser>
        <c:ser>
          <c:idx val="1"/>
          <c:order val="1"/>
          <c:tx>
            <c:v>B24/PR28-48</c:v>
          </c:tx>
          <c:spPr>
            <a:solidFill>
              <a:srgbClr val="B59452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*Poor Initial Response to PR</c:v>
                </c:pt>
                <c:pt idx="1">
                  <c:v>^Good Initial Response to PR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33</c:v>
                </c:pt>
                <c:pt idx="1">
                  <c:v>73</c:v>
                </c:pt>
              </c:numCache>
            </c:numRef>
          </c:val>
        </c:ser>
        <c:ser>
          <c:idx val="2"/>
          <c:order val="2"/>
          <c:tx>
            <c:v>B44/PR48</c:v>
          </c:tx>
          <c:spPr>
            <a:solidFill>
              <a:srgbClr val="326496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*Poor Initial Response to PR</c:v>
                </c:pt>
                <c:pt idx="1">
                  <c:v>^Good Initial Response to PR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34</c:v>
                </c:pt>
                <c:pt idx="1">
                  <c:v>79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90121616"/>
        <c:axId val="390122176"/>
      </c:barChart>
      <c:catAx>
        <c:axId val="390121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390122176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390122176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8.31000291630213E-3"/>
              <c:y val="0.141840046697436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90121616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t"/>
      <c:layout>
        <c:manualLayout>
          <c:xMode val="edge"/>
          <c:yMode val="edge"/>
          <c:x val="0.45269636434334598"/>
          <c:y val="0"/>
          <c:w val="0.53596529600466603"/>
          <c:h val="8.2444167291037401E-2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1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214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346784507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209802"/>
            <a:ext cx="40927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20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20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20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071535"/>
            <a:ext cx="8314944" cy="609600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4382495" y="2269310"/>
            <a:ext cx="360685" cy="359955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4583340" y="2209802"/>
            <a:ext cx="40927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457200">
              <a:spcAft>
                <a:spcPts val="300"/>
              </a:spcAft>
            </a:pPr>
            <a:r>
              <a:rPr lang="en-US" sz="20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417180766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6967257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56455927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39212729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64058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2800"/>
              </a:lnSpc>
              <a:spcBef>
                <a:spcPts val="1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Two-Line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1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3659194852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63" r:id="rId2"/>
    <p:sldLayoutId id="2147483692" r:id="rId3"/>
    <p:sldLayoutId id="2147483686" r:id="rId4"/>
    <p:sldLayoutId id="2147483693" r:id="rId5"/>
    <p:sldLayoutId id="2147483694" r:id="rId6"/>
    <p:sldLayoutId id="2147483695" r:id="rId7"/>
    <p:sldLayoutId id="2147483665" r:id="rId8"/>
    <p:sldLayoutId id="2147483689" r:id="rId9"/>
    <p:sldLayoutId id="2147483666" r:id="rId10"/>
    <p:sldLayoutId id="2147483688" r:id="rId11"/>
    <p:sldLayoutId id="2147483668" r:id="rId12"/>
    <p:sldLayoutId id="2147483687" r:id="rId13"/>
    <p:sldLayoutId id="2147483690" r:id="rId14"/>
    <p:sldLayoutId id="2147483697" r:id="rId15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Boceprevir in Treatment Experienced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RESPOND-2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3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rgbClr val="8A703B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</a:rPr>
              <a:t>Treatment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Experienced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rgbClr val="8A703B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>
                <a:latin typeface="Arial" pitchFamily="22" charset="0"/>
              </a:rPr>
              <a:t>Bacon BR, et al.  N </a:t>
            </a:r>
            <a:r>
              <a:rPr lang="en-US" sz="1400" dirty="0" err="1">
                <a:latin typeface="Arial" pitchFamily="22" charset="0"/>
              </a:rPr>
              <a:t>Engl</a:t>
            </a:r>
            <a:r>
              <a:rPr lang="en-US" sz="1400" dirty="0">
                <a:latin typeface="Arial" pitchFamily="22" charset="0"/>
              </a:rPr>
              <a:t> J Med.  2011;364:1207-17.</a:t>
            </a:r>
          </a:p>
        </p:txBody>
      </p:sp>
    </p:spTree>
    <p:extLst>
      <p:ext uri="{BB962C8B-B14F-4D97-AF65-F5344CB8AC3E}">
        <p14:creationId xmlns:p14="http://schemas.microsoft.com/office/powerpoint/2010/main" val="3873233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Bacon BR, et al.  N Engl J Med.  2011;364:1207-17.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for Retreatment of HCV Genotype 1 Infection </a:t>
            </a:r>
            <a:r>
              <a:rPr lang="en-US" sz="2400" dirty="0"/>
              <a:t>RESPOND-2 Trial: </a:t>
            </a:r>
            <a:r>
              <a:rPr lang="en-US" sz="2400" dirty="0" smtClean="0"/>
              <a:t>Study Design</a:t>
            </a:r>
            <a:endParaRPr lang="en-US" sz="24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465277"/>
              </p:ext>
            </p:extLst>
          </p:nvPr>
        </p:nvGraphicFramePr>
        <p:xfrm>
          <a:off x="1063349" y="1533193"/>
          <a:ext cx="7010952" cy="3038807"/>
        </p:xfrm>
        <a:graphic>
          <a:graphicData uri="http://schemas.openxmlformats.org/drawingml/2006/table">
            <a:tbl>
              <a:tblPr>
                <a:effectLst>
                  <a:outerShdw blurRad="38100" dist="38100" dir="2700000">
                    <a:srgbClr val="000000">
                      <a:alpha val="50000"/>
                    </a:srgbClr>
                  </a:outerShdw>
                </a:effectLst>
              </a:tblPr>
              <a:tblGrid>
                <a:gridCol w="7010952"/>
              </a:tblGrid>
              <a:tr h="359108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RESPOND-2: Study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Features</a:t>
                      </a:r>
                    </a:p>
                  </a:txBody>
                  <a:tcPr marL="81280" marR="812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6772"/>
                    </a:solidFill>
                  </a:tcPr>
                </a:tc>
              </a:tr>
              <a:tr h="2679699">
                <a:tc>
                  <a:txBody>
                    <a:bodyPr/>
                    <a:lstStyle/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 = 403 HCV-monoinfected, treatment-experienced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patients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andomized,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double-blind, placebo-controlled, phase 3 study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All with chronic HCV and genotype 1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Previously responded to treatment but did not obtain SVR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i="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Previous null responders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excluded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Mean</a:t>
                      </a:r>
                      <a:r>
                        <a:rPr lang="en-US" sz="1800" u="none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Age</a:t>
                      </a:r>
                      <a:r>
                        <a:rPr lang="en-US" sz="1800" u="none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= 53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88% with HCV RNA &gt; 800,000 IU/mL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Randomized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to 3 arms (1:2:2)</a:t>
                      </a:r>
                      <a:endParaRPr lang="en-US" sz="180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</a:txBody>
                  <a:tcPr marL="81280" marR="81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6E3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1063349" y="4724400"/>
            <a:ext cx="7010952" cy="1347216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38100" dist="38100" dir="2700000">
              <a:srgbClr val="000000">
                <a:alpha val="50000"/>
              </a:srgbClr>
            </a:outerShdw>
          </a:effectLst>
        </p:spPr>
        <p:txBody>
          <a:bodyPr lIns="92486" tIns="45720" rIns="92486" bIns="45431" anchor="t">
            <a:prstTxWarp prst="textNoShape">
              <a:avLst/>
            </a:prstTxWarp>
          </a:bodyPr>
          <a:lstStyle/>
          <a:p>
            <a:pPr defTabSz="935038">
              <a:lnSpc>
                <a:spcPts val="2400"/>
              </a:lnSpc>
              <a:spcBef>
                <a:spcPts val="0"/>
              </a:spcBef>
            </a:pPr>
            <a:r>
              <a:rPr lang="en-US" sz="1800" b="1" u="sng" dirty="0" smtClean="0">
                <a:solidFill>
                  <a:srgbClr val="000000"/>
                </a:solidFill>
                <a:latin typeface="Arial" pitchFamily="22" charset="0"/>
              </a:rPr>
              <a:t>Drug Dosing</a:t>
            </a:r>
            <a:r>
              <a:rPr lang="en-US" sz="1800" b="1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Boceprevir = 800 mg three times daily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Peginterferon alfa-2b = 1.5 µg/kg once weekly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Ribavirin = 600-1400 mg/day (based on weight)</a:t>
            </a:r>
            <a:endParaRPr lang="en-US" sz="18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3540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Straight Connector 45"/>
          <p:cNvCxnSpPr/>
          <p:nvPr/>
        </p:nvCxnSpPr>
        <p:spPr>
          <a:xfrm>
            <a:off x="3153834" y="2243665"/>
            <a:ext cx="38100" cy="3332481"/>
          </a:xfrm>
          <a:prstGeom prst="line">
            <a:avLst/>
          </a:prstGeom>
          <a:ln w="12700" cmpd="sng">
            <a:solidFill>
              <a:srgbClr val="595959"/>
            </a:solidFill>
            <a:prstDash val="sysDash"/>
            <a:head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438400" y="2243665"/>
            <a:ext cx="38100" cy="3332481"/>
          </a:xfrm>
          <a:prstGeom prst="line">
            <a:avLst/>
          </a:prstGeom>
          <a:ln w="12700" cmpd="sng">
            <a:solidFill>
              <a:srgbClr val="595959"/>
            </a:solidFill>
            <a:prstDash val="sysDash"/>
            <a:head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ectangle 7"/>
          <p:cNvSpPr>
            <a:spLocks noChangeArrowheads="1"/>
          </p:cNvSpPr>
          <p:nvPr/>
        </p:nvSpPr>
        <p:spPr bwMode="ltGray">
          <a:xfrm>
            <a:off x="1326896" y="2376755"/>
            <a:ext cx="7289800" cy="365757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1" name="Rectangle 7"/>
          <p:cNvSpPr>
            <a:spLocks noChangeArrowheads="1"/>
          </p:cNvSpPr>
          <p:nvPr/>
        </p:nvSpPr>
        <p:spPr bwMode="ltGray">
          <a:xfrm>
            <a:off x="1916353" y="2367340"/>
            <a:ext cx="6703391" cy="36575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Placebo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ltGray">
          <a:xfrm>
            <a:off x="1326896" y="5425443"/>
            <a:ext cx="594360" cy="365757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312336" y="1528064"/>
            <a:ext cx="7311127" cy="432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 smtClean="0">
                <a:solidFill>
                  <a:srgbClr val="000000"/>
                </a:solidFill>
              </a:rPr>
              <a:t> 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ltGray">
          <a:xfrm>
            <a:off x="1916352" y="4016856"/>
            <a:ext cx="4560648" cy="3657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Boceprevir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Bacon BR, et al.  N Engl J Med.  2011;364:1207-17.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for Retreatment of HCV Genotype 1 Infection </a:t>
            </a:r>
            <a:r>
              <a:rPr lang="en-US" sz="2400" dirty="0"/>
              <a:t>RESPOND-2 Trial</a:t>
            </a:r>
            <a:r>
              <a:rPr lang="en-US" sz="2400" dirty="0" smtClean="0"/>
              <a:t>: Treatment Regimens</a:t>
            </a:r>
            <a:endParaRPr lang="en-US" sz="2400" dirty="0"/>
          </a:p>
        </p:txBody>
      </p:sp>
      <p:sp>
        <p:nvSpPr>
          <p:cNvPr id="52" name="Rectangle 51"/>
          <p:cNvSpPr/>
          <p:nvPr/>
        </p:nvSpPr>
        <p:spPr>
          <a:xfrm>
            <a:off x="2853268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12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495800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24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192007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48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625601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ltGray">
          <a:xfrm>
            <a:off x="1314028" y="5794114"/>
            <a:ext cx="7315200" cy="36575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8" name="Rectangle 57"/>
          <p:cNvSpPr/>
          <p:nvPr/>
        </p:nvSpPr>
        <p:spPr bwMode="ltGray">
          <a:xfrm>
            <a:off x="564727" y="5440680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>
              <a:lnSpc>
                <a:spcPts val="2400"/>
              </a:lnSpc>
            </a:pPr>
            <a:r>
              <a:rPr lang="en-US" sz="1400" dirty="0" smtClean="0"/>
              <a:t>B44</a:t>
            </a:r>
            <a:br>
              <a:rPr lang="en-US" sz="1400" dirty="0" smtClean="0"/>
            </a:br>
            <a:r>
              <a:rPr lang="en-US" sz="1400" dirty="0" smtClean="0"/>
              <a:t>PR48</a:t>
            </a:r>
            <a:br>
              <a:rPr lang="en-US" sz="1400" dirty="0" smtClean="0"/>
            </a:br>
            <a:endParaRPr lang="en-US" sz="1400" dirty="0"/>
          </a:p>
        </p:txBody>
      </p:sp>
      <p:sp>
        <p:nvSpPr>
          <p:cNvPr id="72" name="Rectangle 71"/>
          <p:cNvSpPr/>
          <p:nvPr/>
        </p:nvSpPr>
        <p:spPr>
          <a:xfrm>
            <a:off x="6172200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36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73" name="Rectangle 7"/>
          <p:cNvSpPr>
            <a:spLocks noChangeArrowheads="1"/>
          </p:cNvSpPr>
          <p:nvPr/>
        </p:nvSpPr>
        <p:spPr bwMode="ltGray">
          <a:xfrm>
            <a:off x="1314028" y="2730871"/>
            <a:ext cx="7315200" cy="365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</a:p>
        </p:txBody>
      </p:sp>
      <p:sp>
        <p:nvSpPr>
          <p:cNvPr id="75" name="Rectangle 74"/>
          <p:cNvSpPr/>
          <p:nvPr/>
        </p:nvSpPr>
        <p:spPr bwMode="ltGray">
          <a:xfrm>
            <a:off x="564727" y="2367280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1700"/>
              </a:lnSpc>
            </a:pPr>
            <a:r>
              <a:rPr lang="en-US" sz="1400" dirty="0" smtClean="0"/>
              <a:t>PR48</a:t>
            </a:r>
            <a:endParaRPr lang="en-US" sz="1400" dirty="0"/>
          </a:p>
        </p:txBody>
      </p:sp>
      <p:sp>
        <p:nvSpPr>
          <p:cNvPr id="77" name="Rectangle 7"/>
          <p:cNvSpPr>
            <a:spLocks noChangeArrowheads="1"/>
          </p:cNvSpPr>
          <p:nvPr/>
        </p:nvSpPr>
        <p:spPr bwMode="ltGray">
          <a:xfrm>
            <a:off x="1916353" y="5425443"/>
            <a:ext cx="6703391" cy="365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Boceprevir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7" name="Rectangle 7"/>
          <p:cNvSpPr>
            <a:spLocks noChangeArrowheads="1"/>
          </p:cNvSpPr>
          <p:nvPr/>
        </p:nvSpPr>
        <p:spPr bwMode="ltGray">
          <a:xfrm>
            <a:off x="1326896" y="4016855"/>
            <a:ext cx="594360" cy="365756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ltGray">
          <a:xfrm>
            <a:off x="6477000" y="4844629"/>
            <a:ext cx="2141390" cy="31089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118108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0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77000" y="32004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Undetectable HCV RNA </a:t>
            </a:r>
            <a:br>
              <a:rPr lang="en-US" sz="1200" dirty="0" smtClean="0">
                <a:latin typeface="Arial"/>
                <a:cs typeface="Arial"/>
              </a:rPr>
            </a:br>
            <a:r>
              <a:rPr lang="en-US" sz="1200" dirty="0" smtClean="0">
                <a:latin typeface="Arial"/>
                <a:cs typeface="Arial"/>
              </a:rPr>
              <a:t>at week 8</a:t>
            </a:r>
            <a:r>
              <a:rPr lang="en-US" sz="1200" dirty="0">
                <a:latin typeface="Arial"/>
                <a:cs typeface="Arial"/>
              </a:rPr>
              <a:t> </a:t>
            </a:r>
            <a:r>
              <a:rPr lang="en-US" sz="1200" dirty="0" smtClean="0">
                <a:latin typeface="Arial"/>
                <a:cs typeface="Arial"/>
              </a:rPr>
              <a:t>&amp;12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477000" y="4404772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/>
                <a:cs typeface="Arial"/>
              </a:rPr>
              <a:t>D</a:t>
            </a:r>
            <a:r>
              <a:rPr lang="en-US" sz="1200" dirty="0" smtClean="0">
                <a:latin typeface="Arial"/>
                <a:cs typeface="Arial"/>
              </a:rPr>
              <a:t>etectable HCV RNA at week 8, but Undetectable at week 12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ltGray">
          <a:xfrm>
            <a:off x="6476999" y="3676503"/>
            <a:ext cx="2156969" cy="31089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Stop Therapy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invGray">
          <a:xfrm>
            <a:off x="6476999" y="3666072"/>
            <a:ext cx="2149687" cy="331484"/>
          </a:xfrm>
          <a:prstGeom prst="rect">
            <a:avLst/>
          </a:prstGeom>
          <a:noFill/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400" b="1" dirty="0" smtClean="0">
                <a:solidFill>
                  <a:srgbClr val="000000"/>
                </a:solidFill>
                <a:cs typeface="Arial"/>
              </a:rPr>
              <a:t/>
            </a:r>
            <a:br>
              <a:rPr lang="en-US" sz="1400" b="1" dirty="0" smtClean="0">
                <a:solidFill>
                  <a:srgbClr val="000000"/>
                </a:solidFill>
                <a:cs typeface="Arial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invGray">
          <a:xfrm>
            <a:off x="6477000" y="4826004"/>
            <a:ext cx="2151888" cy="338665"/>
          </a:xfrm>
          <a:prstGeom prst="rect">
            <a:avLst/>
          </a:prstGeom>
          <a:noFill/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b="1" dirty="0" smtClean="0">
                <a:solidFill>
                  <a:srgbClr val="000000"/>
                </a:solidFill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cs typeface="Arial"/>
              </a:rPr>
            </a:b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7200" y="1529080"/>
            <a:ext cx="838200" cy="4511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Week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74" name="Rectangle 7"/>
          <p:cNvSpPr>
            <a:spLocks noChangeArrowheads="1"/>
          </p:cNvSpPr>
          <p:nvPr/>
        </p:nvSpPr>
        <p:spPr bwMode="invGray">
          <a:xfrm>
            <a:off x="563035" y="2371513"/>
            <a:ext cx="8065007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b="1" dirty="0" smtClean="0">
                <a:solidFill>
                  <a:srgbClr val="000000"/>
                </a:solidFill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cs typeface="Arial"/>
              </a:rPr>
            </a:b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9" name="Rectangle 7"/>
          <p:cNvSpPr>
            <a:spLocks noChangeArrowheads="1"/>
          </p:cNvSpPr>
          <p:nvPr/>
        </p:nvSpPr>
        <p:spPr bwMode="ltGray">
          <a:xfrm>
            <a:off x="563041" y="5440680"/>
            <a:ext cx="8065007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320797" y="1955799"/>
            <a:ext cx="657012" cy="323088"/>
          </a:xfrm>
          <a:prstGeom prst="rect">
            <a:avLst/>
          </a:prstGeom>
          <a:solidFill>
            <a:srgbClr val="3B49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spc="-40" dirty="0" smtClean="0">
                <a:solidFill>
                  <a:srgbClr val="FFFFFF"/>
                </a:solidFill>
              </a:rPr>
              <a:t>Lead In</a:t>
            </a:r>
            <a:endParaRPr lang="en-US" sz="1200" spc="-40" dirty="0">
              <a:solidFill>
                <a:srgbClr val="FFFFFF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477000" y="3661662"/>
            <a:ext cx="0" cy="15118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2290233" y="1905000"/>
            <a:ext cx="386074" cy="304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pc="-40" dirty="0" smtClean="0">
                <a:solidFill>
                  <a:srgbClr val="00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✔ </a:t>
            </a:r>
            <a:endParaRPr lang="en-US" sz="1200" spc="-40" dirty="0">
              <a:solidFill>
                <a:srgbClr val="000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209800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8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226746" y="1972734"/>
            <a:ext cx="1117600" cy="304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spc="-40" dirty="0" smtClean="0">
                <a:solidFill>
                  <a:srgbClr val="000000"/>
                </a:solidFill>
                <a:latin typeface="Arial"/>
                <a:ea typeface="Zapf Dingbats"/>
                <a:cs typeface="Arial"/>
                <a:sym typeface="Zapf Dingbats"/>
              </a:rPr>
              <a:t> </a:t>
            </a:r>
            <a:r>
              <a:rPr lang="en-US" sz="1100" spc="-40" dirty="0" smtClean="0">
                <a:solidFill>
                  <a:srgbClr val="000000"/>
                </a:solidFill>
                <a:latin typeface="Arial"/>
                <a:cs typeface="Arial"/>
              </a:rPr>
              <a:t>HCV RNA</a:t>
            </a:r>
            <a:endParaRPr lang="en-US" sz="1100" spc="-4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004823" y="1905000"/>
            <a:ext cx="386074" cy="304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pc="-40" dirty="0" smtClean="0">
                <a:solidFill>
                  <a:srgbClr val="00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✔ </a:t>
            </a:r>
            <a:endParaRPr lang="en-US" sz="1200" spc="-40" dirty="0">
              <a:solidFill>
                <a:srgbClr val="000000"/>
              </a:solidFill>
            </a:endParaRP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ltGray">
          <a:xfrm>
            <a:off x="1314028" y="4370972"/>
            <a:ext cx="5162972" cy="36575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ltGray">
          <a:xfrm>
            <a:off x="563040" y="4009405"/>
            <a:ext cx="5913960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8" name="Rectangle 47"/>
          <p:cNvSpPr/>
          <p:nvPr/>
        </p:nvSpPr>
        <p:spPr bwMode="ltGray">
          <a:xfrm>
            <a:off x="564727" y="4009405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>
              <a:lnSpc>
                <a:spcPts val="2400"/>
              </a:lnSpc>
            </a:pPr>
            <a:r>
              <a:rPr lang="en-US" sz="1400" dirty="0"/>
              <a:t>B32</a:t>
            </a:r>
          </a:p>
          <a:p>
            <a:pPr algn="ctr">
              <a:lnSpc>
                <a:spcPts val="2400"/>
              </a:lnSpc>
            </a:pPr>
            <a:r>
              <a:rPr lang="en-US" sz="1400" dirty="0" smtClean="0"/>
              <a:t>PR36-48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195339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for Retreatment of HCV Genotype 1 Infection </a:t>
            </a:r>
            <a:r>
              <a:rPr lang="en-US" sz="2400" dirty="0" smtClean="0"/>
              <a:t>RESPOND</a:t>
            </a:r>
            <a:r>
              <a:rPr lang="en-US" sz="2400" dirty="0"/>
              <a:t>-2 </a:t>
            </a:r>
            <a:r>
              <a:rPr lang="en-US" sz="2400" dirty="0" smtClean="0"/>
              <a:t>Trial: Results</a:t>
            </a:r>
            <a:endParaRPr lang="en-US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RESPOND-2: SVR 24 by Prior Response and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Bacon BR, et al.  N Engl J Med.  2011;364:1207-17.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2678351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-1" y="6132987"/>
            <a:ext cx="9162288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    SVR = Sustained Virologic Response; B = Boceprevir;  PR = Peginterferon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+ 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-1" y="5884337"/>
            <a:ext cx="9162288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/>
                <a:cs typeface="Arial"/>
              </a:rPr>
              <a:t>     *Prior Nonresponse = </a:t>
            </a:r>
            <a:r>
              <a:rPr lang="en-US" sz="1200" dirty="0" smtClean="0">
                <a:latin typeface="Arial"/>
                <a:cs typeface="Arial"/>
              </a:rPr>
              <a:t>decrease in HCV </a:t>
            </a:r>
            <a:r>
              <a:rPr lang="en-US" sz="1200" dirty="0">
                <a:latin typeface="Arial"/>
                <a:cs typeface="Arial"/>
              </a:rPr>
              <a:t>RNA of at least 2 </a:t>
            </a:r>
            <a:r>
              <a:rPr lang="en-US" sz="1200" dirty="0" smtClean="0">
                <a:latin typeface="Arial"/>
                <a:cs typeface="Arial"/>
              </a:rPr>
              <a:t>logs by week 12,  </a:t>
            </a:r>
            <a:r>
              <a:rPr lang="en-US" sz="1200" dirty="0">
                <a:latin typeface="Arial"/>
                <a:cs typeface="Arial"/>
              </a:rPr>
              <a:t>but </a:t>
            </a:r>
            <a:r>
              <a:rPr lang="en-US" sz="1200" dirty="0" smtClean="0">
                <a:latin typeface="Arial"/>
                <a:cs typeface="Arial"/>
              </a:rPr>
              <a:t>detectable </a:t>
            </a:r>
            <a:r>
              <a:rPr lang="en-US" sz="1200" dirty="0">
                <a:latin typeface="Arial"/>
                <a:cs typeface="Arial"/>
              </a:rPr>
              <a:t>HCV RNA level during </a:t>
            </a:r>
            <a:r>
              <a:rPr lang="en-US" sz="1200" dirty="0" smtClean="0">
                <a:latin typeface="Arial"/>
                <a:cs typeface="Arial"/>
              </a:rPr>
              <a:t>therapy </a:t>
            </a:r>
            <a:r>
              <a:rPr lang="en-US" sz="1200" dirty="0">
                <a:latin typeface="Arial"/>
                <a:cs typeface="Arial"/>
              </a:rPr>
              <a:t>period</a:t>
            </a:r>
            <a:r>
              <a:rPr lang="en-US" sz="12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endParaRPr lang="en-US" sz="1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811610" y="5014645"/>
            <a:ext cx="63049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30/58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66380" y="5014645"/>
            <a:ext cx="73107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23/57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03020" y="5039303"/>
            <a:ext cx="63049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2/29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17229" y="5014645"/>
            <a:ext cx="76765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77/103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08990" y="5014645"/>
            <a:ext cx="73107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bg1"/>
                </a:solidFill>
              </a:rPr>
              <a:t>7</a:t>
            </a:r>
            <a:r>
              <a:rPr lang="en-US" sz="1400" dirty="0" smtClean="0">
                <a:solidFill>
                  <a:schemeClr val="bg1"/>
                </a:solidFill>
              </a:rPr>
              <a:t>2/105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94950" y="5014645"/>
            <a:ext cx="63049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15/51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68718" y="5014645"/>
            <a:ext cx="84080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107/161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22130" y="5014645"/>
            <a:ext cx="73107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95/162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95760" y="5014645"/>
            <a:ext cx="63049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17/80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23715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for Retreatment of HCV Genotype 1 Infection </a:t>
            </a:r>
            <a:r>
              <a:rPr lang="en-US" sz="2400" dirty="0" smtClean="0"/>
              <a:t>RESPOND</a:t>
            </a:r>
            <a:r>
              <a:rPr lang="en-US" sz="2400" dirty="0"/>
              <a:t>-2 </a:t>
            </a:r>
            <a:r>
              <a:rPr lang="en-US" sz="2400" dirty="0" smtClean="0"/>
              <a:t>Trial: Results Based on Initial Week 4 Response</a:t>
            </a:r>
            <a:endParaRPr lang="en-US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RESPOND-2: SVR 24, by Initial Response and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Bacon BR, et al.  N Engl J Med.  2011;364:1207-17.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396089"/>
              </p:ext>
            </p:extLst>
          </p:nvPr>
        </p:nvGraphicFramePr>
        <p:xfrm>
          <a:off x="457200" y="1828800"/>
          <a:ext cx="8229600" cy="4297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-1" y="6121400"/>
            <a:ext cx="9153144" cy="24688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    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SVR = Sustained Virologic Response; B = Boceprevir;  PR = Peginterferon +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-1" y="5713483"/>
            <a:ext cx="9162288" cy="438905"/>
          </a:xfrm>
          <a:prstGeom prst="rect">
            <a:avLst/>
          </a:prstGeom>
          <a:solidFill>
            <a:srgbClr val="E8E8E6"/>
          </a:solidFill>
          <a:ln w="12700">
            <a:noFill/>
            <a:miter lim="800000"/>
            <a:headEnd/>
            <a:tailEnd/>
          </a:ln>
        </p:spPr>
        <p:txBody>
          <a:bodyPr lIns="18288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ts val="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/>
                <a:cs typeface="Arial"/>
              </a:rPr>
              <a:t>  *Poor Initial Response to PR = </a:t>
            </a:r>
            <a:r>
              <a:rPr lang="en-US" sz="1200" dirty="0" smtClean="0">
                <a:latin typeface="Arial"/>
                <a:cs typeface="Arial"/>
              </a:rPr>
              <a:t>decrease in HCV RNA level &lt; 1 log</a:t>
            </a:r>
            <a:r>
              <a:rPr lang="en-US" sz="1200" baseline="-25000" dirty="0" smtClean="0">
                <a:latin typeface="Arial"/>
                <a:cs typeface="Arial"/>
              </a:rPr>
              <a:t>10</a:t>
            </a:r>
            <a:r>
              <a:rPr lang="en-US" sz="1200" dirty="0" smtClean="0">
                <a:latin typeface="Arial"/>
                <a:cs typeface="Arial"/>
              </a:rPr>
              <a:t> IU/ml after 4 week lead in</a:t>
            </a:r>
            <a:r>
              <a:rPr lang="en-US" sz="1200" dirty="0">
                <a:latin typeface="Arial"/>
                <a:cs typeface="Arial"/>
              </a:rPr>
              <a:t/>
            </a:r>
            <a:br>
              <a:rPr lang="en-US" sz="1200" dirty="0">
                <a:latin typeface="Arial"/>
                <a:cs typeface="Arial"/>
              </a:rPr>
            </a:br>
            <a:r>
              <a:rPr lang="en-US" sz="1200" dirty="0" smtClean="0">
                <a:latin typeface="Arial"/>
                <a:cs typeface="Arial"/>
              </a:rPr>
              <a:t> ^Good Initial Response </a:t>
            </a:r>
            <a:r>
              <a:rPr lang="en-US" sz="1200" dirty="0" smtClean="0">
                <a:solidFill>
                  <a:srgbClr val="000000"/>
                </a:solidFill>
                <a:latin typeface="Arial"/>
                <a:cs typeface="Arial"/>
              </a:rPr>
              <a:t>to </a:t>
            </a:r>
            <a:r>
              <a:rPr lang="en-US" sz="1200" dirty="0">
                <a:solidFill>
                  <a:srgbClr val="000000"/>
                </a:solidFill>
                <a:latin typeface="Arial"/>
                <a:cs typeface="Arial"/>
              </a:rPr>
              <a:t>PR </a:t>
            </a:r>
            <a:r>
              <a:rPr lang="en-US" sz="1200" dirty="0" smtClean="0">
                <a:solidFill>
                  <a:srgbClr val="000000"/>
                </a:solidFill>
                <a:latin typeface="Arial"/>
                <a:cs typeface="Arial"/>
              </a:rPr>
              <a:t>= </a:t>
            </a:r>
            <a:r>
              <a:rPr lang="en-US" sz="1200" dirty="0">
                <a:latin typeface="Arial"/>
                <a:cs typeface="Arial"/>
              </a:rPr>
              <a:t>decrease in HCV RNA level </a:t>
            </a:r>
            <a:r>
              <a:rPr lang="en-US" sz="1200" u="sng" dirty="0" smtClean="0">
                <a:latin typeface="Arial"/>
                <a:cs typeface="Arial"/>
              </a:rPr>
              <a:t>&gt;</a:t>
            </a:r>
            <a:r>
              <a:rPr lang="en-US" sz="1200" dirty="0" smtClean="0">
                <a:latin typeface="Arial"/>
                <a:cs typeface="Arial"/>
              </a:rPr>
              <a:t> </a:t>
            </a:r>
            <a:r>
              <a:rPr lang="en-US" sz="1200" dirty="0">
                <a:latin typeface="Arial"/>
                <a:cs typeface="Arial"/>
              </a:rPr>
              <a:t>1 log</a:t>
            </a:r>
            <a:r>
              <a:rPr lang="en-US" sz="1200" baseline="-25000" dirty="0">
                <a:latin typeface="Arial"/>
                <a:cs typeface="Arial"/>
              </a:rPr>
              <a:t>10</a:t>
            </a:r>
            <a:r>
              <a:rPr lang="en-US" sz="1200" dirty="0">
                <a:latin typeface="Arial"/>
                <a:cs typeface="Arial"/>
              </a:rPr>
              <a:t> IU/ml after 4 week lead </a:t>
            </a:r>
            <a:r>
              <a:rPr lang="en-US" sz="1200" dirty="0" smtClean="0">
                <a:latin typeface="Arial"/>
                <a:cs typeface="Arial"/>
              </a:rPr>
              <a:t>in</a:t>
            </a:r>
            <a:endParaRPr lang="en-US" sz="1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339860" y="4876800"/>
            <a:ext cx="84080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90/114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70935" y="4876800"/>
            <a:ext cx="73107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80/110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82441" y="4876800"/>
            <a:ext cx="63049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17/67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21784" y="4876800"/>
            <a:ext cx="84080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15/44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77519" y="4876800"/>
            <a:ext cx="73107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15/46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89025" y="4495800"/>
            <a:ext cx="63049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rgbClr val="000000"/>
                </a:solidFill>
              </a:rPr>
              <a:t>0</a:t>
            </a:r>
            <a:r>
              <a:rPr lang="en-US" sz="1400" dirty="0" smtClean="0">
                <a:solidFill>
                  <a:srgbClr val="000000"/>
                </a:solidFill>
              </a:rPr>
              <a:t>/12</a:t>
            </a:r>
            <a:endParaRPr 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31077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smtClean="0">
                <a:latin typeface="Arial" pitchFamily="22" charset="0"/>
              </a:rPr>
              <a:t>Bacon BR, </a:t>
            </a:r>
            <a:r>
              <a:rPr lang="en-US" dirty="0">
                <a:latin typeface="Arial" pitchFamily="22" charset="0"/>
              </a:rPr>
              <a:t>et al.  N Engl J Med.  2011;364:</a:t>
            </a:r>
            <a:r>
              <a:rPr lang="en-US" dirty="0" smtClean="0">
                <a:latin typeface="Arial" pitchFamily="22" charset="0"/>
              </a:rPr>
              <a:t>1207-17.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for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Retreatment of HCV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Genotype 1 Infection </a:t>
            </a:r>
            <a:r>
              <a:rPr lang="en-US" sz="2400" dirty="0" smtClean="0"/>
              <a:t>RESPOND-</a:t>
            </a:r>
            <a:r>
              <a:rPr lang="en-US" sz="2400" dirty="0"/>
              <a:t>2 </a:t>
            </a:r>
            <a:r>
              <a:rPr lang="en-US" sz="2400" dirty="0" smtClean="0"/>
              <a:t>Trial: Conclusions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880760"/>
              </p:ext>
            </p:extLst>
          </p:nvPr>
        </p:nvGraphicFramePr>
        <p:xfrm>
          <a:off x="0" y="2590800"/>
          <a:ext cx="9144000" cy="20086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/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31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“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The addition of boceprevir to peginterferon–ribavirin resulted in significantly higher rates of sustained virologic response in previously treated patients with chronic HCV genotype 1 infection, as compared with peginterferon–ribavirin alone</a:t>
                      </a:r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9740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44274</TotalTime>
  <Words>436</Words>
  <Application>Microsoft Office PowerPoint</Application>
  <PresentationFormat>On-screen Show (4:3)</PresentationFormat>
  <Paragraphs>82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ＭＳ Ｐゴシック</vt:lpstr>
      <vt:lpstr>Arial</vt:lpstr>
      <vt:lpstr>Geneva</vt:lpstr>
      <vt:lpstr>Myriad Pro</vt:lpstr>
      <vt:lpstr>Times New Roman</vt:lpstr>
      <vt:lpstr>Wingdings</vt:lpstr>
      <vt:lpstr>Zapf Dingbats</vt:lpstr>
      <vt:lpstr>AETC_Master_Template_061510</vt:lpstr>
      <vt:lpstr>Boceprevir in Treatment Experienced RESPOND-2</vt:lpstr>
      <vt:lpstr>Boceprevir for Retreatment of HCV Genotype 1 Infection RESPOND-2 Trial: Study Design</vt:lpstr>
      <vt:lpstr>Boceprevir for Retreatment of HCV Genotype 1 Infection RESPOND-2 Trial: Treatment Regimens</vt:lpstr>
      <vt:lpstr>Boceprevir for Retreatment of HCV Genotype 1 Infection RESPOND-2 Trial: Results</vt:lpstr>
      <vt:lpstr>Boceprevir for Retreatment of HCV Genotype 1 Infection RESPOND-2 Trial: Results Based on Initial Week 4 Response</vt:lpstr>
      <vt:lpstr>Boceprevir for Retreatment of HCV Genotype 1 Infection RESPOND-2 Trial: Conclusions</vt:lpstr>
    </vt:vector>
  </TitlesOfParts>
  <Company>HMC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1953</cp:revision>
  <cp:lastPrinted>2011-04-18T21:48:04Z</cp:lastPrinted>
  <dcterms:created xsi:type="dcterms:W3CDTF">2010-11-28T05:36:22Z</dcterms:created>
  <dcterms:modified xsi:type="dcterms:W3CDTF">2014-02-03T22:38:12Z</dcterms:modified>
</cp:coreProperties>
</file>