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xlsx" ContentType="application/vnd.openxmlformats-officedocument.spreadsheetml.sheet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303" r:id="rId2"/>
    <p:sldId id="304" r:id="rId3"/>
    <p:sldId id="305" r:id="rId4"/>
    <p:sldId id="436" r:id="rId5"/>
    <p:sldId id="437" r:id="rId6"/>
    <p:sldId id="306" r:id="rId7"/>
  </p:sldIdLst>
  <p:sldSz cx="9144000" cy="6858000" type="screen4x3"/>
  <p:notesSz cx="6858000" cy="10287000"/>
  <p:kinsoku lang="ja-JP" invalStChars="、。，．・：；？！゛゜ヽヾゝゞ々ー’”）〕］｝〉》」』】°‰′″℃％ぁぃぅぇぉっゃゅょゎァィゥェォッャュョヮヵヶ!%),.:;?]}｡｣､･ｧｨｩｪｫｬｭｮｯｰﾞﾟ¢" invalEndChars="‘“（〔［｛〈《「『【￥＄$([\{｢£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7E7"/>
    <a:srgbClr val="E1E3EE"/>
    <a:srgbClr val="316396"/>
    <a:srgbClr val="7F9CAA"/>
    <a:srgbClr val="3B494F"/>
    <a:srgbClr val="4E5F67"/>
    <a:srgbClr val="556B1C"/>
    <a:srgbClr val="4A5C46"/>
    <a:srgbClr val="495D17"/>
    <a:srgbClr val="3847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3984" autoAdjust="0"/>
    <p:restoredTop sz="94636" autoAdjust="0"/>
  </p:normalViewPr>
  <p:slideViewPr>
    <p:cSldViewPr showGuides="1">
      <p:cViewPr>
        <p:scale>
          <a:sx n="103" d="100"/>
          <a:sy n="103" d="100"/>
        </p:scale>
        <p:origin x="-1176" y="-1632"/>
      </p:cViewPr>
      <p:guideLst>
        <p:guide orient="horz" pos="4271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63" d="100"/>
        <a:sy n="163" d="100"/>
      </p:scale>
      <p:origin x="0" y="0"/>
    </p:cViewPr>
  </p:sorterViewPr>
  <p:notesViewPr>
    <p:cSldViewPr showGuides="1">
      <p:cViewPr varScale="1">
        <p:scale>
          <a:sx n="76" d="100"/>
          <a:sy n="76" d="100"/>
        </p:scale>
        <p:origin x="-1416" y="-112"/>
      </p:cViewPr>
      <p:guideLst>
        <p:guide orient="horz" pos="324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package" Target="../embeddings/Microsoft_Excel_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package" Target="../embeddings/Microsoft_Excel_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4952701224847"/>
          <c:y val="0.0856484213413848"/>
          <c:w val="0.876364829396325"/>
          <c:h val="0.714382610034936"/>
        </c:manualLayout>
      </c:layout>
      <c:barChart>
        <c:barDir val="col"/>
        <c:grouping val="clustered"/>
        <c:varyColors val="0"/>
        <c:ser>
          <c:idx val="0"/>
          <c:order val="0"/>
          <c:tx>
            <c:v>PR48</c:v>
          </c:tx>
          <c:spPr>
            <a:solidFill>
              <a:srgbClr val="718E25"/>
            </a:solidFill>
            <a:ln>
              <a:solidFill>
                <a:srgbClr val="000000"/>
              </a:solidFill>
            </a:ln>
            <a:effectLst>
              <a:outerShdw blurRad="38100" dist="38100" dir="5400000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718E25"/>
              </a:solidFill>
              <a:ln w="12700">
                <a:solidFill>
                  <a:srgbClr val="000000"/>
                </a:solidFill>
              </a:ln>
              <a:effectLst>
                <a:outerShdw blurRad="38100" dist="38100" dir="5400000" rotWithShape="0">
                  <a:srgbClr val="000000">
                    <a:alpha val="70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All</c:v>
                </c:pt>
                <c:pt idx="1">
                  <c:v>Prior Relapse</c:v>
                </c:pt>
                <c:pt idx="2">
                  <c:v>*Prior Nonresponse</c:v>
                </c:pt>
              </c:strCache>
            </c:strRef>
          </c:cat>
          <c:val>
            <c:numRef>
              <c:f>Sheet1!$B$2:$B$4</c:f>
              <c:numCache>
                <c:formatCode>0</c:formatCode>
                <c:ptCount val="3"/>
                <c:pt idx="0">
                  <c:v>21.0</c:v>
                </c:pt>
                <c:pt idx="1">
                  <c:v>29.0</c:v>
                </c:pt>
                <c:pt idx="2">
                  <c:v>7.0</c:v>
                </c:pt>
              </c:numCache>
            </c:numRef>
          </c:val>
        </c:ser>
        <c:ser>
          <c:idx val="1"/>
          <c:order val="1"/>
          <c:tx>
            <c:v>B24/PR28-48</c:v>
          </c:tx>
          <c:spPr>
            <a:solidFill>
              <a:srgbClr val="B59452"/>
            </a:solidFill>
            <a:ln>
              <a:solidFill>
                <a:srgbClr val="000000"/>
              </a:solidFill>
            </a:ln>
            <a:effectLst>
              <a:outerShdw blurRad="38100" dist="38100" dir="5400000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All</c:v>
                </c:pt>
                <c:pt idx="1">
                  <c:v>Prior Relapse</c:v>
                </c:pt>
                <c:pt idx="2">
                  <c:v>*Prior Nonresponse</c:v>
                </c:pt>
              </c:strCache>
            </c:strRef>
          </c:cat>
          <c:val>
            <c:numRef>
              <c:f>Sheet1!$C$2:$C$4</c:f>
              <c:numCache>
                <c:formatCode>0</c:formatCode>
                <c:ptCount val="3"/>
                <c:pt idx="0">
                  <c:v>59.0</c:v>
                </c:pt>
                <c:pt idx="1">
                  <c:v>69.0</c:v>
                </c:pt>
                <c:pt idx="2">
                  <c:v>40.0</c:v>
                </c:pt>
              </c:numCache>
            </c:numRef>
          </c:val>
        </c:ser>
        <c:ser>
          <c:idx val="2"/>
          <c:order val="2"/>
          <c:tx>
            <c:v>B44/PR48</c:v>
          </c:tx>
          <c:spPr>
            <a:solidFill>
              <a:srgbClr val="326496"/>
            </a:solidFill>
            <a:ln>
              <a:solidFill>
                <a:srgbClr val="000000"/>
              </a:solidFill>
            </a:ln>
            <a:effectLst>
              <a:outerShdw blurRad="38100" dist="38100" dir="5400000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All</c:v>
                </c:pt>
                <c:pt idx="1">
                  <c:v>Prior Relapse</c:v>
                </c:pt>
                <c:pt idx="2">
                  <c:v>*Prior Nonresponse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66.0</c:v>
                </c:pt>
                <c:pt idx="1">
                  <c:v>75.0</c:v>
                </c:pt>
                <c:pt idx="2">
                  <c:v>52.0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1728200760"/>
        <c:axId val="1729055880"/>
      </c:barChart>
      <c:catAx>
        <c:axId val="1728200760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600" b="0" i="0">
                <a:latin typeface="Arial"/>
                <a:cs typeface="Arial"/>
              </a:defRPr>
            </a:pPr>
            <a:endParaRPr lang="en-US"/>
          </a:p>
        </c:txPr>
        <c:crossAx val="1729055880"/>
        <c:crosses val="autoZero"/>
        <c:auto val="1"/>
        <c:lblAlgn val="ctr"/>
        <c:lblOffset val="1"/>
        <c:tickLblSkip val="1"/>
        <c:tickMarkSkip val="1"/>
        <c:noMultiLvlLbl val="0"/>
      </c:catAx>
      <c:valAx>
        <c:axId val="1729055880"/>
        <c:scaling>
          <c:orientation val="minMax"/>
          <c:max val="100.0"/>
          <c:min val="0.0"/>
        </c:scaling>
        <c:delete val="0"/>
        <c:axPos val="l"/>
        <c:title>
          <c:tx>
            <c:rich>
              <a:bodyPr/>
              <a:lstStyle/>
              <a:p>
                <a:pPr>
                  <a:defRPr sz="1800">
                    <a:latin typeface="Arial"/>
                    <a:cs typeface="Arial"/>
                  </a:defRPr>
                </a:pPr>
                <a:r>
                  <a:rPr lang="en-US" sz="1800" dirty="0">
                    <a:latin typeface="Arial"/>
                    <a:cs typeface="Arial"/>
                  </a:rPr>
                  <a:t>Patients with SVR (%)</a:t>
                </a:r>
              </a:p>
            </c:rich>
          </c:tx>
          <c:layout>
            <c:manualLayout>
              <c:xMode val="edge"/>
              <c:yMode val="edge"/>
              <c:x val="0.00213716341012929"/>
              <c:y val="0.167881796429615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1728200760"/>
        <c:crosses val="autoZero"/>
        <c:crossBetween val="between"/>
        <c:majorUnit val="20.0"/>
        <c:minorUnit val="20.0"/>
      </c:valAx>
      <c:spPr>
        <a:solidFill>
          <a:srgbClr val="E6EBF2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>
          <a:outerShdw blurRad="38100" dist="38100" dir="2700000">
            <a:srgbClr val="000000">
              <a:alpha val="75000"/>
            </a:srgbClr>
          </a:outerShdw>
        </a:effectLst>
      </c:spPr>
    </c:plotArea>
    <c:legend>
      <c:legendPos val="r"/>
      <c:layout>
        <c:manualLayout>
          <c:xMode val="edge"/>
          <c:yMode val="edge"/>
          <c:x val="0.424135316418781"/>
          <c:y val="0.0027515854025854"/>
          <c:w val="0.563519004568873"/>
          <c:h val="0.0656741942436569"/>
        </c:manualLayout>
      </c:layout>
      <c:overlay val="0"/>
      <c:spPr>
        <a:noFill/>
        <a:ln>
          <a:noFill/>
        </a:ln>
      </c:spPr>
    </c:legend>
    <c:plotVisOnly val="1"/>
    <c:dispBlanksAs val="gap"/>
    <c:showDLblsOverMax val="0"/>
  </c:chart>
  <c:spPr>
    <a:solidFill>
      <a:srgbClr val="FFFFFF"/>
    </a:solidFill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4952701224847"/>
          <c:y val="0.0874708562333921"/>
          <c:w val="0.876364829396325"/>
          <c:h val="0.713151342823769"/>
        </c:manualLayout>
      </c:layout>
      <c:barChart>
        <c:barDir val="col"/>
        <c:grouping val="clustered"/>
        <c:varyColors val="0"/>
        <c:ser>
          <c:idx val="0"/>
          <c:order val="0"/>
          <c:tx>
            <c:v>PR48</c:v>
          </c:tx>
          <c:spPr>
            <a:solidFill>
              <a:srgbClr val="718E25"/>
            </a:solidFill>
            <a:ln>
              <a:solidFill>
                <a:srgbClr val="000000"/>
              </a:solidFill>
            </a:ln>
            <a:effectLst>
              <a:outerShdw blurRad="38100" dist="38100" dir="5400000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718E25"/>
              </a:solidFill>
              <a:ln w="12700">
                <a:solidFill>
                  <a:srgbClr val="000000"/>
                </a:solidFill>
              </a:ln>
              <a:effectLst>
                <a:outerShdw blurRad="38100" dist="38100" dir="5400000" rotWithShape="0">
                  <a:srgbClr val="000000">
                    <a:alpha val="70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*Poor Initial Response to PR</c:v>
                </c:pt>
                <c:pt idx="1">
                  <c:v>^Good Initial Response to PR</c:v>
                </c:pt>
              </c:strCache>
            </c:strRef>
          </c:cat>
          <c:val>
            <c:numRef>
              <c:f>Sheet1!$B$2:$B$3</c:f>
              <c:numCache>
                <c:formatCode>0</c:formatCode>
                <c:ptCount val="2"/>
                <c:pt idx="0">
                  <c:v>0.0</c:v>
                </c:pt>
                <c:pt idx="1">
                  <c:v>25.0</c:v>
                </c:pt>
              </c:numCache>
            </c:numRef>
          </c:val>
        </c:ser>
        <c:ser>
          <c:idx val="1"/>
          <c:order val="1"/>
          <c:tx>
            <c:v>B24/PR28-48</c:v>
          </c:tx>
          <c:spPr>
            <a:solidFill>
              <a:srgbClr val="B59452"/>
            </a:solidFill>
            <a:ln>
              <a:solidFill>
                <a:srgbClr val="000000"/>
              </a:solidFill>
            </a:ln>
            <a:effectLst>
              <a:outerShdw blurRad="38100" dist="38100" dir="5400000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*Poor Initial Response to PR</c:v>
                </c:pt>
                <c:pt idx="1">
                  <c:v>^Good Initial Response to PR</c:v>
                </c:pt>
              </c:strCache>
            </c:strRef>
          </c:cat>
          <c:val>
            <c:numRef>
              <c:f>Sheet1!$C$2:$C$3</c:f>
              <c:numCache>
                <c:formatCode>0</c:formatCode>
                <c:ptCount val="2"/>
                <c:pt idx="0">
                  <c:v>33.0</c:v>
                </c:pt>
                <c:pt idx="1">
                  <c:v>73.0</c:v>
                </c:pt>
              </c:numCache>
            </c:numRef>
          </c:val>
        </c:ser>
        <c:ser>
          <c:idx val="2"/>
          <c:order val="2"/>
          <c:tx>
            <c:v>B44/PR48</c:v>
          </c:tx>
          <c:spPr>
            <a:solidFill>
              <a:srgbClr val="326496"/>
            </a:solidFill>
            <a:ln>
              <a:solidFill>
                <a:srgbClr val="000000"/>
              </a:solidFill>
            </a:ln>
            <a:effectLst>
              <a:outerShdw blurRad="38100" dist="38100" dir="5400000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*Poor Initial Response to PR</c:v>
                </c:pt>
                <c:pt idx="1">
                  <c:v>^Good Initial Response to PR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34.0</c:v>
                </c:pt>
                <c:pt idx="1">
                  <c:v>79.0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5"/>
        <c:axId val="1662725080"/>
        <c:axId val="1662255240"/>
      </c:barChart>
      <c:catAx>
        <c:axId val="1662725080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600" b="0" i="0">
                <a:latin typeface="Arial"/>
                <a:cs typeface="Arial"/>
              </a:defRPr>
            </a:pPr>
            <a:endParaRPr lang="en-US"/>
          </a:p>
        </c:txPr>
        <c:crossAx val="1662255240"/>
        <c:crosses val="autoZero"/>
        <c:auto val="1"/>
        <c:lblAlgn val="ctr"/>
        <c:lblOffset val="1"/>
        <c:tickLblSkip val="1"/>
        <c:tickMarkSkip val="1"/>
        <c:noMultiLvlLbl val="0"/>
      </c:catAx>
      <c:valAx>
        <c:axId val="1662255240"/>
        <c:scaling>
          <c:orientation val="minMax"/>
          <c:max val="100.0"/>
          <c:min val="0.0"/>
        </c:scaling>
        <c:delete val="0"/>
        <c:axPos val="l"/>
        <c:title>
          <c:tx>
            <c:rich>
              <a:bodyPr/>
              <a:lstStyle/>
              <a:p>
                <a:pPr>
                  <a:defRPr sz="1800">
                    <a:latin typeface="Arial"/>
                    <a:cs typeface="Arial"/>
                  </a:defRPr>
                </a:pPr>
                <a:r>
                  <a:rPr lang="en-US" sz="1800" dirty="0">
                    <a:latin typeface="Arial"/>
                    <a:cs typeface="Arial"/>
                  </a:rPr>
                  <a:t>Patients with SVR (%)</a:t>
                </a:r>
              </a:p>
            </c:rich>
          </c:tx>
          <c:layout>
            <c:manualLayout>
              <c:xMode val="edge"/>
              <c:yMode val="edge"/>
              <c:x val="0.00831000291630213"/>
              <c:y val="0.141840046697437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1662725080"/>
        <c:crosses val="autoZero"/>
        <c:crossBetween val="between"/>
        <c:majorUnit val="20.0"/>
        <c:minorUnit val="20.0"/>
      </c:valAx>
      <c:spPr>
        <a:solidFill>
          <a:srgbClr val="E6EBF2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>
          <a:outerShdw blurRad="38100" dist="38100" dir="2700000">
            <a:srgbClr val="000000">
              <a:alpha val="75000"/>
            </a:srgbClr>
          </a:outerShdw>
        </a:effectLst>
      </c:spPr>
    </c:plotArea>
    <c:legend>
      <c:legendPos val="t"/>
      <c:layout>
        <c:manualLayout>
          <c:xMode val="edge"/>
          <c:yMode val="edge"/>
          <c:x val="0.452696364343346"/>
          <c:y val="0.0"/>
          <c:w val="0.535965296004666"/>
          <c:h val="0.0824441672910374"/>
        </c:manualLayout>
      </c:layout>
      <c:overlay val="0"/>
      <c:spPr>
        <a:noFill/>
        <a:ln>
          <a:noFill/>
        </a:ln>
      </c:spPr>
    </c:legend>
    <c:plotVisOnly val="1"/>
    <c:dispBlanksAs val="gap"/>
    <c:showDLblsOverMax val="0"/>
  </c:chart>
  <c:spPr>
    <a:solidFill>
      <a:srgbClr val="FFFFFF"/>
    </a:solidFill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5715000" y="533400"/>
            <a:ext cx="375104" cy="2744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defRPr/>
            </a:pPr>
            <a:fld id="{AFADDE07-A3B2-714E-914F-4081EC661B9E}" type="slidenum">
              <a:rPr lang="en-US" sz="1200">
                <a:latin typeface="Arial"/>
                <a:cs typeface="Arial"/>
              </a:rPr>
              <a:pPr>
                <a:defRPr/>
              </a:pPr>
              <a:t>‹#›</a:t>
            </a:fld>
            <a:endParaRPr lang="en-US" sz="1200" dirty="0">
              <a:latin typeface="Arial"/>
              <a:cs typeface="Arial"/>
            </a:endParaRPr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390525" y="282575"/>
            <a:ext cx="915988" cy="307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1187305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857250"/>
            <a:ext cx="5024438" cy="37687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6788" y="4897438"/>
            <a:ext cx="5013325" cy="4645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9807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5" charset="-128"/>
        <a:cs typeface="ＭＳ Ｐゴシック" pitchFamily="-10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9770865"/>
            <a:ext cx="2971800" cy="514350"/>
          </a:xfrm>
          <a:prstGeom prst="rect">
            <a:avLst/>
          </a:prstGeom>
        </p:spPr>
        <p:txBody>
          <a:bodyPr/>
          <a:lstStyle/>
          <a:p>
            <a:fld id="{68048787-E73A-F24F-A294-0EF32128AD5F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9770865"/>
            <a:ext cx="2971800" cy="514350"/>
          </a:xfrm>
          <a:prstGeom prst="rect">
            <a:avLst/>
          </a:prstGeom>
        </p:spPr>
        <p:txBody>
          <a:bodyPr/>
          <a:lstStyle/>
          <a:p>
            <a:fld id="{68048787-E73A-F24F-A294-0EF32128AD5F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922499"/>
            <a:ext cx="9157371" cy="3895344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479299" y="2209802"/>
            <a:ext cx="831189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spcAft>
                <a:spcPts val="300"/>
              </a:spcAft>
            </a:pPr>
            <a:r>
              <a:rPr lang="en-US" sz="2800" cap="small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Hepatitis Web Study</a:t>
            </a:r>
          </a:p>
        </p:txBody>
      </p:sp>
      <p:sp>
        <p:nvSpPr>
          <p:cNvPr id="18" name="Subtitle 2"/>
          <p:cNvSpPr>
            <a:spLocks noGrp="1"/>
          </p:cNvSpPr>
          <p:nvPr>
            <p:ph type="subTitle" idx="1"/>
          </p:nvPr>
        </p:nvSpPr>
        <p:spPr>
          <a:xfrm>
            <a:off x="476251" y="3695700"/>
            <a:ext cx="8314943" cy="13335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>
                <a:latin typeface="Arial"/>
                <a:cs typeface="Arial"/>
              </a:rPr>
              <a:t>Add subtitle</a:t>
            </a:r>
            <a:endParaRPr lang="en-US" dirty="0">
              <a:latin typeface="Arial"/>
              <a:cs typeface="Arial"/>
            </a:endParaRPr>
          </a:p>
        </p:txBody>
      </p:sp>
      <p:grpSp>
        <p:nvGrpSpPr>
          <p:cNvPr id="21" name="Group 20"/>
          <p:cNvGrpSpPr>
            <a:grpSpLocks noChangeAspect="1"/>
          </p:cNvGrpSpPr>
          <p:nvPr userDrawn="1"/>
        </p:nvGrpSpPr>
        <p:grpSpPr>
          <a:xfrm>
            <a:off x="2597460" y="457201"/>
            <a:ext cx="910232" cy="908413"/>
            <a:chOff x="1573527" y="457200"/>
            <a:chExt cx="1093473" cy="1091294"/>
          </a:xfrm>
          <a:solidFill>
            <a:srgbClr val="C0504D"/>
          </a:solidFill>
        </p:grpSpPr>
        <p:sp>
          <p:nvSpPr>
            <p:cNvPr id="22" name="Dodecagon 21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Dodecagon 22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Dodecagon 23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Dodecagon 24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Dodecagon 25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Dodecagon 26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Dodecagon 27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Dodecagon 28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Dodecagon 29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Dodecagon 30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Dodecagon 31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Dodecagon 32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Dodecagon 33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Dodecagon 34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Dodecagon 35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Dodecagon 36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Dodecagon 37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" name="Dodecagon 38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Oval 39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Oval 40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Oval 41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Oval 42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" name="Oval 43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Oval 44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Oval 45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Oval 46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Oval 47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Oval 48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Oval 49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Oval 50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Oval 51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Oval 52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Oval 53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Oval 54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Oval 55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Oval 56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Oval 57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Oval 58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Oval 59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Oval 60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Oval 61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Oval 62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Oval 63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Oval 64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66" name="Group 65"/>
          <p:cNvGrpSpPr>
            <a:grpSpLocks noChangeAspect="1"/>
          </p:cNvGrpSpPr>
          <p:nvPr userDrawn="1"/>
        </p:nvGrpSpPr>
        <p:grpSpPr>
          <a:xfrm>
            <a:off x="5645460" y="457201"/>
            <a:ext cx="910232" cy="908413"/>
            <a:chOff x="4011927" y="457200"/>
            <a:chExt cx="1093473" cy="1091294"/>
          </a:xfrm>
          <a:solidFill>
            <a:srgbClr val="B36C34"/>
          </a:solidFill>
        </p:grpSpPr>
        <p:sp>
          <p:nvSpPr>
            <p:cNvPr id="67" name="Dodecagon 66"/>
            <p:cNvSpPr>
              <a:spLocks noChangeAspect="1"/>
            </p:cNvSpPr>
            <p:nvPr userDrawn="1"/>
          </p:nvSpPr>
          <p:spPr>
            <a:xfrm>
              <a:off x="45310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Dodecagon 67"/>
            <p:cNvSpPr>
              <a:spLocks noChangeAspect="1"/>
            </p:cNvSpPr>
            <p:nvPr userDrawn="1"/>
          </p:nvSpPr>
          <p:spPr>
            <a:xfrm>
              <a:off x="43351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Dodecagon 68"/>
            <p:cNvSpPr>
              <a:spLocks noChangeAspect="1"/>
            </p:cNvSpPr>
            <p:nvPr userDrawn="1"/>
          </p:nvSpPr>
          <p:spPr>
            <a:xfrm>
              <a:off x="47073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Dodecagon 69"/>
            <p:cNvSpPr>
              <a:spLocks noChangeAspect="1"/>
            </p:cNvSpPr>
            <p:nvPr userDrawn="1"/>
          </p:nvSpPr>
          <p:spPr>
            <a:xfrm>
              <a:off x="48738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Dodecagon 70"/>
            <p:cNvSpPr>
              <a:spLocks noChangeAspect="1"/>
            </p:cNvSpPr>
            <p:nvPr userDrawn="1"/>
          </p:nvSpPr>
          <p:spPr>
            <a:xfrm>
              <a:off x="49855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Dodecagon 71"/>
            <p:cNvSpPr>
              <a:spLocks noChangeAspect="1"/>
            </p:cNvSpPr>
            <p:nvPr userDrawn="1"/>
          </p:nvSpPr>
          <p:spPr>
            <a:xfrm>
              <a:off x="50207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Dodecagon 72"/>
            <p:cNvSpPr>
              <a:spLocks noChangeAspect="1"/>
            </p:cNvSpPr>
            <p:nvPr userDrawn="1"/>
          </p:nvSpPr>
          <p:spPr>
            <a:xfrm>
              <a:off x="41784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Dodecagon 73"/>
            <p:cNvSpPr>
              <a:spLocks noChangeAspect="1"/>
            </p:cNvSpPr>
            <p:nvPr userDrawn="1"/>
          </p:nvSpPr>
          <p:spPr>
            <a:xfrm>
              <a:off x="49815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5" name="Dodecagon 74"/>
            <p:cNvSpPr>
              <a:spLocks noChangeAspect="1"/>
            </p:cNvSpPr>
            <p:nvPr userDrawn="1"/>
          </p:nvSpPr>
          <p:spPr>
            <a:xfrm>
              <a:off x="40609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6" name="Dodecagon 75"/>
            <p:cNvSpPr>
              <a:spLocks noChangeAspect="1"/>
            </p:cNvSpPr>
            <p:nvPr userDrawn="1"/>
          </p:nvSpPr>
          <p:spPr>
            <a:xfrm>
              <a:off x="48836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7" name="Dodecagon 76"/>
            <p:cNvSpPr>
              <a:spLocks noChangeAspect="1"/>
            </p:cNvSpPr>
            <p:nvPr userDrawn="1"/>
          </p:nvSpPr>
          <p:spPr>
            <a:xfrm>
              <a:off x="47171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8" name="Dodecagon 77"/>
            <p:cNvSpPr>
              <a:spLocks noChangeAspect="1"/>
            </p:cNvSpPr>
            <p:nvPr userDrawn="1"/>
          </p:nvSpPr>
          <p:spPr>
            <a:xfrm>
              <a:off x="45310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9" name="Dodecagon 78"/>
            <p:cNvSpPr>
              <a:spLocks noChangeAspect="1"/>
            </p:cNvSpPr>
            <p:nvPr userDrawn="1"/>
          </p:nvSpPr>
          <p:spPr>
            <a:xfrm>
              <a:off x="43351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0" name="Dodecagon 79"/>
            <p:cNvSpPr>
              <a:spLocks noChangeAspect="1"/>
            </p:cNvSpPr>
            <p:nvPr userDrawn="1"/>
          </p:nvSpPr>
          <p:spPr>
            <a:xfrm>
              <a:off x="41686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1" name="Dodecagon 80"/>
            <p:cNvSpPr>
              <a:spLocks noChangeAspect="1"/>
            </p:cNvSpPr>
            <p:nvPr userDrawn="1"/>
          </p:nvSpPr>
          <p:spPr>
            <a:xfrm>
              <a:off x="40119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2" name="Dodecagon 81"/>
            <p:cNvSpPr>
              <a:spLocks noChangeAspect="1"/>
            </p:cNvSpPr>
            <p:nvPr userDrawn="1"/>
          </p:nvSpPr>
          <p:spPr>
            <a:xfrm>
              <a:off x="40609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3" name="Dodecagon 82"/>
            <p:cNvSpPr>
              <a:spLocks noChangeAspect="1"/>
            </p:cNvSpPr>
            <p:nvPr userDrawn="1"/>
          </p:nvSpPr>
          <p:spPr>
            <a:xfrm>
              <a:off x="44233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4" name="Dodecagon 83"/>
            <p:cNvSpPr>
              <a:spLocks noChangeAspect="1"/>
            </p:cNvSpPr>
            <p:nvPr userDrawn="1"/>
          </p:nvSpPr>
          <p:spPr>
            <a:xfrm>
              <a:off x="46289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5" name="Oval 84"/>
            <p:cNvSpPr>
              <a:spLocks noChangeAspect="1"/>
            </p:cNvSpPr>
            <p:nvPr userDrawn="1"/>
          </p:nvSpPr>
          <p:spPr>
            <a:xfrm rot="2305559" flipH="1" flipV="1">
              <a:off x="45157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6" name="Oval 85"/>
            <p:cNvSpPr>
              <a:spLocks noChangeAspect="1"/>
            </p:cNvSpPr>
            <p:nvPr userDrawn="1"/>
          </p:nvSpPr>
          <p:spPr>
            <a:xfrm rot="2305559" flipH="1" flipV="1">
              <a:off x="45255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7" name="Oval 86"/>
            <p:cNvSpPr>
              <a:spLocks noChangeAspect="1"/>
            </p:cNvSpPr>
            <p:nvPr userDrawn="1"/>
          </p:nvSpPr>
          <p:spPr>
            <a:xfrm rot="2305559" flipH="1" flipV="1">
              <a:off x="47273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8" name="Oval 87"/>
            <p:cNvSpPr>
              <a:spLocks noChangeAspect="1"/>
            </p:cNvSpPr>
            <p:nvPr userDrawn="1"/>
          </p:nvSpPr>
          <p:spPr>
            <a:xfrm rot="2305559" flipH="1" flipV="1">
              <a:off x="43453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9" name="Oval 88"/>
            <p:cNvSpPr>
              <a:spLocks noChangeAspect="1"/>
            </p:cNvSpPr>
            <p:nvPr userDrawn="1"/>
          </p:nvSpPr>
          <p:spPr>
            <a:xfrm rot="2305559" flipH="1" flipV="1">
              <a:off x="46142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0" name="Oval 89"/>
            <p:cNvSpPr>
              <a:spLocks noChangeAspect="1"/>
            </p:cNvSpPr>
            <p:nvPr userDrawn="1"/>
          </p:nvSpPr>
          <p:spPr>
            <a:xfrm rot="2305559" flipH="1" flipV="1">
              <a:off x="46142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1" name="Oval 90"/>
            <p:cNvSpPr>
              <a:spLocks noChangeAspect="1"/>
            </p:cNvSpPr>
            <p:nvPr userDrawn="1"/>
          </p:nvSpPr>
          <p:spPr>
            <a:xfrm rot="2305559" flipH="1" flipV="1">
              <a:off x="44169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2" name="Oval 91"/>
            <p:cNvSpPr>
              <a:spLocks noChangeAspect="1"/>
            </p:cNvSpPr>
            <p:nvPr userDrawn="1"/>
          </p:nvSpPr>
          <p:spPr>
            <a:xfrm rot="2305559" flipH="1" flipV="1">
              <a:off x="44169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3" name="Oval 92"/>
            <p:cNvSpPr>
              <a:spLocks noChangeAspect="1"/>
            </p:cNvSpPr>
            <p:nvPr userDrawn="1"/>
          </p:nvSpPr>
          <p:spPr>
            <a:xfrm rot="2305559" flipH="1" flipV="1">
              <a:off x="42392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4" name="Oval 93"/>
            <p:cNvSpPr>
              <a:spLocks noChangeAspect="1"/>
            </p:cNvSpPr>
            <p:nvPr userDrawn="1"/>
          </p:nvSpPr>
          <p:spPr>
            <a:xfrm rot="2305559" flipH="1" flipV="1">
              <a:off x="42392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Oval 94"/>
            <p:cNvSpPr>
              <a:spLocks noChangeAspect="1"/>
            </p:cNvSpPr>
            <p:nvPr userDrawn="1"/>
          </p:nvSpPr>
          <p:spPr>
            <a:xfrm rot="2305559" flipH="1" flipV="1">
              <a:off x="41782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Oval 95"/>
            <p:cNvSpPr>
              <a:spLocks noChangeAspect="1"/>
            </p:cNvSpPr>
            <p:nvPr userDrawn="1"/>
          </p:nvSpPr>
          <p:spPr>
            <a:xfrm rot="2305559" flipH="1" flipV="1">
              <a:off x="41782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Oval 96"/>
            <p:cNvSpPr>
              <a:spLocks noChangeAspect="1"/>
            </p:cNvSpPr>
            <p:nvPr userDrawn="1"/>
          </p:nvSpPr>
          <p:spPr>
            <a:xfrm rot="2305559" flipH="1" flipV="1">
              <a:off x="42272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Oval 97"/>
            <p:cNvSpPr>
              <a:spLocks noChangeAspect="1"/>
            </p:cNvSpPr>
            <p:nvPr userDrawn="1"/>
          </p:nvSpPr>
          <p:spPr>
            <a:xfrm rot="2305559" flipH="1" flipV="1">
              <a:off x="42272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Oval 98"/>
            <p:cNvSpPr>
              <a:spLocks noChangeAspect="1"/>
            </p:cNvSpPr>
            <p:nvPr userDrawn="1"/>
          </p:nvSpPr>
          <p:spPr>
            <a:xfrm rot="2305559" flipH="1" flipV="1">
              <a:off x="43414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Oval 99"/>
            <p:cNvSpPr>
              <a:spLocks noChangeAspect="1"/>
            </p:cNvSpPr>
            <p:nvPr userDrawn="1"/>
          </p:nvSpPr>
          <p:spPr>
            <a:xfrm rot="2305559" flipH="1" flipV="1">
              <a:off x="43414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1" name="Oval 100"/>
            <p:cNvSpPr>
              <a:spLocks noChangeAspect="1"/>
            </p:cNvSpPr>
            <p:nvPr userDrawn="1"/>
          </p:nvSpPr>
          <p:spPr>
            <a:xfrm rot="2305559" flipH="1" flipV="1">
              <a:off x="45163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2" name="Oval 101"/>
            <p:cNvSpPr>
              <a:spLocks noChangeAspect="1"/>
            </p:cNvSpPr>
            <p:nvPr userDrawn="1"/>
          </p:nvSpPr>
          <p:spPr>
            <a:xfrm rot="2305559" flipH="1" flipV="1">
              <a:off x="45163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3" name="Oval 102"/>
            <p:cNvSpPr>
              <a:spLocks noChangeAspect="1"/>
            </p:cNvSpPr>
            <p:nvPr userDrawn="1"/>
          </p:nvSpPr>
          <p:spPr>
            <a:xfrm rot="2305559" flipH="1" flipV="1">
              <a:off x="47173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4" name="Oval 103"/>
            <p:cNvSpPr>
              <a:spLocks noChangeAspect="1"/>
            </p:cNvSpPr>
            <p:nvPr userDrawn="1"/>
          </p:nvSpPr>
          <p:spPr>
            <a:xfrm rot="2305559" flipH="1" flipV="1">
              <a:off x="47173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5" name="Oval 104"/>
            <p:cNvSpPr>
              <a:spLocks noChangeAspect="1"/>
            </p:cNvSpPr>
            <p:nvPr userDrawn="1"/>
          </p:nvSpPr>
          <p:spPr>
            <a:xfrm rot="2305559" flipH="1" flipV="1">
              <a:off x="47975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6" name="Oval 105"/>
            <p:cNvSpPr>
              <a:spLocks noChangeAspect="1"/>
            </p:cNvSpPr>
            <p:nvPr userDrawn="1"/>
          </p:nvSpPr>
          <p:spPr>
            <a:xfrm rot="2305559" flipH="1" flipV="1">
              <a:off x="47975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7" name="Oval 106"/>
            <p:cNvSpPr>
              <a:spLocks noChangeAspect="1"/>
            </p:cNvSpPr>
            <p:nvPr userDrawn="1"/>
          </p:nvSpPr>
          <p:spPr>
            <a:xfrm rot="2305559" flipH="1" flipV="1">
              <a:off x="47953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8" name="Oval 107"/>
            <p:cNvSpPr>
              <a:spLocks noChangeAspect="1"/>
            </p:cNvSpPr>
            <p:nvPr userDrawn="1"/>
          </p:nvSpPr>
          <p:spPr>
            <a:xfrm rot="2305559" flipH="1" flipV="1">
              <a:off x="47953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9" name="Oval 108"/>
            <p:cNvSpPr>
              <a:spLocks noChangeAspect="1"/>
            </p:cNvSpPr>
            <p:nvPr userDrawn="1"/>
          </p:nvSpPr>
          <p:spPr>
            <a:xfrm rot="2305559" flipH="1" flipV="1">
              <a:off x="48689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0" name="Oval 109"/>
            <p:cNvSpPr>
              <a:spLocks noChangeAspect="1"/>
            </p:cNvSpPr>
            <p:nvPr userDrawn="1"/>
          </p:nvSpPr>
          <p:spPr>
            <a:xfrm rot="2305559" flipH="1" flipV="1">
              <a:off x="48689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11" name="Group 110"/>
          <p:cNvGrpSpPr>
            <a:grpSpLocks noChangeAspect="1"/>
          </p:cNvGrpSpPr>
          <p:nvPr userDrawn="1"/>
        </p:nvGrpSpPr>
        <p:grpSpPr>
          <a:xfrm>
            <a:off x="7169460" y="457201"/>
            <a:ext cx="910232" cy="908413"/>
            <a:chOff x="4011927" y="457200"/>
            <a:chExt cx="1093473" cy="1091294"/>
          </a:xfrm>
          <a:solidFill>
            <a:schemeClr val="accent4">
              <a:lumMod val="75000"/>
            </a:schemeClr>
          </a:solidFill>
        </p:grpSpPr>
        <p:sp>
          <p:nvSpPr>
            <p:cNvPr id="112" name="Dodecagon 111"/>
            <p:cNvSpPr>
              <a:spLocks noChangeAspect="1"/>
            </p:cNvSpPr>
            <p:nvPr userDrawn="1"/>
          </p:nvSpPr>
          <p:spPr>
            <a:xfrm>
              <a:off x="45310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3" name="Dodecagon 112"/>
            <p:cNvSpPr>
              <a:spLocks noChangeAspect="1"/>
            </p:cNvSpPr>
            <p:nvPr userDrawn="1"/>
          </p:nvSpPr>
          <p:spPr>
            <a:xfrm>
              <a:off x="43351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4" name="Dodecagon 113"/>
            <p:cNvSpPr>
              <a:spLocks noChangeAspect="1"/>
            </p:cNvSpPr>
            <p:nvPr userDrawn="1"/>
          </p:nvSpPr>
          <p:spPr>
            <a:xfrm>
              <a:off x="47073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5" name="Dodecagon 114"/>
            <p:cNvSpPr>
              <a:spLocks noChangeAspect="1"/>
            </p:cNvSpPr>
            <p:nvPr userDrawn="1"/>
          </p:nvSpPr>
          <p:spPr>
            <a:xfrm>
              <a:off x="48738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6" name="Dodecagon 115"/>
            <p:cNvSpPr>
              <a:spLocks noChangeAspect="1"/>
            </p:cNvSpPr>
            <p:nvPr userDrawn="1"/>
          </p:nvSpPr>
          <p:spPr>
            <a:xfrm>
              <a:off x="49855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7" name="Dodecagon 116"/>
            <p:cNvSpPr>
              <a:spLocks noChangeAspect="1"/>
            </p:cNvSpPr>
            <p:nvPr userDrawn="1"/>
          </p:nvSpPr>
          <p:spPr>
            <a:xfrm>
              <a:off x="50207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8" name="Dodecagon 117"/>
            <p:cNvSpPr>
              <a:spLocks noChangeAspect="1"/>
            </p:cNvSpPr>
            <p:nvPr userDrawn="1"/>
          </p:nvSpPr>
          <p:spPr>
            <a:xfrm>
              <a:off x="41784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9" name="Dodecagon 118"/>
            <p:cNvSpPr>
              <a:spLocks noChangeAspect="1"/>
            </p:cNvSpPr>
            <p:nvPr userDrawn="1"/>
          </p:nvSpPr>
          <p:spPr>
            <a:xfrm>
              <a:off x="49815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0" name="Dodecagon 119"/>
            <p:cNvSpPr>
              <a:spLocks noChangeAspect="1"/>
            </p:cNvSpPr>
            <p:nvPr userDrawn="1"/>
          </p:nvSpPr>
          <p:spPr>
            <a:xfrm>
              <a:off x="40609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1" name="Dodecagon 120"/>
            <p:cNvSpPr>
              <a:spLocks noChangeAspect="1"/>
            </p:cNvSpPr>
            <p:nvPr userDrawn="1"/>
          </p:nvSpPr>
          <p:spPr>
            <a:xfrm>
              <a:off x="48836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2" name="Dodecagon 121"/>
            <p:cNvSpPr>
              <a:spLocks noChangeAspect="1"/>
            </p:cNvSpPr>
            <p:nvPr userDrawn="1"/>
          </p:nvSpPr>
          <p:spPr>
            <a:xfrm>
              <a:off x="47171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3" name="Dodecagon 122"/>
            <p:cNvSpPr>
              <a:spLocks noChangeAspect="1"/>
            </p:cNvSpPr>
            <p:nvPr userDrawn="1"/>
          </p:nvSpPr>
          <p:spPr>
            <a:xfrm>
              <a:off x="45310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4" name="Dodecagon 123"/>
            <p:cNvSpPr>
              <a:spLocks noChangeAspect="1"/>
            </p:cNvSpPr>
            <p:nvPr userDrawn="1"/>
          </p:nvSpPr>
          <p:spPr>
            <a:xfrm>
              <a:off x="43351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5" name="Dodecagon 124"/>
            <p:cNvSpPr>
              <a:spLocks noChangeAspect="1"/>
            </p:cNvSpPr>
            <p:nvPr userDrawn="1"/>
          </p:nvSpPr>
          <p:spPr>
            <a:xfrm>
              <a:off x="41686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6" name="Dodecagon 125"/>
            <p:cNvSpPr>
              <a:spLocks noChangeAspect="1"/>
            </p:cNvSpPr>
            <p:nvPr userDrawn="1"/>
          </p:nvSpPr>
          <p:spPr>
            <a:xfrm>
              <a:off x="40119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7" name="Dodecagon 126"/>
            <p:cNvSpPr>
              <a:spLocks noChangeAspect="1"/>
            </p:cNvSpPr>
            <p:nvPr userDrawn="1"/>
          </p:nvSpPr>
          <p:spPr>
            <a:xfrm>
              <a:off x="40609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8" name="Dodecagon 127"/>
            <p:cNvSpPr>
              <a:spLocks noChangeAspect="1"/>
            </p:cNvSpPr>
            <p:nvPr userDrawn="1"/>
          </p:nvSpPr>
          <p:spPr>
            <a:xfrm>
              <a:off x="44233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9" name="Dodecagon 128"/>
            <p:cNvSpPr>
              <a:spLocks noChangeAspect="1"/>
            </p:cNvSpPr>
            <p:nvPr userDrawn="1"/>
          </p:nvSpPr>
          <p:spPr>
            <a:xfrm>
              <a:off x="46289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0" name="Oval 129"/>
            <p:cNvSpPr>
              <a:spLocks noChangeAspect="1"/>
            </p:cNvSpPr>
            <p:nvPr userDrawn="1"/>
          </p:nvSpPr>
          <p:spPr>
            <a:xfrm rot="2305559" flipH="1" flipV="1">
              <a:off x="45157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1" name="Oval 130"/>
            <p:cNvSpPr>
              <a:spLocks noChangeAspect="1"/>
            </p:cNvSpPr>
            <p:nvPr userDrawn="1"/>
          </p:nvSpPr>
          <p:spPr>
            <a:xfrm rot="2305559" flipH="1" flipV="1">
              <a:off x="45255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2" name="Oval 131"/>
            <p:cNvSpPr>
              <a:spLocks noChangeAspect="1"/>
            </p:cNvSpPr>
            <p:nvPr userDrawn="1"/>
          </p:nvSpPr>
          <p:spPr>
            <a:xfrm rot="2305559" flipH="1" flipV="1">
              <a:off x="47273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3" name="Oval 132"/>
            <p:cNvSpPr>
              <a:spLocks noChangeAspect="1"/>
            </p:cNvSpPr>
            <p:nvPr userDrawn="1"/>
          </p:nvSpPr>
          <p:spPr>
            <a:xfrm rot="2305559" flipH="1" flipV="1">
              <a:off x="43453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4" name="Oval 133"/>
            <p:cNvSpPr>
              <a:spLocks noChangeAspect="1"/>
            </p:cNvSpPr>
            <p:nvPr userDrawn="1"/>
          </p:nvSpPr>
          <p:spPr>
            <a:xfrm rot="2305559" flipH="1" flipV="1">
              <a:off x="46142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5" name="Oval 134"/>
            <p:cNvSpPr>
              <a:spLocks noChangeAspect="1"/>
            </p:cNvSpPr>
            <p:nvPr userDrawn="1"/>
          </p:nvSpPr>
          <p:spPr>
            <a:xfrm rot="2305559" flipH="1" flipV="1">
              <a:off x="46142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6" name="Oval 135"/>
            <p:cNvSpPr>
              <a:spLocks noChangeAspect="1"/>
            </p:cNvSpPr>
            <p:nvPr userDrawn="1"/>
          </p:nvSpPr>
          <p:spPr>
            <a:xfrm rot="2305559" flipH="1" flipV="1">
              <a:off x="44169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7" name="Oval 136"/>
            <p:cNvSpPr>
              <a:spLocks noChangeAspect="1"/>
            </p:cNvSpPr>
            <p:nvPr userDrawn="1"/>
          </p:nvSpPr>
          <p:spPr>
            <a:xfrm rot="2305559" flipH="1" flipV="1">
              <a:off x="44169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8" name="Oval 137"/>
            <p:cNvSpPr>
              <a:spLocks noChangeAspect="1"/>
            </p:cNvSpPr>
            <p:nvPr userDrawn="1"/>
          </p:nvSpPr>
          <p:spPr>
            <a:xfrm rot="2305559" flipH="1" flipV="1">
              <a:off x="42392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9" name="Oval 138"/>
            <p:cNvSpPr>
              <a:spLocks noChangeAspect="1"/>
            </p:cNvSpPr>
            <p:nvPr userDrawn="1"/>
          </p:nvSpPr>
          <p:spPr>
            <a:xfrm rot="2305559" flipH="1" flipV="1">
              <a:off x="42392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0" name="Oval 139"/>
            <p:cNvSpPr>
              <a:spLocks noChangeAspect="1"/>
            </p:cNvSpPr>
            <p:nvPr userDrawn="1"/>
          </p:nvSpPr>
          <p:spPr>
            <a:xfrm rot="2305559" flipH="1" flipV="1">
              <a:off x="41782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1" name="Oval 140"/>
            <p:cNvSpPr>
              <a:spLocks noChangeAspect="1"/>
            </p:cNvSpPr>
            <p:nvPr userDrawn="1"/>
          </p:nvSpPr>
          <p:spPr>
            <a:xfrm rot="2305559" flipH="1" flipV="1">
              <a:off x="41782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2" name="Oval 141"/>
            <p:cNvSpPr>
              <a:spLocks noChangeAspect="1"/>
            </p:cNvSpPr>
            <p:nvPr userDrawn="1"/>
          </p:nvSpPr>
          <p:spPr>
            <a:xfrm rot="2305559" flipH="1" flipV="1">
              <a:off x="42272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3" name="Oval 142"/>
            <p:cNvSpPr>
              <a:spLocks noChangeAspect="1"/>
            </p:cNvSpPr>
            <p:nvPr userDrawn="1"/>
          </p:nvSpPr>
          <p:spPr>
            <a:xfrm rot="2305559" flipH="1" flipV="1">
              <a:off x="42272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4" name="Oval 143"/>
            <p:cNvSpPr>
              <a:spLocks noChangeAspect="1"/>
            </p:cNvSpPr>
            <p:nvPr userDrawn="1"/>
          </p:nvSpPr>
          <p:spPr>
            <a:xfrm rot="2305559" flipH="1" flipV="1">
              <a:off x="43414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5" name="Oval 144"/>
            <p:cNvSpPr>
              <a:spLocks noChangeAspect="1"/>
            </p:cNvSpPr>
            <p:nvPr userDrawn="1"/>
          </p:nvSpPr>
          <p:spPr>
            <a:xfrm rot="2305559" flipH="1" flipV="1">
              <a:off x="43414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6" name="Oval 145"/>
            <p:cNvSpPr>
              <a:spLocks noChangeAspect="1"/>
            </p:cNvSpPr>
            <p:nvPr userDrawn="1"/>
          </p:nvSpPr>
          <p:spPr>
            <a:xfrm rot="2305559" flipH="1" flipV="1">
              <a:off x="45163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7" name="Oval 146"/>
            <p:cNvSpPr>
              <a:spLocks noChangeAspect="1"/>
            </p:cNvSpPr>
            <p:nvPr userDrawn="1"/>
          </p:nvSpPr>
          <p:spPr>
            <a:xfrm rot="2305559" flipH="1" flipV="1">
              <a:off x="45163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8" name="Oval 147"/>
            <p:cNvSpPr>
              <a:spLocks noChangeAspect="1"/>
            </p:cNvSpPr>
            <p:nvPr userDrawn="1"/>
          </p:nvSpPr>
          <p:spPr>
            <a:xfrm rot="2305559" flipH="1" flipV="1">
              <a:off x="47173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9" name="Oval 148"/>
            <p:cNvSpPr>
              <a:spLocks noChangeAspect="1"/>
            </p:cNvSpPr>
            <p:nvPr userDrawn="1"/>
          </p:nvSpPr>
          <p:spPr>
            <a:xfrm rot="2305559" flipH="1" flipV="1">
              <a:off x="47173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0" name="Oval 149"/>
            <p:cNvSpPr>
              <a:spLocks noChangeAspect="1"/>
            </p:cNvSpPr>
            <p:nvPr userDrawn="1"/>
          </p:nvSpPr>
          <p:spPr>
            <a:xfrm rot="2305559" flipH="1" flipV="1">
              <a:off x="47975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1" name="Oval 150"/>
            <p:cNvSpPr>
              <a:spLocks noChangeAspect="1"/>
            </p:cNvSpPr>
            <p:nvPr userDrawn="1"/>
          </p:nvSpPr>
          <p:spPr>
            <a:xfrm rot="2305559" flipH="1" flipV="1">
              <a:off x="47975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2" name="Oval 151"/>
            <p:cNvSpPr>
              <a:spLocks noChangeAspect="1"/>
            </p:cNvSpPr>
            <p:nvPr userDrawn="1"/>
          </p:nvSpPr>
          <p:spPr>
            <a:xfrm rot="2305559" flipH="1" flipV="1">
              <a:off x="47953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3" name="Oval 152"/>
            <p:cNvSpPr>
              <a:spLocks noChangeAspect="1"/>
            </p:cNvSpPr>
            <p:nvPr userDrawn="1"/>
          </p:nvSpPr>
          <p:spPr>
            <a:xfrm rot="2305559" flipH="1" flipV="1">
              <a:off x="47953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4" name="Oval 153"/>
            <p:cNvSpPr>
              <a:spLocks noChangeAspect="1"/>
            </p:cNvSpPr>
            <p:nvPr userDrawn="1"/>
          </p:nvSpPr>
          <p:spPr>
            <a:xfrm rot="2305559" flipH="1" flipV="1">
              <a:off x="48689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5" name="Oval 154"/>
            <p:cNvSpPr>
              <a:spLocks noChangeAspect="1"/>
            </p:cNvSpPr>
            <p:nvPr userDrawn="1"/>
          </p:nvSpPr>
          <p:spPr>
            <a:xfrm rot="2305559" flipH="1" flipV="1">
              <a:off x="48689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56" name="Group 155"/>
          <p:cNvGrpSpPr>
            <a:grpSpLocks noChangeAspect="1"/>
          </p:cNvGrpSpPr>
          <p:nvPr userDrawn="1"/>
        </p:nvGrpSpPr>
        <p:grpSpPr>
          <a:xfrm>
            <a:off x="1073460" y="457201"/>
            <a:ext cx="910232" cy="908413"/>
            <a:chOff x="1573527" y="457200"/>
            <a:chExt cx="1093473" cy="1091294"/>
          </a:xfrm>
          <a:solidFill>
            <a:schemeClr val="tx2"/>
          </a:solidFill>
        </p:grpSpPr>
        <p:sp>
          <p:nvSpPr>
            <p:cNvPr id="157" name="Dodecagon 156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8" name="Dodecagon 157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9" name="Dodecagon 158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0" name="Dodecagon 159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1" name="Dodecagon 160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2" name="Dodecagon 161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3" name="Dodecagon 162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4" name="Dodecagon 163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5" name="Dodecagon 164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6" name="Dodecagon 165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7" name="Dodecagon 166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8" name="Dodecagon 167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9" name="Dodecagon 168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0" name="Dodecagon 169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1" name="Dodecagon 170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2" name="Dodecagon 171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3" name="Dodecagon 172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4" name="Dodecagon 173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5" name="Oval 174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6" name="Oval 175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7" name="Oval 176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8" name="Oval 177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9" name="Oval 178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0" name="Oval 179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1" name="Oval 180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2" name="Oval 181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3" name="Oval 182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4" name="Oval 183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5" name="Oval 184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6" name="Oval 185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7" name="Oval 186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8" name="Oval 187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9" name="Oval 188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0" name="Oval 189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1" name="Oval 190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2" name="Oval 191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3" name="Oval 192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4" name="Oval 193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5" name="Oval 194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6" name="Oval 195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7" name="Oval 196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8" name="Oval 197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9" name="Oval 198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0" name="Oval 199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01" name="Group 200"/>
          <p:cNvGrpSpPr>
            <a:grpSpLocks noChangeAspect="1"/>
          </p:cNvGrpSpPr>
          <p:nvPr userDrawn="1"/>
        </p:nvGrpSpPr>
        <p:grpSpPr>
          <a:xfrm>
            <a:off x="4121460" y="457201"/>
            <a:ext cx="910232" cy="908413"/>
            <a:chOff x="1573527" y="457200"/>
            <a:chExt cx="1093473" cy="1091294"/>
          </a:xfrm>
          <a:solidFill>
            <a:srgbClr val="687E3C"/>
          </a:solidFill>
        </p:grpSpPr>
        <p:sp>
          <p:nvSpPr>
            <p:cNvPr id="202" name="Dodecagon 201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3" name="Dodecagon 202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4" name="Dodecagon 203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5" name="Dodecagon 204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6" name="Dodecagon 205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7" name="Dodecagon 206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8" name="Dodecagon 207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9" name="Dodecagon 208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0" name="Dodecagon 209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1" name="Dodecagon 210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2" name="Dodecagon 211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3" name="Dodecagon 212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4" name="Dodecagon 213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5" name="Dodecagon 214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6" name="Dodecagon 215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7" name="Dodecagon 216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8" name="Dodecagon 217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9" name="Dodecagon 218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0" name="Oval 219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1" name="Oval 220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2" name="Oval 221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3" name="Oval 222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4" name="Oval 223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5" name="Oval 224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6" name="Oval 225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7" name="Oval 226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8" name="Oval 227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9" name="Oval 228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0" name="Oval 229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1" name="Oval 230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2" name="Oval 231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3" name="Oval 232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4" name="Oval 233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5" name="Oval 234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6" name="Oval 235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7" name="Oval 236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8" name="Oval 237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9" name="Oval 238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0" name="Oval 239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1" name="Oval 240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2" name="Oval 241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3" name="Oval 242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4" name="Oval 243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5" name="Oval 244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46" name="Title 1"/>
          <p:cNvSpPr>
            <a:spLocks noGrp="1"/>
          </p:cNvSpPr>
          <p:nvPr>
            <p:ph type="ctrTitle" hasCustomPrompt="1"/>
          </p:nvPr>
        </p:nvSpPr>
        <p:spPr>
          <a:xfrm>
            <a:off x="477012" y="2686050"/>
            <a:ext cx="8314182" cy="10287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Add title</a:t>
            </a:r>
            <a:endParaRPr lang="en-US" dirty="0"/>
          </a:p>
        </p:txBody>
      </p:sp>
      <p:sp>
        <p:nvSpPr>
          <p:cNvPr id="247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476250" y="5071535"/>
            <a:ext cx="8314944" cy="609600"/>
          </a:xfrm>
          <a:prstGeom prst="rect">
            <a:avLst/>
          </a:prstGeom>
        </p:spPr>
        <p:txBody>
          <a:bodyPr vert="horz"/>
          <a:lstStyle>
            <a:lvl1pPr marL="0" indent="0">
              <a:spcBef>
                <a:spcPts val="0"/>
              </a:spcBef>
              <a:buNone/>
              <a:defRPr sz="1200" baseline="0">
                <a:solidFill>
                  <a:schemeClr val="accent5">
                    <a:lumMod val="20000"/>
                    <a:lumOff val="80000"/>
                  </a:schemeClr>
                </a:solidFill>
                <a:latin typeface="Arial"/>
              </a:defRPr>
            </a:lvl1pPr>
          </a:lstStyle>
          <a:p>
            <a:pPr lvl="0"/>
            <a:r>
              <a:rPr lang="en-US" dirty="0" smtClean="0"/>
              <a:t>Add Presenter Information</a:t>
            </a:r>
          </a:p>
        </p:txBody>
      </p:sp>
    </p:spTree>
  </p:cSld>
  <p:clrMapOvr>
    <a:masterClrMapping/>
  </p:clrMapOvr>
  <p:transition xmlns:p14="http://schemas.microsoft.com/office/powerpoint/2010/main"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sp>
        <p:nvSpPr>
          <p:cNvPr id="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Data/Image Slide One Line Title: click to add title</a:t>
            </a:r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xmlns:p14="http://schemas.microsoft.com/office/powerpoint/2010/main"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sp>
        <p:nvSpPr>
          <p:cNvPr id="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6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Data/Image slide two line title: click to add title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2654219"/>
      </p:ext>
    </p:extLst>
  </p:cSld>
  <p:clrMapOvr>
    <a:masterClrMapping/>
  </p:clrMapOvr>
  <p:transition xmlns:p14="http://schemas.microsoft.com/office/powerpoint/2010/main"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6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 Slide: click to add title</a:t>
            </a:r>
            <a:endParaRPr lang="en-US" dirty="0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invGray">
          <a:xfrm>
            <a:off x="-5588" y="1386845"/>
            <a:ext cx="9162288" cy="365755"/>
          </a:xfrm>
          <a:prstGeom prst="rect">
            <a:avLst/>
          </a:prstGeom>
          <a:solidFill>
            <a:srgbClr val="5A646E"/>
          </a:solidFill>
          <a:ln>
            <a:noFill/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 defTabSz="457200">
              <a:lnSpc>
                <a:spcPct val="85000"/>
              </a:lnSpc>
            </a:pPr>
            <a:endParaRPr lang="en-US" sz="20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9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0" y="1386843"/>
            <a:ext cx="9144000" cy="3596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rgbClr val="FFFF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text</a:t>
            </a:r>
          </a:p>
        </p:txBody>
      </p:sp>
      <p:sp>
        <p:nvSpPr>
          <p:cNvPr id="13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xmlns:p14="http://schemas.microsoft.com/office/powerpoint/2010/main"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1295401"/>
            <a:ext cx="9162288" cy="5590031"/>
          </a:xfrm>
          <a:prstGeom prst="rect">
            <a:avLst/>
          </a:prstGeom>
          <a:gradFill>
            <a:gsLst>
              <a:gs pos="0">
                <a:srgbClr val="194A5A"/>
              </a:gs>
              <a:gs pos="80000">
                <a:srgbClr val="24708B"/>
              </a:gs>
              <a:gs pos="100000">
                <a:srgbClr val="2E84AA"/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9" name="Straight Connector 18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1" name="Picture 20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22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0" name="Rectangle 9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6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427498"/>
      </p:ext>
    </p:extLst>
  </p:cSld>
  <p:clrMapOvr>
    <a:masterClrMapping/>
  </p:clrMapOvr>
  <p:transition xmlns:p14="http://schemas.microsoft.com/office/powerpoint/2010/main"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6873240"/>
          </a:xfrm>
          <a:prstGeom prst="rect">
            <a:avLst/>
          </a:prstGeom>
        </p:spPr>
      </p:pic>
      <p:grpSp>
        <p:nvGrpSpPr>
          <p:cNvPr id="9" name="Group 8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0" name="Rectangle 9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6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713818"/>
      </p:ext>
    </p:extLst>
  </p:cSld>
  <p:clrMapOvr>
    <a:masterClrMapping/>
  </p:clrMapOvr>
  <p:transition xmlns:p14="http://schemas.microsoft.com/office/powerpoint/2010/main"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1" y="3276600"/>
            <a:ext cx="8077200" cy="1238250"/>
          </a:xfrm>
          <a:prstGeom prst="rect">
            <a:avLst/>
          </a:prstGeom>
        </p:spPr>
        <p:txBody>
          <a:bodyPr tIns="0" anchor="t">
            <a:normAutofit/>
          </a:bodyPr>
          <a:lstStyle>
            <a:lvl1pPr algn="ctr">
              <a:defRPr sz="3200" b="0" cap="none">
                <a:solidFill>
                  <a:srgbClr val="003A78"/>
                </a:solidFill>
              </a:defRPr>
            </a:lvl1pPr>
          </a:lstStyle>
          <a:p>
            <a:r>
              <a:rPr lang="en-US" dirty="0" smtClean="0"/>
              <a:t>Click To Edit Section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3401" y="2476500"/>
            <a:ext cx="8077200" cy="790576"/>
          </a:xfrm>
          <a:prstGeom prst="rect">
            <a:avLst/>
          </a:prstGeom>
        </p:spPr>
        <p:txBody>
          <a:bodyPr bIns="0" anchor="b"/>
          <a:lstStyle>
            <a:lvl1pPr marL="0" indent="0" algn="ctr">
              <a:buNone/>
              <a:defRPr sz="2000" cap="small" baseline="0">
                <a:solidFill>
                  <a:srgbClr val="003A78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ADD HEADER TEXT</a:t>
            </a:r>
          </a:p>
        </p:txBody>
      </p:sp>
      <p:pic>
        <p:nvPicPr>
          <p:cNvPr id="12" name="Picture 11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cxnSp>
        <p:nvCxnSpPr>
          <p:cNvPr id="13" name="Straight Connector 12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grpSp>
        <p:nvGrpSpPr>
          <p:cNvPr id="4" name="Group 3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1" name="Rectangle 10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</p:cSld>
  <p:clrMapOvr>
    <a:masterClrMapping/>
  </p:clrMapOvr>
  <p:transition xmlns:p14="http://schemas.microsoft.com/office/powerpoint/2010/main"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Divid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2600325"/>
            <a:ext cx="3657600" cy="685800"/>
          </a:xfrm>
          <a:prstGeom prst="rect">
            <a:avLst/>
          </a:prstGeom>
        </p:spPr>
        <p:txBody>
          <a:bodyPr tIns="0" anchor="t">
            <a:normAutofit/>
          </a:bodyPr>
          <a:lstStyle>
            <a:lvl1pPr algn="l">
              <a:defRPr sz="3200" b="0" cap="none">
                <a:solidFill>
                  <a:srgbClr val="003A78"/>
                </a:solidFill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3400" y="2028825"/>
            <a:ext cx="3657600" cy="533400"/>
          </a:xfrm>
          <a:prstGeom prst="rect">
            <a:avLst/>
          </a:prstGeom>
        </p:spPr>
        <p:txBody>
          <a:bodyPr bIns="0" anchor="b"/>
          <a:lstStyle>
            <a:lvl1pPr marL="0" indent="0" algn="l">
              <a:buNone/>
              <a:defRPr sz="2400" cap="small" baseline="0">
                <a:solidFill>
                  <a:srgbClr val="003A78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subtitle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525" y="3429002"/>
            <a:ext cx="4572001" cy="1612899"/>
          </a:xfrm>
          <a:prstGeom prst="rect">
            <a:avLst/>
          </a:prstGeom>
          <a:solidFill>
            <a:srgbClr val="F0EADC"/>
          </a:solidFill>
          <a:ln>
            <a:solidFill>
              <a:srgbClr val="78A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588933" y="1828800"/>
            <a:ext cx="4572001" cy="1581150"/>
          </a:xfrm>
          <a:prstGeom prst="rect">
            <a:avLst/>
          </a:prstGeom>
          <a:solidFill>
            <a:srgbClr val="F0EADC"/>
          </a:solidFill>
          <a:ln>
            <a:solidFill>
              <a:srgbClr val="78A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0" hasCustomPrompt="1"/>
          </p:nvPr>
        </p:nvSpPr>
        <p:spPr>
          <a:xfrm>
            <a:off x="4876800" y="3581400"/>
            <a:ext cx="3962400" cy="1219200"/>
          </a:xfrm>
          <a:prstGeom prst="rect">
            <a:avLst/>
          </a:prstGeom>
        </p:spPr>
        <p:txBody>
          <a:bodyPr/>
          <a:lstStyle>
            <a:lvl1pPr marL="228600" indent="-228600">
              <a:defRPr sz="2000">
                <a:solidFill>
                  <a:srgbClr val="003A78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</a:p>
        </p:txBody>
      </p:sp>
      <p:pic>
        <p:nvPicPr>
          <p:cNvPr id="18" name="Picture 17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sp>
        <p:nvSpPr>
          <p:cNvPr id="1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cxnSp>
        <p:nvCxnSpPr>
          <p:cNvPr id="21" name="Straight Connector 20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2" name="Picture 21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cxnSp>
        <p:nvCxnSpPr>
          <p:cNvPr id="23" name="Straight Connector 22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6" name="Rectangle 15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25" name="Group 24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Dodecagon 37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Dodecagon 38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Dodecagon 39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Dodecagon 40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Dodecagon 41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Dodecagon 42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Oval 63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Oval 64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Oval 65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Oval 66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Oval 67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Oval 68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69672573"/>
      </p:ext>
    </p:extLst>
  </p:cSld>
  <p:clrMapOvr>
    <a:masterClrMapping/>
  </p:clrMapOvr>
  <p:transition xmlns:p14="http://schemas.microsoft.com/office/powerpoint/2010/main"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2794000"/>
            <a:ext cx="9143999" cy="1295400"/>
          </a:xfrm>
          <a:prstGeom prst="rect">
            <a:avLst/>
          </a:prstGeom>
          <a:solidFill>
            <a:srgbClr val="D3BF97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806700"/>
            <a:ext cx="8686800" cy="127482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4487319"/>
      </p:ext>
    </p:extLst>
  </p:cSld>
  <p:clrMapOvr>
    <a:masterClrMapping/>
  </p:clrMapOvr>
  <p:transition xmlns:p14="http://schemas.microsoft.com/office/powerpoint/2010/main"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Divider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2794000"/>
            <a:ext cx="9143999" cy="1295400"/>
          </a:xfrm>
          <a:prstGeom prst="rect">
            <a:avLst/>
          </a:prstGeom>
          <a:solidFill>
            <a:srgbClr val="F0EADC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806700"/>
            <a:ext cx="8686800" cy="127482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756455927"/>
      </p:ext>
    </p:extLst>
  </p:cSld>
  <p:clrMapOvr>
    <a:masterClrMapping/>
  </p:clrMapOvr>
  <p:transition xmlns:p14="http://schemas.microsoft.com/office/powerpoint/2010/main"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Divider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1828800"/>
            <a:ext cx="9143999" cy="3200400"/>
          </a:xfrm>
          <a:prstGeom prst="rect">
            <a:avLst/>
          </a:prstGeom>
          <a:solidFill>
            <a:srgbClr val="F0EADC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705100"/>
            <a:ext cx="8686800" cy="145770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lnSpc>
                <a:spcPts val="3600"/>
              </a:lnSpc>
              <a:spcBef>
                <a:spcPts val="800"/>
              </a:spcBef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6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65" name="Title 1"/>
          <p:cNvSpPr txBox="1">
            <a:spLocks/>
          </p:cNvSpPr>
          <p:nvPr userDrawn="1"/>
        </p:nvSpPr>
        <p:spPr>
          <a:xfrm>
            <a:off x="228600" y="-4763"/>
            <a:ext cx="8610600" cy="309563"/>
          </a:xfrm>
          <a:prstGeom prst="rect">
            <a:avLst/>
          </a:prstGeom>
        </p:spPr>
        <p:txBody>
          <a:bodyPr tIns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b="0" kern="1200" cap="none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1600" dirty="0">
              <a:solidFill>
                <a:srgbClr val="D3E5FF"/>
              </a:solidFill>
            </a:endParaRPr>
          </a:p>
        </p:txBody>
      </p:sp>
      <p:sp>
        <p:nvSpPr>
          <p:cNvPr id="6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-9525"/>
            <a:ext cx="8839200" cy="304800"/>
          </a:xfrm>
          <a:prstGeom prst="rect">
            <a:avLst/>
          </a:prstGeom>
        </p:spPr>
        <p:txBody>
          <a:bodyPr lIns="274320" anchor="b">
            <a:normAutofit/>
          </a:bodyPr>
          <a:lstStyle>
            <a:lvl1pPr marL="0" indent="0">
              <a:buNone/>
              <a:defRPr sz="1200" b="0" baseline="0">
                <a:solidFill>
                  <a:srgbClr val="D3E5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ADD SECTION TOPIC (OPTIONAL)</a:t>
            </a:r>
          </a:p>
        </p:txBody>
      </p:sp>
    </p:spTree>
    <p:extLst>
      <p:ext uri="{BB962C8B-B14F-4D97-AF65-F5344CB8AC3E}">
        <p14:creationId xmlns:p14="http://schemas.microsoft.com/office/powerpoint/2010/main" val="392127299"/>
      </p:ext>
    </p:extLst>
  </p:cSld>
  <p:clrMapOvr>
    <a:masterClrMapping/>
  </p:clrMapOvr>
  <p:transition xmlns:p14="http://schemas.microsoft.com/office/powerpoint/2010/main"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Divider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1828800"/>
            <a:ext cx="9143999" cy="3200400"/>
          </a:xfrm>
          <a:prstGeom prst="rect">
            <a:avLst/>
          </a:prstGeom>
          <a:solidFill>
            <a:srgbClr val="F0EADC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705100"/>
            <a:ext cx="8686800" cy="164058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lnSpc>
                <a:spcPts val="2800"/>
              </a:lnSpc>
              <a:spcBef>
                <a:spcPts val="1800"/>
              </a:spcBef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Two-Line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61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62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64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-9525"/>
            <a:ext cx="8839200" cy="304800"/>
          </a:xfrm>
          <a:prstGeom prst="rect">
            <a:avLst/>
          </a:prstGeom>
        </p:spPr>
        <p:txBody>
          <a:bodyPr lIns="274320" anchor="b">
            <a:normAutofit/>
          </a:bodyPr>
          <a:lstStyle>
            <a:lvl1pPr marL="0" indent="0">
              <a:buNone/>
              <a:defRPr sz="1200" b="0" baseline="0">
                <a:solidFill>
                  <a:srgbClr val="D3E5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ADD SECTION TOPIC (OPTIONAL)</a:t>
            </a:r>
          </a:p>
        </p:txBody>
      </p:sp>
    </p:spTree>
    <p:extLst>
      <p:ext uri="{BB962C8B-B14F-4D97-AF65-F5344CB8AC3E}">
        <p14:creationId xmlns:p14="http://schemas.microsoft.com/office/powerpoint/2010/main" val="3659194852"/>
      </p:ext>
    </p:extLst>
  </p:cSld>
  <p:clrMapOvr>
    <a:masterClrMapping/>
  </p:clrMapOvr>
  <p:transition xmlns:p14="http://schemas.microsoft.com/office/powerpoint/2010/main"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Text Slide: click to add title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23850" y="1587500"/>
            <a:ext cx="8515350" cy="48006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228600" indent="-22860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defRPr sz="2400">
                <a:solidFill>
                  <a:srgbClr val="000000"/>
                </a:solidFill>
              </a:defRPr>
            </a:lvl1pPr>
            <a:lvl2pPr marL="400050" indent="-17145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buFont typeface="Arial" pitchFamily="34" charset="0"/>
              <a:buChar char="-"/>
              <a:defRPr sz="2400">
                <a:solidFill>
                  <a:srgbClr val="000000"/>
                </a:solidFill>
              </a:defRPr>
            </a:lvl2pPr>
            <a:lvl3pPr>
              <a:lnSpc>
                <a:spcPts val="2800"/>
              </a:lnSpc>
              <a:spcBef>
                <a:spcPts val="800"/>
              </a:spcBef>
              <a:defRPr sz="1600">
                <a:solidFill>
                  <a:srgbClr val="000000"/>
                </a:solidFill>
              </a:defRPr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first level text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xmlns:p14="http://schemas.microsoft.com/office/powerpoint/2010/main"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Data/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Text and Data/Image Slide: click to add title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23850" y="1587500"/>
            <a:ext cx="4095750" cy="48006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228600" indent="-22860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defRPr sz="2400">
                <a:solidFill>
                  <a:srgbClr val="000000"/>
                </a:solidFill>
              </a:defRPr>
            </a:lvl1pPr>
            <a:lvl2pPr marL="400050" indent="-17145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buFont typeface="Arial" pitchFamily="34" charset="0"/>
              <a:buChar char="-"/>
              <a:defRPr sz="2400">
                <a:solidFill>
                  <a:srgbClr val="000000"/>
                </a:solidFill>
              </a:defRPr>
            </a:lvl2pPr>
            <a:lvl3pPr>
              <a:lnSpc>
                <a:spcPts val="2800"/>
              </a:lnSpc>
              <a:spcBef>
                <a:spcPts val="800"/>
              </a:spcBef>
              <a:defRPr sz="1600">
                <a:solidFill>
                  <a:srgbClr val="000000"/>
                </a:solidFill>
              </a:defRPr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first level text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4260036"/>
      </p:ext>
    </p:extLst>
  </p:cSld>
  <p:clrMapOvr>
    <a:masterClrMapping/>
  </p:clrMapOvr>
  <p:transition xmlns:p14="http://schemas.microsoft.com/office/powerpoint/2010/main" spd="slow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7740233" y="6336972"/>
            <a:ext cx="1399539" cy="494594"/>
            <a:chOff x="7752933" y="6349672"/>
            <a:chExt cx="1399539" cy="494594"/>
          </a:xfrm>
        </p:grpSpPr>
        <p:sp>
          <p:nvSpPr>
            <p:cNvPr id="5" name="Rectangle 4"/>
            <p:cNvSpPr/>
            <p:nvPr/>
          </p:nvSpPr>
          <p:spPr>
            <a:xfrm>
              <a:off x="8006814" y="63496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dirty="0" smtClean="0">
                  <a:solidFill>
                    <a:srgbClr val="1B2328"/>
                  </a:solidFill>
                  <a:latin typeface="Myriad Pro"/>
                  <a:cs typeface="Myriad Pro"/>
                </a:rPr>
                <a:t>Hepatitis</a:t>
              </a:r>
              <a:endParaRPr lang="en-US" sz="1800" dirty="0">
                <a:solidFill>
                  <a:srgbClr val="1B2328"/>
                </a:solidFill>
                <a:latin typeface="Myriad Pro"/>
                <a:cs typeface="Myriad Pro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8115309" y="65394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E3729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E3729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7752933" y="6426246"/>
              <a:ext cx="354457" cy="350649"/>
              <a:chOff x="7752933" y="6426246"/>
              <a:chExt cx="354457" cy="350649"/>
            </a:xfrm>
          </p:grpSpPr>
          <p:sp>
            <p:nvSpPr>
              <p:cNvPr id="8" name="Dodecagon 7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" name="Dodecagon 8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" name="Dodecagon 9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" name="Dodecagon 10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" name="Dodecagon 11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Oval 25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Oval 26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Oval 27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Oval 28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Oval 29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Oval 30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Oval 31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Oval 32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Oval 33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92" r:id="rId3"/>
    <p:sldLayoutId id="2147483686" r:id="rId4"/>
    <p:sldLayoutId id="2147483693" r:id="rId5"/>
    <p:sldLayoutId id="2147483694" r:id="rId6"/>
    <p:sldLayoutId id="2147483695" r:id="rId7"/>
    <p:sldLayoutId id="2147483665" r:id="rId8"/>
    <p:sldLayoutId id="2147483689" r:id="rId9"/>
    <p:sldLayoutId id="2147483666" r:id="rId10"/>
    <p:sldLayoutId id="2147483688" r:id="rId11"/>
    <p:sldLayoutId id="2147483668" r:id="rId12"/>
    <p:sldLayoutId id="2147483687" r:id="rId13"/>
    <p:sldLayoutId id="2147483690" r:id="rId14"/>
  </p:sldLayoutIdLst>
  <p:transition xmlns:p14="http://schemas.microsoft.com/office/powerpoint/2010/main" spd="slow"/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Relationship Id="rId3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Boceprevir in Treatment Experienced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RESPOND-2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Phase 3, Treatment </a:t>
            </a:r>
            <a:r>
              <a:rPr lang="en-US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Experienced</a:t>
            </a:r>
            <a:endParaRPr lang="en-US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13512" y="1828801"/>
            <a:ext cx="9180577" cy="371855"/>
          </a:xfrm>
          <a:prstGeom prst="rect">
            <a:avLst/>
          </a:prstGeom>
          <a:solidFill>
            <a:schemeClr val="accent5">
              <a:lumMod val="75000"/>
            </a:schemeClr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rtlCol="0" anchor="ctr"/>
          <a:lstStyle/>
          <a:p>
            <a:r>
              <a:rPr lang="en-US" sz="1800" dirty="0" smtClean="0">
                <a:solidFill>
                  <a:schemeClr val="bg1"/>
                </a:solidFill>
              </a:rPr>
              <a:t>Treatment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smtClean="0">
                <a:solidFill>
                  <a:schemeClr val="bg1"/>
                </a:solidFill>
              </a:rPr>
              <a:t>Experienced</a:t>
            </a:r>
            <a:endParaRPr lang="en-US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323376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>
                <a:latin typeface="Arial" pitchFamily="22" charset="0"/>
              </a:rPr>
              <a:t>Bacon BR, et al.  N Engl J Med.  2011;364:1207-17.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Boceprevir for Retreatment of HCV Genotype 1 Infection </a:t>
            </a:r>
            <a:r>
              <a:rPr lang="en-US" sz="2400" dirty="0"/>
              <a:t>RESPOND-2 Trial: </a:t>
            </a:r>
            <a:r>
              <a:rPr lang="en-US" sz="2400" dirty="0" smtClean="0"/>
              <a:t>Study Design</a:t>
            </a:r>
            <a:endParaRPr lang="en-US" sz="2400" dirty="0"/>
          </a:p>
        </p:txBody>
      </p:sp>
      <p:graphicFrame>
        <p:nvGraphicFramePr>
          <p:cNvPr id="30" name="Group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3656025"/>
              </p:ext>
            </p:extLst>
          </p:nvPr>
        </p:nvGraphicFramePr>
        <p:xfrm>
          <a:off x="1063349" y="1460129"/>
          <a:ext cx="7010952" cy="3302001"/>
        </p:xfrm>
        <a:graphic>
          <a:graphicData uri="http://schemas.openxmlformats.org/drawingml/2006/table">
            <a:tbl>
              <a:tblPr>
                <a:effectLst>
                  <a:outerShdw blurRad="38100" dist="38100" dir="2700000">
                    <a:srgbClr val="000000">
                      <a:alpha val="50000"/>
                    </a:srgbClr>
                  </a:outerShdw>
                </a:effectLst>
              </a:tblPr>
              <a:tblGrid>
                <a:gridCol w="7010952"/>
              </a:tblGrid>
              <a:tr h="359108">
                <a:tc>
                  <a:txBody>
                    <a:bodyPr/>
                    <a:lstStyle/>
                    <a:p>
                      <a:pPr marL="0" marR="0" lvl="0" indent="0" algn="l" defTabSz="457200" rtl="0" eaLnBrk="0" fontAlgn="base" latinLnBrk="0" hangingPunct="0">
                        <a:lnSpc>
                          <a:spcPts val="2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592A4"/>
                        </a:buClr>
                        <a:buSzTx/>
                        <a:buFont typeface="Arial" pitchFamily="-108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/>
                          <a:ea typeface="ＭＳ Ｐゴシック" pitchFamily="-108" charset="-128"/>
                          <a:cs typeface="Arial"/>
                        </a:rPr>
                        <a:t>RESPOND-2: Study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/>
                          <a:ea typeface="ＭＳ Ｐゴシック" pitchFamily="-108" charset="-128"/>
                          <a:cs typeface="Arial"/>
                        </a:rPr>
                        <a:t>Features</a:t>
                      </a:r>
                    </a:p>
                  </a:txBody>
                  <a:tcPr marL="81280" marR="8128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96772"/>
                    </a:solidFill>
                  </a:tcPr>
                </a:tc>
              </a:tr>
              <a:tr h="2942893">
                <a:tc>
                  <a:txBody>
                    <a:bodyPr/>
                    <a:lstStyle/>
                    <a:p>
                      <a:pPr marL="285750" marR="0" lvl="0" indent="-192024" algn="l" defTabSz="457200" rtl="0" eaLnBrk="1" fontAlgn="base" latinLnBrk="0" hangingPunct="1">
                        <a:lnSpc>
                          <a:spcPts val="2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="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N = 403 HCV-monoinfected, treatment-experienced 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patients</a:t>
                      </a:r>
                    </a:p>
                    <a:p>
                      <a:pPr marL="285750" marR="0" lvl="0" indent="-192024" algn="l" defTabSz="457200" rtl="0" eaLnBrk="1" fontAlgn="base" latinLnBrk="0" hangingPunct="1">
                        <a:lnSpc>
                          <a:spcPts val="2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  <a:cs typeface="+mn-cs"/>
                        </a:rPr>
                        <a:t>R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andomized,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double-blind, placebo-controlled, phase 3 study</a:t>
                      </a:r>
                    </a:p>
                    <a:p>
                      <a:pPr marL="285750" marR="0" lvl="0" indent="-192024" algn="l" defTabSz="457200" rtl="0" eaLnBrk="1" fontAlgn="base" latinLnBrk="0" hangingPunct="1">
                        <a:lnSpc>
                          <a:spcPts val="2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All with chronic HCV and genotype 1</a:t>
                      </a:r>
                    </a:p>
                    <a:p>
                      <a:pPr marL="285750" marR="0" lvl="0" indent="-192024" algn="l" defTabSz="457200" rtl="0" eaLnBrk="1" fontAlgn="base" latinLnBrk="0" hangingPunct="1">
                        <a:lnSpc>
                          <a:spcPts val="2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Previously responded to treatment but did not obtain SVR</a:t>
                      </a:r>
                    </a:p>
                    <a:p>
                      <a:pPr marL="285750" marR="0" lvl="0" indent="-192024" algn="l" defTabSz="457200" rtl="0" eaLnBrk="1" fontAlgn="base" latinLnBrk="0" hangingPunct="1">
                        <a:lnSpc>
                          <a:spcPts val="2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Previous </a:t>
                      </a:r>
                      <a:r>
                        <a:rPr lang="en-US" sz="1800" i="1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null responders 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excluded</a:t>
                      </a:r>
                    </a:p>
                    <a:p>
                      <a:pPr marL="285750" marR="0" lvl="0" indent="-192024" algn="l" defTabSz="457200" rtl="0" eaLnBrk="1" fontAlgn="base" latinLnBrk="0" hangingPunct="1">
                        <a:lnSpc>
                          <a:spcPts val="2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HCV RNA </a:t>
                      </a:r>
                      <a:r>
                        <a:rPr lang="en-US" sz="1800" u="sng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&gt;</a:t>
                      </a:r>
                      <a:r>
                        <a:rPr lang="en-US" sz="1800" u="none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1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0,000 IU/ml</a:t>
                      </a:r>
                      <a:endParaRPr lang="en-US" sz="1800" baseline="0" dirty="0" smtClean="0">
                        <a:solidFill>
                          <a:srgbClr val="000000"/>
                        </a:solidFill>
                        <a:latin typeface="Arial" pitchFamily="22" charset="0"/>
                      </a:endParaRPr>
                    </a:p>
                    <a:p>
                      <a:pPr marL="285750" marR="0" lvl="0" indent="-192024" algn="l" defTabSz="457200" rtl="0" eaLnBrk="1" fontAlgn="base" latinLnBrk="0" hangingPunct="1">
                        <a:lnSpc>
                          <a:spcPts val="2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Phase III trial </a:t>
                      </a:r>
                    </a:p>
                    <a:p>
                      <a:pPr marL="285750" marR="0" lvl="0" indent="-192024" algn="l" defTabSz="457200" rtl="0" eaLnBrk="1" fontAlgn="base" latinLnBrk="0" hangingPunct="1">
                        <a:lnSpc>
                          <a:spcPts val="2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u="none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Age </a:t>
                      </a:r>
                      <a:r>
                        <a:rPr lang="en-US" sz="1800" u="sng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&gt;</a:t>
                      </a:r>
                      <a:r>
                        <a:rPr lang="en-US" sz="1800" u="none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</a:t>
                      </a:r>
                      <a:r>
                        <a:rPr lang="en-US" sz="1800" u="none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18</a:t>
                      </a:r>
                    </a:p>
                    <a:p>
                      <a:pPr marL="285750" marR="0" lvl="0" indent="-192024" algn="l" defTabSz="457200" rtl="0" eaLnBrk="1" fontAlgn="base" latinLnBrk="0" hangingPunct="1">
                        <a:lnSpc>
                          <a:spcPts val="2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Randomized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to 3 arms (1:2:2)</a:t>
                      </a:r>
                      <a:endParaRPr lang="en-US" sz="1800" dirty="0" smtClean="0">
                        <a:solidFill>
                          <a:srgbClr val="000000"/>
                        </a:solidFill>
                        <a:latin typeface="Arial" pitchFamily="22" charset="0"/>
                      </a:endParaRPr>
                    </a:p>
                  </a:txBody>
                  <a:tcPr marL="81280" marR="8128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6E3"/>
                    </a:solidFill>
                  </a:tcPr>
                </a:tc>
              </a:tr>
            </a:tbl>
          </a:graphicData>
        </a:graphic>
      </p:graphicFrame>
      <p:sp>
        <p:nvSpPr>
          <p:cNvPr id="8" name="Rectangle 25"/>
          <p:cNvSpPr>
            <a:spLocks noChangeArrowheads="1"/>
          </p:cNvSpPr>
          <p:nvPr/>
        </p:nvSpPr>
        <p:spPr bwMode="auto">
          <a:xfrm>
            <a:off x="1063349" y="4889130"/>
            <a:ext cx="7010952" cy="1347216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38100" dist="38100" dir="2700000">
              <a:srgbClr val="000000">
                <a:alpha val="50000"/>
              </a:srgbClr>
            </a:outerShdw>
          </a:effectLst>
        </p:spPr>
        <p:txBody>
          <a:bodyPr lIns="92486" tIns="45720" rIns="92486" bIns="45431" anchor="t">
            <a:prstTxWarp prst="textNoShape">
              <a:avLst/>
            </a:prstTxWarp>
          </a:bodyPr>
          <a:lstStyle/>
          <a:p>
            <a:pPr defTabSz="935038">
              <a:lnSpc>
                <a:spcPts val="2400"/>
              </a:lnSpc>
              <a:spcBef>
                <a:spcPts val="0"/>
              </a:spcBef>
            </a:pPr>
            <a:r>
              <a:rPr lang="en-US" sz="1800" b="1" u="sng" dirty="0" smtClean="0">
                <a:solidFill>
                  <a:srgbClr val="000000"/>
                </a:solidFill>
                <a:latin typeface="Arial" pitchFamily="22" charset="0"/>
              </a:rPr>
              <a:t>Drug Dosing</a:t>
            </a:r>
            <a:r>
              <a:rPr lang="en-US" sz="1800" b="1" dirty="0" smtClean="0">
                <a:solidFill>
                  <a:srgbClr val="000000"/>
                </a:solidFill>
                <a:latin typeface="Arial" pitchFamily="22" charset="0"/>
              </a:rPr>
              <a:t/>
            </a:r>
            <a:br>
              <a:rPr lang="en-US" sz="1800" b="1" dirty="0" smtClean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  <a:t>Boceprevir = 800 mg three times daily</a:t>
            </a:r>
            <a:b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  <a:t>Peginterferon alfa-2b = 1.5 µg/kg once weekly</a:t>
            </a:r>
            <a:b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  <a:t>Ribavirin = 600-1400 mg/day (based on weight)</a:t>
            </a:r>
            <a:endParaRPr lang="en-US" sz="1800" dirty="0">
              <a:solidFill>
                <a:srgbClr val="000000"/>
              </a:solidFill>
              <a:latin typeface="Arial" pitchFamily="2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2354020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6" name="Straight Connector 45"/>
          <p:cNvCxnSpPr/>
          <p:nvPr/>
        </p:nvCxnSpPr>
        <p:spPr>
          <a:xfrm>
            <a:off x="3153834" y="2243665"/>
            <a:ext cx="38100" cy="3332481"/>
          </a:xfrm>
          <a:prstGeom prst="line">
            <a:avLst/>
          </a:prstGeom>
          <a:ln w="12700" cmpd="sng">
            <a:solidFill>
              <a:srgbClr val="595959"/>
            </a:solidFill>
            <a:prstDash val="sysDash"/>
            <a:head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2438400" y="2243665"/>
            <a:ext cx="38100" cy="3332481"/>
          </a:xfrm>
          <a:prstGeom prst="line">
            <a:avLst/>
          </a:prstGeom>
          <a:ln w="12700" cmpd="sng">
            <a:solidFill>
              <a:srgbClr val="595959"/>
            </a:solidFill>
            <a:prstDash val="sysDash"/>
            <a:head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Rectangle 7"/>
          <p:cNvSpPr>
            <a:spLocks noChangeArrowheads="1"/>
          </p:cNvSpPr>
          <p:nvPr/>
        </p:nvSpPr>
        <p:spPr bwMode="ltGray">
          <a:xfrm>
            <a:off x="1326896" y="5425443"/>
            <a:ext cx="594360" cy="365757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b">
            <a:prstTxWarp prst="textNoShape">
              <a:avLst/>
            </a:prstTxWarp>
          </a:bodyPr>
          <a:lstStyle/>
          <a:p>
            <a:pPr>
              <a:lnSpc>
                <a:spcPts val="1400"/>
              </a:lnSpc>
            </a:pPr>
            <a:endParaRPr lang="en-US" sz="20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1312336" y="1528064"/>
            <a:ext cx="7311127" cy="4328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800" dirty="0" smtClean="0">
                <a:solidFill>
                  <a:srgbClr val="000000"/>
                </a:solidFill>
              </a:rPr>
              <a:t> </a:t>
            </a:r>
            <a:endParaRPr lang="en-US" sz="1800" dirty="0">
              <a:solidFill>
                <a:srgbClr val="000000"/>
              </a:solidFill>
            </a:endParaRPr>
          </a:p>
        </p:txBody>
      </p:sp>
      <p:sp>
        <p:nvSpPr>
          <p:cNvPr id="23" name="Rectangle 7"/>
          <p:cNvSpPr>
            <a:spLocks noChangeArrowheads="1"/>
          </p:cNvSpPr>
          <p:nvPr/>
        </p:nvSpPr>
        <p:spPr bwMode="ltGray">
          <a:xfrm>
            <a:off x="1916352" y="4016856"/>
            <a:ext cx="4560648" cy="36575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>
              <a:lnSpc>
                <a:spcPts val="1400"/>
              </a:lnSpc>
            </a:pPr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Boceprevir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>
                <a:latin typeface="Arial" pitchFamily="22" charset="0"/>
              </a:rPr>
              <a:t>Bacon BR, et al.  N Engl J Med.  2011;364:1207-17.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Boceprevir for Retreatment of HCV Genotype 1 Infection </a:t>
            </a:r>
            <a:r>
              <a:rPr lang="en-US" sz="2400" dirty="0"/>
              <a:t>RESPOND-2 Trial</a:t>
            </a:r>
            <a:r>
              <a:rPr lang="en-US" sz="2400" dirty="0" smtClean="0"/>
              <a:t>: Treatment Regimens</a:t>
            </a:r>
            <a:endParaRPr lang="en-US" sz="2400" dirty="0"/>
          </a:p>
        </p:txBody>
      </p:sp>
      <p:sp>
        <p:nvSpPr>
          <p:cNvPr id="52" name="Rectangle 51"/>
          <p:cNvSpPr/>
          <p:nvPr/>
        </p:nvSpPr>
        <p:spPr>
          <a:xfrm>
            <a:off x="2853268" y="1529080"/>
            <a:ext cx="545592" cy="4053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12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495800" y="1529080"/>
            <a:ext cx="545592" cy="4053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24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8192007" y="1529080"/>
            <a:ext cx="545592" cy="4053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48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1625601" y="1529080"/>
            <a:ext cx="545592" cy="4053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4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57" name="Rectangle 7"/>
          <p:cNvSpPr>
            <a:spLocks noChangeArrowheads="1"/>
          </p:cNvSpPr>
          <p:nvPr/>
        </p:nvSpPr>
        <p:spPr bwMode="ltGray">
          <a:xfrm>
            <a:off x="1314028" y="5794114"/>
            <a:ext cx="7315200" cy="36575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Peginterferon  + Ribavirin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58" name="Rectangle 57"/>
          <p:cNvSpPr/>
          <p:nvPr/>
        </p:nvSpPr>
        <p:spPr bwMode="ltGray">
          <a:xfrm>
            <a:off x="564727" y="5440680"/>
            <a:ext cx="762000" cy="731520"/>
          </a:xfrm>
          <a:prstGeom prst="rect">
            <a:avLst/>
          </a:prstGeom>
          <a:solidFill>
            <a:schemeClr val="tx1">
              <a:alpha val="80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t"/>
          <a:lstStyle/>
          <a:p>
            <a:pPr algn="ctr">
              <a:lnSpc>
                <a:spcPts val="2400"/>
              </a:lnSpc>
            </a:pPr>
            <a:r>
              <a:rPr lang="en-US" sz="1400" dirty="0" smtClean="0"/>
              <a:t>B44</a:t>
            </a:r>
            <a:br>
              <a:rPr lang="en-US" sz="1400" dirty="0" smtClean="0"/>
            </a:br>
            <a:r>
              <a:rPr lang="en-US" sz="1400" dirty="0" smtClean="0"/>
              <a:t>PR48</a:t>
            </a:r>
            <a:br>
              <a:rPr lang="en-US" sz="1400" dirty="0" smtClean="0"/>
            </a:br>
            <a:endParaRPr lang="en-US" sz="1400" dirty="0"/>
          </a:p>
        </p:txBody>
      </p:sp>
      <p:sp>
        <p:nvSpPr>
          <p:cNvPr id="72" name="Rectangle 71"/>
          <p:cNvSpPr/>
          <p:nvPr/>
        </p:nvSpPr>
        <p:spPr>
          <a:xfrm>
            <a:off x="6172200" y="1529080"/>
            <a:ext cx="545592" cy="4053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36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73" name="Rectangle 7"/>
          <p:cNvSpPr>
            <a:spLocks noChangeArrowheads="1"/>
          </p:cNvSpPr>
          <p:nvPr/>
        </p:nvSpPr>
        <p:spPr bwMode="ltGray">
          <a:xfrm>
            <a:off x="1314028" y="2730871"/>
            <a:ext cx="7315200" cy="36576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Peginterferon  + Ribavirin</a:t>
            </a:r>
          </a:p>
        </p:txBody>
      </p:sp>
      <p:sp>
        <p:nvSpPr>
          <p:cNvPr id="75" name="Rectangle 74"/>
          <p:cNvSpPr/>
          <p:nvPr/>
        </p:nvSpPr>
        <p:spPr bwMode="ltGray">
          <a:xfrm>
            <a:off x="564727" y="2367280"/>
            <a:ext cx="762000" cy="731520"/>
          </a:xfrm>
          <a:prstGeom prst="rect">
            <a:avLst/>
          </a:prstGeom>
          <a:solidFill>
            <a:schemeClr val="tx1">
              <a:alpha val="80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>
              <a:lnSpc>
                <a:spcPts val="1700"/>
              </a:lnSpc>
            </a:pPr>
            <a:r>
              <a:rPr lang="en-US" sz="1400" dirty="0" smtClean="0"/>
              <a:t>PR48</a:t>
            </a:r>
            <a:endParaRPr lang="en-US" sz="1400" dirty="0"/>
          </a:p>
        </p:txBody>
      </p:sp>
      <p:sp>
        <p:nvSpPr>
          <p:cNvPr id="77" name="Rectangle 7"/>
          <p:cNvSpPr>
            <a:spLocks noChangeArrowheads="1"/>
          </p:cNvSpPr>
          <p:nvPr/>
        </p:nvSpPr>
        <p:spPr bwMode="ltGray">
          <a:xfrm>
            <a:off x="1916353" y="5425443"/>
            <a:ext cx="6703391" cy="3657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>
              <a:lnSpc>
                <a:spcPts val="1400"/>
              </a:lnSpc>
            </a:pPr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Boceprevir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7" name="Rectangle 7"/>
          <p:cNvSpPr>
            <a:spLocks noChangeArrowheads="1"/>
          </p:cNvSpPr>
          <p:nvPr/>
        </p:nvSpPr>
        <p:spPr bwMode="ltGray">
          <a:xfrm>
            <a:off x="1326896" y="4016855"/>
            <a:ext cx="594360" cy="365756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b">
            <a:prstTxWarp prst="textNoShape">
              <a:avLst/>
            </a:prstTxWarp>
          </a:bodyPr>
          <a:lstStyle/>
          <a:p>
            <a:pPr>
              <a:lnSpc>
                <a:spcPts val="1400"/>
              </a:lnSpc>
            </a:pPr>
            <a:endParaRPr lang="en-US" sz="20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9" name="Rectangle 7"/>
          <p:cNvSpPr>
            <a:spLocks noChangeArrowheads="1"/>
          </p:cNvSpPr>
          <p:nvPr/>
        </p:nvSpPr>
        <p:spPr bwMode="ltGray">
          <a:xfrm>
            <a:off x="6477000" y="4844629"/>
            <a:ext cx="2141390" cy="31089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r>
              <a:rPr lang="en-US" sz="1400" dirty="0" smtClean="0">
                <a:solidFill>
                  <a:srgbClr val="000000"/>
                </a:solidFill>
                <a:latin typeface="Arial"/>
                <a:cs typeface="Arial"/>
              </a:rPr>
              <a:t>Peginterferon  + Ribavirin</a:t>
            </a:r>
            <a:endParaRPr lang="en-US" sz="1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1118108" y="1529080"/>
            <a:ext cx="545592" cy="4053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0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77000" y="3200400"/>
            <a:ext cx="213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"/>
                <a:cs typeface="Arial"/>
              </a:rPr>
              <a:t>Undetectable HCV RNA </a:t>
            </a:r>
            <a:br>
              <a:rPr lang="en-US" sz="1200" dirty="0" smtClean="0">
                <a:latin typeface="Arial"/>
                <a:cs typeface="Arial"/>
              </a:rPr>
            </a:br>
            <a:r>
              <a:rPr lang="en-US" sz="1200" dirty="0" smtClean="0">
                <a:latin typeface="Arial"/>
                <a:cs typeface="Arial"/>
              </a:rPr>
              <a:t>at week 8</a:t>
            </a:r>
            <a:r>
              <a:rPr lang="en-US" sz="1200" dirty="0">
                <a:latin typeface="Arial"/>
                <a:cs typeface="Arial"/>
              </a:rPr>
              <a:t> </a:t>
            </a:r>
            <a:r>
              <a:rPr lang="en-US" sz="1200" dirty="0" smtClean="0">
                <a:latin typeface="Arial"/>
                <a:cs typeface="Arial"/>
              </a:rPr>
              <a:t>&amp;12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477000" y="4404772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/>
                <a:cs typeface="Arial"/>
              </a:rPr>
              <a:t>D</a:t>
            </a:r>
            <a:r>
              <a:rPr lang="en-US" sz="1200" dirty="0" smtClean="0">
                <a:latin typeface="Arial"/>
                <a:cs typeface="Arial"/>
              </a:rPr>
              <a:t>etectable HCV RNA at week 8, but Undetectable at week 12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44" name="Rectangle 7"/>
          <p:cNvSpPr>
            <a:spLocks noChangeArrowheads="1"/>
          </p:cNvSpPr>
          <p:nvPr/>
        </p:nvSpPr>
        <p:spPr bwMode="ltGray">
          <a:xfrm>
            <a:off x="6476999" y="3676503"/>
            <a:ext cx="2156969" cy="310893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r>
              <a:rPr lang="en-US" sz="1400" dirty="0" smtClean="0">
                <a:solidFill>
                  <a:srgbClr val="000000"/>
                </a:solidFill>
                <a:latin typeface="Arial"/>
                <a:cs typeface="Arial"/>
              </a:rPr>
              <a:t>Stop Therapy</a:t>
            </a:r>
            <a:endParaRPr lang="en-US" sz="1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1" name="Rectangle 7"/>
          <p:cNvSpPr>
            <a:spLocks noChangeArrowheads="1"/>
          </p:cNvSpPr>
          <p:nvPr/>
        </p:nvSpPr>
        <p:spPr bwMode="invGray">
          <a:xfrm>
            <a:off x="6476999" y="3666072"/>
            <a:ext cx="2149687" cy="331484"/>
          </a:xfrm>
          <a:prstGeom prst="rect">
            <a:avLst/>
          </a:prstGeom>
          <a:noFill/>
          <a:ln w="28575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t">
            <a:prstTxWarp prst="textNoShape">
              <a:avLst/>
            </a:prstTxWarp>
          </a:bodyPr>
          <a:lstStyle/>
          <a:p>
            <a:r>
              <a:rPr lang="en-US" sz="1400" b="1" dirty="0" smtClean="0">
                <a:solidFill>
                  <a:srgbClr val="000000"/>
                </a:solidFill>
                <a:cs typeface="Arial"/>
              </a:rPr>
              <a:t/>
            </a:r>
            <a:br>
              <a:rPr lang="en-US" sz="1400" b="1" dirty="0" smtClean="0">
                <a:solidFill>
                  <a:srgbClr val="000000"/>
                </a:solidFill>
                <a:cs typeface="Arial"/>
              </a:rPr>
            </a:br>
            <a:r>
              <a:rPr lang="en-US" sz="1400" b="1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400" b="1" dirty="0" smtClean="0">
                <a:solidFill>
                  <a:srgbClr val="000000"/>
                </a:solidFill>
                <a:latin typeface="Arial"/>
                <a:cs typeface="Arial"/>
              </a:rPr>
            </a:br>
            <a:endParaRPr lang="en-US" sz="1400" b="1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2" name="Rectangle 7"/>
          <p:cNvSpPr>
            <a:spLocks noChangeArrowheads="1"/>
          </p:cNvSpPr>
          <p:nvPr/>
        </p:nvSpPr>
        <p:spPr bwMode="invGray">
          <a:xfrm>
            <a:off x="6477000" y="4826004"/>
            <a:ext cx="2151888" cy="338665"/>
          </a:xfrm>
          <a:prstGeom prst="rect">
            <a:avLst/>
          </a:prstGeom>
          <a:noFill/>
          <a:ln w="28575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t">
            <a:prstTxWarp prst="textNoShape">
              <a:avLst/>
            </a:prstTxWarp>
          </a:bodyPr>
          <a:lstStyle/>
          <a:p>
            <a:r>
              <a:rPr lang="en-US" sz="1600" b="1" dirty="0" smtClean="0">
                <a:solidFill>
                  <a:srgbClr val="000000"/>
                </a:solidFill>
                <a:cs typeface="Arial"/>
              </a:rPr>
              <a:t/>
            </a:r>
            <a:br>
              <a:rPr lang="en-US" sz="1600" b="1" dirty="0" smtClean="0">
                <a:solidFill>
                  <a:srgbClr val="000000"/>
                </a:solidFill>
                <a:cs typeface="Arial"/>
              </a:rPr>
            </a:br>
            <a:r>
              <a:rPr lang="en-US" sz="1600" b="1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600" b="1" dirty="0" smtClean="0">
                <a:solidFill>
                  <a:srgbClr val="000000"/>
                </a:solidFill>
                <a:latin typeface="Arial"/>
                <a:cs typeface="Arial"/>
              </a:rPr>
            </a:br>
            <a:endParaRPr lang="en-US" sz="1600" b="1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57200" y="1529080"/>
            <a:ext cx="838200" cy="4511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Week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49" name="Rectangle 7"/>
          <p:cNvSpPr>
            <a:spLocks noChangeArrowheads="1"/>
          </p:cNvSpPr>
          <p:nvPr/>
        </p:nvSpPr>
        <p:spPr bwMode="ltGray">
          <a:xfrm>
            <a:off x="1326896" y="2376755"/>
            <a:ext cx="7289800" cy="365757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b">
            <a:prstTxWarp prst="textNoShape">
              <a:avLst/>
            </a:prstTxWarp>
          </a:bodyPr>
          <a:lstStyle/>
          <a:p>
            <a:pPr>
              <a:lnSpc>
                <a:spcPts val="1400"/>
              </a:lnSpc>
            </a:pPr>
            <a:endParaRPr lang="en-US" sz="20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74" name="Rectangle 7"/>
          <p:cNvSpPr>
            <a:spLocks noChangeArrowheads="1"/>
          </p:cNvSpPr>
          <p:nvPr/>
        </p:nvSpPr>
        <p:spPr bwMode="invGray">
          <a:xfrm>
            <a:off x="563035" y="2371513"/>
            <a:ext cx="8065007" cy="731520"/>
          </a:xfrm>
          <a:prstGeom prst="rect">
            <a:avLst/>
          </a:prstGeom>
          <a:noFill/>
          <a:ln w="381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t">
            <a:prstTxWarp prst="textNoShape">
              <a:avLst/>
            </a:prstTxWarp>
          </a:bodyPr>
          <a:lstStyle/>
          <a:p>
            <a:r>
              <a:rPr lang="en-US" sz="1600" b="1" dirty="0" smtClean="0">
                <a:solidFill>
                  <a:srgbClr val="000000"/>
                </a:solidFill>
                <a:cs typeface="Arial"/>
              </a:rPr>
              <a:t/>
            </a:r>
            <a:br>
              <a:rPr lang="en-US" sz="1600" b="1" dirty="0" smtClean="0">
                <a:solidFill>
                  <a:srgbClr val="000000"/>
                </a:solidFill>
                <a:cs typeface="Arial"/>
              </a:rPr>
            </a:br>
            <a:r>
              <a:rPr lang="en-US" sz="1600" b="1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600" b="1" dirty="0" smtClean="0">
                <a:solidFill>
                  <a:srgbClr val="000000"/>
                </a:solidFill>
                <a:latin typeface="Arial"/>
                <a:cs typeface="Arial"/>
              </a:rPr>
            </a:br>
            <a:endParaRPr lang="en-US" sz="1600" b="1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59" name="Rectangle 7"/>
          <p:cNvSpPr>
            <a:spLocks noChangeArrowheads="1"/>
          </p:cNvSpPr>
          <p:nvPr/>
        </p:nvSpPr>
        <p:spPr bwMode="ltGray">
          <a:xfrm>
            <a:off x="563041" y="5440680"/>
            <a:ext cx="8065007" cy="731520"/>
          </a:xfrm>
          <a:prstGeom prst="rect">
            <a:avLst/>
          </a:prstGeom>
          <a:noFill/>
          <a:ln w="381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t">
            <a:prstTxWarp prst="textNoShape">
              <a:avLst/>
            </a:prstTxWarp>
          </a:bodyPr>
          <a:lstStyle/>
          <a:p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</a:b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320797" y="1955799"/>
            <a:ext cx="657012" cy="323088"/>
          </a:xfrm>
          <a:prstGeom prst="rect">
            <a:avLst/>
          </a:prstGeom>
          <a:solidFill>
            <a:srgbClr val="3B49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spc="-40" dirty="0" smtClean="0">
                <a:solidFill>
                  <a:srgbClr val="FFFFFF"/>
                </a:solidFill>
              </a:rPr>
              <a:t>Lead In</a:t>
            </a:r>
            <a:endParaRPr lang="en-US" sz="1200" spc="-40" dirty="0">
              <a:solidFill>
                <a:srgbClr val="FFFFFF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6477000" y="3661662"/>
            <a:ext cx="0" cy="15118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2290233" y="1905000"/>
            <a:ext cx="386074" cy="3048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spc="-40" dirty="0" smtClean="0">
                <a:solidFill>
                  <a:srgbClr val="000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✔ </a:t>
            </a:r>
            <a:endParaRPr lang="en-US" sz="1200" spc="-40" dirty="0">
              <a:solidFill>
                <a:srgbClr val="000000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2209800" y="1529080"/>
            <a:ext cx="545592" cy="4053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8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2226746" y="1972734"/>
            <a:ext cx="1117600" cy="3048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spc="-40" dirty="0" smtClean="0">
                <a:solidFill>
                  <a:srgbClr val="000000"/>
                </a:solidFill>
                <a:latin typeface="Arial"/>
                <a:ea typeface="Zapf Dingbats"/>
                <a:cs typeface="Arial"/>
                <a:sym typeface="Zapf Dingbats"/>
              </a:rPr>
              <a:t> </a:t>
            </a:r>
            <a:r>
              <a:rPr lang="en-US" sz="1100" spc="-40" dirty="0" smtClean="0">
                <a:solidFill>
                  <a:srgbClr val="000000"/>
                </a:solidFill>
                <a:latin typeface="Arial"/>
                <a:cs typeface="Arial"/>
              </a:rPr>
              <a:t>HCV RNA</a:t>
            </a:r>
            <a:endParaRPr lang="en-US" sz="1100" spc="-4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3004823" y="1905000"/>
            <a:ext cx="386074" cy="3048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spc="-40" dirty="0" smtClean="0">
                <a:solidFill>
                  <a:srgbClr val="000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✔ </a:t>
            </a:r>
            <a:endParaRPr lang="en-US" sz="1200" spc="-40" dirty="0">
              <a:solidFill>
                <a:srgbClr val="000000"/>
              </a:solidFill>
            </a:endParaRPr>
          </a:p>
        </p:txBody>
      </p:sp>
      <p:sp>
        <p:nvSpPr>
          <p:cNvPr id="26" name="Rectangle 7"/>
          <p:cNvSpPr>
            <a:spLocks noChangeArrowheads="1"/>
          </p:cNvSpPr>
          <p:nvPr/>
        </p:nvSpPr>
        <p:spPr bwMode="ltGray">
          <a:xfrm>
            <a:off x="1314028" y="4370972"/>
            <a:ext cx="5162972" cy="36575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Peginterferon  + Ribavirin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24" name="Rectangle 7"/>
          <p:cNvSpPr>
            <a:spLocks noChangeArrowheads="1"/>
          </p:cNvSpPr>
          <p:nvPr/>
        </p:nvSpPr>
        <p:spPr bwMode="ltGray">
          <a:xfrm>
            <a:off x="563040" y="4009405"/>
            <a:ext cx="5913960" cy="731520"/>
          </a:xfrm>
          <a:prstGeom prst="rect">
            <a:avLst/>
          </a:prstGeom>
          <a:noFill/>
          <a:ln w="381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t">
            <a:prstTxWarp prst="textNoShape">
              <a:avLst/>
            </a:prstTxWarp>
          </a:bodyPr>
          <a:lstStyle/>
          <a:p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</a:b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8" name="Rectangle 47"/>
          <p:cNvSpPr/>
          <p:nvPr/>
        </p:nvSpPr>
        <p:spPr bwMode="ltGray">
          <a:xfrm>
            <a:off x="564727" y="4009405"/>
            <a:ext cx="762000" cy="731520"/>
          </a:xfrm>
          <a:prstGeom prst="rect">
            <a:avLst/>
          </a:prstGeom>
          <a:solidFill>
            <a:schemeClr val="tx1">
              <a:alpha val="80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t"/>
          <a:lstStyle/>
          <a:p>
            <a:pPr algn="ctr">
              <a:lnSpc>
                <a:spcPts val="2400"/>
              </a:lnSpc>
            </a:pPr>
            <a:r>
              <a:rPr lang="en-US" sz="1400" dirty="0"/>
              <a:t>B32</a:t>
            </a:r>
          </a:p>
          <a:p>
            <a:pPr algn="ctr">
              <a:lnSpc>
                <a:spcPts val="2400"/>
              </a:lnSpc>
            </a:pPr>
            <a:r>
              <a:rPr lang="en-US" sz="1400" dirty="0" smtClean="0"/>
              <a:t>PR36-48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319533979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Boceprevir for Retreatment of HCV Genotype 1 Infection </a:t>
            </a:r>
            <a:r>
              <a:rPr lang="en-US" sz="2400" dirty="0" smtClean="0"/>
              <a:t>RESPOND</a:t>
            </a:r>
            <a:r>
              <a:rPr lang="en-US" sz="2400" dirty="0"/>
              <a:t>-2 </a:t>
            </a:r>
            <a:r>
              <a:rPr lang="en-US" sz="2400" dirty="0" smtClean="0"/>
              <a:t>Trial: Results</a:t>
            </a:r>
            <a:endParaRPr lang="en-US" sz="24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RESPOND-2: SVR 24 by Prior Response and Regimen</a:t>
            </a:r>
            <a:endParaRPr lang="en-US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>
                <a:latin typeface="Arial" pitchFamily="22" charset="0"/>
              </a:rPr>
              <a:t>Bacon BR, et al.  N Engl J Med.  2011;364:1207-17.</a:t>
            </a:r>
          </a:p>
        </p:txBody>
      </p:sp>
      <p:graphicFrame>
        <p:nvGraphicFramePr>
          <p:cNvPr id="30" name="Chart 2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02678351"/>
              </p:ext>
            </p:extLst>
          </p:nvPr>
        </p:nvGraphicFramePr>
        <p:xfrm>
          <a:off x="457200" y="1828804"/>
          <a:ext cx="8229600" cy="43891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3" name="Rectangle 25"/>
          <p:cNvSpPr>
            <a:spLocks noChangeArrowheads="1"/>
          </p:cNvSpPr>
          <p:nvPr/>
        </p:nvSpPr>
        <p:spPr bwMode="auto">
          <a:xfrm>
            <a:off x="-1" y="6096000"/>
            <a:ext cx="9162288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</p:spPr>
        <p:txBody>
          <a:bodyPr lIns="92486" tIns="45431" rIns="92486" bIns="45431" anchor="ctr">
            <a:prstTxWarp prst="textNoShape">
              <a:avLst/>
            </a:prstTxWarp>
          </a:bodyPr>
          <a:lstStyle/>
          <a:p>
            <a:pPr defTabSz="935038">
              <a:spcBef>
                <a:spcPct val="50000"/>
              </a:spcBef>
            </a:pP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     SVR = Sustained Virologic Response; B = Boceprevir;  PR = Peginterferon</a:t>
            </a:r>
            <a:r>
              <a:rPr lang="en-US" sz="1200" dirty="0">
                <a:solidFill>
                  <a:srgbClr val="000000"/>
                </a:solidFill>
                <a:latin typeface="Arial" pitchFamily="22" charset="0"/>
              </a:rPr>
              <a:t> 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+ Ribavirin</a:t>
            </a:r>
            <a:endParaRPr lang="en-US" sz="1200" dirty="0">
              <a:solidFill>
                <a:srgbClr val="000000"/>
              </a:solidFill>
              <a:latin typeface="Arial" pitchFamily="22" charset="0"/>
            </a:endParaRPr>
          </a:p>
        </p:txBody>
      </p:sp>
      <p:sp>
        <p:nvSpPr>
          <p:cNvPr id="9" name="Rectangle 25"/>
          <p:cNvSpPr>
            <a:spLocks noChangeArrowheads="1"/>
          </p:cNvSpPr>
          <p:nvPr/>
        </p:nvSpPr>
        <p:spPr bwMode="auto">
          <a:xfrm>
            <a:off x="-1" y="5884337"/>
            <a:ext cx="9162288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  <a:miter lim="800000"/>
            <a:headEnd/>
            <a:tailEnd/>
          </a:ln>
        </p:spPr>
        <p:txBody>
          <a:bodyPr lIns="92486" tIns="45431" rIns="92486" bIns="45431" anchor="ctr">
            <a:prstTxWarp prst="textNoShape">
              <a:avLst/>
            </a:prstTxWarp>
          </a:bodyPr>
          <a:lstStyle/>
          <a:p>
            <a:pPr defTabSz="935038">
              <a:spcBef>
                <a:spcPct val="50000"/>
              </a:spcBef>
            </a:pPr>
            <a:r>
              <a:rPr lang="en-US" sz="1200" dirty="0" smtClean="0">
                <a:solidFill>
                  <a:srgbClr val="000000"/>
                </a:solidFill>
                <a:latin typeface="Arial"/>
                <a:cs typeface="Arial"/>
              </a:rPr>
              <a:t>     *Prior Nonresponse = </a:t>
            </a:r>
            <a:r>
              <a:rPr lang="en-US" sz="1200" dirty="0" smtClean="0">
                <a:latin typeface="Arial"/>
                <a:cs typeface="Arial"/>
              </a:rPr>
              <a:t>decrease in HCV </a:t>
            </a:r>
            <a:r>
              <a:rPr lang="en-US" sz="1200" dirty="0">
                <a:latin typeface="Arial"/>
                <a:cs typeface="Arial"/>
              </a:rPr>
              <a:t>RNA of at least 2 </a:t>
            </a:r>
            <a:r>
              <a:rPr lang="en-US" sz="1200" dirty="0" smtClean="0">
                <a:latin typeface="Arial"/>
                <a:cs typeface="Arial"/>
              </a:rPr>
              <a:t>logs by week 12,  </a:t>
            </a:r>
            <a:r>
              <a:rPr lang="en-US" sz="1200" dirty="0">
                <a:latin typeface="Arial"/>
                <a:cs typeface="Arial"/>
              </a:rPr>
              <a:t>but </a:t>
            </a:r>
            <a:r>
              <a:rPr lang="en-US" sz="1200" dirty="0" smtClean="0">
                <a:latin typeface="Arial"/>
                <a:cs typeface="Arial"/>
              </a:rPr>
              <a:t>detectable </a:t>
            </a:r>
            <a:r>
              <a:rPr lang="en-US" sz="1200" dirty="0">
                <a:latin typeface="Arial"/>
                <a:cs typeface="Arial"/>
              </a:rPr>
              <a:t>HCV RNA level during </a:t>
            </a:r>
            <a:r>
              <a:rPr lang="en-US" sz="1200" dirty="0" smtClean="0">
                <a:latin typeface="Arial"/>
                <a:cs typeface="Arial"/>
              </a:rPr>
              <a:t>therapy </a:t>
            </a:r>
            <a:r>
              <a:rPr lang="en-US" sz="1200" dirty="0">
                <a:latin typeface="Arial"/>
                <a:cs typeface="Arial"/>
              </a:rPr>
              <a:t>period</a:t>
            </a:r>
            <a:r>
              <a:rPr lang="en-US" sz="12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endParaRPr lang="en-US" sz="12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811610" y="5014645"/>
            <a:ext cx="630493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30/58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066380" y="5014645"/>
            <a:ext cx="73107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23/57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403020" y="5039303"/>
            <a:ext cx="630493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2/29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317229" y="5014645"/>
            <a:ext cx="767651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77/103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608990" y="5014645"/>
            <a:ext cx="73107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>
                <a:solidFill>
                  <a:schemeClr val="bg1"/>
                </a:solidFill>
              </a:rPr>
              <a:t>7</a:t>
            </a:r>
            <a:r>
              <a:rPr lang="en-US" sz="1400" dirty="0" smtClean="0">
                <a:solidFill>
                  <a:schemeClr val="bg1"/>
                </a:solidFill>
              </a:rPr>
              <a:t>2/105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994950" y="5014645"/>
            <a:ext cx="630493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15/51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868718" y="5014645"/>
            <a:ext cx="840801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107/161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222130" y="5014645"/>
            <a:ext cx="73107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95/162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595760" y="5014645"/>
            <a:ext cx="630493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17/80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4237157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Boceprevir for Retreatment of HCV Genotype 1 Infection </a:t>
            </a:r>
            <a:r>
              <a:rPr lang="en-US" sz="2400" dirty="0" smtClean="0"/>
              <a:t>RESPOND</a:t>
            </a:r>
            <a:r>
              <a:rPr lang="en-US" sz="2400" dirty="0"/>
              <a:t>-2 </a:t>
            </a:r>
            <a:r>
              <a:rPr lang="en-US" sz="2400" dirty="0" smtClean="0"/>
              <a:t>Trial: Results Based on Initial Week 4 Response</a:t>
            </a:r>
            <a:endParaRPr lang="en-US" sz="24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RESPOND-2: SVR 24, by Initial Response and Regimen</a:t>
            </a:r>
            <a:endParaRPr lang="en-US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>
                <a:latin typeface="Arial" pitchFamily="22" charset="0"/>
              </a:rPr>
              <a:t>Bacon BR, et al.  N Engl J Med.  2011;364:1207-17.</a:t>
            </a:r>
          </a:p>
        </p:txBody>
      </p:sp>
      <p:graphicFrame>
        <p:nvGraphicFramePr>
          <p:cNvPr id="30" name="Chart 2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7396089"/>
              </p:ext>
            </p:extLst>
          </p:nvPr>
        </p:nvGraphicFramePr>
        <p:xfrm>
          <a:off x="457200" y="1828800"/>
          <a:ext cx="8229600" cy="4297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3" name="Rectangle 25"/>
          <p:cNvSpPr>
            <a:spLocks noChangeArrowheads="1"/>
          </p:cNvSpPr>
          <p:nvPr/>
        </p:nvSpPr>
        <p:spPr bwMode="auto">
          <a:xfrm>
            <a:off x="-1" y="6121400"/>
            <a:ext cx="9153144" cy="246887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</p:spPr>
        <p:txBody>
          <a:bodyPr lIns="92486" tIns="45431" rIns="92486" bIns="45431" anchor="ctr">
            <a:prstTxWarp prst="textNoShape">
              <a:avLst/>
            </a:prstTxWarp>
          </a:bodyPr>
          <a:lstStyle/>
          <a:p>
            <a:pPr defTabSz="935038">
              <a:spcBef>
                <a:spcPct val="50000"/>
              </a:spcBef>
            </a:pP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     </a:t>
            </a:r>
            <a:r>
              <a:rPr lang="en-US" sz="1200" dirty="0">
                <a:solidFill>
                  <a:srgbClr val="000000"/>
                </a:solidFill>
                <a:latin typeface="Arial" pitchFamily="22" charset="0"/>
              </a:rPr>
              <a:t>SVR = Sustained Virologic Response; B = Boceprevir;  PR = Peginterferon + 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Ribavirin</a:t>
            </a:r>
            <a:endParaRPr lang="en-US" sz="1200" dirty="0">
              <a:solidFill>
                <a:srgbClr val="000000"/>
              </a:solidFill>
              <a:latin typeface="Arial" pitchFamily="22" charset="0"/>
            </a:endParaRPr>
          </a:p>
        </p:txBody>
      </p:sp>
      <p:sp>
        <p:nvSpPr>
          <p:cNvPr id="9" name="Rectangle 25"/>
          <p:cNvSpPr>
            <a:spLocks noChangeArrowheads="1"/>
          </p:cNvSpPr>
          <p:nvPr/>
        </p:nvSpPr>
        <p:spPr bwMode="auto">
          <a:xfrm>
            <a:off x="-1" y="5713483"/>
            <a:ext cx="9162288" cy="438905"/>
          </a:xfrm>
          <a:prstGeom prst="rect">
            <a:avLst/>
          </a:prstGeom>
          <a:solidFill>
            <a:srgbClr val="E8E8E6"/>
          </a:solidFill>
          <a:ln w="12700">
            <a:noFill/>
            <a:miter lim="800000"/>
            <a:headEnd/>
            <a:tailEnd/>
          </a:ln>
        </p:spPr>
        <p:txBody>
          <a:bodyPr lIns="182880" tIns="45431" rIns="92486" bIns="45431" anchor="ctr">
            <a:prstTxWarp prst="textNoShape">
              <a:avLst/>
            </a:prstTxWarp>
          </a:bodyPr>
          <a:lstStyle/>
          <a:p>
            <a:pPr defTabSz="935038">
              <a:spcBef>
                <a:spcPts val="0"/>
              </a:spcBef>
            </a:pPr>
            <a:r>
              <a:rPr lang="en-US" sz="1200" dirty="0" smtClean="0">
                <a:solidFill>
                  <a:srgbClr val="000000"/>
                </a:solidFill>
                <a:latin typeface="Arial"/>
                <a:cs typeface="Arial"/>
              </a:rPr>
              <a:t>  *Poor Initial Response to PR = </a:t>
            </a:r>
            <a:r>
              <a:rPr lang="en-US" sz="1200" dirty="0" smtClean="0">
                <a:latin typeface="Arial"/>
                <a:cs typeface="Arial"/>
              </a:rPr>
              <a:t>decrease in HCV RNA level &lt; 1 log</a:t>
            </a:r>
            <a:r>
              <a:rPr lang="en-US" sz="1200" baseline="-25000" dirty="0" smtClean="0">
                <a:latin typeface="Arial"/>
                <a:cs typeface="Arial"/>
              </a:rPr>
              <a:t>10</a:t>
            </a:r>
            <a:r>
              <a:rPr lang="en-US" sz="1200" dirty="0" smtClean="0">
                <a:latin typeface="Arial"/>
                <a:cs typeface="Arial"/>
              </a:rPr>
              <a:t> IU/ml after 4 week lead in</a:t>
            </a:r>
            <a:r>
              <a:rPr lang="en-US" sz="1200" dirty="0">
                <a:latin typeface="Arial"/>
                <a:cs typeface="Arial"/>
              </a:rPr>
              <a:t/>
            </a:r>
            <a:br>
              <a:rPr lang="en-US" sz="1200" dirty="0">
                <a:latin typeface="Arial"/>
                <a:cs typeface="Arial"/>
              </a:rPr>
            </a:br>
            <a:r>
              <a:rPr lang="en-US" sz="1200" dirty="0" smtClean="0">
                <a:latin typeface="Arial"/>
                <a:cs typeface="Arial"/>
              </a:rPr>
              <a:t> ^Good Initial Response </a:t>
            </a:r>
            <a:r>
              <a:rPr lang="en-US" sz="1200" dirty="0" smtClean="0">
                <a:solidFill>
                  <a:srgbClr val="000000"/>
                </a:solidFill>
                <a:latin typeface="Arial"/>
                <a:cs typeface="Arial"/>
              </a:rPr>
              <a:t>to </a:t>
            </a:r>
            <a:r>
              <a:rPr lang="en-US" sz="1200" dirty="0">
                <a:solidFill>
                  <a:srgbClr val="000000"/>
                </a:solidFill>
                <a:latin typeface="Arial"/>
                <a:cs typeface="Arial"/>
              </a:rPr>
              <a:t>PR </a:t>
            </a:r>
            <a:r>
              <a:rPr lang="en-US" sz="1200" dirty="0" smtClean="0">
                <a:solidFill>
                  <a:srgbClr val="000000"/>
                </a:solidFill>
                <a:latin typeface="Arial"/>
                <a:cs typeface="Arial"/>
              </a:rPr>
              <a:t>= </a:t>
            </a:r>
            <a:r>
              <a:rPr lang="en-US" sz="1200" dirty="0">
                <a:latin typeface="Arial"/>
                <a:cs typeface="Arial"/>
              </a:rPr>
              <a:t>decrease in HCV RNA level </a:t>
            </a:r>
            <a:r>
              <a:rPr lang="en-US" sz="1200" u="sng" dirty="0" smtClean="0">
                <a:latin typeface="Arial"/>
                <a:cs typeface="Arial"/>
              </a:rPr>
              <a:t>&gt;</a:t>
            </a:r>
            <a:r>
              <a:rPr lang="en-US" sz="1200" dirty="0" smtClean="0">
                <a:latin typeface="Arial"/>
                <a:cs typeface="Arial"/>
              </a:rPr>
              <a:t> </a:t>
            </a:r>
            <a:r>
              <a:rPr lang="en-US" sz="1200" dirty="0">
                <a:latin typeface="Arial"/>
                <a:cs typeface="Arial"/>
              </a:rPr>
              <a:t>1 log</a:t>
            </a:r>
            <a:r>
              <a:rPr lang="en-US" sz="1200" baseline="-25000" dirty="0">
                <a:latin typeface="Arial"/>
                <a:cs typeface="Arial"/>
              </a:rPr>
              <a:t>10</a:t>
            </a:r>
            <a:r>
              <a:rPr lang="en-US" sz="1200" dirty="0">
                <a:latin typeface="Arial"/>
                <a:cs typeface="Arial"/>
              </a:rPr>
              <a:t> IU/ml after 4 week lead </a:t>
            </a:r>
            <a:r>
              <a:rPr lang="en-US" sz="1200" dirty="0" smtClean="0">
                <a:latin typeface="Arial"/>
                <a:cs typeface="Arial"/>
              </a:rPr>
              <a:t>in</a:t>
            </a:r>
            <a:endParaRPr lang="en-US" sz="12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339860" y="4876800"/>
            <a:ext cx="840801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90/114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470935" y="4876800"/>
            <a:ext cx="73107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80/110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582441" y="4876800"/>
            <a:ext cx="630493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17/67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721784" y="4876800"/>
            <a:ext cx="840801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15/44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877519" y="4876800"/>
            <a:ext cx="73107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15/46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989025" y="4495800"/>
            <a:ext cx="630493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>
                <a:solidFill>
                  <a:srgbClr val="000000"/>
                </a:solidFill>
              </a:rPr>
              <a:t>0</a:t>
            </a:r>
            <a:r>
              <a:rPr lang="en-US" sz="1400" dirty="0" smtClean="0">
                <a:solidFill>
                  <a:srgbClr val="000000"/>
                </a:solidFill>
              </a:rPr>
              <a:t>/12</a:t>
            </a:r>
            <a:endParaRPr lang="en-US" sz="1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0310773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 smtClean="0">
                <a:latin typeface="Arial" pitchFamily="22" charset="0"/>
              </a:rPr>
              <a:t>Bacon BR, </a:t>
            </a:r>
            <a:r>
              <a:rPr lang="en-US" dirty="0">
                <a:latin typeface="Arial" pitchFamily="22" charset="0"/>
              </a:rPr>
              <a:t>et al.  N Engl J Med.  2011;364:</a:t>
            </a:r>
            <a:r>
              <a:rPr lang="en-US" dirty="0" smtClean="0">
                <a:latin typeface="Arial" pitchFamily="22" charset="0"/>
              </a:rPr>
              <a:t>1207-17.</a:t>
            </a:r>
            <a:endParaRPr lang="en-US" dirty="0">
              <a:latin typeface="Arial" pitchFamily="22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Boceprevir for 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Retreatment of HCV 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Genotype 1 Infection </a:t>
            </a:r>
            <a:r>
              <a:rPr lang="en-US" sz="2400" dirty="0" smtClean="0"/>
              <a:t>RESPOND-</a:t>
            </a:r>
            <a:r>
              <a:rPr lang="en-US" sz="2400" dirty="0"/>
              <a:t>2 </a:t>
            </a:r>
            <a:r>
              <a:rPr lang="en-US" sz="2400" dirty="0" smtClean="0"/>
              <a:t>Trial: Conclusions</a:t>
            </a:r>
            <a:endParaRPr lang="en-US" sz="24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6880760"/>
              </p:ext>
            </p:extLst>
          </p:nvPr>
        </p:nvGraphicFramePr>
        <p:xfrm>
          <a:off x="0" y="2590800"/>
          <a:ext cx="9144000" cy="2008632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9144000"/>
              </a:tblGrid>
              <a:tr h="2008632">
                <a:tc>
                  <a:txBody>
                    <a:bodyPr/>
                    <a:lstStyle/>
                    <a:p>
                      <a:pPr>
                        <a:lnSpc>
                          <a:spcPts val="3100"/>
                        </a:lnSpc>
                      </a:pPr>
                      <a:r>
                        <a:rPr lang="en-US" sz="2000" b="1" i="0" dirty="0" smtClean="0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Conclusions</a:t>
                      </a:r>
                      <a:r>
                        <a:rPr lang="en-US" sz="2000" b="0" i="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: </a:t>
                      </a:r>
                      <a:r>
                        <a:rPr lang="en-US" sz="2000" b="0" i="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“</a:t>
                      </a:r>
                      <a:r>
                        <a:rPr lang="en-US" sz="2000" b="0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  <a:t>The addition of boceprevir to peginterferon–ribavirin resulted in significantly higher rates of sustained virologic response in previously treated patients with chronic HCV genotype 1 infection, as compared with peginterferon–ribavirin alone</a:t>
                      </a:r>
                      <a:r>
                        <a:rPr lang="en-US" sz="2000" b="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.</a:t>
                      </a:r>
                      <a:r>
                        <a:rPr lang="en-US" sz="2000" b="0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  <a:t>” </a:t>
                      </a:r>
                    </a:p>
                  </a:txBody>
                  <a:tcPr marL="457200" marR="457200" marT="182880" marB="182880" anchor="ctr">
                    <a:lnT w="28575" cap="flat" cmpd="sng" algn="ctr">
                      <a:solidFill>
                        <a:srgbClr val="326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26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9740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AETC_Master_Template_061510">
  <a:themeElements>
    <a:clrScheme name="NWAETC Final">
      <a:dk1>
        <a:srgbClr val="000000"/>
      </a:dk1>
      <a:lt1>
        <a:sysClr val="window" lastClr="FFFFFF"/>
      </a:lt1>
      <a:dk2>
        <a:srgbClr val="001D48"/>
      </a:dk2>
      <a:lt2>
        <a:srgbClr val="003A78"/>
      </a:lt2>
      <a:accent1>
        <a:srgbClr val="326496"/>
      </a:accent1>
      <a:accent2>
        <a:srgbClr val="718E25"/>
      </a:accent2>
      <a:accent3>
        <a:srgbClr val="D8D8D8"/>
      </a:accent3>
      <a:accent4>
        <a:srgbClr val="6E4B7D"/>
      </a:accent4>
      <a:accent5>
        <a:srgbClr val="B59452"/>
      </a:accent5>
      <a:accent6>
        <a:srgbClr val="963232"/>
      </a:accent6>
      <a:hlink>
        <a:srgbClr val="3973AD"/>
      </a:hlink>
      <a:folHlink>
        <a:srgbClr val="81AE2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AETC_Master_Template_061510.potx</Template>
  <TotalTime>43948</TotalTime>
  <Words>517</Words>
  <Application>Microsoft Macintosh PowerPoint</Application>
  <PresentationFormat>On-screen Show (4:3)</PresentationFormat>
  <Paragraphs>81</Paragraphs>
  <Slides>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AETC_Master_Template_061510</vt:lpstr>
      <vt:lpstr>Boceprevir in Treatment Experienced RESPOND-2</vt:lpstr>
      <vt:lpstr>Boceprevir for Retreatment of HCV Genotype 1 Infection RESPOND-2 Trial: Study Design</vt:lpstr>
      <vt:lpstr>Boceprevir for Retreatment of HCV Genotype 1 Infection RESPOND-2 Trial: Treatment Regimens</vt:lpstr>
      <vt:lpstr>Boceprevir for Retreatment of HCV Genotype 1 Infection RESPOND-2 Trial: Results</vt:lpstr>
      <vt:lpstr>Boceprevir for Retreatment of HCV Genotype 1 Infection RESPOND-2 Trial: Results Based on Initial Week 4 Response</vt:lpstr>
      <vt:lpstr>Boceprevir for Retreatment of HCV Genotype 1 Infection RESPOND-2 Trial: Conclusions</vt:lpstr>
    </vt:vector>
  </TitlesOfParts>
  <Company>HMC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Spach</dc:creator>
  <cp:lastModifiedBy>David Spach</cp:lastModifiedBy>
  <cp:revision>1920</cp:revision>
  <cp:lastPrinted>2011-04-18T21:48:04Z</cp:lastPrinted>
  <dcterms:created xsi:type="dcterms:W3CDTF">2010-11-28T05:36:22Z</dcterms:created>
  <dcterms:modified xsi:type="dcterms:W3CDTF">2014-01-14T20:59:51Z</dcterms:modified>
</cp:coreProperties>
</file>