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98" r:id="rId2"/>
    <p:sldId id="299" r:id="rId3"/>
    <p:sldId id="300" r:id="rId4"/>
    <p:sldId id="489" r:id="rId5"/>
    <p:sldId id="301" r:id="rId6"/>
    <p:sldId id="481" r:id="rId7"/>
    <p:sldId id="302" r:id="rId8"/>
  </p:sldIdLst>
  <p:sldSz cx="9144000" cy="6858000" type="screen4x3"/>
  <p:notesSz cx="6858000" cy="10287000"/>
  <p:kinsoku lang="ja-JP" invalStChars="、。，．・：；？！゛゜ヽヾゝゞ々ー’”）〕］｝〉》」』】°‰′″℃％ぁぃぅぇぉっゃゅょゎァィゥェォッャュョヮヵヶ!%),.:;?]}｡｣､･ｧｨｩｪｫｬｭｮｯｰﾞﾟ¢" invalEndChars="‘“（〔［｛〈《「『【￥＄$([\{｢£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7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4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3" frameSlides="1"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B8E5E"/>
    <a:srgbClr val="8E8950"/>
    <a:srgbClr val="8A703B"/>
    <a:srgbClr val="E7E7E7"/>
    <a:srgbClr val="E1E3EE"/>
    <a:srgbClr val="316396"/>
    <a:srgbClr val="7F9CAA"/>
    <a:srgbClr val="3B494F"/>
    <a:srgbClr val="4E5F67"/>
    <a:srgbClr val="556B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23984" autoAdjust="0"/>
    <p:restoredTop sz="94557" autoAdjust="0"/>
  </p:normalViewPr>
  <p:slideViewPr>
    <p:cSldViewPr showGuides="1">
      <p:cViewPr>
        <p:scale>
          <a:sx n="103" d="100"/>
          <a:sy n="103" d="100"/>
        </p:scale>
        <p:origin x="-1752" y="-1872"/>
      </p:cViewPr>
      <p:guideLst>
        <p:guide orient="horz" pos="4271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howGuides="1">
      <p:cViewPr varScale="1">
        <p:scale>
          <a:sx n="76" d="100"/>
          <a:sy n="76" d="100"/>
        </p:scale>
        <p:origin x="-1416" y="-112"/>
      </p:cViewPr>
      <p:guideLst>
        <p:guide orient="horz" pos="324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495270122484701"/>
          <c:y val="2.77778663809897E-2"/>
          <c:w val="0.87636482939632498"/>
          <c:h val="0.7722531649953320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chemeClr val="accent2"/>
            </a:solidFill>
            <a:ln w="12700">
              <a:solidFill>
                <a:schemeClr val="tx1"/>
              </a:solidFill>
            </a:ln>
            <a:effectLst>
              <a:outerShdw blurRad="38100" dist="38100" dir="5400000" algn="tl" rotWithShape="0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1"/>
            <c:invertIfNegative val="0"/>
            <c:bubble3D val="0"/>
            <c:spPr>
              <a:solidFill>
                <a:srgbClr val="B59452"/>
              </a:solidFill>
              <a:ln w="12700">
                <a:solidFill>
                  <a:schemeClr val="tx1"/>
                </a:solidFill>
              </a:ln>
              <a:effectLst>
                <a:outerShdw blurRad="38100" dist="38100" dir="5400000" algn="tl" rotWithShape="0">
                  <a:srgbClr val="000000">
                    <a:alpha val="70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2"/>
            <c:invertIfNegative val="0"/>
            <c:bubble3D val="0"/>
            <c:spPr>
              <a:solidFill>
                <a:schemeClr val="accent1"/>
              </a:solidFill>
              <a:ln w="12700">
                <a:solidFill>
                  <a:schemeClr val="tx1"/>
                </a:solidFill>
              </a:ln>
              <a:effectLst>
                <a:outerShdw blurRad="38100" dist="38100" dir="5400000" algn="tl" rotWithShape="0">
                  <a:srgbClr val="000000">
                    <a:alpha val="70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 w="12700">
                <a:solidFill>
                  <a:schemeClr val="tx1"/>
                </a:solidFill>
              </a:ln>
              <a:effectLst>
                <a:outerShdw blurRad="38100" dist="38100" dir="5400000" algn="tl" rotWithShape="0">
                  <a:srgbClr val="000000">
                    <a:alpha val="70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4"/>
            <c:invertIfNegative val="0"/>
            <c:bubble3D val="0"/>
            <c:spPr>
              <a:solidFill>
                <a:schemeClr val="accent5"/>
              </a:solidFill>
              <a:ln w="12700">
                <a:solidFill>
                  <a:schemeClr val="tx1"/>
                </a:solidFill>
              </a:ln>
              <a:effectLst>
                <a:outerShdw blurRad="38100" dist="38100" dir="5400000" algn="tl" rotWithShape="0">
                  <a:srgbClr val="000000">
                    <a:alpha val="70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Lbls>
            <c:dLbl>
              <c:idx val="0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PR48</c:v>
                </c:pt>
                <c:pt idx="1">
                  <c:v>B24/PR28-48</c:v>
                </c:pt>
                <c:pt idx="2">
                  <c:v>B44/PR48</c:v>
                </c:pt>
              </c:strCache>
            </c:strRef>
          </c:cat>
          <c:val>
            <c:numRef>
              <c:f>Sheet1!$B$2:$B$4</c:f>
              <c:numCache>
                <c:formatCode>0</c:formatCode>
                <c:ptCount val="3"/>
                <c:pt idx="0">
                  <c:v>38</c:v>
                </c:pt>
                <c:pt idx="1">
                  <c:v>63</c:v>
                </c:pt>
                <c:pt idx="2">
                  <c:v>66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25"/>
        <c:axId val="387155744"/>
        <c:axId val="387156304"/>
      </c:barChart>
      <c:catAx>
        <c:axId val="38715574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19050" cap="flat" cmpd="sng" algn="ctr">
            <a:solidFill>
              <a:prstClr val="black"/>
            </a:solidFill>
            <a:prstDash val="solid"/>
            <a:round/>
            <a:headEnd type="none" w="med" len="med"/>
            <a:tailEnd type="none" w="med" len="med"/>
          </a:ln>
        </c:spPr>
        <c:txPr>
          <a:bodyPr/>
          <a:lstStyle/>
          <a:p>
            <a:pPr>
              <a:defRPr sz="1600" b="1" i="0">
                <a:latin typeface="Arial"/>
                <a:cs typeface="Arial"/>
              </a:defRPr>
            </a:pPr>
            <a:endParaRPr lang="en-US"/>
          </a:p>
        </c:txPr>
        <c:crossAx val="387156304"/>
        <c:crosses val="autoZero"/>
        <c:auto val="1"/>
        <c:lblAlgn val="ctr"/>
        <c:lblOffset val="1"/>
        <c:tickLblSkip val="1"/>
        <c:tickMarkSkip val="1"/>
        <c:noMultiLvlLbl val="0"/>
      </c:catAx>
      <c:valAx>
        <c:axId val="387156304"/>
        <c:scaling>
          <c:orientation val="minMax"/>
          <c:max val="100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 sz="1800">
                    <a:latin typeface="Arial"/>
                    <a:cs typeface="Arial"/>
                  </a:defRPr>
                </a:pPr>
                <a:r>
                  <a:rPr lang="en-US" sz="1800" dirty="0">
                    <a:latin typeface="Arial"/>
                    <a:cs typeface="Arial"/>
                  </a:rPr>
                  <a:t>Patients with SVR (%)</a:t>
                </a:r>
              </a:p>
            </c:rich>
          </c:tx>
          <c:layout>
            <c:manualLayout>
              <c:xMode val="edge"/>
              <c:yMode val="edge"/>
              <c:x val="5.93953533586079E-4"/>
              <c:y val="0.13894651894941701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387155744"/>
        <c:crosses val="autoZero"/>
        <c:crossBetween val="between"/>
        <c:majorUnit val="20"/>
        <c:minorUnit val="20"/>
      </c:valAx>
      <c:spPr>
        <a:solidFill>
          <a:srgbClr val="E6EBF2"/>
        </a:solidFill>
        <a:ln w="1905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>
          <a:outerShdw blurRad="38100" dist="38100" dir="2700000">
            <a:srgbClr val="000000">
              <a:alpha val="75000"/>
            </a:srgbClr>
          </a:outerShdw>
        </a:effectLst>
      </c:spPr>
    </c:plotArea>
    <c:plotVisOnly val="1"/>
    <c:dispBlanksAs val="gap"/>
    <c:showDLblsOverMax val="0"/>
  </c:chart>
  <c:spPr>
    <a:solidFill>
      <a:srgbClr val="FFFFFF"/>
    </a:solidFill>
    <a:ln w="25400" cap="flat" cmpd="sng" algn="ctr">
      <a:noFill/>
      <a:prstDash val="solid"/>
      <a:round/>
      <a:headEnd type="none" w="med" len="med"/>
      <a:tailEnd type="none" w="med" len="med"/>
    </a:ln>
    <a:effectLst/>
  </c:spPr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9.8436192097609398E-2"/>
          <c:y val="2.77778663809897E-2"/>
          <c:w val="0.89288134591284196"/>
          <c:h val="0.77225316499533203"/>
        </c:manualLayout>
      </c:layout>
      <c:barChart>
        <c:barDir val="col"/>
        <c:grouping val="clustered"/>
        <c:varyColors val="0"/>
        <c:ser>
          <c:idx val="0"/>
          <c:order val="0"/>
          <c:tx>
            <c:v>PR48</c:v>
          </c:tx>
          <c:spPr>
            <a:solidFill>
              <a:srgbClr val="718E25"/>
            </a:solidFill>
            <a:ln>
              <a:solidFill>
                <a:srgbClr val="000000"/>
              </a:solidFill>
            </a:ln>
            <a:effectLst>
              <a:outerShdw blurRad="38100" dist="38100" dir="5400000" rotWithShape="0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718E25"/>
              </a:solidFill>
              <a:ln w="12700">
                <a:solidFill>
                  <a:srgbClr val="000000"/>
                </a:solidFill>
              </a:ln>
              <a:effectLst>
                <a:outerShdw blurRad="38100" dist="38100" dir="5400000" rotWithShape="0">
                  <a:srgbClr val="000000">
                    <a:alpha val="70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All</c:v>
                </c:pt>
                <c:pt idx="1">
                  <c:v>Black</c:v>
                </c:pt>
                <c:pt idx="2">
                  <c:v>Nonblack</c:v>
                </c:pt>
              </c:strCache>
            </c:strRef>
          </c:cat>
          <c:val>
            <c:numRef>
              <c:f>Sheet1!$B$2:$B$4</c:f>
              <c:numCache>
                <c:formatCode>0</c:formatCode>
                <c:ptCount val="3"/>
                <c:pt idx="0">
                  <c:v>38</c:v>
                </c:pt>
                <c:pt idx="1">
                  <c:v>23</c:v>
                </c:pt>
                <c:pt idx="2">
                  <c:v>40</c:v>
                </c:pt>
              </c:numCache>
            </c:numRef>
          </c:val>
        </c:ser>
        <c:ser>
          <c:idx val="1"/>
          <c:order val="1"/>
          <c:tx>
            <c:v>B24/PR28-48</c:v>
          </c:tx>
          <c:spPr>
            <a:solidFill>
              <a:srgbClr val="B59452"/>
            </a:solidFill>
            <a:ln>
              <a:solidFill>
                <a:srgbClr val="000000"/>
              </a:solidFill>
            </a:ln>
            <a:effectLst>
              <a:outerShdw blurRad="38100" dist="38100" dir="5400000" rotWithShape="0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All</c:v>
                </c:pt>
                <c:pt idx="1">
                  <c:v>Black</c:v>
                </c:pt>
                <c:pt idx="2">
                  <c:v>Nonblack</c:v>
                </c:pt>
              </c:strCache>
            </c:strRef>
          </c:cat>
          <c:val>
            <c:numRef>
              <c:f>Sheet1!$C$2:$C$4</c:f>
              <c:numCache>
                <c:formatCode>0</c:formatCode>
                <c:ptCount val="3"/>
                <c:pt idx="0">
                  <c:v>63</c:v>
                </c:pt>
                <c:pt idx="1">
                  <c:v>42</c:v>
                </c:pt>
                <c:pt idx="2">
                  <c:v>67</c:v>
                </c:pt>
              </c:numCache>
            </c:numRef>
          </c:val>
        </c:ser>
        <c:ser>
          <c:idx val="2"/>
          <c:order val="2"/>
          <c:tx>
            <c:v>B44/PR48</c:v>
          </c:tx>
          <c:spPr>
            <a:solidFill>
              <a:srgbClr val="326496"/>
            </a:solidFill>
            <a:ln>
              <a:solidFill>
                <a:srgbClr val="000000"/>
              </a:solidFill>
            </a:ln>
            <a:effectLst>
              <a:outerShdw blurRad="38100" dist="38100" dir="5400000" rotWithShape="0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All</c:v>
                </c:pt>
                <c:pt idx="1">
                  <c:v>Black</c:v>
                </c:pt>
                <c:pt idx="2">
                  <c:v>Nonblack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66</c:v>
                </c:pt>
                <c:pt idx="1">
                  <c:v>53</c:v>
                </c:pt>
                <c:pt idx="2">
                  <c:v>68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0"/>
        <c:axId val="387159664"/>
        <c:axId val="387160224"/>
      </c:barChart>
      <c:catAx>
        <c:axId val="3871596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19050" cap="flat" cmpd="sng" algn="ctr">
            <a:solidFill>
              <a:prstClr val="black"/>
            </a:solidFill>
            <a:prstDash val="solid"/>
            <a:round/>
            <a:headEnd type="none" w="med" len="med"/>
            <a:tailEnd type="none" w="med" len="med"/>
          </a:ln>
        </c:spPr>
        <c:txPr>
          <a:bodyPr/>
          <a:lstStyle/>
          <a:p>
            <a:pPr>
              <a:defRPr sz="1600" b="0" i="0">
                <a:latin typeface="Arial"/>
                <a:cs typeface="Arial"/>
              </a:defRPr>
            </a:pPr>
            <a:endParaRPr lang="en-US"/>
          </a:p>
        </c:txPr>
        <c:crossAx val="387160224"/>
        <c:crosses val="autoZero"/>
        <c:auto val="1"/>
        <c:lblAlgn val="ctr"/>
        <c:lblOffset val="1"/>
        <c:tickLblSkip val="1"/>
        <c:tickMarkSkip val="1"/>
        <c:noMultiLvlLbl val="0"/>
      </c:catAx>
      <c:valAx>
        <c:axId val="387160224"/>
        <c:scaling>
          <c:orientation val="minMax"/>
          <c:max val="100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 sz="1800">
                    <a:latin typeface="Arial"/>
                    <a:cs typeface="Arial"/>
                  </a:defRPr>
                </a:pPr>
                <a:r>
                  <a:rPr lang="en-US" sz="1800" dirty="0">
                    <a:latin typeface="Arial"/>
                    <a:cs typeface="Arial"/>
                  </a:rPr>
                  <a:t>Patients with SVR (%)</a:t>
                </a:r>
              </a:p>
            </c:rich>
          </c:tx>
          <c:layout>
            <c:manualLayout>
              <c:xMode val="edge"/>
              <c:yMode val="edge"/>
              <c:x val="2.13716341012929E-3"/>
              <c:y val="0.16788179642961501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387159664"/>
        <c:crosses val="autoZero"/>
        <c:crossBetween val="between"/>
        <c:majorUnit val="20"/>
        <c:minorUnit val="20"/>
      </c:valAx>
      <c:spPr>
        <a:solidFill>
          <a:srgbClr val="E6EBF2"/>
        </a:solidFill>
        <a:ln w="1905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>
          <a:outerShdw blurRad="38100" dist="38100" dir="2700000">
            <a:srgbClr val="000000">
              <a:alpha val="75000"/>
            </a:srgbClr>
          </a:outerShdw>
        </a:effectLst>
      </c:spPr>
    </c:plotArea>
    <c:legend>
      <c:legendPos val="r"/>
      <c:layout>
        <c:manualLayout>
          <c:xMode val="edge"/>
          <c:yMode val="edge"/>
          <c:x val="0.35881996169397701"/>
          <c:y val="5.1941557118921199E-2"/>
          <c:w val="0.59129678234665095"/>
          <c:h val="0.10039652721989401"/>
        </c:manualLayout>
      </c:layout>
      <c:overlay val="0"/>
      <c:spPr>
        <a:solidFill>
          <a:sysClr val="window" lastClr="FFFFFF"/>
        </a:solidFill>
        <a:ln>
          <a:solidFill>
            <a:srgbClr val="000000"/>
          </a:solidFill>
        </a:ln>
      </c:spPr>
    </c:legend>
    <c:plotVisOnly val="1"/>
    <c:dispBlanksAs val="gap"/>
    <c:showDLblsOverMax val="0"/>
  </c:chart>
  <c:spPr>
    <a:solidFill>
      <a:srgbClr val="FFFFFF"/>
    </a:solidFill>
    <a:ln w="25400" cap="flat" cmpd="sng" algn="ctr">
      <a:noFill/>
      <a:prstDash val="solid"/>
      <a:round/>
      <a:headEnd type="none" w="med" len="med"/>
      <a:tailEnd type="none" w="med" len="med"/>
    </a:ln>
    <a:effectLst/>
  </c:spPr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0219745325141801"/>
          <c:y val="2.7865182717544901E-2"/>
          <c:w val="0.88601401168824001"/>
          <c:h val="0.8192002321825160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PR48</c:v>
                </c:pt>
              </c:strCache>
            </c:strRef>
          </c:tx>
          <c:spPr>
            <a:solidFill>
              <a:srgbClr val="718E25"/>
            </a:solidFill>
            <a:ln w="12902">
              <a:solidFill>
                <a:schemeClr val="tx1"/>
              </a:solidFill>
              <a:prstDash val="solid"/>
            </a:ln>
            <a:effectLst>
              <a:outerShdw blurRad="38100" dist="38100" dir="2700000" algn="br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Sheet1!$B$1:$C$1</c:f>
              <c:strCache>
                <c:ptCount val="2"/>
                <c:pt idx="0">
                  <c:v>Metavir Score F0, F1, F2</c:v>
                </c:pt>
                <c:pt idx="1">
                  <c:v>Metavir Score F3 or F4</c:v>
                </c:pt>
              </c:strCache>
            </c:strRef>
          </c:cat>
          <c:val>
            <c:numRef>
              <c:f>Sheet1!$B$2:$C$2</c:f>
              <c:numCache>
                <c:formatCode>0</c:formatCode>
                <c:ptCount val="2"/>
                <c:pt idx="0" formatCode="General">
                  <c:v>38</c:v>
                </c:pt>
                <c:pt idx="1">
                  <c:v>38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B24/PR28-48</c:v>
                </c:pt>
              </c:strCache>
            </c:strRef>
          </c:tx>
          <c:spPr>
            <a:solidFill>
              <a:schemeClr val="accent1"/>
            </a:solidFill>
            <a:ln w="12694">
              <a:solidFill>
                <a:schemeClr val="tx1"/>
              </a:solidFill>
              <a:prstDash val="solid"/>
            </a:ln>
            <a:effectLst>
              <a:outerShdw blurRad="38100" dist="38100" dir="2700000" algn="br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Sheet1!$B$1:$C$1</c:f>
              <c:strCache>
                <c:ptCount val="2"/>
                <c:pt idx="0">
                  <c:v>Metavir Score F0, F1, F2</c:v>
                </c:pt>
                <c:pt idx="1">
                  <c:v>Metavir Score F3 or F4</c:v>
                </c:pt>
              </c:strCache>
            </c:strRef>
          </c:cat>
          <c:val>
            <c:numRef>
              <c:f>Sheet1!$B$3:$C$3</c:f>
              <c:numCache>
                <c:formatCode>0</c:formatCode>
                <c:ptCount val="2"/>
                <c:pt idx="0" formatCode="General">
                  <c:v>67</c:v>
                </c:pt>
                <c:pt idx="1">
                  <c:v>41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B44/PR48</c:v>
                </c:pt>
              </c:strCache>
            </c:strRef>
          </c:tx>
          <c:spPr>
            <a:solidFill>
              <a:schemeClr val="accent5"/>
            </a:solidFill>
            <a:ln w="12902">
              <a:solidFill>
                <a:schemeClr val="tx1"/>
              </a:solidFill>
              <a:prstDash val="solid"/>
            </a:ln>
            <a:effectLst>
              <a:outerShdw blurRad="38100" dist="38100" dir="2700000" algn="br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Sheet1!$B$1:$C$1</c:f>
              <c:strCache>
                <c:ptCount val="2"/>
                <c:pt idx="0">
                  <c:v>Metavir Score F0, F1, F2</c:v>
                </c:pt>
                <c:pt idx="1">
                  <c:v>Metavir Score F3 or F4</c:v>
                </c:pt>
              </c:strCache>
            </c:strRef>
          </c:cat>
          <c:val>
            <c:numRef>
              <c:f>Sheet1!$B$4:$C$4</c:f>
              <c:numCache>
                <c:formatCode>General</c:formatCode>
                <c:ptCount val="2"/>
                <c:pt idx="0">
                  <c:v>67</c:v>
                </c:pt>
                <c:pt idx="1">
                  <c:v>52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387163584"/>
        <c:axId val="387164144"/>
      </c:barChart>
      <c:catAx>
        <c:axId val="38716358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800"/>
                </a:pPr>
                <a:r>
                  <a:rPr lang="en-US" sz="1800" dirty="0" smtClean="0"/>
                  <a:t>Treatment Regimen</a:t>
                </a:r>
                <a:endParaRPr lang="en-US" sz="1800" dirty="0"/>
              </a:p>
            </c:rich>
          </c:tx>
          <c:layout>
            <c:manualLayout>
              <c:xMode val="edge"/>
              <c:yMode val="edge"/>
              <c:x val="0.45366632052890898"/>
              <c:y val="0.90210099939430599"/>
            </c:manualLayout>
          </c:layout>
          <c:overlay val="0"/>
        </c:title>
        <c:numFmt formatCode="General" sourceLinked="1"/>
        <c:majorTickMark val="out"/>
        <c:minorTickMark val="none"/>
        <c:tickLblPos val="low"/>
        <c:spPr>
          <a:ln w="1905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449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387164144"/>
        <c:crosses val="autoZero"/>
        <c:auto val="1"/>
        <c:lblAlgn val="ctr"/>
        <c:lblOffset val="1"/>
        <c:tickLblSkip val="1"/>
        <c:tickMarkSkip val="1"/>
        <c:noMultiLvlLbl val="0"/>
      </c:catAx>
      <c:valAx>
        <c:axId val="387164144"/>
        <c:scaling>
          <c:orientation val="minMax"/>
          <c:max val="100"/>
        </c:scaling>
        <c:delete val="0"/>
        <c:axPos val="l"/>
        <c:title>
          <c:tx>
            <c:rich>
              <a:bodyPr/>
              <a:lstStyle/>
              <a:p>
                <a:pPr>
                  <a:defRPr sz="18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800" dirty="0" smtClean="0"/>
                  <a:t>Patients with SVR </a:t>
                </a:r>
                <a:r>
                  <a:rPr lang="en-US" sz="1800" dirty="0"/>
                  <a:t>(%)</a:t>
                </a:r>
              </a:p>
            </c:rich>
          </c:tx>
          <c:layout>
            <c:manualLayout>
              <c:xMode val="edge"/>
              <c:yMode val="edge"/>
              <c:x val="8.6250368357529E-3"/>
              <c:y val="0.16483885036821899"/>
            </c:manualLayout>
          </c:layout>
          <c:overlay val="0"/>
          <c:spPr>
            <a:noFill/>
            <a:ln w="25805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1905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449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387163584"/>
        <c:crosses val="autoZero"/>
        <c:crossBetween val="between"/>
        <c:majorUnit val="20"/>
      </c:valAx>
      <c:spPr>
        <a:solidFill>
          <a:srgbClr val="E6EBF2"/>
        </a:solidFill>
        <a:ln w="19044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>
          <a:outerShdw blurRad="38100" dist="38100" dir="2700000">
            <a:srgbClr val="000000">
              <a:alpha val="70000"/>
            </a:srgbClr>
          </a:outerShdw>
        </a:effectLst>
      </c:spPr>
    </c:plotArea>
    <c:legend>
      <c:legendPos val="t"/>
      <c:layout>
        <c:manualLayout>
          <c:xMode val="edge"/>
          <c:yMode val="edge"/>
          <c:x val="0.71208057221953502"/>
          <c:y val="4.45714718352513E-2"/>
          <c:w val="0.26534587593688902"/>
          <c:h val="0.28932162325863098"/>
        </c:manualLayout>
      </c:layout>
      <c:overlay val="0"/>
      <c:spPr>
        <a:solidFill>
          <a:schemeClr val="bg1"/>
        </a:solidFill>
        <a:ln>
          <a:solidFill>
            <a:schemeClr val="tx1"/>
          </a:solidFill>
        </a:ln>
      </c:spPr>
      <c:txPr>
        <a:bodyPr/>
        <a:lstStyle/>
        <a:p>
          <a:pPr>
            <a:defRPr sz="1800" b="0"/>
          </a:pPr>
          <a:endParaRPr lang="en-US"/>
        </a:p>
      </c:txPr>
    </c:legend>
    <c:plotVisOnly val="1"/>
    <c:dispBlanksAs val="gap"/>
    <c:showDLblsOverMax val="0"/>
  </c:chart>
  <c:spPr>
    <a:solidFill>
      <a:srgbClr val="FFFFFF"/>
    </a:solidFill>
    <a:ln>
      <a:noFill/>
    </a:ln>
  </c:spPr>
  <c:txPr>
    <a:bodyPr/>
    <a:lstStyle/>
    <a:p>
      <a:pPr>
        <a:defRPr sz="1624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5715000" y="533400"/>
            <a:ext cx="375104" cy="2744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defRPr/>
            </a:pPr>
            <a:fld id="{AFADDE07-A3B2-714E-914F-4081EC661B9E}" type="slidenum">
              <a:rPr lang="en-US" sz="1200">
                <a:latin typeface="Arial"/>
                <a:cs typeface="Arial"/>
              </a:rPr>
              <a:pPr>
                <a:defRPr/>
              </a:pPr>
              <a:t>‹#›</a:t>
            </a:fld>
            <a:endParaRPr lang="en-US" sz="1200" dirty="0">
              <a:latin typeface="Arial"/>
              <a:cs typeface="Arial"/>
            </a:endParaRPr>
          </a:p>
        </p:txBody>
      </p:sp>
      <p:sp>
        <p:nvSpPr>
          <p:cNvPr id="3083" name="Rectangle 11"/>
          <p:cNvSpPr>
            <a:spLocks noChangeArrowheads="1"/>
          </p:cNvSpPr>
          <p:nvPr/>
        </p:nvSpPr>
        <p:spPr bwMode="auto">
          <a:xfrm>
            <a:off x="390525" y="282575"/>
            <a:ext cx="915988" cy="3079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1187305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857250"/>
            <a:ext cx="5024438" cy="37687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6788" y="4897438"/>
            <a:ext cx="5013325" cy="4645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79807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5" charset="-128"/>
        <a:cs typeface="ＭＳ Ｐゴシック" pitchFamily="-10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9770865"/>
            <a:ext cx="2971800" cy="514350"/>
          </a:xfrm>
          <a:prstGeom prst="rect">
            <a:avLst/>
          </a:prstGeom>
        </p:spPr>
        <p:txBody>
          <a:bodyPr/>
          <a:lstStyle/>
          <a:p>
            <a:fld id="{68048787-E73A-F24F-A294-0EF32128AD5F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44298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9770865"/>
            <a:ext cx="2971800" cy="514350"/>
          </a:xfrm>
          <a:prstGeom prst="rect">
            <a:avLst/>
          </a:prstGeom>
        </p:spPr>
        <p:txBody>
          <a:bodyPr/>
          <a:lstStyle/>
          <a:p>
            <a:fld id="{68048787-E73A-F24F-A294-0EF32128AD5F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44560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922499"/>
            <a:ext cx="9157371" cy="3895344"/>
          </a:xfrm>
          <a:prstGeom prst="rect">
            <a:avLst/>
          </a:prstGeom>
        </p:spPr>
      </p:pic>
      <p:sp>
        <p:nvSpPr>
          <p:cNvPr id="16" name="Rectangle 15"/>
          <p:cNvSpPr/>
          <p:nvPr userDrawn="1"/>
        </p:nvSpPr>
        <p:spPr>
          <a:xfrm>
            <a:off x="479299" y="2057400"/>
            <a:ext cx="409270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7200">
              <a:spcAft>
                <a:spcPts val="300"/>
              </a:spcAft>
            </a:pPr>
            <a:r>
              <a:rPr lang="en-US" sz="1800" cap="small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Hepatitis Web</a:t>
            </a:r>
            <a:r>
              <a:rPr lang="en-US" sz="1800" cap="small" baseline="0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 Study</a:t>
            </a:r>
            <a:endParaRPr lang="en-US" sz="1800" cap="small" dirty="0" smtClean="0">
              <a:solidFill>
                <a:schemeClr val="accent5">
                  <a:lumMod val="40000"/>
                  <a:lumOff val="60000"/>
                </a:schemeClr>
              </a:solidFill>
              <a:latin typeface="Arial" pitchFamily="-108" charset="0"/>
              <a:ea typeface="ＭＳ Ｐゴシック" pitchFamily="-108" charset="-128"/>
              <a:cs typeface="ＭＳ Ｐゴシック" pitchFamily="-108" charset="-128"/>
            </a:endParaRPr>
          </a:p>
        </p:txBody>
      </p:sp>
      <p:grpSp>
        <p:nvGrpSpPr>
          <p:cNvPr id="21" name="Group 20"/>
          <p:cNvGrpSpPr>
            <a:grpSpLocks noChangeAspect="1"/>
          </p:cNvGrpSpPr>
          <p:nvPr userDrawn="1"/>
        </p:nvGrpSpPr>
        <p:grpSpPr>
          <a:xfrm>
            <a:off x="2597460" y="457201"/>
            <a:ext cx="910232" cy="908413"/>
            <a:chOff x="1573527" y="457200"/>
            <a:chExt cx="1093473" cy="1091294"/>
          </a:xfrm>
          <a:solidFill>
            <a:srgbClr val="C0504D"/>
          </a:solidFill>
        </p:grpSpPr>
        <p:sp>
          <p:nvSpPr>
            <p:cNvPr id="22" name="Dodecagon 21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Dodecagon 22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Dodecagon 23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Dodecagon 24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Dodecagon 25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Dodecagon 26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Dodecagon 27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Dodecagon 28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Dodecagon 29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Dodecagon 30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Dodecagon 31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Dodecagon 32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Dodecagon 33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Dodecagon 34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Dodecagon 35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Dodecagon 36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Dodecagon 37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Dodecagon 38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Oval 52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Oval 53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Oval 56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Oval 57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val 58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Oval 60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Oval 64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6" name="Group 65"/>
          <p:cNvGrpSpPr>
            <a:grpSpLocks noChangeAspect="1"/>
          </p:cNvGrpSpPr>
          <p:nvPr userDrawn="1"/>
        </p:nvGrpSpPr>
        <p:grpSpPr>
          <a:xfrm>
            <a:off x="5645460" y="457201"/>
            <a:ext cx="910232" cy="908413"/>
            <a:chOff x="4011927" y="457200"/>
            <a:chExt cx="1093473" cy="1091294"/>
          </a:xfrm>
          <a:solidFill>
            <a:srgbClr val="B36C34"/>
          </a:solidFill>
        </p:grpSpPr>
        <p:sp>
          <p:nvSpPr>
            <p:cNvPr id="67" name="Dodecagon 66"/>
            <p:cNvSpPr>
              <a:spLocks noChangeAspect="1"/>
            </p:cNvSpPr>
            <p:nvPr userDrawn="1"/>
          </p:nvSpPr>
          <p:spPr>
            <a:xfrm>
              <a:off x="45310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Dodecagon 67"/>
            <p:cNvSpPr>
              <a:spLocks noChangeAspect="1"/>
            </p:cNvSpPr>
            <p:nvPr userDrawn="1"/>
          </p:nvSpPr>
          <p:spPr>
            <a:xfrm>
              <a:off x="43351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Dodecagon 68"/>
            <p:cNvSpPr>
              <a:spLocks noChangeAspect="1"/>
            </p:cNvSpPr>
            <p:nvPr userDrawn="1"/>
          </p:nvSpPr>
          <p:spPr>
            <a:xfrm>
              <a:off x="47073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Dodecagon 69"/>
            <p:cNvSpPr>
              <a:spLocks noChangeAspect="1"/>
            </p:cNvSpPr>
            <p:nvPr userDrawn="1"/>
          </p:nvSpPr>
          <p:spPr>
            <a:xfrm>
              <a:off x="48738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Dodecagon 70"/>
            <p:cNvSpPr>
              <a:spLocks noChangeAspect="1"/>
            </p:cNvSpPr>
            <p:nvPr userDrawn="1"/>
          </p:nvSpPr>
          <p:spPr>
            <a:xfrm>
              <a:off x="49855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Dodecagon 71"/>
            <p:cNvSpPr>
              <a:spLocks noChangeAspect="1"/>
            </p:cNvSpPr>
            <p:nvPr userDrawn="1"/>
          </p:nvSpPr>
          <p:spPr>
            <a:xfrm>
              <a:off x="50207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Dodecagon 72"/>
            <p:cNvSpPr>
              <a:spLocks noChangeAspect="1"/>
            </p:cNvSpPr>
            <p:nvPr userDrawn="1"/>
          </p:nvSpPr>
          <p:spPr>
            <a:xfrm>
              <a:off x="41784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Dodecagon 73"/>
            <p:cNvSpPr>
              <a:spLocks noChangeAspect="1"/>
            </p:cNvSpPr>
            <p:nvPr userDrawn="1"/>
          </p:nvSpPr>
          <p:spPr>
            <a:xfrm>
              <a:off x="49815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Dodecagon 74"/>
            <p:cNvSpPr>
              <a:spLocks noChangeAspect="1"/>
            </p:cNvSpPr>
            <p:nvPr userDrawn="1"/>
          </p:nvSpPr>
          <p:spPr>
            <a:xfrm>
              <a:off x="40609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Dodecagon 75"/>
            <p:cNvSpPr>
              <a:spLocks noChangeAspect="1"/>
            </p:cNvSpPr>
            <p:nvPr userDrawn="1"/>
          </p:nvSpPr>
          <p:spPr>
            <a:xfrm>
              <a:off x="48836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Dodecagon 76"/>
            <p:cNvSpPr>
              <a:spLocks noChangeAspect="1"/>
            </p:cNvSpPr>
            <p:nvPr userDrawn="1"/>
          </p:nvSpPr>
          <p:spPr>
            <a:xfrm>
              <a:off x="47171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Dodecagon 77"/>
            <p:cNvSpPr>
              <a:spLocks noChangeAspect="1"/>
            </p:cNvSpPr>
            <p:nvPr userDrawn="1"/>
          </p:nvSpPr>
          <p:spPr>
            <a:xfrm>
              <a:off x="45310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Dodecagon 78"/>
            <p:cNvSpPr>
              <a:spLocks noChangeAspect="1"/>
            </p:cNvSpPr>
            <p:nvPr userDrawn="1"/>
          </p:nvSpPr>
          <p:spPr>
            <a:xfrm>
              <a:off x="43351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Dodecagon 79"/>
            <p:cNvSpPr>
              <a:spLocks noChangeAspect="1"/>
            </p:cNvSpPr>
            <p:nvPr userDrawn="1"/>
          </p:nvSpPr>
          <p:spPr>
            <a:xfrm>
              <a:off x="41686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Dodecagon 80"/>
            <p:cNvSpPr>
              <a:spLocks noChangeAspect="1"/>
            </p:cNvSpPr>
            <p:nvPr userDrawn="1"/>
          </p:nvSpPr>
          <p:spPr>
            <a:xfrm>
              <a:off x="40119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Dodecagon 81"/>
            <p:cNvSpPr>
              <a:spLocks noChangeAspect="1"/>
            </p:cNvSpPr>
            <p:nvPr userDrawn="1"/>
          </p:nvSpPr>
          <p:spPr>
            <a:xfrm>
              <a:off x="40609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Dodecagon 82"/>
            <p:cNvSpPr>
              <a:spLocks noChangeAspect="1"/>
            </p:cNvSpPr>
            <p:nvPr userDrawn="1"/>
          </p:nvSpPr>
          <p:spPr>
            <a:xfrm>
              <a:off x="44233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Dodecagon 83"/>
            <p:cNvSpPr>
              <a:spLocks noChangeAspect="1"/>
            </p:cNvSpPr>
            <p:nvPr userDrawn="1"/>
          </p:nvSpPr>
          <p:spPr>
            <a:xfrm>
              <a:off x="46289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Oval 84"/>
            <p:cNvSpPr>
              <a:spLocks noChangeAspect="1"/>
            </p:cNvSpPr>
            <p:nvPr userDrawn="1"/>
          </p:nvSpPr>
          <p:spPr>
            <a:xfrm rot="2305559" flipH="1" flipV="1">
              <a:off x="45157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Oval 85"/>
            <p:cNvSpPr>
              <a:spLocks noChangeAspect="1"/>
            </p:cNvSpPr>
            <p:nvPr userDrawn="1"/>
          </p:nvSpPr>
          <p:spPr>
            <a:xfrm rot="2305559" flipH="1" flipV="1">
              <a:off x="45255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>
              <a:spLocks noChangeAspect="1"/>
            </p:cNvSpPr>
            <p:nvPr userDrawn="1"/>
          </p:nvSpPr>
          <p:spPr>
            <a:xfrm rot="2305559" flipH="1" flipV="1">
              <a:off x="47273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Oval 87"/>
            <p:cNvSpPr>
              <a:spLocks noChangeAspect="1"/>
            </p:cNvSpPr>
            <p:nvPr userDrawn="1"/>
          </p:nvSpPr>
          <p:spPr>
            <a:xfrm rot="2305559" flipH="1" flipV="1">
              <a:off x="43453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Oval 88"/>
            <p:cNvSpPr>
              <a:spLocks noChangeAspect="1"/>
            </p:cNvSpPr>
            <p:nvPr userDrawn="1"/>
          </p:nvSpPr>
          <p:spPr>
            <a:xfrm rot="2305559" flipH="1" flipV="1">
              <a:off x="46142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>
              <a:spLocks noChangeAspect="1"/>
            </p:cNvSpPr>
            <p:nvPr userDrawn="1"/>
          </p:nvSpPr>
          <p:spPr>
            <a:xfrm rot="2305559" flipH="1" flipV="1">
              <a:off x="46142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Oval 90"/>
            <p:cNvSpPr>
              <a:spLocks noChangeAspect="1"/>
            </p:cNvSpPr>
            <p:nvPr userDrawn="1"/>
          </p:nvSpPr>
          <p:spPr>
            <a:xfrm rot="2305559" flipH="1" flipV="1">
              <a:off x="44169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>
              <a:spLocks noChangeAspect="1"/>
            </p:cNvSpPr>
            <p:nvPr userDrawn="1"/>
          </p:nvSpPr>
          <p:spPr>
            <a:xfrm rot="2305559" flipH="1" flipV="1">
              <a:off x="44169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Oval 92"/>
            <p:cNvSpPr>
              <a:spLocks noChangeAspect="1"/>
            </p:cNvSpPr>
            <p:nvPr userDrawn="1"/>
          </p:nvSpPr>
          <p:spPr>
            <a:xfrm rot="2305559" flipH="1" flipV="1">
              <a:off x="42392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Oval 93"/>
            <p:cNvSpPr>
              <a:spLocks noChangeAspect="1"/>
            </p:cNvSpPr>
            <p:nvPr userDrawn="1"/>
          </p:nvSpPr>
          <p:spPr>
            <a:xfrm rot="2305559" flipH="1" flipV="1">
              <a:off x="42392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Oval 94"/>
            <p:cNvSpPr>
              <a:spLocks noChangeAspect="1"/>
            </p:cNvSpPr>
            <p:nvPr userDrawn="1"/>
          </p:nvSpPr>
          <p:spPr>
            <a:xfrm rot="2305559" flipH="1" flipV="1">
              <a:off x="41782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Oval 95"/>
            <p:cNvSpPr>
              <a:spLocks noChangeAspect="1"/>
            </p:cNvSpPr>
            <p:nvPr userDrawn="1"/>
          </p:nvSpPr>
          <p:spPr>
            <a:xfrm rot="2305559" flipH="1" flipV="1">
              <a:off x="41782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>
              <a:spLocks noChangeAspect="1"/>
            </p:cNvSpPr>
            <p:nvPr userDrawn="1"/>
          </p:nvSpPr>
          <p:spPr>
            <a:xfrm rot="2305559" flipH="1" flipV="1">
              <a:off x="42272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Oval 97"/>
            <p:cNvSpPr>
              <a:spLocks noChangeAspect="1"/>
            </p:cNvSpPr>
            <p:nvPr userDrawn="1"/>
          </p:nvSpPr>
          <p:spPr>
            <a:xfrm rot="2305559" flipH="1" flipV="1">
              <a:off x="42272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Oval 98"/>
            <p:cNvSpPr>
              <a:spLocks noChangeAspect="1"/>
            </p:cNvSpPr>
            <p:nvPr userDrawn="1"/>
          </p:nvSpPr>
          <p:spPr>
            <a:xfrm rot="2305559" flipH="1" flipV="1">
              <a:off x="43414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Oval 99"/>
            <p:cNvSpPr>
              <a:spLocks noChangeAspect="1"/>
            </p:cNvSpPr>
            <p:nvPr userDrawn="1"/>
          </p:nvSpPr>
          <p:spPr>
            <a:xfrm rot="2305559" flipH="1" flipV="1">
              <a:off x="43414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Oval 100"/>
            <p:cNvSpPr>
              <a:spLocks noChangeAspect="1"/>
            </p:cNvSpPr>
            <p:nvPr userDrawn="1"/>
          </p:nvSpPr>
          <p:spPr>
            <a:xfrm rot="2305559" flipH="1" flipV="1">
              <a:off x="45163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Oval 101"/>
            <p:cNvSpPr>
              <a:spLocks noChangeAspect="1"/>
            </p:cNvSpPr>
            <p:nvPr userDrawn="1"/>
          </p:nvSpPr>
          <p:spPr>
            <a:xfrm rot="2305559" flipH="1" flipV="1">
              <a:off x="45163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Oval 102"/>
            <p:cNvSpPr>
              <a:spLocks noChangeAspect="1"/>
            </p:cNvSpPr>
            <p:nvPr userDrawn="1"/>
          </p:nvSpPr>
          <p:spPr>
            <a:xfrm rot="2305559" flipH="1" flipV="1">
              <a:off x="47173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Oval 103"/>
            <p:cNvSpPr>
              <a:spLocks noChangeAspect="1"/>
            </p:cNvSpPr>
            <p:nvPr userDrawn="1"/>
          </p:nvSpPr>
          <p:spPr>
            <a:xfrm rot="2305559" flipH="1" flipV="1">
              <a:off x="47173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Oval 104"/>
            <p:cNvSpPr>
              <a:spLocks noChangeAspect="1"/>
            </p:cNvSpPr>
            <p:nvPr userDrawn="1"/>
          </p:nvSpPr>
          <p:spPr>
            <a:xfrm rot="2305559" flipH="1" flipV="1">
              <a:off x="47975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Oval 105"/>
            <p:cNvSpPr>
              <a:spLocks noChangeAspect="1"/>
            </p:cNvSpPr>
            <p:nvPr userDrawn="1"/>
          </p:nvSpPr>
          <p:spPr>
            <a:xfrm rot="2305559" flipH="1" flipV="1">
              <a:off x="47975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Oval 106"/>
            <p:cNvSpPr>
              <a:spLocks noChangeAspect="1"/>
            </p:cNvSpPr>
            <p:nvPr userDrawn="1"/>
          </p:nvSpPr>
          <p:spPr>
            <a:xfrm rot="2305559" flipH="1" flipV="1">
              <a:off x="47953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Oval 107"/>
            <p:cNvSpPr>
              <a:spLocks noChangeAspect="1"/>
            </p:cNvSpPr>
            <p:nvPr userDrawn="1"/>
          </p:nvSpPr>
          <p:spPr>
            <a:xfrm rot="2305559" flipH="1" flipV="1">
              <a:off x="47953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Oval 108"/>
            <p:cNvSpPr>
              <a:spLocks noChangeAspect="1"/>
            </p:cNvSpPr>
            <p:nvPr userDrawn="1"/>
          </p:nvSpPr>
          <p:spPr>
            <a:xfrm rot="2305559" flipH="1" flipV="1">
              <a:off x="48689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Oval 109"/>
            <p:cNvSpPr>
              <a:spLocks noChangeAspect="1"/>
            </p:cNvSpPr>
            <p:nvPr userDrawn="1"/>
          </p:nvSpPr>
          <p:spPr>
            <a:xfrm rot="2305559" flipH="1" flipV="1">
              <a:off x="48689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1" name="Group 110"/>
          <p:cNvGrpSpPr>
            <a:grpSpLocks noChangeAspect="1"/>
          </p:cNvGrpSpPr>
          <p:nvPr userDrawn="1"/>
        </p:nvGrpSpPr>
        <p:grpSpPr>
          <a:xfrm>
            <a:off x="7169460" y="457201"/>
            <a:ext cx="910232" cy="908413"/>
            <a:chOff x="4011927" y="457200"/>
            <a:chExt cx="1093473" cy="1091294"/>
          </a:xfrm>
          <a:solidFill>
            <a:schemeClr val="accent4">
              <a:lumMod val="75000"/>
            </a:schemeClr>
          </a:solidFill>
        </p:grpSpPr>
        <p:sp>
          <p:nvSpPr>
            <p:cNvPr id="112" name="Dodecagon 111"/>
            <p:cNvSpPr>
              <a:spLocks noChangeAspect="1"/>
            </p:cNvSpPr>
            <p:nvPr userDrawn="1"/>
          </p:nvSpPr>
          <p:spPr>
            <a:xfrm>
              <a:off x="45310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Dodecagon 112"/>
            <p:cNvSpPr>
              <a:spLocks noChangeAspect="1"/>
            </p:cNvSpPr>
            <p:nvPr userDrawn="1"/>
          </p:nvSpPr>
          <p:spPr>
            <a:xfrm>
              <a:off x="43351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Dodecagon 113"/>
            <p:cNvSpPr>
              <a:spLocks noChangeAspect="1"/>
            </p:cNvSpPr>
            <p:nvPr userDrawn="1"/>
          </p:nvSpPr>
          <p:spPr>
            <a:xfrm>
              <a:off x="47073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Dodecagon 114"/>
            <p:cNvSpPr>
              <a:spLocks noChangeAspect="1"/>
            </p:cNvSpPr>
            <p:nvPr userDrawn="1"/>
          </p:nvSpPr>
          <p:spPr>
            <a:xfrm>
              <a:off x="48738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Dodecagon 115"/>
            <p:cNvSpPr>
              <a:spLocks noChangeAspect="1"/>
            </p:cNvSpPr>
            <p:nvPr userDrawn="1"/>
          </p:nvSpPr>
          <p:spPr>
            <a:xfrm>
              <a:off x="49855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Dodecagon 116"/>
            <p:cNvSpPr>
              <a:spLocks noChangeAspect="1"/>
            </p:cNvSpPr>
            <p:nvPr userDrawn="1"/>
          </p:nvSpPr>
          <p:spPr>
            <a:xfrm>
              <a:off x="50207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Dodecagon 117"/>
            <p:cNvSpPr>
              <a:spLocks noChangeAspect="1"/>
            </p:cNvSpPr>
            <p:nvPr userDrawn="1"/>
          </p:nvSpPr>
          <p:spPr>
            <a:xfrm>
              <a:off x="41784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Dodecagon 118"/>
            <p:cNvSpPr>
              <a:spLocks noChangeAspect="1"/>
            </p:cNvSpPr>
            <p:nvPr userDrawn="1"/>
          </p:nvSpPr>
          <p:spPr>
            <a:xfrm>
              <a:off x="49815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Dodecagon 119"/>
            <p:cNvSpPr>
              <a:spLocks noChangeAspect="1"/>
            </p:cNvSpPr>
            <p:nvPr userDrawn="1"/>
          </p:nvSpPr>
          <p:spPr>
            <a:xfrm>
              <a:off x="40609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Dodecagon 120"/>
            <p:cNvSpPr>
              <a:spLocks noChangeAspect="1"/>
            </p:cNvSpPr>
            <p:nvPr userDrawn="1"/>
          </p:nvSpPr>
          <p:spPr>
            <a:xfrm>
              <a:off x="48836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Dodecagon 121"/>
            <p:cNvSpPr>
              <a:spLocks noChangeAspect="1"/>
            </p:cNvSpPr>
            <p:nvPr userDrawn="1"/>
          </p:nvSpPr>
          <p:spPr>
            <a:xfrm>
              <a:off x="47171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Dodecagon 122"/>
            <p:cNvSpPr>
              <a:spLocks noChangeAspect="1"/>
            </p:cNvSpPr>
            <p:nvPr userDrawn="1"/>
          </p:nvSpPr>
          <p:spPr>
            <a:xfrm>
              <a:off x="45310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Dodecagon 123"/>
            <p:cNvSpPr>
              <a:spLocks noChangeAspect="1"/>
            </p:cNvSpPr>
            <p:nvPr userDrawn="1"/>
          </p:nvSpPr>
          <p:spPr>
            <a:xfrm>
              <a:off x="43351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Dodecagon 124"/>
            <p:cNvSpPr>
              <a:spLocks noChangeAspect="1"/>
            </p:cNvSpPr>
            <p:nvPr userDrawn="1"/>
          </p:nvSpPr>
          <p:spPr>
            <a:xfrm>
              <a:off x="41686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Dodecagon 125"/>
            <p:cNvSpPr>
              <a:spLocks noChangeAspect="1"/>
            </p:cNvSpPr>
            <p:nvPr userDrawn="1"/>
          </p:nvSpPr>
          <p:spPr>
            <a:xfrm>
              <a:off x="40119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Dodecagon 126"/>
            <p:cNvSpPr>
              <a:spLocks noChangeAspect="1"/>
            </p:cNvSpPr>
            <p:nvPr userDrawn="1"/>
          </p:nvSpPr>
          <p:spPr>
            <a:xfrm>
              <a:off x="40609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Dodecagon 127"/>
            <p:cNvSpPr>
              <a:spLocks noChangeAspect="1"/>
            </p:cNvSpPr>
            <p:nvPr userDrawn="1"/>
          </p:nvSpPr>
          <p:spPr>
            <a:xfrm>
              <a:off x="44233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Dodecagon 128"/>
            <p:cNvSpPr>
              <a:spLocks noChangeAspect="1"/>
            </p:cNvSpPr>
            <p:nvPr userDrawn="1"/>
          </p:nvSpPr>
          <p:spPr>
            <a:xfrm>
              <a:off x="46289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Oval 129"/>
            <p:cNvSpPr>
              <a:spLocks noChangeAspect="1"/>
            </p:cNvSpPr>
            <p:nvPr userDrawn="1"/>
          </p:nvSpPr>
          <p:spPr>
            <a:xfrm rot="2305559" flipH="1" flipV="1">
              <a:off x="45157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Oval 130"/>
            <p:cNvSpPr>
              <a:spLocks noChangeAspect="1"/>
            </p:cNvSpPr>
            <p:nvPr userDrawn="1"/>
          </p:nvSpPr>
          <p:spPr>
            <a:xfrm rot="2305559" flipH="1" flipV="1">
              <a:off x="45255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Oval 131"/>
            <p:cNvSpPr>
              <a:spLocks noChangeAspect="1"/>
            </p:cNvSpPr>
            <p:nvPr userDrawn="1"/>
          </p:nvSpPr>
          <p:spPr>
            <a:xfrm rot="2305559" flipH="1" flipV="1">
              <a:off x="47273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" name="Oval 132"/>
            <p:cNvSpPr>
              <a:spLocks noChangeAspect="1"/>
            </p:cNvSpPr>
            <p:nvPr userDrawn="1"/>
          </p:nvSpPr>
          <p:spPr>
            <a:xfrm rot="2305559" flipH="1" flipV="1">
              <a:off x="43453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Oval 133"/>
            <p:cNvSpPr>
              <a:spLocks noChangeAspect="1"/>
            </p:cNvSpPr>
            <p:nvPr userDrawn="1"/>
          </p:nvSpPr>
          <p:spPr>
            <a:xfrm rot="2305559" flipH="1" flipV="1">
              <a:off x="46142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Oval 134"/>
            <p:cNvSpPr>
              <a:spLocks noChangeAspect="1"/>
            </p:cNvSpPr>
            <p:nvPr userDrawn="1"/>
          </p:nvSpPr>
          <p:spPr>
            <a:xfrm rot="2305559" flipH="1" flipV="1">
              <a:off x="46142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Oval 135"/>
            <p:cNvSpPr>
              <a:spLocks noChangeAspect="1"/>
            </p:cNvSpPr>
            <p:nvPr userDrawn="1"/>
          </p:nvSpPr>
          <p:spPr>
            <a:xfrm rot="2305559" flipH="1" flipV="1">
              <a:off x="44169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Oval 136"/>
            <p:cNvSpPr>
              <a:spLocks noChangeAspect="1"/>
            </p:cNvSpPr>
            <p:nvPr userDrawn="1"/>
          </p:nvSpPr>
          <p:spPr>
            <a:xfrm rot="2305559" flipH="1" flipV="1">
              <a:off x="44169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Oval 137"/>
            <p:cNvSpPr>
              <a:spLocks noChangeAspect="1"/>
            </p:cNvSpPr>
            <p:nvPr userDrawn="1"/>
          </p:nvSpPr>
          <p:spPr>
            <a:xfrm rot="2305559" flipH="1" flipV="1">
              <a:off x="42392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Oval 138"/>
            <p:cNvSpPr>
              <a:spLocks noChangeAspect="1"/>
            </p:cNvSpPr>
            <p:nvPr userDrawn="1"/>
          </p:nvSpPr>
          <p:spPr>
            <a:xfrm rot="2305559" flipH="1" flipV="1">
              <a:off x="42392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Oval 139"/>
            <p:cNvSpPr>
              <a:spLocks noChangeAspect="1"/>
            </p:cNvSpPr>
            <p:nvPr userDrawn="1"/>
          </p:nvSpPr>
          <p:spPr>
            <a:xfrm rot="2305559" flipH="1" flipV="1">
              <a:off x="41782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Oval 140"/>
            <p:cNvSpPr>
              <a:spLocks noChangeAspect="1"/>
            </p:cNvSpPr>
            <p:nvPr userDrawn="1"/>
          </p:nvSpPr>
          <p:spPr>
            <a:xfrm rot="2305559" flipH="1" flipV="1">
              <a:off x="41782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Oval 141"/>
            <p:cNvSpPr>
              <a:spLocks noChangeAspect="1"/>
            </p:cNvSpPr>
            <p:nvPr userDrawn="1"/>
          </p:nvSpPr>
          <p:spPr>
            <a:xfrm rot="2305559" flipH="1" flipV="1">
              <a:off x="42272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Oval 142"/>
            <p:cNvSpPr>
              <a:spLocks noChangeAspect="1"/>
            </p:cNvSpPr>
            <p:nvPr userDrawn="1"/>
          </p:nvSpPr>
          <p:spPr>
            <a:xfrm rot="2305559" flipH="1" flipV="1">
              <a:off x="42272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Oval 143"/>
            <p:cNvSpPr>
              <a:spLocks noChangeAspect="1"/>
            </p:cNvSpPr>
            <p:nvPr userDrawn="1"/>
          </p:nvSpPr>
          <p:spPr>
            <a:xfrm rot="2305559" flipH="1" flipV="1">
              <a:off x="43414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Oval 144"/>
            <p:cNvSpPr>
              <a:spLocks noChangeAspect="1"/>
            </p:cNvSpPr>
            <p:nvPr userDrawn="1"/>
          </p:nvSpPr>
          <p:spPr>
            <a:xfrm rot="2305559" flipH="1" flipV="1">
              <a:off x="43414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Oval 145"/>
            <p:cNvSpPr>
              <a:spLocks noChangeAspect="1"/>
            </p:cNvSpPr>
            <p:nvPr userDrawn="1"/>
          </p:nvSpPr>
          <p:spPr>
            <a:xfrm rot="2305559" flipH="1" flipV="1">
              <a:off x="45163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Oval 146"/>
            <p:cNvSpPr>
              <a:spLocks noChangeAspect="1"/>
            </p:cNvSpPr>
            <p:nvPr userDrawn="1"/>
          </p:nvSpPr>
          <p:spPr>
            <a:xfrm rot="2305559" flipH="1" flipV="1">
              <a:off x="45163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Oval 147"/>
            <p:cNvSpPr>
              <a:spLocks noChangeAspect="1"/>
            </p:cNvSpPr>
            <p:nvPr userDrawn="1"/>
          </p:nvSpPr>
          <p:spPr>
            <a:xfrm rot="2305559" flipH="1" flipV="1">
              <a:off x="47173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Oval 148"/>
            <p:cNvSpPr>
              <a:spLocks noChangeAspect="1"/>
            </p:cNvSpPr>
            <p:nvPr userDrawn="1"/>
          </p:nvSpPr>
          <p:spPr>
            <a:xfrm rot="2305559" flipH="1" flipV="1">
              <a:off x="47173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Oval 149"/>
            <p:cNvSpPr>
              <a:spLocks noChangeAspect="1"/>
            </p:cNvSpPr>
            <p:nvPr userDrawn="1"/>
          </p:nvSpPr>
          <p:spPr>
            <a:xfrm rot="2305559" flipH="1" flipV="1">
              <a:off x="47975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Oval 150"/>
            <p:cNvSpPr>
              <a:spLocks noChangeAspect="1"/>
            </p:cNvSpPr>
            <p:nvPr userDrawn="1"/>
          </p:nvSpPr>
          <p:spPr>
            <a:xfrm rot="2305559" flipH="1" flipV="1">
              <a:off x="47975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Oval 151"/>
            <p:cNvSpPr>
              <a:spLocks noChangeAspect="1"/>
            </p:cNvSpPr>
            <p:nvPr userDrawn="1"/>
          </p:nvSpPr>
          <p:spPr>
            <a:xfrm rot="2305559" flipH="1" flipV="1">
              <a:off x="47953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Oval 152"/>
            <p:cNvSpPr>
              <a:spLocks noChangeAspect="1"/>
            </p:cNvSpPr>
            <p:nvPr userDrawn="1"/>
          </p:nvSpPr>
          <p:spPr>
            <a:xfrm rot="2305559" flipH="1" flipV="1">
              <a:off x="47953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Oval 153"/>
            <p:cNvSpPr>
              <a:spLocks noChangeAspect="1"/>
            </p:cNvSpPr>
            <p:nvPr userDrawn="1"/>
          </p:nvSpPr>
          <p:spPr>
            <a:xfrm rot="2305559" flipH="1" flipV="1">
              <a:off x="48689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Oval 154"/>
            <p:cNvSpPr>
              <a:spLocks noChangeAspect="1"/>
            </p:cNvSpPr>
            <p:nvPr userDrawn="1"/>
          </p:nvSpPr>
          <p:spPr>
            <a:xfrm rot="2305559" flipH="1" flipV="1">
              <a:off x="48689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6" name="Group 155"/>
          <p:cNvGrpSpPr>
            <a:grpSpLocks noChangeAspect="1"/>
          </p:cNvGrpSpPr>
          <p:nvPr userDrawn="1"/>
        </p:nvGrpSpPr>
        <p:grpSpPr>
          <a:xfrm>
            <a:off x="1073460" y="457201"/>
            <a:ext cx="910232" cy="908413"/>
            <a:chOff x="1573527" y="457200"/>
            <a:chExt cx="1093473" cy="1091294"/>
          </a:xfrm>
          <a:solidFill>
            <a:schemeClr val="tx2"/>
          </a:solidFill>
        </p:grpSpPr>
        <p:sp>
          <p:nvSpPr>
            <p:cNvPr id="157" name="Dodecagon 156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8" name="Dodecagon 157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9" name="Dodecagon 158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0" name="Dodecagon 159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1" name="Dodecagon 160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" name="Dodecagon 161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" name="Dodecagon 162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4" name="Dodecagon 163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" name="Dodecagon 164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Dodecagon 165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" name="Dodecagon 166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8" name="Dodecagon 167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9" name="Dodecagon 168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0" name="Dodecagon 169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1" name="Dodecagon 170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2" name="Dodecagon 171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3" name="Dodecagon 172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4" name="Dodecagon 173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" name="Oval 174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6" name="Oval 175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7" name="Oval 176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8" name="Oval 177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9" name="Oval 178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0" name="Oval 179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1" name="Oval 180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2" name="Oval 181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3" name="Oval 182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4" name="Oval 183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5" name="Oval 184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6" name="Oval 185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7" name="Oval 186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8" name="Oval 187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9" name="Oval 188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0" name="Oval 189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1" name="Oval 190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2" name="Oval 191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3" name="Oval 192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4" name="Oval 193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5" name="Oval 194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6" name="Oval 195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7" name="Oval 196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8" name="Oval 197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9" name="Oval 198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0" name="Oval 199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1" name="Group 200"/>
          <p:cNvGrpSpPr>
            <a:grpSpLocks noChangeAspect="1"/>
          </p:cNvGrpSpPr>
          <p:nvPr userDrawn="1"/>
        </p:nvGrpSpPr>
        <p:grpSpPr>
          <a:xfrm>
            <a:off x="4121460" y="457201"/>
            <a:ext cx="910232" cy="908413"/>
            <a:chOff x="1573527" y="457200"/>
            <a:chExt cx="1093473" cy="1091294"/>
          </a:xfrm>
          <a:solidFill>
            <a:srgbClr val="687E3C"/>
          </a:solidFill>
        </p:grpSpPr>
        <p:sp>
          <p:nvSpPr>
            <p:cNvPr id="202" name="Dodecagon 201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3" name="Dodecagon 202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4" name="Dodecagon 203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5" name="Dodecagon 204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" name="Dodecagon 205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" name="Dodecagon 206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8" name="Dodecagon 207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9" name="Dodecagon 208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" name="Dodecagon 209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" name="Dodecagon 210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2" name="Dodecagon 211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3" name="Dodecagon 212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4" name="Dodecagon 213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5" name="Dodecagon 214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6" name="Dodecagon 215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7" name="Dodecagon 216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8" name="Dodecagon 217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9" name="Dodecagon 218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0" name="Oval 219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1" name="Oval 220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2" name="Oval 221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3" name="Oval 222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4" name="Oval 223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5" name="Oval 224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6" name="Oval 225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7" name="Oval 226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8" name="Oval 227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9" name="Oval 228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0" name="Oval 229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1" name="Oval 230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2" name="Oval 231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3" name="Oval 232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4" name="Oval 233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5" name="Oval 234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6" name="Oval 235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7" name="Oval 236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8" name="Oval 237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9" name="Oval 238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0" name="Oval 239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1" name="Oval 240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2" name="Oval 241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3" name="Oval 242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4" name="Oval 243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5" name="Oval 244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46" name="Title 1"/>
          <p:cNvSpPr>
            <a:spLocks noGrp="1"/>
          </p:cNvSpPr>
          <p:nvPr>
            <p:ph type="ctrTitle" hasCustomPrompt="1"/>
          </p:nvPr>
        </p:nvSpPr>
        <p:spPr>
          <a:xfrm>
            <a:off x="431652" y="3318780"/>
            <a:ext cx="8314182" cy="113157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Add title</a:t>
            </a:r>
            <a:endParaRPr lang="en-US" dirty="0"/>
          </a:p>
        </p:txBody>
      </p:sp>
      <p:sp>
        <p:nvSpPr>
          <p:cNvPr id="247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430890" y="5162255"/>
            <a:ext cx="8314944" cy="545592"/>
          </a:xfrm>
          <a:prstGeom prst="rect">
            <a:avLst/>
          </a:prstGeom>
        </p:spPr>
        <p:txBody>
          <a:bodyPr vert="horz" anchor="ctr"/>
          <a:lstStyle>
            <a:lvl1pPr marL="0" indent="0">
              <a:spcBef>
                <a:spcPts val="0"/>
              </a:spcBef>
              <a:buNone/>
              <a:defRPr sz="1400" baseline="0">
                <a:solidFill>
                  <a:schemeClr val="accent5">
                    <a:lumMod val="20000"/>
                    <a:lumOff val="80000"/>
                  </a:schemeClr>
                </a:solidFill>
                <a:latin typeface="Arial"/>
              </a:defRPr>
            </a:lvl1pPr>
          </a:lstStyle>
          <a:p>
            <a:pPr lvl="0"/>
            <a:r>
              <a:rPr lang="en-US" dirty="0" smtClean="0"/>
              <a:t>Add Presenter Information</a:t>
            </a:r>
          </a:p>
        </p:txBody>
      </p:sp>
      <p:grpSp>
        <p:nvGrpSpPr>
          <p:cNvPr id="248" name="Group 247"/>
          <p:cNvGrpSpPr>
            <a:grpSpLocks noChangeAspect="1"/>
          </p:cNvGrpSpPr>
          <p:nvPr userDrawn="1"/>
        </p:nvGrpSpPr>
        <p:grpSpPr>
          <a:xfrm>
            <a:off x="2861580" y="2150932"/>
            <a:ext cx="223524" cy="223072"/>
            <a:chOff x="1573527" y="457200"/>
            <a:chExt cx="1093473" cy="1091294"/>
          </a:xfrm>
          <a:solidFill>
            <a:srgbClr val="FFFFFF"/>
          </a:solidFill>
        </p:grpSpPr>
        <p:sp>
          <p:nvSpPr>
            <p:cNvPr id="249" name="Dodecagon 248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0" name="Dodecagon 249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1" name="Dodecagon 250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2" name="Dodecagon 251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3" name="Dodecagon 252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4" name="Dodecagon 253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5" name="Dodecagon 254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6" name="Dodecagon 255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7" name="Dodecagon 256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8" name="Dodecagon 257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9" name="Dodecagon 258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0" name="Dodecagon 259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1" name="Dodecagon 260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2" name="Dodecagon 261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3" name="Dodecagon 262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4" name="Dodecagon 263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5" name="Dodecagon 264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6" name="Dodecagon 265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7" name="Oval 266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8" name="Oval 267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9" name="Oval 268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0" name="Oval 269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1" name="Oval 270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2" name="Oval 271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3" name="Oval 272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4" name="Oval 273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5" name="Oval 274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6" name="Oval 275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7" name="Oval 276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8" name="Oval 277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9" name="Oval 278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0" name="Oval 279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1" name="Oval 280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2" name="Oval 281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3" name="Oval 282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4" name="Oval 283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5" name="Oval 284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6" name="Oval 285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7" name="Oval 286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8" name="Oval 287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9" name="Oval 288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0" name="Oval 289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1" name="Oval 290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2" name="Oval 291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93" name="Rectangle 292"/>
          <p:cNvSpPr/>
          <p:nvPr userDrawn="1"/>
        </p:nvSpPr>
        <p:spPr>
          <a:xfrm>
            <a:off x="3123619" y="2057400"/>
            <a:ext cx="409270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defTabSz="457200">
              <a:spcAft>
                <a:spcPts val="300"/>
              </a:spcAft>
            </a:pPr>
            <a:r>
              <a:rPr lang="en-US" sz="1800" cap="small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Hepatitis C Online</a:t>
            </a:r>
          </a:p>
        </p:txBody>
      </p:sp>
    </p:spTree>
    <p:extLst>
      <p:ext uri="{BB962C8B-B14F-4D97-AF65-F5344CB8AC3E}">
        <p14:creationId xmlns:p14="http://schemas.microsoft.com/office/powerpoint/2010/main" val="346784507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1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382254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sp>
        <p:nvSpPr>
          <p:cNvPr id="9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Data/Image Slide One Line Title: click to add title</a:t>
            </a:r>
            <a:endParaRPr lang="en-US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2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382254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sp>
        <p:nvSpPr>
          <p:cNvPr id="9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6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Data/Image slide two line title: click to add title</a:t>
            </a:r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265421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16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Data Slide: click to add title</a:t>
            </a:r>
            <a:endParaRPr lang="en-US" dirty="0"/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invGray">
          <a:xfrm>
            <a:off x="-5588" y="1386845"/>
            <a:ext cx="9162288" cy="365755"/>
          </a:xfrm>
          <a:prstGeom prst="rect">
            <a:avLst/>
          </a:prstGeom>
          <a:solidFill>
            <a:srgbClr val="5A646E"/>
          </a:solidFill>
          <a:ln>
            <a:noFill/>
            <a:headEnd/>
            <a:tailEnd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 defTabSz="457200">
              <a:lnSpc>
                <a:spcPct val="85000"/>
              </a:lnSpc>
            </a:pPr>
            <a:endParaRPr lang="en-US" sz="20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9" name="Text Placeholder 2"/>
          <p:cNvSpPr>
            <a:spLocks noGrp="1"/>
          </p:cNvSpPr>
          <p:nvPr>
            <p:ph type="body" idx="10" hasCustomPrompt="1"/>
          </p:nvPr>
        </p:nvSpPr>
        <p:spPr>
          <a:xfrm>
            <a:off x="0" y="1386843"/>
            <a:ext cx="9144000" cy="35966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rgbClr val="FFFF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text</a:t>
            </a:r>
          </a:p>
        </p:txBody>
      </p:sp>
      <p:sp>
        <p:nvSpPr>
          <p:cNvPr id="13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18" y="6461760"/>
            <a:ext cx="7388319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1295401"/>
            <a:ext cx="9162288" cy="5590031"/>
          </a:xfrm>
          <a:prstGeom prst="rect">
            <a:avLst/>
          </a:prstGeom>
          <a:gradFill>
            <a:gsLst>
              <a:gs pos="0">
                <a:srgbClr val="194A5A"/>
              </a:gs>
              <a:gs pos="80000">
                <a:srgbClr val="24708B"/>
              </a:gs>
              <a:gs pos="100000">
                <a:srgbClr val="2E84AA"/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9" name="Straight Connector 18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1" name="Picture 20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22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grpSp>
        <p:nvGrpSpPr>
          <p:cNvPr id="9" name="Group 8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10" name="Rectangle 9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2" name="Group 11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3" name="Dodecagon 12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4" name="Dodecagon 13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Dodecagon 14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Dodecagon 15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Dodecagon 34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Dodecagon 35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Dodecagon 36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sp>
        <p:nvSpPr>
          <p:cNvPr id="6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18" y="6461760"/>
            <a:ext cx="7388319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2427498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en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6873240"/>
          </a:xfrm>
          <a:prstGeom prst="rect">
            <a:avLst/>
          </a:prstGeom>
        </p:spPr>
      </p:pic>
      <p:grpSp>
        <p:nvGrpSpPr>
          <p:cNvPr id="9" name="Group 8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10" name="Rectangle 9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2" name="Group 11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3" name="Dodecagon 12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4" name="Dodecagon 13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Dodecagon 14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Dodecagon 15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Dodecagon 34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Dodecagon 35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Dodecagon 36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sp>
        <p:nvSpPr>
          <p:cNvPr id="6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18" y="6461760"/>
            <a:ext cx="7388319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7713818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922499"/>
            <a:ext cx="9157371" cy="3895344"/>
          </a:xfrm>
          <a:prstGeom prst="rect">
            <a:avLst/>
          </a:prstGeom>
        </p:spPr>
      </p:pic>
      <p:sp>
        <p:nvSpPr>
          <p:cNvPr id="16" name="Rectangle 15"/>
          <p:cNvSpPr/>
          <p:nvPr userDrawn="1"/>
        </p:nvSpPr>
        <p:spPr>
          <a:xfrm>
            <a:off x="479299" y="2209802"/>
            <a:ext cx="409270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7200">
              <a:spcAft>
                <a:spcPts val="300"/>
              </a:spcAft>
            </a:pPr>
            <a:r>
              <a:rPr lang="en-US" sz="2000" cap="small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Hepatitis Web</a:t>
            </a:r>
            <a:r>
              <a:rPr lang="en-US" sz="2000" cap="small" baseline="0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 Study</a:t>
            </a:r>
            <a:endParaRPr lang="en-US" sz="2000" cap="small" dirty="0" smtClean="0">
              <a:solidFill>
                <a:schemeClr val="accent5">
                  <a:lumMod val="40000"/>
                  <a:lumOff val="60000"/>
                </a:schemeClr>
              </a:solidFill>
              <a:latin typeface="Arial" pitchFamily="-108" charset="0"/>
              <a:ea typeface="ＭＳ Ｐゴシック" pitchFamily="-108" charset="-128"/>
              <a:cs typeface="ＭＳ Ｐゴシック" pitchFamily="-108" charset="-128"/>
            </a:endParaRPr>
          </a:p>
        </p:txBody>
      </p:sp>
      <p:grpSp>
        <p:nvGrpSpPr>
          <p:cNvPr id="21" name="Group 20"/>
          <p:cNvGrpSpPr>
            <a:grpSpLocks noChangeAspect="1"/>
          </p:cNvGrpSpPr>
          <p:nvPr userDrawn="1"/>
        </p:nvGrpSpPr>
        <p:grpSpPr>
          <a:xfrm>
            <a:off x="2597460" y="457201"/>
            <a:ext cx="910232" cy="908413"/>
            <a:chOff x="1573527" y="457200"/>
            <a:chExt cx="1093473" cy="1091294"/>
          </a:xfrm>
          <a:solidFill>
            <a:srgbClr val="C0504D"/>
          </a:solidFill>
        </p:grpSpPr>
        <p:sp>
          <p:nvSpPr>
            <p:cNvPr id="22" name="Dodecagon 21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Dodecagon 22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Dodecagon 23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Dodecagon 24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Dodecagon 25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Dodecagon 26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Dodecagon 27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Dodecagon 28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Dodecagon 29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Dodecagon 30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Dodecagon 31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Dodecagon 32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Dodecagon 33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Dodecagon 34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Dodecagon 35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Dodecagon 36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Dodecagon 37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Dodecagon 38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Oval 52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Oval 53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Oval 56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Oval 57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val 58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Oval 60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Oval 64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6" name="Group 65"/>
          <p:cNvGrpSpPr>
            <a:grpSpLocks noChangeAspect="1"/>
          </p:cNvGrpSpPr>
          <p:nvPr userDrawn="1"/>
        </p:nvGrpSpPr>
        <p:grpSpPr>
          <a:xfrm>
            <a:off x="5645460" y="457201"/>
            <a:ext cx="910232" cy="908413"/>
            <a:chOff x="4011927" y="457200"/>
            <a:chExt cx="1093473" cy="1091294"/>
          </a:xfrm>
          <a:solidFill>
            <a:srgbClr val="B36C34"/>
          </a:solidFill>
        </p:grpSpPr>
        <p:sp>
          <p:nvSpPr>
            <p:cNvPr id="67" name="Dodecagon 66"/>
            <p:cNvSpPr>
              <a:spLocks noChangeAspect="1"/>
            </p:cNvSpPr>
            <p:nvPr userDrawn="1"/>
          </p:nvSpPr>
          <p:spPr>
            <a:xfrm>
              <a:off x="45310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Dodecagon 67"/>
            <p:cNvSpPr>
              <a:spLocks noChangeAspect="1"/>
            </p:cNvSpPr>
            <p:nvPr userDrawn="1"/>
          </p:nvSpPr>
          <p:spPr>
            <a:xfrm>
              <a:off x="43351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Dodecagon 68"/>
            <p:cNvSpPr>
              <a:spLocks noChangeAspect="1"/>
            </p:cNvSpPr>
            <p:nvPr userDrawn="1"/>
          </p:nvSpPr>
          <p:spPr>
            <a:xfrm>
              <a:off x="47073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Dodecagon 69"/>
            <p:cNvSpPr>
              <a:spLocks noChangeAspect="1"/>
            </p:cNvSpPr>
            <p:nvPr userDrawn="1"/>
          </p:nvSpPr>
          <p:spPr>
            <a:xfrm>
              <a:off x="48738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Dodecagon 70"/>
            <p:cNvSpPr>
              <a:spLocks noChangeAspect="1"/>
            </p:cNvSpPr>
            <p:nvPr userDrawn="1"/>
          </p:nvSpPr>
          <p:spPr>
            <a:xfrm>
              <a:off x="49855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Dodecagon 71"/>
            <p:cNvSpPr>
              <a:spLocks noChangeAspect="1"/>
            </p:cNvSpPr>
            <p:nvPr userDrawn="1"/>
          </p:nvSpPr>
          <p:spPr>
            <a:xfrm>
              <a:off x="50207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Dodecagon 72"/>
            <p:cNvSpPr>
              <a:spLocks noChangeAspect="1"/>
            </p:cNvSpPr>
            <p:nvPr userDrawn="1"/>
          </p:nvSpPr>
          <p:spPr>
            <a:xfrm>
              <a:off x="41784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Dodecagon 73"/>
            <p:cNvSpPr>
              <a:spLocks noChangeAspect="1"/>
            </p:cNvSpPr>
            <p:nvPr userDrawn="1"/>
          </p:nvSpPr>
          <p:spPr>
            <a:xfrm>
              <a:off x="49815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Dodecagon 74"/>
            <p:cNvSpPr>
              <a:spLocks noChangeAspect="1"/>
            </p:cNvSpPr>
            <p:nvPr userDrawn="1"/>
          </p:nvSpPr>
          <p:spPr>
            <a:xfrm>
              <a:off x="40609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Dodecagon 75"/>
            <p:cNvSpPr>
              <a:spLocks noChangeAspect="1"/>
            </p:cNvSpPr>
            <p:nvPr userDrawn="1"/>
          </p:nvSpPr>
          <p:spPr>
            <a:xfrm>
              <a:off x="48836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Dodecagon 76"/>
            <p:cNvSpPr>
              <a:spLocks noChangeAspect="1"/>
            </p:cNvSpPr>
            <p:nvPr userDrawn="1"/>
          </p:nvSpPr>
          <p:spPr>
            <a:xfrm>
              <a:off x="47171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Dodecagon 77"/>
            <p:cNvSpPr>
              <a:spLocks noChangeAspect="1"/>
            </p:cNvSpPr>
            <p:nvPr userDrawn="1"/>
          </p:nvSpPr>
          <p:spPr>
            <a:xfrm>
              <a:off x="45310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Dodecagon 78"/>
            <p:cNvSpPr>
              <a:spLocks noChangeAspect="1"/>
            </p:cNvSpPr>
            <p:nvPr userDrawn="1"/>
          </p:nvSpPr>
          <p:spPr>
            <a:xfrm>
              <a:off x="43351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Dodecagon 79"/>
            <p:cNvSpPr>
              <a:spLocks noChangeAspect="1"/>
            </p:cNvSpPr>
            <p:nvPr userDrawn="1"/>
          </p:nvSpPr>
          <p:spPr>
            <a:xfrm>
              <a:off x="41686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Dodecagon 80"/>
            <p:cNvSpPr>
              <a:spLocks noChangeAspect="1"/>
            </p:cNvSpPr>
            <p:nvPr userDrawn="1"/>
          </p:nvSpPr>
          <p:spPr>
            <a:xfrm>
              <a:off x="40119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Dodecagon 81"/>
            <p:cNvSpPr>
              <a:spLocks noChangeAspect="1"/>
            </p:cNvSpPr>
            <p:nvPr userDrawn="1"/>
          </p:nvSpPr>
          <p:spPr>
            <a:xfrm>
              <a:off x="40609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Dodecagon 82"/>
            <p:cNvSpPr>
              <a:spLocks noChangeAspect="1"/>
            </p:cNvSpPr>
            <p:nvPr userDrawn="1"/>
          </p:nvSpPr>
          <p:spPr>
            <a:xfrm>
              <a:off x="44233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Dodecagon 83"/>
            <p:cNvSpPr>
              <a:spLocks noChangeAspect="1"/>
            </p:cNvSpPr>
            <p:nvPr userDrawn="1"/>
          </p:nvSpPr>
          <p:spPr>
            <a:xfrm>
              <a:off x="46289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Oval 84"/>
            <p:cNvSpPr>
              <a:spLocks noChangeAspect="1"/>
            </p:cNvSpPr>
            <p:nvPr userDrawn="1"/>
          </p:nvSpPr>
          <p:spPr>
            <a:xfrm rot="2305559" flipH="1" flipV="1">
              <a:off x="45157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Oval 85"/>
            <p:cNvSpPr>
              <a:spLocks noChangeAspect="1"/>
            </p:cNvSpPr>
            <p:nvPr userDrawn="1"/>
          </p:nvSpPr>
          <p:spPr>
            <a:xfrm rot="2305559" flipH="1" flipV="1">
              <a:off x="45255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>
              <a:spLocks noChangeAspect="1"/>
            </p:cNvSpPr>
            <p:nvPr userDrawn="1"/>
          </p:nvSpPr>
          <p:spPr>
            <a:xfrm rot="2305559" flipH="1" flipV="1">
              <a:off x="47273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Oval 87"/>
            <p:cNvSpPr>
              <a:spLocks noChangeAspect="1"/>
            </p:cNvSpPr>
            <p:nvPr userDrawn="1"/>
          </p:nvSpPr>
          <p:spPr>
            <a:xfrm rot="2305559" flipH="1" flipV="1">
              <a:off x="43453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Oval 88"/>
            <p:cNvSpPr>
              <a:spLocks noChangeAspect="1"/>
            </p:cNvSpPr>
            <p:nvPr userDrawn="1"/>
          </p:nvSpPr>
          <p:spPr>
            <a:xfrm rot="2305559" flipH="1" flipV="1">
              <a:off x="46142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>
              <a:spLocks noChangeAspect="1"/>
            </p:cNvSpPr>
            <p:nvPr userDrawn="1"/>
          </p:nvSpPr>
          <p:spPr>
            <a:xfrm rot="2305559" flipH="1" flipV="1">
              <a:off x="46142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Oval 90"/>
            <p:cNvSpPr>
              <a:spLocks noChangeAspect="1"/>
            </p:cNvSpPr>
            <p:nvPr userDrawn="1"/>
          </p:nvSpPr>
          <p:spPr>
            <a:xfrm rot="2305559" flipH="1" flipV="1">
              <a:off x="44169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>
              <a:spLocks noChangeAspect="1"/>
            </p:cNvSpPr>
            <p:nvPr userDrawn="1"/>
          </p:nvSpPr>
          <p:spPr>
            <a:xfrm rot="2305559" flipH="1" flipV="1">
              <a:off x="44169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Oval 92"/>
            <p:cNvSpPr>
              <a:spLocks noChangeAspect="1"/>
            </p:cNvSpPr>
            <p:nvPr userDrawn="1"/>
          </p:nvSpPr>
          <p:spPr>
            <a:xfrm rot="2305559" flipH="1" flipV="1">
              <a:off x="42392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Oval 93"/>
            <p:cNvSpPr>
              <a:spLocks noChangeAspect="1"/>
            </p:cNvSpPr>
            <p:nvPr userDrawn="1"/>
          </p:nvSpPr>
          <p:spPr>
            <a:xfrm rot="2305559" flipH="1" flipV="1">
              <a:off x="42392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Oval 94"/>
            <p:cNvSpPr>
              <a:spLocks noChangeAspect="1"/>
            </p:cNvSpPr>
            <p:nvPr userDrawn="1"/>
          </p:nvSpPr>
          <p:spPr>
            <a:xfrm rot="2305559" flipH="1" flipV="1">
              <a:off x="41782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Oval 95"/>
            <p:cNvSpPr>
              <a:spLocks noChangeAspect="1"/>
            </p:cNvSpPr>
            <p:nvPr userDrawn="1"/>
          </p:nvSpPr>
          <p:spPr>
            <a:xfrm rot="2305559" flipH="1" flipV="1">
              <a:off x="41782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>
              <a:spLocks noChangeAspect="1"/>
            </p:cNvSpPr>
            <p:nvPr userDrawn="1"/>
          </p:nvSpPr>
          <p:spPr>
            <a:xfrm rot="2305559" flipH="1" flipV="1">
              <a:off x="42272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Oval 97"/>
            <p:cNvSpPr>
              <a:spLocks noChangeAspect="1"/>
            </p:cNvSpPr>
            <p:nvPr userDrawn="1"/>
          </p:nvSpPr>
          <p:spPr>
            <a:xfrm rot="2305559" flipH="1" flipV="1">
              <a:off x="42272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Oval 98"/>
            <p:cNvSpPr>
              <a:spLocks noChangeAspect="1"/>
            </p:cNvSpPr>
            <p:nvPr userDrawn="1"/>
          </p:nvSpPr>
          <p:spPr>
            <a:xfrm rot="2305559" flipH="1" flipV="1">
              <a:off x="43414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Oval 99"/>
            <p:cNvSpPr>
              <a:spLocks noChangeAspect="1"/>
            </p:cNvSpPr>
            <p:nvPr userDrawn="1"/>
          </p:nvSpPr>
          <p:spPr>
            <a:xfrm rot="2305559" flipH="1" flipV="1">
              <a:off x="43414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Oval 100"/>
            <p:cNvSpPr>
              <a:spLocks noChangeAspect="1"/>
            </p:cNvSpPr>
            <p:nvPr userDrawn="1"/>
          </p:nvSpPr>
          <p:spPr>
            <a:xfrm rot="2305559" flipH="1" flipV="1">
              <a:off x="45163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Oval 101"/>
            <p:cNvSpPr>
              <a:spLocks noChangeAspect="1"/>
            </p:cNvSpPr>
            <p:nvPr userDrawn="1"/>
          </p:nvSpPr>
          <p:spPr>
            <a:xfrm rot="2305559" flipH="1" flipV="1">
              <a:off x="45163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Oval 102"/>
            <p:cNvSpPr>
              <a:spLocks noChangeAspect="1"/>
            </p:cNvSpPr>
            <p:nvPr userDrawn="1"/>
          </p:nvSpPr>
          <p:spPr>
            <a:xfrm rot="2305559" flipH="1" flipV="1">
              <a:off x="47173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Oval 103"/>
            <p:cNvSpPr>
              <a:spLocks noChangeAspect="1"/>
            </p:cNvSpPr>
            <p:nvPr userDrawn="1"/>
          </p:nvSpPr>
          <p:spPr>
            <a:xfrm rot="2305559" flipH="1" flipV="1">
              <a:off x="47173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Oval 104"/>
            <p:cNvSpPr>
              <a:spLocks noChangeAspect="1"/>
            </p:cNvSpPr>
            <p:nvPr userDrawn="1"/>
          </p:nvSpPr>
          <p:spPr>
            <a:xfrm rot="2305559" flipH="1" flipV="1">
              <a:off x="47975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Oval 105"/>
            <p:cNvSpPr>
              <a:spLocks noChangeAspect="1"/>
            </p:cNvSpPr>
            <p:nvPr userDrawn="1"/>
          </p:nvSpPr>
          <p:spPr>
            <a:xfrm rot="2305559" flipH="1" flipV="1">
              <a:off x="47975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Oval 106"/>
            <p:cNvSpPr>
              <a:spLocks noChangeAspect="1"/>
            </p:cNvSpPr>
            <p:nvPr userDrawn="1"/>
          </p:nvSpPr>
          <p:spPr>
            <a:xfrm rot="2305559" flipH="1" flipV="1">
              <a:off x="47953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Oval 107"/>
            <p:cNvSpPr>
              <a:spLocks noChangeAspect="1"/>
            </p:cNvSpPr>
            <p:nvPr userDrawn="1"/>
          </p:nvSpPr>
          <p:spPr>
            <a:xfrm rot="2305559" flipH="1" flipV="1">
              <a:off x="47953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Oval 108"/>
            <p:cNvSpPr>
              <a:spLocks noChangeAspect="1"/>
            </p:cNvSpPr>
            <p:nvPr userDrawn="1"/>
          </p:nvSpPr>
          <p:spPr>
            <a:xfrm rot="2305559" flipH="1" flipV="1">
              <a:off x="48689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Oval 109"/>
            <p:cNvSpPr>
              <a:spLocks noChangeAspect="1"/>
            </p:cNvSpPr>
            <p:nvPr userDrawn="1"/>
          </p:nvSpPr>
          <p:spPr>
            <a:xfrm rot="2305559" flipH="1" flipV="1">
              <a:off x="48689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1" name="Group 110"/>
          <p:cNvGrpSpPr>
            <a:grpSpLocks noChangeAspect="1"/>
          </p:cNvGrpSpPr>
          <p:nvPr userDrawn="1"/>
        </p:nvGrpSpPr>
        <p:grpSpPr>
          <a:xfrm>
            <a:off x="7169460" y="457201"/>
            <a:ext cx="910232" cy="908413"/>
            <a:chOff x="4011927" y="457200"/>
            <a:chExt cx="1093473" cy="1091294"/>
          </a:xfrm>
          <a:solidFill>
            <a:schemeClr val="accent4">
              <a:lumMod val="75000"/>
            </a:schemeClr>
          </a:solidFill>
        </p:grpSpPr>
        <p:sp>
          <p:nvSpPr>
            <p:cNvPr id="112" name="Dodecagon 111"/>
            <p:cNvSpPr>
              <a:spLocks noChangeAspect="1"/>
            </p:cNvSpPr>
            <p:nvPr userDrawn="1"/>
          </p:nvSpPr>
          <p:spPr>
            <a:xfrm>
              <a:off x="45310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Dodecagon 112"/>
            <p:cNvSpPr>
              <a:spLocks noChangeAspect="1"/>
            </p:cNvSpPr>
            <p:nvPr userDrawn="1"/>
          </p:nvSpPr>
          <p:spPr>
            <a:xfrm>
              <a:off x="43351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Dodecagon 113"/>
            <p:cNvSpPr>
              <a:spLocks noChangeAspect="1"/>
            </p:cNvSpPr>
            <p:nvPr userDrawn="1"/>
          </p:nvSpPr>
          <p:spPr>
            <a:xfrm>
              <a:off x="47073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Dodecagon 114"/>
            <p:cNvSpPr>
              <a:spLocks noChangeAspect="1"/>
            </p:cNvSpPr>
            <p:nvPr userDrawn="1"/>
          </p:nvSpPr>
          <p:spPr>
            <a:xfrm>
              <a:off x="48738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Dodecagon 115"/>
            <p:cNvSpPr>
              <a:spLocks noChangeAspect="1"/>
            </p:cNvSpPr>
            <p:nvPr userDrawn="1"/>
          </p:nvSpPr>
          <p:spPr>
            <a:xfrm>
              <a:off x="49855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Dodecagon 116"/>
            <p:cNvSpPr>
              <a:spLocks noChangeAspect="1"/>
            </p:cNvSpPr>
            <p:nvPr userDrawn="1"/>
          </p:nvSpPr>
          <p:spPr>
            <a:xfrm>
              <a:off x="50207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Dodecagon 117"/>
            <p:cNvSpPr>
              <a:spLocks noChangeAspect="1"/>
            </p:cNvSpPr>
            <p:nvPr userDrawn="1"/>
          </p:nvSpPr>
          <p:spPr>
            <a:xfrm>
              <a:off x="41784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Dodecagon 118"/>
            <p:cNvSpPr>
              <a:spLocks noChangeAspect="1"/>
            </p:cNvSpPr>
            <p:nvPr userDrawn="1"/>
          </p:nvSpPr>
          <p:spPr>
            <a:xfrm>
              <a:off x="49815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Dodecagon 119"/>
            <p:cNvSpPr>
              <a:spLocks noChangeAspect="1"/>
            </p:cNvSpPr>
            <p:nvPr userDrawn="1"/>
          </p:nvSpPr>
          <p:spPr>
            <a:xfrm>
              <a:off x="40609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Dodecagon 120"/>
            <p:cNvSpPr>
              <a:spLocks noChangeAspect="1"/>
            </p:cNvSpPr>
            <p:nvPr userDrawn="1"/>
          </p:nvSpPr>
          <p:spPr>
            <a:xfrm>
              <a:off x="48836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Dodecagon 121"/>
            <p:cNvSpPr>
              <a:spLocks noChangeAspect="1"/>
            </p:cNvSpPr>
            <p:nvPr userDrawn="1"/>
          </p:nvSpPr>
          <p:spPr>
            <a:xfrm>
              <a:off x="47171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Dodecagon 122"/>
            <p:cNvSpPr>
              <a:spLocks noChangeAspect="1"/>
            </p:cNvSpPr>
            <p:nvPr userDrawn="1"/>
          </p:nvSpPr>
          <p:spPr>
            <a:xfrm>
              <a:off x="45310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Dodecagon 123"/>
            <p:cNvSpPr>
              <a:spLocks noChangeAspect="1"/>
            </p:cNvSpPr>
            <p:nvPr userDrawn="1"/>
          </p:nvSpPr>
          <p:spPr>
            <a:xfrm>
              <a:off x="43351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Dodecagon 124"/>
            <p:cNvSpPr>
              <a:spLocks noChangeAspect="1"/>
            </p:cNvSpPr>
            <p:nvPr userDrawn="1"/>
          </p:nvSpPr>
          <p:spPr>
            <a:xfrm>
              <a:off x="41686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Dodecagon 125"/>
            <p:cNvSpPr>
              <a:spLocks noChangeAspect="1"/>
            </p:cNvSpPr>
            <p:nvPr userDrawn="1"/>
          </p:nvSpPr>
          <p:spPr>
            <a:xfrm>
              <a:off x="40119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Dodecagon 126"/>
            <p:cNvSpPr>
              <a:spLocks noChangeAspect="1"/>
            </p:cNvSpPr>
            <p:nvPr userDrawn="1"/>
          </p:nvSpPr>
          <p:spPr>
            <a:xfrm>
              <a:off x="40609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Dodecagon 127"/>
            <p:cNvSpPr>
              <a:spLocks noChangeAspect="1"/>
            </p:cNvSpPr>
            <p:nvPr userDrawn="1"/>
          </p:nvSpPr>
          <p:spPr>
            <a:xfrm>
              <a:off x="44233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Dodecagon 128"/>
            <p:cNvSpPr>
              <a:spLocks noChangeAspect="1"/>
            </p:cNvSpPr>
            <p:nvPr userDrawn="1"/>
          </p:nvSpPr>
          <p:spPr>
            <a:xfrm>
              <a:off x="46289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Oval 129"/>
            <p:cNvSpPr>
              <a:spLocks noChangeAspect="1"/>
            </p:cNvSpPr>
            <p:nvPr userDrawn="1"/>
          </p:nvSpPr>
          <p:spPr>
            <a:xfrm rot="2305559" flipH="1" flipV="1">
              <a:off x="45157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Oval 130"/>
            <p:cNvSpPr>
              <a:spLocks noChangeAspect="1"/>
            </p:cNvSpPr>
            <p:nvPr userDrawn="1"/>
          </p:nvSpPr>
          <p:spPr>
            <a:xfrm rot="2305559" flipH="1" flipV="1">
              <a:off x="45255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Oval 131"/>
            <p:cNvSpPr>
              <a:spLocks noChangeAspect="1"/>
            </p:cNvSpPr>
            <p:nvPr userDrawn="1"/>
          </p:nvSpPr>
          <p:spPr>
            <a:xfrm rot="2305559" flipH="1" flipV="1">
              <a:off x="47273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" name="Oval 132"/>
            <p:cNvSpPr>
              <a:spLocks noChangeAspect="1"/>
            </p:cNvSpPr>
            <p:nvPr userDrawn="1"/>
          </p:nvSpPr>
          <p:spPr>
            <a:xfrm rot="2305559" flipH="1" flipV="1">
              <a:off x="43453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Oval 133"/>
            <p:cNvSpPr>
              <a:spLocks noChangeAspect="1"/>
            </p:cNvSpPr>
            <p:nvPr userDrawn="1"/>
          </p:nvSpPr>
          <p:spPr>
            <a:xfrm rot="2305559" flipH="1" flipV="1">
              <a:off x="46142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Oval 134"/>
            <p:cNvSpPr>
              <a:spLocks noChangeAspect="1"/>
            </p:cNvSpPr>
            <p:nvPr userDrawn="1"/>
          </p:nvSpPr>
          <p:spPr>
            <a:xfrm rot="2305559" flipH="1" flipV="1">
              <a:off x="46142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Oval 135"/>
            <p:cNvSpPr>
              <a:spLocks noChangeAspect="1"/>
            </p:cNvSpPr>
            <p:nvPr userDrawn="1"/>
          </p:nvSpPr>
          <p:spPr>
            <a:xfrm rot="2305559" flipH="1" flipV="1">
              <a:off x="44169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Oval 136"/>
            <p:cNvSpPr>
              <a:spLocks noChangeAspect="1"/>
            </p:cNvSpPr>
            <p:nvPr userDrawn="1"/>
          </p:nvSpPr>
          <p:spPr>
            <a:xfrm rot="2305559" flipH="1" flipV="1">
              <a:off x="44169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Oval 137"/>
            <p:cNvSpPr>
              <a:spLocks noChangeAspect="1"/>
            </p:cNvSpPr>
            <p:nvPr userDrawn="1"/>
          </p:nvSpPr>
          <p:spPr>
            <a:xfrm rot="2305559" flipH="1" flipV="1">
              <a:off x="42392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Oval 138"/>
            <p:cNvSpPr>
              <a:spLocks noChangeAspect="1"/>
            </p:cNvSpPr>
            <p:nvPr userDrawn="1"/>
          </p:nvSpPr>
          <p:spPr>
            <a:xfrm rot="2305559" flipH="1" flipV="1">
              <a:off x="42392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Oval 139"/>
            <p:cNvSpPr>
              <a:spLocks noChangeAspect="1"/>
            </p:cNvSpPr>
            <p:nvPr userDrawn="1"/>
          </p:nvSpPr>
          <p:spPr>
            <a:xfrm rot="2305559" flipH="1" flipV="1">
              <a:off x="41782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Oval 140"/>
            <p:cNvSpPr>
              <a:spLocks noChangeAspect="1"/>
            </p:cNvSpPr>
            <p:nvPr userDrawn="1"/>
          </p:nvSpPr>
          <p:spPr>
            <a:xfrm rot="2305559" flipH="1" flipV="1">
              <a:off x="41782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Oval 141"/>
            <p:cNvSpPr>
              <a:spLocks noChangeAspect="1"/>
            </p:cNvSpPr>
            <p:nvPr userDrawn="1"/>
          </p:nvSpPr>
          <p:spPr>
            <a:xfrm rot="2305559" flipH="1" flipV="1">
              <a:off x="42272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Oval 142"/>
            <p:cNvSpPr>
              <a:spLocks noChangeAspect="1"/>
            </p:cNvSpPr>
            <p:nvPr userDrawn="1"/>
          </p:nvSpPr>
          <p:spPr>
            <a:xfrm rot="2305559" flipH="1" flipV="1">
              <a:off x="42272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Oval 143"/>
            <p:cNvSpPr>
              <a:spLocks noChangeAspect="1"/>
            </p:cNvSpPr>
            <p:nvPr userDrawn="1"/>
          </p:nvSpPr>
          <p:spPr>
            <a:xfrm rot="2305559" flipH="1" flipV="1">
              <a:off x="43414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Oval 144"/>
            <p:cNvSpPr>
              <a:spLocks noChangeAspect="1"/>
            </p:cNvSpPr>
            <p:nvPr userDrawn="1"/>
          </p:nvSpPr>
          <p:spPr>
            <a:xfrm rot="2305559" flipH="1" flipV="1">
              <a:off x="43414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Oval 145"/>
            <p:cNvSpPr>
              <a:spLocks noChangeAspect="1"/>
            </p:cNvSpPr>
            <p:nvPr userDrawn="1"/>
          </p:nvSpPr>
          <p:spPr>
            <a:xfrm rot="2305559" flipH="1" flipV="1">
              <a:off x="45163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Oval 146"/>
            <p:cNvSpPr>
              <a:spLocks noChangeAspect="1"/>
            </p:cNvSpPr>
            <p:nvPr userDrawn="1"/>
          </p:nvSpPr>
          <p:spPr>
            <a:xfrm rot="2305559" flipH="1" flipV="1">
              <a:off x="45163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Oval 147"/>
            <p:cNvSpPr>
              <a:spLocks noChangeAspect="1"/>
            </p:cNvSpPr>
            <p:nvPr userDrawn="1"/>
          </p:nvSpPr>
          <p:spPr>
            <a:xfrm rot="2305559" flipH="1" flipV="1">
              <a:off x="47173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Oval 148"/>
            <p:cNvSpPr>
              <a:spLocks noChangeAspect="1"/>
            </p:cNvSpPr>
            <p:nvPr userDrawn="1"/>
          </p:nvSpPr>
          <p:spPr>
            <a:xfrm rot="2305559" flipH="1" flipV="1">
              <a:off x="47173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Oval 149"/>
            <p:cNvSpPr>
              <a:spLocks noChangeAspect="1"/>
            </p:cNvSpPr>
            <p:nvPr userDrawn="1"/>
          </p:nvSpPr>
          <p:spPr>
            <a:xfrm rot="2305559" flipH="1" flipV="1">
              <a:off x="47975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Oval 150"/>
            <p:cNvSpPr>
              <a:spLocks noChangeAspect="1"/>
            </p:cNvSpPr>
            <p:nvPr userDrawn="1"/>
          </p:nvSpPr>
          <p:spPr>
            <a:xfrm rot="2305559" flipH="1" flipV="1">
              <a:off x="47975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Oval 151"/>
            <p:cNvSpPr>
              <a:spLocks noChangeAspect="1"/>
            </p:cNvSpPr>
            <p:nvPr userDrawn="1"/>
          </p:nvSpPr>
          <p:spPr>
            <a:xfrm rot="2305559" flipH="1" flipV="1">
              <a:off x="47953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Oval 152"/>
            <p:cNvSpPr>
              <a:spLocks noChangeAspect="1"/>
            </p:cNvSpPr>
            <p:nvPr userDrawn="1"/>
          </p:nvSpPr>
          <p:spPr>
            <a:xfrm rot="2305559" flipH="1" flipV="1">
              <a:off x="47953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Oval 153"/>
            <p:cNvSpPr>
              <a:spLocks noChangeAspect="1"/>
            </p:cNvSpPr>
            <p:nvPr userDrawn="1"/>
          </p:nvSpPr>
          <p:spPr>
            <a:xfrm rot="2305559" flipH="1" flipV="1">
              <a:off x="48689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Oval 154"/>
            <p:cNvSpPr>
              <a:spLocks noChangeAspect="1"/>
            </p:cNvSpPr>
            <p:nvPr userDrawn="1"/>
          </p:nvSpPr>
          <p:spPr>
            <a:xfrm rot="2305559" flipH="1" flipV="1">
              <a:off x="48689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6" name="Group 155"/>
          <p:cNvGrpSpPr>
            <a:grpSpLocks noChangeAspect="1"/>
          </p:cNvGrpSpPr>
          <p:nvPr userDrawn="1"/>
        </p:nvGrpSpPr>
        <p:grpSpPr>
          <a:xfrm>
            <a:off x="1073460" y="457201"/>
            <a:ext cx="910232" cy="908413"/>
            <a:chOff x="1573527" y="457200"/>
            <a:chExt cx="1093473" cy="1091294"/>
          </a:xfrm>
          <a:solidFill>
            <a:schemeClr val="tx2"/>
          </a:solidFill>
        </p:grpSpPr>
        <p:sp>
          <p:nvSpPr>
            <p:cNvPr id="157" name="Dodecagon 156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8" name="Dodecagon 157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9" name="Dodecagon 158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0" name="Dodecagon 159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1" name="Dodecagon 160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" name="Dodecagon 161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" name="Dodecagon 162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4" name="Dodecagon 163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" name="Dodecagon 164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Dodecagon 165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" name="Dodecagon 166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8" name="Dodecagon 167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9" name="Dodecagon 168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0" name="Dodecagon 169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1" name="Dodecagon 170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2" name="Dodecagon 171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3" name="Dodecagon 172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4" name="Dodecagon 173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" name="Oval 174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6" name="Oval 175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7" name="Oval 176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8" name="Oval 177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9" name="Oval 178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0" name="Oval 179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1" name="Oval 180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2" name="Oval 181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3" name="Oval 182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4" name="Oval 183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5" name="Oval 184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6" name="Oval 185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7" name="Oval 186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8" name="Oval 187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9" name="Oval 188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0" name="Oval 189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1" name="Oval 190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2" name="Oval 191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3" name="Oval 192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4" name="Oval 193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5" name="Oval 194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6" name="Oval 195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7" name="Oval 196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8" name="Oval 197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9" name="Oval 198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0" name="Oval 199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1" name="Group 200"/>
          <p:cNvGrpSpPr>
            <a:grpSpLocks noChangeAspect="1"/>
          </p:cNvGrpSpPr>
          <p:nvPr userDrawn="1"/>
        </p:nvGrpSpPr>
        <p:grpSpPr>
          <a:xfrm>
            <a:off x="4121460" y="457201"/>
            <a:ext cx="910232" cy="908413"/>
            <a:chOff x="1573527" y="457200"/>
            <a:chExt cx="1093473" cy="1091294"/>
          </a:xfrm>
          <a:solidFill>
            <a:srgbClr val="687E3C"/>
          </a:solidFill>
        </p:grpSpPr>
        <p:sp>
          <p:nvSpPr>
            <p:cNvPr id="202" name="Dodecagon 201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3" name="Dodecagon 202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4" name="Dodecagon 203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5" name="Dodecagon 204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" name="Dodecagon 205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" name="Dodecagon 206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8" name="Dodecagon 207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9" name="Dodecagon 208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" name="Dodecagon 209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" name="Dodecagon 210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2" name="Dodecagon 211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3" name="Dodecagon 212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4" name="Dodecagon 213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5" name="Dodecagon 214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6" name="Dodecagon 215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7" name="Dodecagon 216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8" name="Dodecagon 217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9" name="Dodecagon 218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0" name="Oval 219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1" name="Oval 220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2" name="Oval 221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3" name="Oval 222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4" name="Oval 223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5" name="Oval 224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6" name="Oval 225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7" name="Oval 226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8" name="Oval 227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9" name="Oval 228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0" name="Oval 229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1" name="Oval 230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2" name="Oval 231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3" name="Oval 232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4" name="Oval 233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5" name="Oval 234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6" name="Oval 235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7" name="Oval 236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8" name="Oval 237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9" name="Oval 238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0" name="Oval 239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1" name="Oval 240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2" name="Oval 241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3" name="Oval 242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4" name="Oval 243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5" name="Oval 244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46" name="Title 1"/>
          <p:cNvSpPr>
            <a:spLocks noGrp="1"/>
          </p:cNvSpPr>
          <p:nvPr>
            <p:ph type="ctrTitle" hasCustomPrompt="1"/>
          </p:nvPr>
        </p:nvSpPr>
        <p:spPr>
          <a:xfrm>
            <a:off x="431652" y="3318780"/>
            <a:ext cx="8314182" cy="113157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Add title</a:t>
            </a:r>
            <a:endParaRPr lang="en-US" dirty="0"/>
          </a:p>
        </p:txBody>
      </p:sp>
      <p:sp>
        <p:nvSpPr>
          <p:cNvPr id="247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430890" y="5071535"/>
            <a:ext cx="8314944" cy="609600"/>
          </a:xfrm>
          <a:prstGeom prst="rect">
            <a:avLst/>
          </a:prstGeom>
        </p:spPr>
        <p:txBody>
          <a:bodyPr vert="horz" anchor="ctr"/>
          <a:lstStyle>
            <a:lvl1pPr marL="0" indent="0">
              <a:spcBef>
                <a:spcPts val="0"/>
              </a:spcBef>
              <a:buNone/>
              <a:defRPr sz="1400" baseline="0">
                <a:solidFill>
                  <a:schemeClr val="accent5">
                    <a:lumMod val="20000"/>
                    <a:lumOff val="80000"/>
                  </a:schemeClr>
                </a:solidFill>
                <a:latin typeface="Arial"/>
              </a:defRPr>
            </a:lvl1pPr>
          </a:lstStyle>
          <a:p>
            <a:pPr lvl="0"/>
            <a:r>
              <a:rPr lang="en-US" dirty="0" smtClean="0"/>
              <a:t>Add Presenter Information</a:t>
            </a:r>
          </a:p>
        </p:txBody>
      </p:sp>
      <p:grpSp>
        <p:nvGrpSpPr>
          <p:cNvPr id="248" name="Group 247"/>
          <p:cNvGrpSpPr>
            <a:grpSpLocks noChangeAspect="1"/>
          </p:cNvGrpSpPr>
          <p:nvPr userDrawn="1"/>
        </p:nvGrpSpPr>
        <p:grpSpPr>
          <a:xfrm>
            <a:off x="4382495" y="2269310"/>
            <a:ext cx="360685" cy="359955"/>
            <a:chOff x="1573527" y="457200"/>
            <a:chExt cx="1093473" cy="1091294"/>
          </a:xfrm>
          <a:solidFill>
            <a:srgbClr val="FFFFFF"/>
          </a:solidFill>
        </p:grpSpPr>
        <p:sp>
          <p:nvSpPr>
            <p:cNvPr id="249" name="Dodecagon 248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0" name="Dodecagon 249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1" name="Dodecagon 250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2" name="Dodecagon 251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3" name="Dodecagon 252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4" name="Dodecagon 253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5" name="Dodecagon 254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6" name="Dodecagon 255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7" name="Dodecagon 256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8" name="Dodecagon 257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9" name="Dodecagon 258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0" name="Dodecagon 259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1" name="Dodecagon 260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2" name="Dodecagon 261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3" name="Dodecagon 262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4" name="Dodecagon 263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5" name="Dodecagon 264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6" name="Dodecagon 265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7" name="Oval 266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8" name="Oval 267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9" name="Oval 268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0" name="Oval 269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1" name="Oval 270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2" name="Oval 271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3" name="Oval 272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4" name="Oval 273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5" name="Oval 274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6" name="Oval 275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7" name="Oval 276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8" name="Oval 277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9" name="Oval 278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0" name="Oval 279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1" name="Oval 280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2" name="Oval 281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3" name="Oval 282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4" name="Oval 283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5" name="Oval 284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6" name="Oval 285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7" name="Oval 286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8" name="Oval 287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9" name="Oval 288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0" name="Oval 289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1" name="Oval 290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2" name="Oval 291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93" name="Rectangle 292"/>
          <p:cNvSpPr/>
          <p:nvPr userDrawn="1"/>
        </p:nvSpPr>
        <p:spPr>
          <a:xfrm>
            <a:off x="4583340" y="2209802"/>
            <a:ext cx="409270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defTabSz="457200">
              <a:spcAft>
                <a:spcPts val="300"/>
              </a:spcAft>
            </a:pPr>
            <a:r>
              <a:rPr lang="en-US" sz="2000" cap="small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Hepatitis C Online</a:t>
            </a:r>
          </a:p>
        </p:txBody>
      </p:sp>
    </p:spTree>
    <p:extLst>
      <p:ext uri="{BB962C8B-B14F-4D97-AF65-F5344CB8AC3E}">
        <p14:creationId xmlns:p14="http://schemas.microsoft.com/office/powerpoint/2010/main" val="4171807666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3401" y="3276600"/>
            <a:ext cx="8077200" cy="1238250"/>
          </a:xfrm>
          <a:prstGeom prst="rect">
            <a:avLst/>
          </a:prstGeom>
        </p:spPr>
        <p:txBody>
          <a:bodyPr tIns="0" anchor="t">
            <a:normAutofit/>
          </a:bodyPr>
          <a:lstStyle>
            <a:lvl1pPr algn="ctr">
              <a:defRPr sz="3200" b="0" cap="none">
                <a:solidFill>
                  <a:srgbClr val="003A78"/>
                </a:solidFill>
              </a:defRPr>
            </a:lvl1pPr>
          </a:lstStyle>
          <a:p>
            <a:r>
              <a:rPr lang="en-US" dirty="0" smtClean="0"/>
              <a:t>Click To Edit Section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33401" y="2476500"/>
            <a:ext cx="8077200" cy="790576"/>
          </a:xfrm>
          <a:prstGeom prst="rect">
            <a:avLst/>
          </a:prstGeom>
        </p:spPr>
        <p:txBody>
          <a:bodyPr bIns="0" anchor="b"/>
          <a:lstStyle>
            <a:lvl1pPr marL="0" indent="0" algn="ctr">
              <a:buNone/>
              <a:defRPr sz="2000" cap="small" baseline="0">
                <a:solidFill>
                  <a:srgbClr val="003A78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ADD HEADER TEXT</a:t>
            </a:r>
          </a:p>
        </p:txBody>
      </p:sp>
      <p:pic>
        <p:nvPicPr>
          <p:cNvPr id="12" name="Picture 11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cxnSp>
        <p:nvCxnSpPr>
          <p:cNvPr id="13" name="Straight Connector 12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grpSp>
        <p:nvGrpSpPr>
          <p:cNvPr id="4" name="Group 3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11" name="Rectangle 10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9" name="Group 18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Dodecagon 34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Dodecagon 35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Dodecagon 36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Divider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3400" y="2600325"/>
            <a:ext cx="3657600" cy="685800"/>
          </a:xfrm>
          <a:prstGeom prst="rect">
            <a:avLst/>
          </a:prstGeom>
        </p:spPr>
        <p:txBody>
          <a:bodyPr tIns="0" anchor="t">
            <a:normAutofit/>
          </a:bodyPr>
          <a:lstStyle>
            <a:lvl1pPr algn="l">
              <a:defRPr sz="3200" b="0" cap="none">
                <a:solidFill>
                  <a:srgbClr val="003A78"/>
                </a:solidFill>
              </a:defRPr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33400" y="2028825"/>
            <a:ext cx="3657600" cy="533400"/>
          </a:xfrm>
          <a:prstGeom prst="rect">
            <a:avLst/>
          </a:prstGeom>
        </p:spPr>
        <p:txBody>
          <a:bodyPr bIns="0" anchor="b"/>
          <a:lstStyle>
            <a:lvl1pPr marL="0" indent="0" algn="l">
              <a:buNone/>
              <a:defRPr sz="2400" cap="small" baseline="0">
                <a:solidFill>
                  <a:srgbClr val="003A78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subtitle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9525" y="3429002"/>
            <a:ext cx="4572001" cy="1612899"/>
          </a:xfrm>
          <a:prstGeom prst="rect">
            <a:avLst/>
          </a:prstGeom>
          <a:solidFill>
            <a:srgbClr val="F0EADC"/>
          </a:solidFill>
          <a:ln>
            <a:solidFill>
              <a:srgbClr val="78A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588933" y="1828800"/>
            <a:ext cx="4572001" cy="1581150"/>
          </a:xfrm>
          <a:prstGeom prst="rect">
            <a:avLst/>
          </a:prstGeom>
          <a:solidFill>
            <a:srgbClr val="F0EADC"/>
          </a:solidFill>
          <a:ln>
            <a:solidFill>
              <a:srgbClr val="78A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0" hasCustomPrompt="1"/>
          </p:nvPr>
        </p:nvSpPr>
        <p:spPr>
          <a:xfrm>
            <a:off x="4876800" y="3581400"/>
            <a:ext cx="3962400" cy="1219200"/>
          </a:xfrm>
          <a:prstGeom prst="rect">
            <a:avLst/>
          </a:prstGeom>
        </p:spPr>
        <p:txBody>
          <a:bodyPr/>
          <a:lstStyle>
            <a:lvl1pPr marL="228600" indent="-228600">
              <a:defRPr sz="2000">
                <a:solidFill>
                  <a:srgbClr val="003A78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</a:p>
        </p:txBody>
      </p:sp>
      <p:pic>
        <p:nvPicPr>
          <p:cNvPr id="18" name="Picture 17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sp>
        <p:nvSpPr>
          <p:cNvPr id="19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cxnSp>
        <p:nvCxnSpPr>
          <p:cNvPr id="21" name="Straight Connector 20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2" name="Picture 21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cxnSp>
        <p:nvCxnSpPr>
          <p:cNvPr id="23" name="Straight Connector 22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3" name="Group 12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16" name="Rectangle 15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25" name="Group 24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Dodecagon 34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Dodecagon 35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Dodecagon 36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Dodecagon 37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Dodecagon 38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Dodecagon 39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Dodecagon 40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Dodecagon 41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Dodecagon 42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Oval 63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Oval 64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" name="Oval 65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Oval 66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Oval 67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Oval 68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269672573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sp>
        <p:nvSpPr>
          <p:cNvPr id="12" name="Title 4"/>
          <p:cNvSpPr txBox="1">
            <a:spLocks/>
          </p:cNvSpPr>
          <p:nvPr userDrawn="1"/>
        </p:nvSpPr>
        <p:spPr>
          <a:xfrm>
            <a:off x="0" y="2794000"/>
            <a:ext cx="9143999" cy="1295400"/>
          </a:xfrm>
          <a:prstGeom prst="rect">
            <a:avLst/>
          </a:prstGeom>
          <a:solidFill>
            <a:srgbClr val="D3BF97"/>
          </a:solidFill>
        </p:spPr>
        <p:txBody>
          <a:bodyPr tIns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1301" y="2806700"/>
            <a:ext cx="8686800" cy="1274826"/>
          </a:xfrm>
          <a:prstGeom prst="rect">
            <a:avLst/>
          </a:prstGeom>
        </p:spPr>
        <p:txBody>
          <a:bodyPr tIns="0" anchor="ctr">
            <a:normAutofit/>
          </a:bodyPr>
          <a:lstStyle>
            <a:lvl1pPr algn="ctr">
              <a:defRPr sz="3200" b="0" cap="none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9" name="Rectangle 8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24487319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Divider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sp>
        <p:nvSpPr>
          <p:cNvPr id="12" name="Title 4"/>
          <p:cNvSpPr txBox="1">
            <a:spLocks/>
          </p:cNvSpPr>
          <p:nvPr userDrawn="1"/>
        </p:nvSpPr>
        <p:spPr>
          <a:xfrm>
            <a:off x="0" y="2794000"/>
            <a:ext cx="9143999" cy="1295400"/>
          </a:xfrm>
          <a:prstGeom prst="rect">
            <a:avLst/>
          </a:prstGeom>
          <a:solidFill>
            <a:srgbClr val="F0EADC"/>
          </a:solidFill>
        </p:spPr>
        <p:txBody>
          <a:bodyPr tIns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1301" y="2806700"/>
            <a:ext cx="8686800" cy="1274826"/>
          </a:xfrm>
          <a:prstGeom prst="rect">
            <a:avLst/>
          </a:prstGeom>
        </p:spPr>
        <p:txBody>
          <a:bodyPr tIns="0" anchor="ctr">
            <a:normAutofit/>
          </a:bodyPr>
          <a:lstStyle>
            <a:lvl1pPr algn="ctr">
              <a:defRPr sz="3200" b="0" cap="none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9" name="Rectangle 8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756455927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Divider 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sp>
        <p:nvSpPr>
          <p:cNvPr id="12" name="Title 4"/>
          <p:cNvSpPr txBox="1">
            <a:spLocks/>
          </p:cNvSpPr>
          <p:nvPr userDrawn="1"/>
        </p:nvSpPr>
        <p:spPr>
          <a:xfrm>
            <a:off x="0" y="1828800"/>
            <a:ext cx="9143999" cy="3200400"/>
          </a:xfrm>
          <a:prstGeom prst="rect">
            <a:avLst/>
          </a:prstGeom>
          <a:solidFill>
            <a:srgbClr val="F0EADC"/>
          </a:solidFill>
        </p:spPr>
        <p:txBody>
          <a:bodyPr tIns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1301" y="2705100"/>
            <a:ext cx="8686800" cy="1457706"/>
          </a:xfrm>
          <a:prstGeom prst="rect">
            <a:avLst/>
          </a:prstGeom>
        </p:spPr>
        <p:txBody>
          <a:bodyPr tIns="0" anchor="ctr">
            <a:normAutofit/>
          </a:bodyPr>
          <a:lstStyle>
            <a:lvl1pPr algn="ctr">
              <a:lnSpc>
                <a:spcPts val="3600"/>
              </a:lnSpc>
              <a:spcBef>
                <a:spcPts val="800"/>
              </a:spcBef>
              <a:defRPr sz="3200" b="0" cap="none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9" name="Rectangle 8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64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65" name="Title 1"/>
          <p:cNvSpPr txBox="1">
            <a:spLocks/>
          </p:cNvSpPr>
          <p:nvPr userDrawn="1"/>
        </p:nvSpPr>
        <p:spPr>
          <a:xfrm>
            <a:off x="228600" y="-4763"/>
            <a:ext cx="8610600" cy="309563"/>
          </a:xfrm>
          <a:prstGeom prst="rect">
            <a:avLst/>
          </a:prstGeom>
        </p:spPr>
        <p:txBody>
          <a:bodyPr tIns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200" b="0" kern="1200" cap="none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1600" dirty="0">
              <a:solidFill>
                <a:srgbClr val="D3E5FF"/>
              </a:solidFill>
            </a:endParaRPr>
          </a:p>
        </p:txBody>
      </p:sp>
      <p:sp>
        <p:nvSpPr>
          <p:cNvPr id="66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-9525"/>
            <a:ext cx="8839200" cy="304800"/>
          </a:xfrm>
          <a:prstGeom prst="rect">
            <a:avLst/>
          </a:prstGeom>
        </p:spPr>
        <p:txBody>
          <a:bodyPr lIns="274320" anchor="b">
            <a:normAutofit/>
          </a:bodyPr>
          <a:lstStyle>
            <a:lvl1pPr marL="0" indent="0">
              <a:buNone/>
              <a:defRPr sz="1200" b="0" baseline="0">
                <a:solidFill>
                  <a:srgbClr val="D3E5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ADD SECTION TOPIC (OPTIONAL)</a:t>
            </a:r>
          </a:p>
        </p:txBody>
      </p:sp>
    </p:spTree>
    <p:extLst>
      <p:ext uri="{BB962C8B-B14F-4D97-AF65-F5344CB8AC3E}">
        <p14:creationId xmlns:p14="http://schemas.microsoft.com/office/powerpoint/2010/main" val="392127299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Divider 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sp>
        <p:nvSpPr>
          <p:cNvPr id="12" name="Title 4"/>
          <p:cNvSpPr txBox="1">
            <a:spLocks/>
          </p:cNvSpPr>
          <p:nvPr userDrawn="1"/>
        </p:nvSpPr>
        <p:spPr>
          <a:xfrm>
            <a:off x="0" y="1828800"/>
            <a:ext cx="9143999" cy="3200400"/>
          </a:xfrm>
          <a:prstGeom prst="rect">
            <a:avLst/>
          </a:prstGeom>
          <a:solidFill>
            <a:srgbClr val="F0EADC"/>
          </a:solidFill>
        </p:spPr>
        <p:txBody>
          <a:bodyPr tIns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1301" y="2705100"/>
            <a:ext cx="8686800" cy="1640586"/>
          </a:xfrm>
          <a:prstGeom prst="rect">
            <a:avLst/>
          </a:prstGeom>
        </p:spPr>
        <p:txBody>
          <a:bodyPr tIns="0" anchor="ctr">
            <a:normAutofit/>
          </a:bodyPr>
          <a:lstStyle>
            <a:lvl1pPr algn="ctr">
              <a:lnSpc>
                <a:spcPts val="2800"/>
              </a:lnSpc>
              <a:spcBef>
                <a:spcPts val="1800"/>
              </a:spcBef>
              <a:defRPr sz="3200" b="0" cap="none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Two-Line Title</a:t>
            </a:r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9" name="Rectangle 8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61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62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64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-9525"/>
            <a:ext cx="8839200" cy="304800"/>
          </a:xfrm>
          <a:prstGeom prst="rect">
            <a:avLst/>
          </a:prstGeom>
        </p:spPr>
        <p:txBody>
          <a:bodyPr lIns="274320" anchor="b">
            <a:normAutofit/>
          </a:bodyPr>
          <a:lstStyle>
            <a:lvl1pPr marL="0" indent="0">
              <a:buNone/>
              <a:defRPr sz="1200" b="0" baseline="0">
                <a:solidFill>
                  <a:srgbClr val="D3E5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ADD SECTION TOPIC (OPTIONAL)</a:t>
            </a:r>
          </a:p>
        </p:txBody>
      </p:sp>
    </p:spTree>
    <p:extLst>
      <p:ext uri="{BB962C8B-B14F-4D97-AF65-F5344CB8AC3E}">
        <p14:creationId xmlns:p14="http://schemas.microsoft.com/office/powerpoint/2010/main" val="3659194852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14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Text Slide: click to add title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323850" y="1587500"/>
            <a:ext cx="8515350" cy="480060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228600" indent="-228600">
              <a:lnSpc>
                <a:spcPts val="2800"/>
              </a:lnSpc>
              <a:spcBef>
                <a:spcPts val="800"/>
              </a:spcBef>
              <a:buClr>
                <a:schemeClr val="tx2"/>
              </a:buClr>
              <a:defRPr sz="2400">
                <a:solidFill>
                  <a:srgbClr val="000000"/>
                </a:solidFill>
              </a:defRPr>
            </a:lvl1pPr>
            <a:lvl2pPr marL="400050" indent="-171450">
              <a:lnSpc>
                <a:spcPts val="2800"/>
              </a:lnSpc>
              <a:spcBef>
                <a:spcPts val="800"/>
              </a:spcBef>
              <a:buClr>
                <a:schemeClr val="tx2"/>
              </a:buClr>
              <a:buFont typeface="Arial" pitchFamily="34" charset="0"/>
              <a:buChar char="-"/>
              <a:defRPr sz="2400">
                <a:solidFill>
                  <a:srgbClr val="000000"/>
                </a:solidFill>
              </a:defRPr>
            </a:lvl2pPr>
            <a:lvl3pPr>
              <a:lnSpc>
                <a:spcPts val="2800"/>
              </a:lnSpc>
              <a:spcBef>
                <a:spcPts val="800"/>
              </a:spcBef>
              <a:defRPr sz="1600">
                <a:solidFill>
                  <a:srgbClr val="000000"/>
                </a:solidFill>
              </a:defRPr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first level text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9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382254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Data/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14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Text and Data/Image Slide: click to add title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323850" y="1587500"/>
            <a:ext cx="4095750" cy="480060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228600" indent="-228600">
              <a:lnSpc>
                <a:spcPts val="2800"/>
              </a:lnSpc>
              <a:spcBef>
                <a:spcPts val="800"/>
              </a:spcBef>
              <a:buClr>
                <a:schemeClr val="tx2"/>
              </a:buClr>
              <a:defRPr sz="2400">
                <a:solidFill>
                  <a:srgbClr val="000000"/>
                </a:solidFill>
              </a:defRPr>
            </a:lvl1pPr>
            <a:lvl2pPr marL="400050" indent="-171450">
              <a:lnSpc>
                <a:spcPts val="2800"/>
              </a:lnSpc>
              <a:spcBef>
                <a:spcPts val="800"/>
              </a:spcBef>
              <a:buClr>
                <a:schemeClr val="tx2"/>
              </a:buClr>
              <a:buFont typeface="Arial" pitchFamily="34" charset="0"/>
              <a:buChar char="-"/>
              <a:defRPr sz="2400">
                <a:solidFill>
                  <a:srgbClr val="000000"/>
                </a:solidFill>
              </a:defRPr>
            </a:lvl2pPr>
            <a:lvl3pPr>
              <a:lnSpc>
                <a:spcPts val="2800"/>
              </a:lnSpc>
              <a:spcBef>
                <a:spcPts val="800"/>
              </a:spcBef>
              <a:defRPr sz="1600">
                <a:solidFill>
                  <a:srgbClr val="000000"/>
                </a:solidFill>
              </a:defRPr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first level text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9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382254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4260036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 userDrawn="1"/>
        </p:nvGrpSpPr>
        <p:grpSpPr>
          <a:xfrm>
            <a:off x="7740233" y="6336972"/>
            <a:ext cx="1399539" cy="494594"/>
            <a:chOff x="7752933" y="6349672"/>
            <a:chExt cx="1399539" cy="494594"/>
          </a:xfrm>
        </p:grpSpPr>
        <p:sp>
          <p:nvSpPr>
            <p:cNvPr id="5" name="Rectangle 4"/>
            <p:cNvSpPr/>
            <p:nvPr/>
          </p:nvSpPr>
          <p:spPr>
            <a:xfrm>
              <a:off x="8006814" y="63496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dirty="0" smtClean="0">
                  <a:solidFill>
                    <a:srgbClr val="1B2328"/>
                  </a:solidFill>
                  <a:latin typeface="Myriad Pro"/>
                  <a:cs typeface="Myriad Pro"/>
                </a:rPr>
                <a:t>Hepatitis</a:t>
              </a:r>
              <a:endParaRPr lang="en-US" sz="1800" dirty="0">
                <a:solidFill>
                  <a:srgbClr val="1B2328"/>
                </a:solidFill>
                <a:latin typeface="Myriad Pro"/>
                <a:cs typeface="Myriad Pro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8115309" y="65394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E3729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E3729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7752933" y="6426246"/>
              <a:ext cx="354457" cy="350649"/>
              <a:chOff x="7752933" y="6426246"/>
              <a:chExt cx="354457" cy="350649"/>
            </a:xfrm>
          </p:grpSpPr>
          <p:sp>
            <p:nvSpPr>
              <p:cNvPr id="8" name="Dodecagon 7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" name="Dodecagon 8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" name="Dodecagon 9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1" name="Dodecagon 10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2" name="Dodecagon 11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3" name="Dodecagon 12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4" name="Dodecagon 13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Dodecagon 14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Dodecagon 15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Oval 25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Oval 26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Oval 27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Oval 28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Oval 29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Oval 30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Oval 31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Oval 32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Oval 33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63" r:id="rId2"/>
    <p:sldLayoutId id="2147483692" r:id="rId3"/>
    <p:sldLayoutId id="2147483686" r:id="rId4"/>
    <p:sldLayoutId id="2147483693" r:id="rId5"/>
    <p:sldLayoutId id="2147483694" r:id="rId6"/>
    <p:sldLayoutId id="2147483695" r:id="rId7"/>
    <p:sldLayoutId id="2147483665" r:id="rId8"/>
    <p:sldLayoutId id="2147483689" r:id="rId9"/>
    <p:sldLayoutId id="2147483666" r:id="rId10"/>
    <p:sldLayoutId id="2147483688" r:id="rId11"/>
    <p:sldLayoutId id="2147483668" r:id="rId12"/>
    <p:sldLayoutId id="2147483687" r:id="rId13"/>
    <p:sldLayoutId id="2147483690" r:id="rId14"/>
    <p:sldLayoutId id="2147483697" r:id="rId15"/>
  </p:sldLayoutIdLst>
  <p:transition spd="slow"/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Boceprevir in Treatment Naive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SPRINT-2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Phase </a:t>
            </a:r>
            <a:r>
              <a:rPr lang="en-US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3</a:t>
            </a:r>
            <a:endParaRPr lang="en-US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-13512" y="1828801"/>
            <a:ext cx="9180577" cy="371855"/>
          </a:xfrm>
          <a:prstGeom prst="rect">
            <a:avLst/>
          </a:prstGeom>
          <a:solidFill>
            <a:schemeClr val="accent2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74320" rtlCol="0" anchor="ctr"/>
          <a:lstStyle/>
          <a:p>
            <a:r>
              <a:rPr lang="en-US" sz="1400" dirty="0" smtClean="0">
                <a:solidFill>
                  <a:schemeClr val="bg1"/>
                </a:solidFill>
              </a:rPr>
              <a:t>Treatment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smtClean="0">
                <a:solidFill>
                  <a:schemeClr val="bg1"/>
                </a:solidFill>
              </a:rPr>
              <a:t>Naïve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-13512" y="4659540"/>
            <a:ext cx="9180577" cy="371855"/>
          </a:xfrm>
          <a:prstGeom prst="rect">
            <a:avLst/>
          </a:prstGeom>
          <a:solidFill>
            <a:schemeClr val="accent2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74320" rtlCol="0" anchor="ctr"/>
          <a:lstStyle/>
          <a:p>
            <a:r>
              <a:rPr lang="en-US" sz="1400" dirty="0" err="1">
                <a:latin typeface="Arial" pitchFamily="22" charset="0"/>
              </a:rPr>
              <a:t>Poordad</a:t>
            </a:r>
            <a:r>
              <a:rPr lang="en-US" sz="1400" dirty="0">
                <a:latin typeface="Arial" pitchFamily="22" charset="0"/>
              </a:rPr>
              <a:t> F, et al.  N </a:t>
            </a:r>
            <a:r>
              <a:rPr lang="en-US" sz="1400" dirty="0" err="1">
                <a:latin typeface="Arial" pitchFamily="22" charset="0"/>
              </a:rPr>
              <a:t>Engl</a:t>
            </a:r>
            <a:r>
              <a:rPr lang="en-US" sz="1400" dirty="0">
                <a:latin typeface="Arial" pitchFamily="22" charset="0"/>
              </a:rPr>
              <a:t> J Med.  2011;364:1195-206.</a:t>
            </a:r>
          </a:p>
        </p:txBody>
      </p:sp>
    </p:spTree>
    <p:extLst>
      <p:ext uri="{BB962C8B-B14F-4D97-AF65-F5344CB8AC3E}">
        <p14:creationId xmlns:p14="http://schemas.microsoft.com/office/powerpoint/2010/main" val="173732399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</a:t>
            </a:r>
            <a:r>
              <a:rPr lang="en-US" dirty="0" smtClean="0">
                <a:latin typeface="Arial" pitchFamily="22" charset="0"/>
              </a:rPr>
              <a:t>Poordad F, </a:t>
            </a:r>
            <a:r>
              <a:rPr lang="en-US" dirty="0">
                <a:latin typeface="Arial" pitchFamily="22" charset="0"/>
              </a:rPr>
              <a:t>et al.  </a:t>
            </a:r>
            <a:r>
              <a:rPr lang="en-US" dirty="0" smtClean="0">
                <a:latin typeface="Arial" pitchFamily="22" charset="0"/>
              </a:rPr>
              <a:t>N Engl J Med.  2011;364:1195-206.</a:t>
            </a:r>
            <a:endParaRPr lang="en-US" dirty="0">
              <a:latin typeface="Arial" pitchFamily="22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Boceprevir </a:t>
            </a:r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for Treatment-Naïve HCV Genotype 1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SPRINT</a:t>
            </a:r>
            <a:r>
              <a:rPr lang="en-US" sz="2400" dirty="0" smtClean="0"/>
              <a:t>-2 Trial: Study Design</a:t>
            </a:r>
            <a:endParaRPr lang="en-US" sz="2400" dirty="0"/>
          </a:p>
        </p:txBody>
      </p:sp>
      <p:graphicFrame>
        <p:nvGraphicFramePr>
          <p:cNvPr id="30" name="Group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3610487"/>
              </p:ext>
            </p:extLst>
          </p:nvPr>
        </p:nvGraphicFramePr>
        <p:xfrm>
          <a:off x="1116120" y="1584569"/>
          <a:ext cx="6900863" cy="3102844"/>
        </p:xfrm>
        <a:graphic>
          <a:graphicData uri="http://schemas.openxmlformats.org/drawingml/2006/table">
            <a:tbl>
              <a:tblPr>
                <a:effectLst>
                  <a:outerShdw blurRad="38100" dist="38100" dir="2700000">
                    <a:srgbClr val="000000">
                      <a:alpha val="50000"/>
                    </a:srgbClr>
                  </a:outerShdw>
                </a:effectLst>
              </a:tblPr>
              <a:tblGrid>
                <a:gridCol w="6900863"/>
              </a:tblGrid>
              <a:tr h="422800">
                <a:tc>
                  <a:txBody>
                    <a:bodyPr/>
                    <a:lstStyle/>
                    <a:p>
                      <a:pPr marL="0" marR="0" lvl="0" indent="0" algn="l" defTabSz="457200" rtl="0" eaLnBrk="0" fontAlgn="base" latinLnBrk="0" hangingPunct="0">
                        <a:lnSpc>
                          <a:spcPts val="24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592A4"/>
                        </a:buClr>
                        <a:buSzTx/>
                        <a:buFont typeface="Arial" pitchFamily="-108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/>
                          <a:ea typeface="ＭＳ Ｐゴシック" pitchFamily="-108" charset="-128"/>
                          <a:cs typeface="Arial"/>
                        </a:rPr>
                        <a:t>SPRINT-2: Study 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/>
                          <a:ea typeface="ＭＳ Ｐゴシック" pitchFamily="-108" charset="-128"/>
                          <a:cs typeface="Arial"/>
                        </a:rPr>
                        <a:t>Features</a:t>
                      </a:r>
                    </a:p>
                  </a:txBody>
                  <a:tcPr marL="81280" marR="8128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96772"/>
                    </a:solidFill>
                  </a:tcPr>
                </a:tc>
              </a:tr>
              <a:tr h="2680044">
                <a:tc>
                  <a:txBody>
                    <a:bodyPr/>
                    <a:lstStyle/>
                    <a:p>
                      <a:pPr marL="283464" marR="0" lvl="0" indent="-192024" algn="l" defTabSz="457200" rtl="0" eaLnBrk="1" fontAlgn="base" latinLnBrk="0" hangingPunct="1">
                        <a:lnSpc>
                          <a:spcPts val="24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N = 1097 HCV-monoinfected patients (159 black)</a:t>
                      </a:r>
                    </a:p>
                    <a:p>
                      <a:pPr marL="283464" marR="0" lvl="0" indent="-192024" algn="l" defTabSz="457200" rtl="0" eaLnBrk="1" fontAlgn="base" latinLnBrk="0" hangingPunct="1">
                        <a:lnSpc>
                          <a:spcPts val="24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22" charset="0"/>
                          <a:cs typeface="+mn-cs"/>
                        </a:rPr>
                        <a:t>R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andomized,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 double-blind, placebo-controlled, phase 3 study</a:t>
                      </a:r>
                    </a:p>
                    <a:p>
                      <a:pPr marL="283464" marR="0" lvl="0" indent="-192024" algn="l" defTabSz="457200" rtl="0" eaLnBrk="1" fontAlgn="base" latinLnBrk="0" hangingPunct="1">
                        <a:lnSpc>
                          <a:spcPts val="24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All with chronic HCV and genotype 1 and treatment naïve</a:t>
                      </a:r>
                    </a:p>
                    <a:p>
                      <a:pPr marL="283464" marR="0" lvl="0" indent="-192024" algn="l" defTabSz="457200" rtl="0" eaLnBrk="1" fontAlgn="base" latinLnBrk="0" hangingPunct="1">
                        <a:lnSpc>
                          <a:spcPts val="24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Setting: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 multiple sites in United States and Europe</a:t>
                      </a:r>
                    </a:p>
                    <a:p>
                      <a:pPr marL="283464" marR="0" lvl="0" indent="-192024" algn="l" defTabSz="457200" rtl="0" eaLnBrk="1" fontAlgn="base" latinLnBrk="0" hangingPunct="1">
                        <a:lnSpc>
                          <a:spcPts val="24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HCV RNA </a:t>
                      </a:r>
                      <a:r>
                        <a:rPr lang="en-US" sz="1800" u="sng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&gt;</a:t>
                      </a:r>
                      <a:r>
                        <a:rPr lang="en-US" sz="1800" u="none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 1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0,000 IU/ml</a:t>
                      </a:r>
                      <a:endParaRPr lang="en-US" sz="1800" baseline="0" dirty="0" smtClean="0">
                        <a:solidFill>
                          <a:srgbClr val="000000"/>
                        </a:solidFill>
                        <a:latin typeface="Arial" pitchFamily="22" charset="0"/>
                      </a:endParaRPr>
                    </a:p>
                    <a:p>
                      <a:pPr marL="283464" marR="0" lvl="0" indent="-192024" algn="l" defTabSz="457200" rtl="0" eaLnBrk="1" fontAlgn="base" latinLnBrk="0" hangingPunct="1">
                        <a:lnSpc>
                          <a:spcPts val="24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u="none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Mean age 50; 14.5% black</a:t>
                      </a:r>
                    </a:p>
                    <a:p>
                      <a:pPr marL="283464" marR="0" lvl="0" indent="-192024" algn="l" defTabSz="457200" rtl="0" eaLnBrk="1" fontAlgn="base" latinLnBrk="0" hangingPunct="1">
                        <a:lnSpc>
                          <a:spcPts val="24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Randomized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 to 3 arms (1:1:1)</a:t>
                      </a:r>
                      <a:endParaRPr lang="en-US" sz="1800" dirty="0" smtClean="0">
                        <a:solidFill>
                          <a:srgbClr val="000000"/>
                        </a:solidFill>
                        <a:latin typeface="Arial" pitchFamily="22" charset="0"/>
                      </a:endParaRPr>
                    </a:p>
                  </a:txBody>
                  <a:tcPr marL="81280" marR="8128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D6E3"/>
                    </a:solidFill>
                  </a:tcPr>
                </a:tc>
              </a:tr>
            </a:tbl>
          </a:graphicData>
        </a:graphic>
      </p:graphicFrame>
      <p:sp>
        <p:nvSpPr>
          <p:cNvPr id="8" name="Rectangle 25"/>
          <p:cNvSpPr>
            <a:spLocks noChangeArrowheads="1"/>
          </p:cNvSpPr>
          <p:nvPr/>
        </p:nvSpPr>
        <p:spPr bwMode="auto">
          <a:xfrm>
            <a:off x="1116121" y="4876800"/>
            <a:ext cx="6900863" cy="1325880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38100" dist="38100" dir="2700000">
              <a:srgbClr val="000000">
                <a:alpha val="50000"/>
              </a:srgbClr>
            </a:outerShdw>
          </a:effectLst>
        </p:spPr>
        <p:txBody>
          <a:bodyPr lIns="92486" tIns="45431" rIns="92486" bIns="45431" anchor="ctr">
            <a:prstTxWarp prst="textNoShape">
              <a:avLst/>
            </a:prstTxWarp>
          </a:bodyPr>
          <a:lstStyle/>
          <a:p>
            <a:pPr defTabSz="935038">
              <a:lnSpc>
                <a:spcPts val="2400"/>
              </a:lnSpc>
              <a:spcBef>
                <a:spcPct val="50000"/>
              </a:spcBef>
            </a:pPr>
            <a:r>
              <a:rPr lang="en-US" sz="1800" b="1" u="sng" dirty="0" smtClean="0">
                <a:solidFill>
                  <a:srgbClr val="000000"/>
                </a:solidFill>
                <a:latin typeface="Arial" pitchFamily="22" charset="0"/>
              </a:rPr>
              <a:t>Drug Dosing</a:t>
            </a:r>
            <a:r>
              <a:rPr lang="en-US" sz="1800" dirty="0" smtClean="0">
                <a:solidFill>
                  <a:srgbClr val="000000"/>
                </a:solidFill>
                <a:latin typeface="Arial" pitchFamily="22" charset="0"/>
              </a:rPr>
              <a:t/>
            </a:r>
            <a:br>
              <a:rPr lang="en-US" sz="1800" dirty="0" smtClean="0">
                <a:solidFill>
                  <a:srgbClr val="000000"/>
                </a:solidFill>
                <a:latin typeface="Arial" pitchFamily="22" charset="0"/>
              </a:rPr>
            </a:br>
            <a:r>
              <a:rPr lang="en-US" sz="1800" dirty="0" smtClean="0">
                <a:solidFill>
                  <a:srgbClr val="000000"/>
                </a:solidFill>
                <a:latin typeface="Arial" pitchFamily="22" charset="0"/>
              </a:rPr>
              <a:t>Boceprevir = 800 mg three times daily</a:t>
            </a:r>
            <a:br>
              <a:rPr lang="en-US" sz="1800" dirty="0" smtClean="0">
                <a:solidFill>
                  <a:srgbClr val="000000"/>
                </a:solidFill>
                <a:latin typeface="Arial" pitchFamily="22" charset="0"/>
              </a:rPr>
            </a:br>
            <a:r>
              <a:rPr lang="en-US" sz="1800" dirty="0" smtClean="0">
                <a:solidFill>
                  <a:srgbClr val="000000"/>
                </a:solidFill>
                <a:latin typeface="Arial" pitchFamily="22" charset="0"/>
              </a:rPr>
              <a:t>Peginterferon alfa-2b = 1.5 µg/kg once weekly</a:t>
            </a:r>
            <a:br>
              <a:rPr lang="en-US" sz="1800" dirty="0" smtClean="0">
                <a:solidFill>
                  <a:srgbClr val="000000"/>
                </a:solidFill>
                <a:latin typeface="Arial" pitchFamily="22" charset="0"/>
              </a:rPr>
            </a:br>
            <a:r>
              <a:rPr lang="en-US" sz="1800" dirty="0" smtClean="0">
                <a:solidFill>
                  <a:srgbClr val="000000"/>
                </a:solidFill>
                <a:latin typeface="Arial" pitchFamily="22" charset="0"/>
              </a:rPr>
              <a:t>Ribavirin = 600-1400 mg/day (based on weight)</a:t>
            </a:r>
            <a:endParaRPr lang="en-US" sz="1800" dirty="0">
              <a:solidFill>
                <a:srgbClr val="000000"/>
              </a:solidFill>
              <a:latin typeface="Arial" pitchFamily="2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82440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4940301" y="2243665"/>
            <a:ext cx="38100" cy="3332481"/>
          </a:xfrm>
          <a:prstGeom prst="line">
            <a:avLst/>
          </a:prstGeom>
          <a:ln w="12700" cmpd="sng">
            <a:solidFill>
              <a:srgbClr val="595959"/>
            </a:solidFill>
            <a:prstDash val="sysDash"/>
            <a:head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Rectangle 54"/>
          <p:cNvSpPr/>
          <p:nvPr/>
        </p:nvSpPr>
        <p:spPr>
          <a:xfrm>
            <a:off x="1295400" y="1528064"/>
            <a:ext cx="7347706" cy="43281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800" dirty="0" smtClean="0">
                <a:solidFill>
                  <a:srgbClr val="000000"/>
                </a:solidFill>
              </a:rPr>
              <a:t> </a:t>
            </a:r>
            <a:endParaRPr lang="en-US" sz="1800" dirty="0">
              <a:solidFill>
                <a:srgbClr val="0000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>
          <a:xfrm>
            <a:off x="304800" y="6460173"/>
            <a:ext cx="7382254" cy="320040"/>
          </a:xfrm>
        </p:spPr>
        <p:txBody>
          <a:bodyPr/>
          <a:lstStyle/>
          <a:p>
            <a:r>
              <a:rPr lang="en-US" dirty="0"/>
              <a:t>Source: </a:t>
            </a:r>
            <a:r>
              <a:rPr lang="en-US" dirty="0">
                <a:latin typeface="Arial" pitchFamily="22" charset="0"/>
              </a:rPr>
              <a:t>Poordad F, et al.  N Engl J Med.  2011;364:1195-206.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Boceprevir </a:t>
            </a:r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for Treatment-Naïve HCV Genotype 1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SPRINT-2 Trial: </a:t>
            </a:r>
            <a:r>
              <a:rPr lang="en-US" sz="2400" dirty="0" smtClean="0"/>
              <a:t>Treatment Regimens</a:t>
            </a:r>
            <a:endParaRPr lang="en-US" sz="2400" dirty="0"/>
          </a:p>
        </p:txBody>
      </p:sp>
      <p:sp>
        <p:nvSpPr>
          <p:cNvPr id="52" name="Rectangle 51"/>
          <p:cNvSpPr/>
          <p:nvPr/>
        </p:nvSpPr>
        <p:spPr>
          <a:xfrm>
            <a:off x="2853268" y="1465580"/>
            <a:ext cx="545592" cy="4511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12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4669876" y="1465580"/>
            <a:ext cx="545592" cy="4511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24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8217408" y="1465580"/>
            <a:ext cx="545592" cy="4511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48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1642535" y="1465580"/>
            <a:ext cx="545592" cy="4511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4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5257800" y="1465580"/>
            <a:ext cx="545592" cy="4511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28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1118108" y="1465580"/>
            <a:ext cx="545592" cy="4511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0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457200" y="1516380"/>
            <a:ext cx="838200" cy="4511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Week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46" name="Rectangle 7"/>
          <p:cNvSpPr>
            <a:spLocks noChangeArrowheads="1"/>
          </p:cNvSpPr>
          <p:nvPr/>
        </p:nvSpPr>
        <p:spPr bwMode="ltGray">
          <a:xfrm>
            <a:off x="1326896" y="5450101"/>
            <a:ext cx="576072" cy="365757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b">
            <a:prstTxWarp prst="textNoShape">
              <a:avLst/>
            </a:prstTxWarp>
          </a:bodyPr>
          <a:lstStyle/>
          <a:p>
            <a:pPr>
              <a:lnSpc>
                <a:spcPts val="1400"/>
              </a:lnSpc>
            </a:pPr>
            <a:endParaRPr lang="en-US" sz="20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7" name="Rectangle 7"/>
          <p:cNvSpPr>
            <a:spLocks noChangeArrowheads="1"/>
          </p:cNvSpPr>
          <p:nvPr/>
        </p:nvSpPr>
        <p:spPr bwMode="ltGray">
          <a:xfrm>
            <a:off x="1916352" y="3977643"/>
            <a:ext cx="3657600" cy="36575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b">
            <a:prstTxWarp prst="textNoShape">
              <a:avLst/>
            </a:prstTxWarp>
          </a:bodyPr>
          <a:lstStyle/>
          <a:p>
            <a:pPr>
              <a:lnSpc>
                <a:spcPts val="1400"/>
              </a:lnSpc>
            </a:pPr>
            <a:r>
              <a:rPr lang="en-US" sz="1800" dirty="0" smtClean="0">
                <a:solidFill>
                  <a:srgbClr val="000000"/>
                </a:solidFill>
                <a:latin typeface="Arial"/>
                <a:cs typeface="Arial"/>
              </a:rPr>
              <a:t>Boceprevir</a:t>
            </a:r>
            <a:endParaRPr lang="en-US" sz="18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50" name="Rectangle 7"/>
          <p:cNvSpPr>
            <a:spLocks noChangeArrowheads="1"/>
          </p:cNvSpPr>
          <p:nvPr/>
        </p:nvSpPr>
        <p:spPr bwMode="ltGray">
          <a:xfrm>
            <a:off x="1314028" y="4358643"/>
            <a:ext cx="4261104" cy="36575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r>
              <a:rPr lang="en-US" sz="1800" dirty="0" smtClean="0">
                <a:solidFill>
                  <a:srgbClr val="000000"/>
                </a:solidFill>
                <a:latin typeface="Arial"/>
                <a:cs typeface="Arial"/>
              </a:rPr>
              <a:t>Peginterferon  + Ribavirin</a:t>
            </a:r>
            <a:endParaRPr lang="en-US" sz="18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51" name="Rectangle 50"/>
          <p:cNvSpPr/>
          <p:nvPr/>
        </p:nvSpPr>
        <p:spPr bwMode="ltGray">
          <a:xfrm>
            <a:off x="564727" y="3982728"/>
            <a:ext cx="762000" cy="731520"/>
          </a:xfrm>
          <a:prstGeom prst="rect">
            <a:avLst/>
          </a:prstGeom>
          <a:solidFill>
            <a:schemeClr val="tx1">
              <a:alpha val="80000"/>
            </a:schemeClr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t"/>
          <a:lstStyle/>
          <a:p>
            <a:pPr algn="ctr">
              <a:lnSpc>
                <a:spcPts val="2400"/>
              </a:lnSpc>
            </a:pPr>
            <a:r>
              <a:rPr lang="en-US" sz="1400" dirty="0"/>
              <a:t>B24</a:t>
            </a:r>
          </a:p>
          <a:p>
            <a:pPr algn="ctr">
              <a:lnSpc>
                <a:spcPts val="2400"/>
              </a:lnSpc>
            </a:pPr>
            <a:r>
              <a:rPr lang="en-US" sz="1400" dirty="0" smtClean="0"/>
              <a:t>PR28</a:t>
            </a:r>
            <a:r>
              <a:rPr lang="en-US" sz="1400" dirty="0"/>
              <a:t>-</a:t>
            </a:r>
            <a:r>
              <a:rPr lang="en-US" sz="1400" dirty="0" smtClean="0"/>
              <a:t>48</a:t>
            </a:r>
            <a:endParaRPr lang="en-US" sz="1400" dirty="0"/>
          </a:p>
        </p:txBody>
      </p:sp>
      <p:sp>
        <p:nvSpPr>
          <p:cNvPr id="56" name="Rectangle 7"/>
          <p:cNvSpPr>
            <a:spLocks noChangeArrowheads="1"/>
          </p:cNvSpPr>
          <p:nvPr/>
        </p:nvSpPr>
        <p:spPr bwMode="ltGray">
          <a:xfrm>
            <a:off x="1314028" y="5818772"/>
            <a:ext cx="7315200" cy="36575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r>
              <a:rPr lang="en-US" sz="1800" dirty="0" smtClean="0">
                <a:solidFill>
                  <a:srgbClr val="000000"/>
                </a:solidFill>
                <a:latin typeface="Arial"/>
                <a:cs typeface="Arial"/>
              </a:rPr>
              <a:t>Peginterferon  + Ribavirin</a:t>
            </a:r>
            <a:endParaRPr lang="en-US" sz="18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60" name="Rectangle 59"/>
          <p:cNvSpPr/>
          <p:nvPr/>
        </p:nvSpPr>
        <p:spPr bwMode="ltGray">
          <a:xfrm>
            <a:off x="564727" y="5440680"/>
            <a:ext cx="762000" cy="731520"/>
          </a:xfrm>
          <a:prstGeom prst="rect">
            <a:avLst/>
          </a:prstGeom>
          <a:solidFill>
            <a:schemeClr val="tx1">
              <a:alpha val="80000"/>
            </a:schemeClr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t"/>
          <a:lstStyle/>
          <a:p>
            <a:pPr algn="ctr">
              <a:lnSpc>
                <a:spcPts val="2400"/>
              </a:lnSpc>
            </a:pPr>
            <a:r>
              <a:rPr lang="en-US" sz="1400" dirty="0" smtClean="0"/>
              <a:t>B44</a:t>
            </a:r>
            <a:br>
              <a:rPr lang="en-US" sz="1400" dirty="0" smtClean="0"/>
            </a:br>
            <a:r>
              <a:rPr lang="en-US" sz="1400" dirty="0" smtClean="0"/>
              <a:t>PR48</a:t>
            </a:r>
            <a:br>
              <a:rPr lang="en-US" sz="1400" dirty="0" smtClean="0"/>
            </a:br>
            <a:endParaRPr lang="en-US" sz="1400" dirty="0"/>
          </a:p>
        </p:txBody>
      </p:sp>
      <p:sp>
        <p:nvSpPr>
          <p:cNvPr id="62" name="Rectangle 61"/>
          <p:cNvSpPr/>
          <p:nvPr/>
        </p:nvSpPr>
        <p:spPr bwMode="ltGray">
          <a:xfrm>
            <a:off x="564727" y="2468880"/>
            <a:ext cx="762000" cy="731520"/>
          </a:xfrm>
          <a:prstGeom prst="rect">
            <a:avLst/>
          </a:prstGeom>
          <a:solidFill>
            <a:schemeClr val="tx1">
              <a:alpha val="80000"/>
            </a:schemeClr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>
              <a:lnSpc>
                <a:spcPts val="1800"/>
              </a:lnSpc>
            </a:pPr>
            <a:r>
              <a:rPr lang="en-US" sz="1400" dirty="0" smtClean="0"/>
              <a:t>PR48</a:t>
            </a:r>
            <a:endParaRPr lang="en-US" sz="1400" dirty="0"/>
          </a:p>
        </p:txBody>
      </p:sp>
      <p:sp>
        <p:nvSpPr>
          <p:cNvPr id="61" name="Rectangle 7"/>
          <p:cNvSpPr>
            <a:spLocks noChangeArrowheads="1"/>
          </p:cNvSpPr>
          <p:nvPr/>
        </p:nvSpPr>
        <p:spPr bwMode="ltGray">
          <a:xfrm>
            <a:off x="1326358" y="2817174"/>
            <a:ext cx="7315200" cy="36576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r>
              <a:rPr lang="en-US" sz="1800" dirty="0" smtClean="0">
                <a:solidFill>
                  <a:srgbClr val="000000"/>
                </a:solidFill>
                <a:latin typeface="Arial"/>
                <a:cs typeface="Arial"/>
              </a:rPr>
              <a:t>Peginterferon  + Ribavirin</a:t>
            </a:r>
          </a:p>
        </p:txBody>
      </p:sp>
      <p:sp>
        <p:nvSpPr>
          <p:cNvPr id="63" name="Rectangle 7"/>
          <p:cNvSpPr>
            <a:spLocks noChangeArrowheads="1"/>
          </p:cNvSpPr>
          <p:nvPr/>
        </p:nvSpPr>
        <p:spPr bwMode="ltGray">
          <a:xfrm>
            <a:off x="1916353" y="5450101"/>
            <a:ext cx="6703391" cy="36575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b">
            <a:prstTxWarp prst="textNoShape">
              <a:avLst/>
            </a:prstTxWarp>
          </a:bodyPr>
          <a:lstStyle/>
          <a:p>
            <a:pPr>
              <a:lnSpc>
                <a:spcPts val="1400"/>
              </a:lnSpc>
            </a:pPr>
            <a:r>
              <a:rPr lang="en-US" sz="1800" dirty="0" smtClean="0">
                <a:solidFill>
                  <a:srgbClr val="000000"/>
                </a:solidFill>
                <a:latin typeface="Arial"/>
                <a:cs typeface="Arial"/>
              </a:rPr>
              <a:t>Boceprevir</a:t>
            </a:r>
            <a:endParaRPr lang="en-US" sz="18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64" name="Rectangle 7"/>
          <p:cNvSpPr>
            <a:spLocks noChangeArrowheads="1"/>
          </p:cNvSpPr>
          <p:nvPr/>
        </p:nvSpPr>
        <p:spPr bwMode="ltGray">
          <a:xfrm>
            <a:off x="1326896" y="3977643"/>
            <a:ext cx="576072" cy="365757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b">
            <a:prstTxWarp prst="textNoShape">
              <a:avLst/>
            </a:prstTxWarp>
          </a:bodyPr>
          <a:lstStyle/>
          <a:p>
            <a:pPr>
              <a:lnSpc>
                <a:spcPts val="1400"/>
              </a:lnSpc>
            </a:pPr>
            <a:endParaRPr lang="en-US" sz="20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65" name="Rectangle 7"/>
          <p:cNvSpPr>
            <a:spLocks noChangeArrowheads="1"/>
          </p:cNvSpPr>
          <p:nvPr/>
        </p:nvSpPr>
        <p:spPr bwMode="ltGray">
          <a:xfrm>
            <a:off x="563040" y="3982728"/>
            <a:ext cx="5010912" cy="731520"/>
          </a:xfrm>
          <a:prstGeom prst="rect">
            <a:avLst/>
          </a:prstGeom>
          <a:noFill/>
          <a:ln w="381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t">
            <a:prstTxWarp prst="textNoShape">
              <a:avLst/>
            </a:prstTxWarp>
          </a:bodyPr>
          <a:lstStyle/>
          <a:p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/>
            </a:r>
            <a:b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</a:br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/>
            </a:r>
            <a:b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</a:br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66" name="Rectangle 7"/>
          <p:cNvSpPr>
            <a:spLocks noChangeArrowheads="1"/>
          </p:cNvSpPr>
          <p:nvPr/>
        </p:nvSpPr>
        <p:spPr bwMode="ltGray">
          <a:xfrm>
            <a:off x="5575300" y="4739645"/>
            <a:ext cx="3060700" cy="36575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r>
              <a:rPr lang="en-US" sz="1800" dirty="0" smtClean="0">
                <a:solidFill>
                  <a:srgbClr val="000000"/>
                </a:solidFill>
                <a:latin typeface="Arial"/>
                <a:cs typeface="Arial"/>
              </a:rPr>
              <a:t>Peginterferon  + Ribavirin</a:t>
            </a:r>
            <a:endParaRPr lang="en-US" sz="18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5588000" y="3326536"/>
            <a:ext cx="3051556" cy="642034"/>
            <a:chOff x="5588000" y="3326536"/>
            <a:chExt cx="3051556" cy="642034"/>
          </a:xfrm>
        </p:grpSpPr>
        <p:sp>
          <p:nvSpPr>
            <p:cNvPr id="67" name="TextBox 66"/>
            <p:cNvSpPr txBox="1"/>
            <p:nvPr/>
          </p:nvSpPr>
          <p:spPr>
            <a:xfrm>
              <a:off x="5588000" y="3326536"/>
              <a:ext cx="30226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latin typeface="Arial"/>
                  <a:cs typeface="Arial"/>
                </a:rPr>
                <a:t>Undetectable HCV RNA at week 8-24</a:t>
              </a:r>
              <a:endParaRPr lang="en-US" sz="1200" dirty="0">
                <a:latin typeface="Arial"/>
                <a:cs typeface="Arial"/>
              </a:endParaRPr>
            </a:p>
          </p:txBody>
        </p:sp>
        <p:sp>
          <p:nvSpPr>
            <p:cNvPr id="69" name="Rectangle 7"/>
            <p:cNvSpPr>
              <a:spLocks noChangeArrowheads="1"/>
            </p:cNvSpPr>
            <p:nvPr/>
          </p:nvSpPr>
          <p:spPr bwMode="ltGray">
            <a:xfrm>
              <a:off x="5588000" y="3602817"/>
              <a:ext cx="3051556" cy="36575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 cap="flat" cmpd="sng" algn="ctr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 lIns="91430" tIns="45714" rIns="91430" bIns="45714" anchor="ctr">
              <a:prstTxWarp prst="textNoShape">
                <a:avLst/>
              </a:prstTxWarp>
            </a:bodyPr>
            <a:lstStyle/>
            <a:p>
              <a:r>
                <a:rPr lang="en-US" sz="1800" dirty="0" smtClean="0">
                  <a:solidFill>
                    <a:srgbClr val="000000"/>
                  </a:solidFill>
                  <a:latin typeface="Arial"/>
                  <a:cs typeface="Arial"/>
                </a:rPr>
                <a:t>Stop Therapy</a:t>
              </a:r>
              <a:endParaRPr lang="en-US" sz="1800" dirty="0"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</p:grpSp>
      <p:sp>
        <p:nvSpPr>
          <p:cNvPr id="70" name="Rectangle 7"/>
          <p:cNvSpPr>
            <a:spLocks noChangeArrowheads="1"/>
          </p:cNvSpPr>
          <p:nvPr/>
        </p:nvSpPr>
        <p:spPr bwMode="invGray">
          <a:xfrm>
            <a:off x="5575300" y="3609322"/>
            <a:ext cx="3065442" cy="360269"/>
          </a:xfrm>
          <a:prstGeom prst="rect">
            <a:avLst/>
          </a:prstGeom>
          <a:noFill/>
          <a:ln w="28575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t">
            <a:prstTxWarp prst="textNoShape">
              <a:avLst/>
            </a:prstTxWarp>
          </a:bodyPr>
          <a:lstStyle/>
          <a:p>
            <a:r>
              <a:rPr lang="en-US" sz="1600" b="1" dirty="0" smtClean="0">
                <a:solidFill>
                  <a:srgbClr val="000000"/>
                </a:solidFill>
                <a:cs typeface="Arial"/>
              </a:rPr>
              <a:t/>
            </a:r>
            <a:br>
              <a:rPr lang="en-US" sz="1600" b="1" dirty="0" smtClean="0">
                <a:solidFill>
                  <a:srgbClr val="000000"/>
                </a:solidFill>
                <a:cs typeface="Arial"/>
              </a:rPr>
            </a:br>
            <a:r>
              <a:rPr lang="en-US" sz="1600" b="1" dirty="0" smtClean="0">
                <a:solidFill>
                  <a:srgbClr val="000000"/>
                </a:solidFill>
                <a:latin typeface="Arial"/>
                <a:cs typeface="Arial"/>
              </a:rPr>
              <a:t/>
            </a:r>
            <a:br>
              <a:rPr lang="en-US" sz="1600" b="1" dirty="0" smtClean="0">
                <a:solidFill>
                  <a:srgbClr val="000000"/>
                </a:solidFill>
                <a:latin typeface="Arial"/>
                <a:cs typeface="Arial"/>
              </a:rPr>
            </a:br>
            <a:endParaRPr lang="en-US" sz="1600" b="1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5575300" y="4449215"/>
            <a:ext cx="3065442" cy="646445"/>
            <a:chOff x="5575300" y="4449215"/>
            <a:chExt cx="3065442" cy="646445"/>
          </a:xfrm>
        </p:grpSpPr>
        <p:sp>
          <p:nvSpPr>
            <p:cNvPr id="68" name="TextBox 67"/>
            <p:cNvSpPr txBox="1"/>
            <p:nvPr/>
          </p:nvSpPr>
          <p:spPr>
            <a:xfrm>
              <a:off x="5588000" y="4449215"/>
              <a:ext cx="30226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latin typeface="Arial"/>
                  <a:cs typeface="Arial"/>
                </a:rPr>
                <a:t>D</a:t>
              </a:r>
              <a:r>
                <a:rPr lang="en-US" sz="1200" dirty="0" smtClean="0">
                  <a:latin typeface="Arial"/>
                  <a:cs typeface="Arial"/>
                </a:rPr>
                <a:t>etectable HCV RNA at week 8-24</a:t>
              </a:r>
              <a:endParaRPr lang="en-US" sz="1200" dirty="0">
                <a:latin typeface="Arial"/>
                <a:cs typeface="Arial"/>
              </a:endParaRPr>
            </a:p>
          </p:txBody>
        </p:sp>
        <p:sp>
          <p:nvSpPr>
            <p:cNvPr id="71" name="Rectangle 7"/>
            <p:cNvSpPr>
              <a:spLocks noChangeArrowheads="1"/>
            </p:cNvSpPr>
            <p:nvPr/>
          </p:nvSpPr>
          <p:spPr bwMode="invGray">
            <a:xfrm>
              <a:off x="5575300" y="4729901"/>
              <a:ext cx="3065442" cy="365759"/>
            </a:xfrm>
            <a:prstGeom prst="rect">
              <a:avLst/>
            </a:prstGeom>
            <a:noFill/>
            <a:ln w="28575" cap="flat" cmpd="sng" algn="ctr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 lIns="91430" tIns="45714" rIns="91430" bIns="45714" anchor="t">
              <a:prstTxWarp prst="textNoShape">
                <a:avLst/>
              </a:prstTxWarp>
            </a:bodyPr>
            <a:lstStyle/>
            <a:p>
              <a:r>
                <a:rPr lang="en-US" sz="1600" b="1" dirty="0" smtClean="0">
                  <a:solidFill>
                    <a:srgbClr val="000000"/>
                  </a:solidFill>
                  <a:cs typeface="Arial"/>
                </a:rPr>
                <a:t/>
              </a:r>
              <a:br>
                <a:rPr lang="en-US" sz="1600" b="1" dirty="0" smtClean="0">
                  <a:solidFill>
                    <a:srgbClr val="000000"/>
                  </a:solidFill>
                  <a:cs typeface="Arial"/>
                </a:rPr>
              </a:br>
              <a:r>
                <a:rPr lang="en-US" sz="1600" b="1" dirty="0" smtClean="0">
                  <a:solidFill>
                    <a:srgbClr val="000000"/>
                  </a:solidFill>
                  <a:latin typeface="Arial"/>
                  <a:cs typeface="Arial"/>
                </a:rPr>
                <a:t/>
              </a:r>
              <a:br>
                <a:rPr lang="en-US" sz="1600" b="1" dirty="0" smtClean="0">
                  <a:solidFill>
                    <a:srgbClr val="000000"/>
                  </a:solidFill>
                  <a:latin typeface="Arial"/>
                  <a:cs typeface="Arial"/>
                </a:rPr>
              </a:br>
              <a:endParaRPr lang="en-US" sz="1600" b="1" dirty="0"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</p:grpSp>
      <p:sp>
        <p:nvSpPr>
          <p:cNvPr id="76" name="Rectangle 7"/>
          <p:cNvSpPr>
            <a:spLocks noChangeArrowheads="1"/>
          </p:cNvSpPr>
          <p:nvPr/>
        </p:nvSpPr>
        <p:spPr bwMode="ltGray">
          <a:xfrm>
            <a:off x="1326896" y="2477613"/>
            <a:ext cx="7289800" cy="365757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b">
            <a:prstTxWarp prst="textNoShape">
              <a:avLst/>
            </a:prstTxWarp>
          </a:bodyPr>
          <a:lstStyle/>
          <a:p>
            <a:pPr>
              <a:lnSpc>
                <a:spcPts val="1400"/>
              </a:lnSpc>
            </a:pPr>
            <a:endParaRPr lang="en-US" sz="20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79" name="Rectangle 7"/>
          <p:cNvSpPr>
            <a:spLocks noChangeArrowheads="1"/>
          </p:cNvSpPr>
          <p:nvPr/>
        </p:nvSpPr>
        <p:spPr bwMode="ltGray">
          <a:xfrm>
            <a:off x="563041" y="5440680"/>
            <a:ext cx="8065007" cy="731520"/>
          </a:xfrm>
          <a:prstGeom prst="rect">
            <a:avLst/>
          </a:prstGeom>
          <a:noFill/>
          <a:ln w="381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t">
            <a:prstTxWarp prst="textNoShape">
              <a:avLst/>
            </a:prstTxWarp>
          </a:bodyPr>
          <a:lstStyle/>
          <a:p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/>
            </a:r>
            <a:b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</a:br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/>
            </a:r>
            <a:b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</a:br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1295400" y="1955799"/>
            <a:ext cx="657012" cy="359663"/>
          </a:xfrm>
          <a:prstGeom prst="rect">
            <a:avLst/>
          </a:prstGeom>
          <a:solidFill>
            <a:srgbClr val="3B494F"/>
          </a:solidFill>
          <a:ln>
            <a:solidFill>
              <a:srgbClr val="4E5F6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spc="-40" dirty="0" smtClean="0">
                <a:solidFill>
                  <a:schemeClr val="bg1"/>
                </a:solidFill>
              </a:rPr>
              <a:t>Lead In</a:t>
            </a:r>
            <a:endParaRPr lang="en-US" sz="1200" spc="-40" dirty="0">
              <a:solidFill>
                <a:schemeClr val="bg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4377267" y="1955799"/>
            <a:ext cx="1117600" cy="3048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spc="-40" dirty="0" smtClean="0">
                <a:solidFill>
                  <a:srgbClr val="000000"/>
                </a:solidFill>
                <a:latin typeface="Zapf Dingbats"/>
                <a:ea typeface="Zapf Dingbats"/>
                <a:cs typeface="Zapf Dingbats"/>
                <a:sym typeface="Zapf Dingbats"/>
              </a:rPr>
              <a:t>✔ </a:t>
            </a:r>
            <a:r>
              <a:rPr lang="en-US" sz="1200" spc="-40" dirty="0" smtClean="0">
                <a:solidFill>
                  <a:srgbClr val="000000"/>
                </a:solidFill>
              </a:rPr>
              <a:t>HCV RNA</a:t>
            </a:r>
            <a:endParaRPr lang="en-US" sz="1200" spc="-40" dirty="0">
              <a:solidFill>
                <a:srgbClr val="000000"/>
              </a:solidFill>
            </a:endParaRPr>
          </a:p>
        </p:txBody>
      </p:sp>
      <p:cxnSp>
        <p:nvCxnSpPr>
          <p:cNvPr id="38" name="Straight Connector 37"/>
          <p:cNvCxnSpPr/>
          <p:nvPr/>
        </p:nvCxnSpPr>
        <p:spPr>
          <a:xfrm>
            <a:off x="5579534" y="3615271"/>
            <a:ext cx="0" cy="14752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Rectangle 7"/>
          <p:cNvSpPr>
            <a:spLocks noChangeArrowheads="1"/>
          </p:cNvSpPr>
          <p:nvPr/>
        </p:nvSpPr>
        <p:spPr bwMode="ltGray">
          <a:xfrm>
            <a:off x="1916353" y="2475387"/>
            <a:ext cx="6703391" cy="365757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b">
            <a:prstTxWarp prst="textNoShape">
              <a:avLst/>
            </a:prstTxWarp>
          </a:bodyPr>
          <a:lstStyle/>
          <a:p>
            <a:pPr>
              <a:lnSpc>
                <a:spcPts val="1400"/>
              </a:lnSpc>
            </a:pPr>
            <a:r>
              <a:rPr lang="en-US" sz="1800" dirty="0" smtClean="0">
                <a:solidFill>
                  <a:srgbClr val="000000"/>
                </a:solidFill>
                <a:latin typeface="Arial"/>
                <a:cs typeface="Arial"/>
              </a:rPr>
              <a:t>Placebo</a:t>
            </a:r>
            <a:endParaRPr lang="en-US" sz="18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78" name="Rectangle 7"/>
          <p:cNvSpPr>
            <a:spLocks noChangeArrowheads="1"/>
          </p:cNvSpPr>
          <p:nvPr/>
        </p:nvSpPr>
        <p:spPr bwMode="invGray">
          <a:xfrm>
            <a:off x="563035" y="2473113"/>
            <a:ext cx="8065007" cy="731520"/>
          </a:xfrm>
          <a:prstGeom prst="rect">
            <a:avLst/>
          </a:prstGeom>
          <a:noFill/>
          <a:ln w="381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t">
            <a:prstTxWarp prst="textNoShape">
              <a:avLst/>
            </a:prstTxWarp>
          </a:bodyPr>
          <a:lstStyle/>
          <a:p>
            <a:r>
              <a:rPr lang="en-US" sz="1600" b="1" dirty="0" smtClean="0">
                <a:solidFill>
                  <a:srgbClr val="000000"/>
                </a:solidFill>
                <a:cs typeface="Arial"/>
              </a:rPr>
              <a:t/>
            </a:r>
            <a:br>
              <a:rPr lang="en-US" sz="1600" b="1" dirty="0" smtClean="0">
                <a:solidFill>
                  <a:srgbClr val="000000"/>
                </a:solidFill>
                <a:cs typeface="Arial"/>
              </a:rPr>
            </a:br>
            <a:r>
              <a:rPr lang="en-US" sz="1600" b="1" dirty="0" smtClean="0">
                <a:solidFill>
                  <a:srgbClr val="000000"/>
                </a:solidFill>
                <a:latin typeface="Arial"/>
                <a:cs typeface="Arial"/>
              </a:rPr>
              <a:t/>
            </a:r>
            <a:br>
              <a:rPr lang="en-US" sz="1600" b="1" dirty="0" smtClean="0">
                <a:solidFill>
                  <a:srgbClr val="000000"/>
                </a:solidFill>
                <a:latin typeface="Arial"/>
                <a:cs typeface="Arial"/>
              </a:rPr>
            </a:br>
            <a:endParaRPr lang="en-US" sz="1600" b="1" dirty="0">
              <a:solidFill>
                <a:srgbClr val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3780606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Boceprevir </a:t>
            </a:r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for Treatment-Naïve HCV Genotype 1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SPRINT-2 Trial: Treatment Regimens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SPRINT-2: SVR 24 by Regimen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</a:t>
            </a:r>
            <a:r>
              <a:rPr lang="en-US" dirty="0" err="1">
                <a:latin typeface="Arial" pitchFamily="22" charset="0"/>
              </a:rPr>
              <a:t>Poordad</a:t>
            </a:r>
            <a:r>
              <a:rPr lang="en-US" dirty="0">
                <a:latin typeface="Arial" pitchFamily="22" charset="0"/>
              </a:rPr>
              <a:t> F, et al.  N </a:t>
            </a:r>
            <a:r>
              <a:rPr lang="en-US" dirty="0" err="1">
                <a:latin typeface="Arial" pitchFamily="22" charset="0"/>
              </a:rPr>
              <a:t>Engl</a:t>
            </a:r>
            <a:r>
              <a:rPr lang="en-US" dirty="0">
                <a:latin typeface="Arial" pitchFamily="22" charset="0"/>
              </a:rPr>
              <a:t> J Med.  2011;364:1195-206.</a:t>
            </a:r>
          </a:p>
        </p:txBody>
      </p:sp>
      <p:graphicFrame>
        <p:nvGraphicFramePr>
          <p:cNvPr id="30" name="Chart 2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81084834"/>
              </p:ext>
            </p:extLst>
          </p:nvPr>
        </p:nvGraphicFramePr>
        <p:xfrm>
          <a:off x="457200" y="1828804"/>
          <a:ext cx="8229600" cy="43891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3" name="Rectangle 25"/>
          <p:cNvSpPr>
            <a:spLocks noChangeArrowheads="1"/>
          </p:cNvSpPr>
          <p:nvPr/>
        </p:nvSpPr>
        <p:spPr bwMode="auto">
          <a:xfrm>
            <a:off x="7790" y="6019800"/>
            <a:ext cx="9153144" cy="274318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miter lim="800000"/>
            <a:headEnd/>
            <a:tailEnd/>
          </a:ln>
        </p:spPr>
        <p:txBody>
          <a:bodyPr lIns="92486" tIns="45431" rIns="92486" bIns="45431" anchor="ctr">
            <a:prstTxWarp prst="textNoShape">
              <a:avLst/>
            </a:prstTxWarp>
          </a:bodyPr>
          <a:lstStyle/>
          <a:p>
            <a:pPr marL="274320" defTabSz="935038">
              <a:spcBef>
                <a:spcPct val="50000"/>
              </a:spcBef>
            </a:pPr>
            <a:r>
              <a:rPr lang="en-US" sz="1400" dirty="0" smtClean="0">
                <a:solidFill>
                  <a:srgbClr val="000000"/>
                </a:solidFill>
                <a:latin typeface="Arial" pitchFamily="22" charset="0"/>
              </a:rPr>
              <a:t>B = Boceprevir;  PR = Peginterferon</a:t>
            </a:r>
            <a:r>
              <a:rPr lang="en-US" sz="1400" dirty="0">
                <a:solidFill>
                  <a:srgbClr val="000000"/>
                </a:solidFill>
                <a:latin typeface="Arial" pitchFamily="22" charset="0"/>
              </a:rPr>
              <a:t> </a:t>
            </a:r>
            <a:r>
              <a:rPr lang="en-US" sz="1400" dirty="0" smtClean="0">
                <a:solidFill>
                  <a:srgbClr val="000000"/>
                </a:solidFill>
                <a:latin typeface="Arial" pitchFamily="22" charset="0"/>
              </a:rPr>
              <a:t>+ Ribavirin</a:t>
            </a:r>
            <a:endParaRPr lang="en-US" sz="1400" dirty="0">
              <a:solidFill>
                <a:srgbClr val="000000"/>
              </a:solidFill>
              <a:latin typeface="Arial" pitchFamily="22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142077" y="4967432"/>
            <a:ext cx="913957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137/163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568147" y="4967432"/>
            <a:ext cx="913957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233/368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975628" y="4967432"/>
            <a:ext cx="913957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242/366</a:t>
            </a:r>
            <a:endParaRPr lang="en-US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411709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Boceprevir </a:t>
            </a:r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for Treatment-Naïve HCV Genotype 1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SPRINT-2 Trial: </a:t>
            </a:r>
            <a:r>
              <a:rPr lang="en-US" sz="2400" dirty="0" smtClean="0"/>
              <a:t>Results</a:t>
            </a:r>
            <a:endParaRPr lang="en-US" sz="240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0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SPRINT-2: SVR 24 by Regimen</a:t>
            </a:r>
            <a:endParaRPr lang="en-US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</a:t>
            </a:r>
            <a:r>
              <a:rPr lang="en-US" dirty="0">
                <a:latin typeface="Arial" pitchFamily="22" charset="0"/>
              </a:rPr>
              <a:t>Poordad F, et al.  N Engl J Med.  2011;364:1195-206.</a:t>
            </a:r>
          </a:p>
        </p:txBody>
      </p:sp>
      <p:graphicFrame>
        <p:nvGraphicFramePr>
          <p:cNvPr id="30" name="Chart 2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08875712"/>
              </p:ext>
            </p:extLst>
          </p:nvPr>
        </p:nvGraphicFramePr>
        <p:xfrm>
          <a:off x="457200" y="1828804"/>
          <a:ext cx="8458200" cy="43891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Rectangle 25"/>
          <p:cNvSpPr>
            <a:spLocks noChangeArrowheads="1"/>
          </p:cNvSpPr>
          <p:nvPr/>
        </p:nvSpPr>
        <p:spPr bwMode="auto">
          <a:xfrm>
            <a:off x="-1" y="6146799"/>
            <a:ext cx="9162288" cy="228600"/>
          </a:xfrm>
          <a:prstGeom prst="rect">
            <a:avLst/>
          </a:prstGeom>
          <a:solidFill>
            <a:srgbClr val="D9D9D9"/>
          </a:solidFill>
          <a:ln w="12700">
            <a:noFill/>
            <a:miter lim="800000"/>
            <a:headEnd/>
            <a:tailEnd/>
          </a:ln>
        </p:spPr>
        <p:txBody>
          <a:bodyPr lIns="92486" tIns="45431" rIns="92486" bIns="45431" anchor="ctr">
            <a:prstTxWarp prst="textNoShape">
              <a:avLst/>
            </a:prstTxWarp>
          </a:bodyPr>
          <a:lstStyle/>
          <a:p>
            <a:pPr defTabSz="935038">
              <a:spcBef>
                <a:spcPct val="50000"/>
              </a:spcBef>
            </a:pPr>
            <a: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  <a:t>     SVR = Sustained Virologic Response; B = Boceprevir;  PR = Peginterferon</a:t>
            </a:r>
            <a:r>
              <a:rPr lang="en-US" sz="1200" dirty="0">
                <a:solidFill>
                  <a:srgbClr val="000000"/>
                </a:solidFill>
                <a:latin typeface="Arial" pitchFamily="22" charset="0"/>
              </a:rPr>
              <a:t> </a:t>
            </a:r>
            <a: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  <a:t>+ Ribavirin</a:t>
            </a:r>
            <a:endParaRPr lang="en-US" sz="1200" dirty="0">
              <a:solidFill>
                <a:srgbClr val="000000"/>
              </a:solidFill>
              <a:latin typeface="Arial" pitchFamily="2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528540" y="4967432"/>
            <a:ext cx="731081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125/311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214340" y="4967432"/>
            <a:ext cx="731081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211/316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900140" y="4967432"/>
            <a:ext cx="731081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213/311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013940" y="4967432"/>
            <a:ext cx="731081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12/52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712070" y="4967432"/>
            <a:ext cx="731081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22/52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397870" y="4967432"/>
            <a:ext cx="731081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29/55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470240" y="4967432"/>
            <a:ext cx="731081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137/163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156040" y="4967432"/>
            <a:ext cx="731081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233/368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841840" y="4967432"/>
            <a:ext cx="731081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242/366</a:t>
            </a:r>
            <a:endParaRPr lang="en-U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172684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Boceprevir </a:t>
            </a:r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for Treatment-Naïve HCV Genotype </a:t>
            </a:r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1</a:t>
            </a:r>
            <a:r>
              <a:rPr lang="en-US" sz="28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/>
            </a:r>
            <a:br>
              <a:rPr lang="en-US" sz="28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</a:br>
            <a:r>
              <a:rPr lang="en-US" sz="2800" dirty="0" smtClean="0"/>
              <a:t>SPRINT</a:t>
            </a:r>
            <a:r>
              <a:rPr lang="en-US" sz="2800" dirty="0"/>
              <a:t>-2 Trial: SVR by Liver </a:t>
            </a:r>
            <a:r>
              <a:rPr lang="en-US" sz="2800" dirty="0" smtClean="0"/>
              <a:t>Histology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SPRINT-2: SVR 24 by </a:t>
            </a:r>
            <a:r>
              <a:rPr lang="en-US" dirty="0" smtClean="0">
                <a:solidFill>
                  <a:schemeClr val="bg1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Degree of Fibrosis</a:t>
            </a:r>
            <a:endParaRPr lang="en-US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</a:t>
            </a:r>
            <a:r>
              <a:rPr lang="en-US" dirty="0" err="1">
                <a:latin typeface="Arial" pitchFamily="22" charset="0"/>
              </a:rPr>
              <a:t>Poordad</a:t>
            </a:r>
            <a:r>
              <a:rPr lang="en-US" dirty="0">
                <a:latin typeface="Arial" pitchFamily="22" charset="0"/>
              </a:rPr>
              <a:t> F, et al.  N </a:t>
            </a:r>
            <a:r>
              <a:rPr lang="en-US" dirty="0" err="1">
                <a:latin typeface="Arial" pitchFamily="22" charset="0"/>
              </a:rPr>
              <a:t>Engl</a:t>
            </a:r>
            <a:r>
              <a:rPr lang="en-US" dirty="0">
                <a:latin typeface="Arial" pitchFamily="22" charset="0"/>
              </a:rPr>
              <a:t> J Med.  2011;364:1195-206</a:t>
            </a:r>
            <a:r>
              <a:rPr lang="en-US" dirty="0" smtClean="0">
                <a:latin typeface="Arial" pitchFamily="22" charset="0"/>
              </a:rPr>
              <a:t>.</a:t>
            </a:r>
            <a:endParaRPr lang="en-US" dirty="0">
              <a:latin typeface="Arial" pitchFamily="22" charset="0"/>
            </a:endParaRPr>
          </a:p>
        </p:txBody>
      </p:sp>
      <p:graphicFrame>
        <p:nvGraphicFramePr>
          <p:cNvPr id="6" name="Objec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32891874"/>
              </p:ext>
            </p:extLst>
          </p:nvPr>
        </p:nvGraphicFramePr>
        <p:xfrm>
          <a:off x="455972" y="1905001"/>
          <a:ext cx="8230827" cy="3962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0" y="5917800"/>
            <a:ext cx="9144000" cy="4068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 anchor="ctr">
            <a:spAutoFit/>
          </a:bodyPr>
          <a:lstStyle/>
          <a:p>
            <a:r>
              <a:rPr lang="en-US" sz="1200" dirty="0">
                <a:latin typeface="Arial"/>
                <a:cs typeface="Arial"/>
              </a:rPr>
              <a:t> </a:t>
            </a:r>
            <a:r>
              <a:rPr lang="en-US" sz="1200" dirty="0" smtClean="0">
                <a:latin typeface="Arial"/>
                <a:cs typeface="Arial"/>
              </a:rPr>
              <a:t>     PR48 = </a:t>
            </a:r>
            <a:r>
              <a:rPr lang="en-US" sz="1200" dirty="0" err="1" smtClean="0">
                <a:latin typeface="Arial"/>
                <a:cs typeface="Arial"/>
              </a:rPr>
              <a:t>Peginteron</a:t>
            </a:r>
            <a:r>
              <a:rPr lang="en-US" sz="1200" dirty="0" smtClean="0">
                <a:latin typeface="Arial"/>
                <a:cs typeface="Arial"/>
              </a:rPr>
              <a:t>/Ribavirin x 48 weeks</a:t>
            </a:r>
            <a:br>
              <a:rPr lang="en-US" sz="1200" dirty="0" smtClean="0">
                <a:latin typeface="Arial"/>
                <a:cs typeface="Arial"/>
              </a:rPr>
            </a:br>
            <a:r>
              <a:rPr lang="en-US" sz="1200" dirty="0" smtClean="0">
                <a:latin typeface="Arial"/>
                <a:cs typeface="Arial"/>
              </a:rPr>
              <a:t>      PR/T12 = </a:t>
            </a:r>
            <a:r>
              <a:rPr lang="en-US" sz="1200" dirty="0" err="1">
                <a:latin typeface="Arial"/>
                <a:cs typeface="Arial"/>
              </a:rPr>
              <a:t>Peginteron</a:t>
            </a:r>
            <a:r>
              <a:rPr lang="en-US" sz="1200" dirty="0">
                <a:latin typeface="Arial"/>
                <a:cs typeface="Arial"/>
              </a:rPr>
              <a:t>/Ribavirin </a:t>
            </a:r>
            <a:r>
              <a:rPr lang="en-US" sz="1200" dirty="0" smtClean="0">
                <a:latin typeface="Arial"/>
                <a:cs typeface="Arial"/>
              </a:rPr>
              <a:t>+ </a:t>
            </a:r>
            <a:r>
              <a:rPr lang="en-US" sz="1200" dirty="0" err="1" smtClean="0">
                <a:latin typeface="Arial"/>
                <a:cs typeface="Arial"/>
              </a:rPr>
              <a:t>Telaprevir</a:t>
            </a:r>
            <a:r>
              <a:rPr lang="en-US" sz="1200" dirty="0" smtClean="0">
                <a:latin typeface="Arial"/>
                <a:cs typeface="Arial"/>
              </a:rPr>
              <a:t> x 12 weeks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9" name="Rectangle 25"/>
          <p:cNvSpPr>
            <a:spLocks noChangeArrowheads="1"/>
          </p:cNvSpPr>
          <p:nvPr/>
        </p:nvSpPr>
        <p:spPr bwMode="auto">
          <a:xfrm>
            <a:off x="-1" y="6146799"/>
            <a:ext cx="9162288" cy="228600"/>
          </a:xfrm>
          <a:prstGeom prst="rect">
            <a:avLst/>
          </a:prstGeom>
          <a:solidFill>
            <a:srgbClr val="D9D9D9"/>
          </a:solidFill>
          <a:ln w="12700">
            <a:noFill/>
            <a:miter lim="800000"/>
            <a:headEnd/>
            <a:tailEnd/>
          </a:ln>
        </p:spPr>
        <p:txBody>
          <a:bodyPr lIns="92486" tIns="45431" rIns="92486" bIns="45431" anchor="ctr">
            <a:prstTxWarp prst="textNoShape">
              <a:avLst/>
            </a:prstTxWarp>
          </a:bodyPr>
          <a:lstStyle/>
          <a:p>
            <a:pPr defTabSz="935038">
              <a:spcBef>
                <a:spcPct val="50000"/>
              </a:spcBef>
            </a:pPr>
            <a: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  <a:t>     SVR = Sustained Virologic Response; B = Boceprevir;  PR = Peginterferon</a:t>
            </a:r>
            <a:r>
              <a:rPr lang="en-US" sz="1200" dirty="0">
                <a:solidFill>
                  <a:srgbClr val="000000"/>
                </a:solidFill>
                <a:latin typeface="Arial" pitchFamily="22" charset="0"/>
              </a:rPr>
              <a:t> </a:t>
            </a:r>
            <a: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  <a:t>+ Ribavirin</a:t>
            </a:r>
            <a:endParaRPr lang="en-US" sz="1200" dirty="0">
              <a:solidFill>
                <a:srgbClr val="000000"/>
              </a:solidFill>
              <a:latin typeface="Arial" pitchFamily="2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892670" y="4884677"/>
            <a:ext cx="822517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123/138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703990" y="4884677"/>
            <a:ext cx="822517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213/319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529860" y="4884677"/>
            <a:ext cx="822517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211/313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577150" y="4884677"/>
            <a:ext cx="822517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>
                <a:solidFill>
                  <a:schemeClr val="bg1"/>
                </a:solidFill>
              </a:rPr>
              <a:t>9</a:t>
            </a:r>
            <a:r>
              <a:rPr lang="en-US" sz="1400" dirty="0" smtClean="0">
                <a:solidFill>
                  <a:schemeClr val="bg1"/>
                </a:solidFill>
              </a:rPr>
              <a:t>/24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388470" y="4884677"/>
            <a:ext cx="822517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14/34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214340" y="4884677"/>
            <a:ext cx="822517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22/42</a:t>
            </a:r>
            <a:endParaRPr lang="en-US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835987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</a:t>
            </a:r>
            <a:r>
              <a:rPr lang="en-US" dirty="0">
                <a:latin typeface="Arial" pitchFamily="22" charset="0"/>
              </a:rPr>
              <a:t>Poordad F, et al.  N Engl J Med.  2011;364:1195-206.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Boceprevir </a:t>
            </a:r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for Treatment-Naïve HCV Genotype 1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SPRINT-2 </a:t>
            </a:r>
            <a:r>
              <a:rPr lang="en-US" sz="2400" dirty="0" smtClean="0"/>
              <a:t>Trial: Conclusions</a:t>
            </a:r>
            <a:endParaRPr lang="en-US" sz="2400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0130475"/>
              </p:ext>
            </p:extLst>
          </p:nvPr>
        </p:nvGraphicFramePr>
        <p:xfrm>
          <a:off x="0" y="2590800"/>
          <a:ext cx="9144000" cy="227076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9144000"/>
              </a:tblGrid>
              <a:tr h="2008632"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r>
                        <a:rPr lang="en-US" sz="2000" b="1" i="0" dirty="0" smtClean="0">
                          <a:solidFill>
                            <a:srgbClr val="800000"/>
                          </a:solidFill>
                          <a:latin typeface="Arial"/>
                          <a:cs typeface="Arial"/>
                        </a:rPr>
                        <a:t>Conclusions</a:t>
                      </a:r>
                      <a:r>
                        <a:rPr lang="en-US" sz="2000" b="0" i="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: </a:t>
                      </a:r>
                      <a:r>
                        <a:rPr lang="en-US" sz="2000" b="0" i="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“</a:t>
                      </a:r>
                      <a:r>
                        <a:rPr lang="en-US" sz="2000" b="0" i="0" u="none" strike="noStrike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The addition of boceprevir to standard therapy with peginterferon–ribavirin, as compared with standard therapy alone, significantly increased the rates of sustained virologic response in</a:t>
                      </a:r>
                    </a:p>
                    <a:p>
                      <a:pPr>
                        <a:lnSpc>
                          <a:spcPts val="3000"/>
                        </a:lnSpc>
                      </a:pPr>
                      <a:r>
                        <a:rPr lang="en-US" sz="2000" b="0" i="0" u="none" strike="noStrike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previously untreated adults with chronic HCV genotype 1 infection. </a:t>
                      </a:r>
                      <a:br>
                        <a:rPr lang="en-US" sz="2000" b="0" i="0" u="none" strike="noStrike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2000" b="0" i="0" u="none" strike="noStrike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The rates were similar with 24 weeks and 44 weeks of boceprevir</a:t>
                      </a:r>
                      <a:r>
                        <a:rPr lang="en-US" sz="2000" b="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.</a:t>
                      </a:r>
                      <a:r>
                        <a:rPr lang="en-US" sz="2000" b="0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Arial"/>
                        </a:rPr>
                        <a:t>” </a:t>
                      </a:r>
                    </a:p>
                  </a:txBody>
                  <a:tcPr marL="457200" marR="457200" marT="182880" marB="182880" anchor="ctr">
                    <a:lnT w="28575" cap="flat" cmpd="sng" algn="ctr">
                      <a:solidFill>
                        <a:srgbClr val="326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26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6213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ETC_Master_Template_061510">
  <a:themeElements>
    <a:clrScheme name="NWAETC Final">
      <a:dk1>
        <a:srgbClr val="000000"/>
      </a:dk1>
      <a:lt1>
        <a:sysClr val="window" lastClr="FFFFFF"/>
      </a:lt1>
      <a:dk2>
        <a:srgbClr val="001D48"/>
      </a:dk2>
      <a:lt2>
        <a:srgbClr val="003A78"/>
      </a:lt2>
      <a:accent1>
        <a:srgbClr val="326496"/>
      </a:accent1>
      <a:accent2>
        <a:srgbClr val="718E25"/>
      </a:accent2>
      <a:accent3>
        <a:srgbClr val="D8D8D8"/>
      </a:accent3>
      <a:accent4>
        <a:srgbClr val="6E4B7D"/>
      </a:accent4>
      <a:accent5>
        <a:srgbClr val="B59452"/>
      </a:accent5>
      <a:accent6>
        <a:srgbClr val="963232"/>
      </a:accent6>
      <a:hlink>
        <a:srgbClr val="3973AD"/>
      </a:hlink>
      <a:folHlink>
        <a:srgbClr val="81AE2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NWAETC Final">
    <a:dk1>
      <a:srgbClr val="000000"/>
    </a:dk1>
    <a:lt1>
      <a:sysClr val="window" lastClr="FFFFFF"/>
    </a:lt1>
    <a:dk2>
      <a:srgbClr val="001D48"/>
    </a:dk2>
    <a:lt2>
      <a:srgbClr val="003A78"/>
    </a:lt2>
    <a:accent1>
      <a:srgbClr val="326496"/>
    </a:accent1>
    <a:accent2>
      <a:srgbClr val="718E25"/>
    </a:accent2>
    <a:accent3>
      <a:srgbClr val="D8D8D8"/>
    </a:accent3>
    <a:accent4>
      <a:srgbClr val="6E4B7D"/>
    </a:accent4>
    <a:accent5>
      <a:srgbClr val="B59452"/>
    </a:accent5>
    <a:accent6>
      <a:srgbClr val="963232"/>
    </a:accent6>
    <a:hlink>
      <a:srgbClr val="3973AD"/>
    </a:hlink>
    <a:folHlink>
      <a:srgbClr val="81AE28"/>
    </a:folHlink>
  </a:clrScheme>
  <a:fontScheme name="Office Classic 2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NWAETC Final">
    <a:dk1>
      <a:srgbClr val="000000"/>
    </a:dk1>
    <a:lt1>
      <a:sysClr val="window" lastClr="FFFFFF"/>
    </a:lt1>
    <a:dk2>
      <a:srgbClr val="001D48"/>
    </a:dk2>
    <a:lt2>
      <a:srgbClr val="003A78"/>
    </a:lt2>
    <a:accent1>
      <a:srgbClr val="326496"/>
    </a:accent1>
    <a:accent2>
      <a:srgbClr val="718E25"/>
    </a:accent2>
    <a:accent3>
      <a:srgbClr val="D8D8D8"/>
    </a:accent3>
    <a:accent4>
      <a:srgbClr val="6E4B7D"/>
    </a:accent4>
    <a:accent5>
      <a:srgbClr val="B59452"/>
    </a:accent5>
    <a:accent6>
      <a:srgbClr val="963232"/>
    </a:accent6>
    <a:hlink>
      <a:srgbClr val="3973AD"/>
    </a:hlink>
    <a:folHlink>
      <a:srgbClr val="81AE28"/>
    </a:folHlink>
  </a:clrScheme>
  <a:fontScheme name="Office Classic 2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NWAETC Final">
    <a:dk1>
      <a:srgbClr val="000000"/>
    </a:dk1>
    <a:lt1>
      <a:sysClr val="window" lastClr="FFFFFF"/>
    </a:lt1>
    <a:dk2>
      <a:srgbClr val="001D48"/>
    </a:dk2>
    <a:lt2>
      <a:srgbClr val="003A78"/>
    </a:lt2>
    <a:accent1>
      <a:srgbClr val="326496"/>
    </a:accent1>
    <a:accent2>
      <a:srgbClr val="718E25"/>
    </a:accent2>
    <a:accent3>
      <a:srgbClr val="D8D8D8"/>
    </a:accent3>
    <a:accent4>
      <a:srgbClr val="6E4B7D"/>
    </a:accent4>
    <a:accent5>
      <a:srgbClr val="B59452"/>
    </a:accent5>
    <a:accent6>
      <a:srgbClr val="963232"/>
    </a:accent6>
    <a:hlink>
      <a:srgbClr val="3973AD"/>
    </a:hlink>
    <a:folHlink>
      <a:srgbClr val="81AE28"/>
    </a:folHlink>
  </a:clrScheme>
  <a:fontScheme name="Office Classic 2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AETC_Master_Template_061510.potx</Template>
  <TotalTime>44273</TotalTime>
  <Words>396</Words>
  <Application>Microsoft Office PowerPoint</Application>
  <PresentationFormat>On-screen Show (4:3)</PresentationFormat>
  <Paragraphs>87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ＭＳ Ｐゴシック</vt:lpstr>
      <vt:lpstr>Arial</vt:lpstr>
      <vt:lpstr>Geneva</vt:lpstr>
      <vt:lpstr>Myriad Pro</vt:lpstr>
      <vt:lpstr>Times New Roman</vt:lpstr>
      <vt:lpstr>Wingdings</vt:lpstr>
      <vt:lpstr>Zapf Dingbats</vt:lpstr>
      <vt:lpstr>AETC_Master_Template_061510</vt:lpstr>
      <vt:lpstr>Boceprevir in Treatment Naive SPRINT-2</vt:lpstr>
      <vt:lpstr>Boceprevir for Treatment-Naïve HCV Genotype 1 SPRINT-2 Trial: Study Design</vt:lpstr>
      <vt:lpstr>Boceprevir for Treatment-Naïve HCV Genotype 1 SPRINT-2 Trial: Treatment Regimens</vt:lpstr>
      <vt:lpstr>Boceprevir for Treatment-Naïve HCV Genotype 1 SPRINT-2 Trial: Treatment Regimens</vt:lpstr>
      <vt:lpstr>Boceprevir for Treatment-Naïve HCV Genotype 1 SPRINT-2 Trial: Results</vt:lpstr>
      <vt:lpstr>Boceprevir for Treatment-Naïve HCV Genotype 1 SPRINT-2 Trial: SVR by Liver Histology</vt:lpstr>
      <vt:lpstr>Boceprevir for Treatment-Naïve HCV Genotype 1 SPRINT-2 Trial: Conclusions</vt:lpstr>
    </vt:vector>
  </TitlesOfParts>
  <Company>HMC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Spach</dc:creator>
  <cp:lastModifiedBy>Kent Unruh</cp:lastModifiedBy>
  <cp:revision>1952</cp:revision>
  <cp:lastPrinted>2011-04-18T21:48:04Z</cp:lastPrinted>
  <dcterms:created xsi:type="dcterms:W3CDTF">2010-11-28T05:36:22Z</dcterms:created>
  <dcterms:modified xsi:type="dcterms:W3CDTF">2014-02-03T22:37:22Z</dcterms:modified>
</cp:coreProperties>
</file>