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98" r:id="rId2"/>
    <p:sldId id="299" r:id="rId3"/>
    <p:sldId id="300" r:id="rId4"/>
    <p:sldId id="489" r:id="rId5"/>
    <p:sldId id="301" r:id="rId6"/>
    <p:sldId id="481" r:id="rId7"/>
    <p:sldId id="302" r:id="rId8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7"/>
    <a:srgbClr val="E1E3EE"/>
    <a:srgbClr val="316396"/>
    <a:srgbClr val="7F9CAA"/>
    <a:srgbClr val="3B494F"/>
    <a:srgbClr val="4E5F67"/>
    <a:srgbClr val="556B1C"/>
    <a:srgbClr val="4A5C46"/>
    <a:srgbClr val="495D17"/>
    <a:srgbClr val="3847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3984" autoAdjust="0"/>
    <p:restoredTop sz="94636" autoAdjust="0"/>
  </p:normalViewPr>
  <p:slideViewPr>
    <p:cSldViewPr showGuides="1">
      <p:cViewPr>
        <p:scale>
          <a:sx n="103" d="100"/>
          <a:sy n="103" d="100"/>
        </p:scale>
        <p:origin x="-1176" y="-1632"/>
      </p:cViewPr>
      <p:guideLst>
        <p:guide orient="horz" pos="427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3" d="100"/>
        <a:sy n="163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"/>
          <c:y val="0.0277778663809897"/>
          <c:w val="0.876364829396325"/>
          <c:h val="0.7722531649953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B59452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PR48</c:v>
                </c:pt>
                <c:pt idx="1">
                  <c:v>B24/PR28-48</c:v>
                </c:pt>
                <c:pt idx="2">
                  <c:v>B44/PR48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38.0</c:v>
                </c:pt>
                <c:pt idx="1">
                  <c:v>63.0</c:v>
                </c:pt>
                <c:pt idx="2">
                  <c:v>66.0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5"/>
        <c:axId val="1441145128"/>
        <c:axId val="1441310040"/>
      </c:barChart>
      <c:catAx>
        <c:axId val="1441145128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1441310040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1441310040"/>
        <c:scaling>
          <c:orientation val="minMax"/>
          <c:max val="100.0"/>
          <c:min val="0.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0.000593953533586079"/>
              <c:y val="0.138946518949417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441145128"/>
        <c:crosses val="autoZero"/>
        <c:crossBetween val="between"/>
        <c:majorUnit val="20.0"/>
        <c:minorUnit val="20.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984361920976094"/>
          <c:y val="0.0277778663809897"/>
          <c:w val="0.892881345912842"/>
          <c:h val="0.772253164995332"/>
        </c:manualLayout>
      </c:layout>
      <c:barChart>
        <c:barDir val="col"/>
        <c:grouping val="clustered"/>
        <c:varyColors val="0"/>
        <c:ser>
          <c:idx val="0"/>
          <c:order val="0"/>
          <c:tx>
            <c:v>PR48</c:v>
          </c:tx>
          <c:spPr>
            <a:solidFill>
              <a:srgbClr val="718E25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18E25"/>
              </a:solidFill>
              <a:ln w="12700">
                <a:solidFill>
                  <a:srgbClr val="000000"/>
                </a:solidFill>
              </a:ln>
              <a:effectLst>
                <a:outerShdw blurRad="38100" dist="38100" dir="5400000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Black</c:v>
                </c:pt>
                <c:pt idx="2">
                  <c:v>Nonblack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38.0</c:v>
                </c:pt>
                <c:pt idx="1">
                  <c:v>23.0</c:v>
                </c:pt>
                <c:pt idx="2">
                  <c:v>40.0</c:v>
                </c:pt>
              </c:numCache>
            </c:numRef>
          </c:val>
        </c:ser>
        <c:ser>
          <c:idx val="1"/>
          <c:order val="1"/>
          <c:tx>
            <c:v>B24/PR28-48</c:v>
          </c:tx>
          <c:spPr>
            <a:solidFill>
              <a:srgbClr val="B59452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Black</c:v>
                </c:pt>
                <c:pt idx="2">
                  <c:v>Nonblack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63.0</c:v>
                </c:pt>
                <c:pt idx="1">
                  <c:v>42.0</c:v>
                </c:pt>
                <c:pt idx="2">
                  <c:v>67.0</c:v>
                </c:pt>
              </c:numCache>
            </c:numRef>
          </c:val>
        </c:ser>
        <c:ser>
          <c:idx val="2"/>
          <c:order val="2"/>
          <c:tx>
            <c:v>B44/PR48</c:v>
          </c:tx>
          <c:spPr>
            <a:solidFill>
              <a:srgbClr val="326496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Black</c:v>
                </c:pt>
                <c:pt idx="2">
                  <c:v>Nonblack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66.0</c:v>
                </c:pt>
                <c:pt idx="1">
                  <c:v>53.0</c:v>
                </c:pt>
                <c:pt idx="2">
                  <c:v>68.0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1296658696"/>
        <c:axId val="1440979048"/>
      </c:barChart>
      <c:catAx>
        <c:axId val="1296658696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1440979048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1440979048"/>
        <c:scaling>
          <c:orientation val="minMax"/>
          <c:max val="100.0"/>
          <c:min val="0.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0.00213716341012929"/>
              <c:y val="0.167881796429615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296658696"/>
        <c:crosses val="autoZero"/>
        <c:crossBetween val="between"/>
        <c:majorUnit val="20.0"/>
        <c:minorUnit val="20.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358819961693977"/>
          <c:y val="0.0519415571189212"/>
          <c:w val="0.591296782346651"/>
          <c:h val="0.100396527219894"/>
        </c:manualLayout>
      </c:layout>
      <c:overlay val="0"/>
      <c:spPr>
        <a:solidFill>
          <a:sysClr val="window" lastClr="FFFFFF"/>
        </a:solidFill>
        <a:ln>
          <a:solidFill>
            <a:srgbClr val="000000"/>
          </a:solidFill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197453251418"/>
          <c:y val="0.0278651827175449"/>
          <c:w val="0.88601401168824"/>
          <c:h val="0.8192002321825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PR48</c:v>
                </c:pt>
              </c:strCache>
            </c:strRef>
          </c:tx>
          <c:spPr>
            <a:solidFill>
              <a:srgbClr val="718E25"/>
            </a:solidFill>
            <a:ln w="12902">
              <a:solidFill>
                <a:schemeClr val="tx1"/>
              </a:solidFill>
              <a:prstDash val="solid"/>
            </a:ln>
            <a:effectLst>
              <a:outerShdw blurRad="38100" dist="38100" dir="2700000" algn="br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6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Metavir Score 0, 1, 2</c:v>
                </c:pt>
                <c:pt idx="1">
                  <c:v>Metavir Score 3 or 4</c:v>
                </c:pt>
              </c:strCache>
            </c:strRef>
          </c:cat>
          <c:val>
            <c:numRef>
              <c:f>Sheet1!$B$2:$C$2</c:f>
              <c:numCache>
                <c:formatCode>0</c:formatCode>
                <c:ptCount val="2"/>
                <c:pt idx="0" formatCode="General">
                  <c:v>38.0</c:v>
                </c:pt>
                <c:pt idx="1">
                  <c:v>38.0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B24/PR28-48</c:v>
                </c:pt>
              </c:strCache>
            </c:strRef>
          </c:tx>
          <c:spPr>
            <a:solidFill>
              <a:schemeClr val="accent1"/>
            </a:solidFill>
            <a:ln w="12694">
              <a:solidFill>
                <a:schemeClr val="tx1"/>
              </a:solidFill>
              <a:prstDash val="solid"/>
            </a:ln>
            <a:effectLst>
              <a:outerShdw blurRad="38100" dist="38100" dir="2700000" algn="br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6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Metavir Score 0, 1, 2</c:v>
                </c:pt>
                <c:pt idx="1">
                  <c:v>Metavir Score 3 or 4</c:v>
                </c:pt>
              </c:strCache>
            </c:strRef>
          </c:cat>
          <c:val>
            <c:numRef>
              <c:f>Sheet1!$B$3:$C$3</c:f>
              <c:numCache>
                <c:formatCode>0</c:formatCode>
                <c:ptCount val="2"/>
                <c:pt idx="0" formatCode="General">
                  <c:v>67.0</c:v>
                </c:pt>
                <c:pt idx="1">
                  <c:v>41.0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B44/PR48</c:v>
                </c:pt>
              </c:strCache>
            </c:strRef>
          </c:tx>
          <c:spPr>
            <a:solidFill>
              <a:schemeClr val="accent5"/>
            </a:solidFill>
            <a:ln w="12902">
              <a:solidFill>
                <a:schemeClr val="tx1"/>
              </a:solidFill>
              <a:prstDash val="solid"/>
            </a:ln>
            <a:effectLst>
              <a:outerShdw blurRad="38100" dist="38100" dir="2700000" algn="br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6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Metavir Score 0, 1, 2</c:v>
                </c:pt>
                <c:pt idx="1">
                  <c:v>Metavir Score 3 or 4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67.0</c:v>
                </c:pt>
                <c:pt idx="1">
                  <c:v>52.0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40852888"/>
        <c:axId val="1440972456"/>
      </c:barChart>
      <c:catAx>
        <c:axId val="14408528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 smtClean="0"/>
                  <a:t>Treatment Regimen</a:t>
                </a:r>
                <a:endParaRPr lang="en-US" sz="1800" dirty="0"/>
              </a:p>
            </c:rich>
          </c:tx>
          <c:layout>
            <c:manualLayout>
              <c:xMode val="edge"/>
              <c:yMode val="edge"/>
              <c:x val="0.453666320528909"/>
              <c:y val="0.902100999394306"/>
            </c:manualLayout>
          </c:layout>
          <c:overlay val="0"/>
        </c:title>
        <c:numFmt formatCode="General" sourceLinked="1"/>
        <c:majorTickMark val="out"/>
        <c:minorTickMark val="none"/>
        <c:tickLblPos val="low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49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40972456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1440972456"/>
        <c:scaling>
          <c:orientation val="minMax"/>
          <c:max val="100.0"/>
        </c:scaling>
        <c:delete val="0"/>
        <c:axPos val="l"/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800" dirty="0" smtClean="0"/>
                  <a:t>Patients with SVR </a:t>
                </a:r>
                <a:r>
                  <a:rPr lang="en-US" sz="1800" dirty="0"/>
                  <a:t>(%)</a:t>
                </a:r>
              </a:p>
            </c:rich>
          </c:tx>
          <c:layout>
            <c:manualLayout>
              <c:xMode val="edge"/>
              <c:yMode val="edge"/>
              <c:x val="0.0086250368357529"/>
              <c:y val="0.164838850368219"/>
            </c:manualLayout>
          </c:layout>
          <c:overlay val="0"/>
          <c:spPr>
            <a:noFill/>
            <a:ln w="25805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49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40852888"/>
        <c:crosses val="autoZero"/>
        <c:crossBetween val="between"/>
        <c:majorUnit val="20.0"/>
      </c:valAx>
      <c:spPr>
        <a:solidFill>
          <a:srgbClr val="E6EBF2"/>
        </a:solidFill>
        <a:ln w="19044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0000"/>
            </a:srgbClr>
          </a:outerShdw>
        </a:effectLst>
      </c:spPr>
    </c:plotArea>
    <c:legend>
      <c:legendPos val="t"/>
      <c:layout>
        <c:manualLayout>
          <c:xMode val="edge"/>
          <c:yMode val="edge"/>
          <c:x val="0.712080572219535"/>
          <c:y val="0.0445714718352513"/>
          <c:w val="0.265345875936889"/>
          <c:h val="0.289321623258631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sz="1800" b="0"/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1624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209802"/>
            <a:ext cx="83118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2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 Study</a:t>
            </a:r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476251" y="3695700"/>
            <a:ext cx="8314943" cy="1333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>
                <a:latin typeface="Arial"/>
                <a:cs typeface="Arial"/>
              </a:rPr>
              <a:t>Add subtitle</a:t>
            </a:r>
            <a:endParaRPr lang="en-US" dirty="0">
              <a:latin typeface="Arial"/>
              <a:cs typeface="Arial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77012" y="2686050"/>
            <a:ext cx="8314182" cy="10287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76250" y="5071535"/>
            <a:ext cx="8314944" cy="609600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0"/>
              </a:spcBef>
              <a:buNone/>
              <a:defRPr sz="12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xmlns:p14="http://schemas.microsoft.com/office/powerpoint/2010/main"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xmlns:p14="http://schemas.microsoft.com/office/powerpoint/2010/main"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xmlns:p14="http://schemas.microsoft.com/office/powerpoint/2010/main"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69672573"/>
      </p:ext>
    </p:extLst>
  </p:cSld>
  <p:clrMapOvr>
    <a:masterClrMapping/>
  </p:clrMapOvr>
  <p:transition xmlns:p14="http://schemas.microsoft.com/office/powerpoint/2010/main"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xmlns:p14="http://schemas.microsoft.com/office/powerpoint/2010/main"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56455927"/>
      </p:ext>
    </p:extLst>
  </p:cSld>
  <p:clrMapOvr>
    <a:masterClrMapping/>
  </p:clrMapOvr>
  <p:transition xmlns:p14="http://schemas.microsoft.com/office/powerpoint/2010/main"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392127299"/>
      </p:ext>
    </p:extLst>
  </p:cSld>
  <p:clrMapOvr>
    <a:masterClrMapping/>
  </p:clrMapOvr>
  <p:transition xmlns:p14="http://schemas.microsoft.com/office/powerpoint/2010/main"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3659194852"/>
      </p:ext>
    </p:extLst>
  </p:cSld>
  <p:clrMapOvr>
    <a:masterClrMapping/>
  </p:clrMapOvr>
  <p:transition xmlns:p14="http://schemas.microsoft.com/office/powerpoint/2010/main"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xmlns:p14="http://schemas.microsoft.com/office/powerpoint/2010/main" spd="slow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92" r:id="rId3"/>
    <p:sldLayoutId id="2147483686" r:id="rId4"/>
    <p:sldLayoutId id="2147483693" r:id="rId5"/>
    <p:sldLayoutId id="2147483694" r:id="rId6"/>
    <p:sldLayoutId id="2147483695" r:id="rId7"/>
    <p:sldLayoutId id="2147483665" r:id="rId8"/>
    <p:sldLayoutId id="2147483689" r:id="rId9"/>
    <p:sldLayoutId id="2147483666" r:id="rId10"/>
    <p:sldLayoutId id="2147483688" r:id="rId11"/>
    <p:sldLayoutId id="2147483668" r:id="rId12"/>
    <p:sldLayoutId id="2147483687" r:id="rId13"/>
    <p:sldLayoutId id="2147483690" r:id="rId14"/>
  </p:sldLayoutIdLst>
  <p:transition xmlns:p14="http://schemas.microsoft.com/office/powerpoint/2010/main"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Boceprevir in Treatment Naive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SPRINT-2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3, Treatment 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Naive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800" dirty="0" smtClean="0">
                <a:solidFill>
                  <a:schemeClr val="bg1"/>
                </a:solidFill>
              </a:rPr>
              <a:t>Treatment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smtClean="0">
                <a:solidFill>
                  <a:schemeClr val="bg1"/>
                </a:solidFill>
              </a:rPr>
              <a:t>Naïve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323994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smtClean="0">
                <a:latin typeface="Arial" pitchFamily="22" charset="0"/>
              </a:rPr>
              <a:t>Poordad F, </a:t>
            </a:r>
            <a:r>
              <a:rPr lang="en-US" dirty="0">
                <a:latin typeface="Arial" pitchFamily="22" charset="0"/>
              </a:rPr>
              <a:t>et al.  </a:t>
            </a:r>
            <a:r>
              <a:rPr lang="en-US" dirty="0" smtClean="0">
                <a:latin typeface="Arial" pitchFamily="22" charset="0"/>
              </a:rPr>
              <a:t>N Engl J Med.  2011;364:1195-206.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Treatment-Naïve HCV Genotype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SPRINT</a:t>
            </a:r>
            <a:r>
              <a:rPr lang="en-US" sz="2400" dirty="0" smtClean="0"/>
              <a:t>-2 Trial: Study Design</a:t>
            </a:r>
            <a:endParaRPr lang="en-US" sz="24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48379"/>
              </p:ext>
            </p:extLst>
          </p:nvPr>
        </p:nvGraphicFramePr>
        <p:xfrm>
          <a:off x="1116120" y="1584569"/>
          <a:ext cx="6900863" cy="3102844"/>
        </p:xfrm>
        <a:graphic>
          <a:graphicData uri="http://schemas.openxmlformats.org/drawingml/2006/table">
            <a:tbl>
              <a:tblPr>
                <a:effectLst>
                  <a:outerShdw blurRad="38100" dist="38100" dir="2700000">
                    <a:srgbClr val="000000">
                      <a:alpha val="50000"/>
                    </a:srgbClr>
                  </a:outerShdw>
                </a:effectLst>
              </a:tblPr>
              <a:tblGrid>
                <a:gridCol w="6900863"/>
              </a:tblGrid>
              <a:tr h="422800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4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SPRINT-2: Study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Features</a:t>
                      </a:r>
                    </a:p>
                  </a:txBody>
                  <a:tcPr marL="81280" marR="812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</a:tr>
              <a:tr h="2680044">
                <a:tc>
                  <a:txBody>
                    <a:bodyPr/>
                    <a:lstStyle/>
                    <a:p>
                      <a:pPr marL="28346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 = 1097 HCV-monoinfected patients (159 black)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andomized,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double-blind, placebo-controlled, phase 3 study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All with chronic HCV and genotype 1 and treatment naïve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HCV RNA </a:t>
                      </a: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&gt;</a:t>
                      </a:r>
                      <a:r>
                        <a:rPr lang="en-US" sz="1800" u="none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1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0,000 IU/ml</a:t>
                      </a:r>
                      <a:endParaRPr lang="en-US" sz="1800" baseline="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Age </a:t>
                      </a: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&gt;</a:t>
                      </a:r>
                      <a:r>
                        <a:rPr lang="en-US" sz="1800" u="none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18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international sites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Randomized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to 3 arms (1:1:1)</a:t>
                      </a:r>
                      <a:endParaRPr lang="en-US" sz="180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</a:txBody>
                  <a:tcPr marL="81280" marR="81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1116121" y="4876800"/>
            <a:ext cx="6900863" cy="132588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38100" dist="38100" dir="2700000">
              <a:srgbClr val="000000">
                <a:alpha val="50000"/>
              </a:srgbClr>
            </a:outerShdw>
          </a:effectLst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lnSpc>
                <a:spcPts val="2400"/>
              </a:lnSpc>
              <a:spcBef>
                <a:spcPct val="50000"/>
              </a:spcBef>
            </a:pPr>
            <a:r>
              <a:rPr lang="en-US" sz="1800" b="1" u="sng" dirty="0" smtClean="0">
                <a:solidFill>
                  <a:srgbClr val="000000"/>
                </a:solidFill>
                <a:latin typeface="Arial" pitchFamily="22" charset="0"/>
              </a:rPr>
              <a:t>Drug Dosing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Boceprevir = 800 mg three times daily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Peginterferon alfa-2b = 1.5 µg/kg once weekly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Ribavirin = 600-1400 mg/day (based on weight)</a:t>
            </a:r>
            <a:endParaRPr lang="en-US" sz="18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24400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4940301" y="2243665"/>
            <a:ext cx="38100" cy="3332481"/>
          </a:xfrm>
          <a:prstGeom prst="line">
            <a:avLst/>
          </a:prstGeom>
          <a:ln w="12700" cmpd="sng">
            <a:solidFill>
              <a:srgbClr val="595959"/>
            </a:solidFill>
            <a:prstDash val="sysDash"/>
            <a:head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1295400" y="1528064"/>
            <a:ext cx="7347706" cy="432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 smtClean="0">
                <a:solidFill>
                  <a:srgbClr val="000000"/>
                </a:solidFill>
              </a:rPr>
              <a:t> 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304800" y="6460173"/>
            <a:ext cx="7382254" cy="320040"/>
          </a:xfrm>
        </p:spPr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Poordad F, et al.  N Engl J Med.  2011;364:1195-206.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Treatment-Naïve HCV Genotype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SPRINT-2 Trial: </a:t>
            </a:r>
            <a:r>
              <a:rPr lang="en-US" sz="2400" dirty="0" smtClean="0"/>
              <a:t>Treatment Regimens</a:t>
            </a:r>
            <a:endParaRPr lang="en-US" sz="2400" dirty="0"/>
          </a:p>
        </p:txBody>
      </p:sp>
      <p:sp>
        <p:nvSpPr>
          <p:cNvPr id="52" name="Rectangle 51"/>
          <p:cNvSpPr/>
          <p:nvPr/>
        </p:nvSpPr>
        <p:spPr>
          <a:xfrm>
            <a:off x="2853268" y="1465580"/>
            <a:ext cx="545592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12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669876" y="1465580"/>
            <a:ext cx="545592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24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217408" y="1465580"/>
            <a:ext cx="545592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48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642535" y="1465580"/>
            <a:ext cx="545592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57800" y="1465580"/>
            <a:ext cx="545592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28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118108" y="1465580"/>
            <a:ext cx="545592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0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7200" y="1516380"/>
            <a:ext cx="838200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Week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ltGray">
          <a:xfrm>
            <a:off x="1326896" y="5450101"/>
            <a:ext cx="576072" cy="36575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ltGray">
          <a:xfrm>
            <a:off x="1916352" y="3977643"/>
            <a:ext cx="3657600" cy="3657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Boceprevir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ltGray">
          <a:xfrm>
            <a:off x="1314028" y="4358643"/>
            <a:ext cx="4261104" cy="36575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1" name="Rectangle 50"/>
          <p:cNvSpPr/>
          <p:nvPr/>
        </p:nvSpPr>
        <p:spPr bwMode="ltGray">
          <a:xfrm>
            <a:off x="564727" y="3982728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2400"/>
              </a:lnSpc>
            </a:pPr>
            <a:r>
              <a:rPr lang="en-US" sz="1400" dirty="0"/>
              <a:t>B24</a:t>
            </a:r>
          </a:p>
          <a:p>
            <a:pPr algn="ctr">
              <a:lnSpc>
                <a:spcPts val="2400"/>
              </a:lnSpc>
            </a:pPr>
            <a:r>
              <a:rPr lang="en-US" sz="1400" dirty="0" smtClean="0"/>
              <a:t>PR28</a:t>
            </a:r>
            <a:r>
              <a:rPr lang="en-US" sz="1400" dirty="0"/>
              <a:t>-</a:t>
            </a:r>
            <a:r>
              <a:rPr lang="en-US" sz="1400" dirty="0" smtClean="0"/>
              <a:t>48</a:t>
            </a:r>
            <a:endParaRPr lang="en-US" sz="1400" dirty="0"/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ltGray">
          <a:xfrm>
            <a:off x="1314028" y="5818772"/>
            <a:ext cx="7315200" cy="36575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0" name="Rectangle 59"/>
          <p:cNvSpPr/>
          <p:nvPr/>
        </p:nvSpPr>
        <p:spPr bwMode="ltGray">
          <a:xfrm>
            <a:off x="564727" y="5440680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2400"/>
              </a:lnSpc>
            </a:pPr>
            <a:r>
              <a:rPr lang="en-US" sz="1400" dirty="0" smtClean="0"/>
              <a:t>B44</a:t>
            </a:r>
            <a:br>
              <a:rPr lang="en-US" sz="1400" dirty="0" smtClean="0"/>
            </a:br>
            <a:r>
              <a:rPr lang="en-US" sz="1400" dirty="0" smtClean="0"/>
              <a:t>PR48</a:t>
            </a:r>
            <a:br>
              <a:rPr lang="en-US" sz="1400" dirty="0" smtClean="0"/>
            </a:br>
            <a:endParaRPr lang="en-US" sz="1400" dirty="0"/>
          </a:p>
        </p:txBody>
      </p:sp>
      <p:sp>
        <p:nvSpPr>
          <p:cNvPr id="61" name="Rectangle 7"/>
          <p:cNvSpPr>
            <a:spLocks noChangeArrowheads="1"/>
          </p:cNvSpPr>
          <p:nvPr/>
        </p:nvSpPr>
        <p:spPr bwMode="ltGray">
          <a:xfrm>
            <a:off x="1314028" y="2817174"/>
            <a:ext cx="7315200" cy="365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</a:p>
        </p:txBody>
      </p:sp>
      <p:sp>
        <p:nvSpPr>
          <p:cNvPr id="62" name="Rectangle 61"/>
          <p:cNvSpPr/>
          <p:nvPr/>
        </p:nvSpPr>
        <p:spPr bwMode="ltGray">
          <a:xfrm>
            <a:off x="564727" y="2468880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1800"/>
              </a:lnSpc>
            </a:pPr>
            <a:r>
              <a:rPr lang="en-US" sz="1400" dirty="0" smtClean="0"/>
              <a:t>PR48</a:t>
            </a:r>
            <a:endParaRPr lang="en-US" sz="1400" dirty="0"/>
          </a:p>
        </p:txBody>
      </p:sp>
      <p:sp>
        <p:nvSpPr>
          <p:cNvPr id="63" name="Rectangle 7"/>
          <p:cNvSpPr>
            <a:spLocks noChangeArrowheads="1"/>
          </p:cNvSpPr>
          <p:nvPr/>
        </p:nvSpPr>
        <p:spPr bwMode="ltGray">
          <a:xfrm>
            <a:off x="1916353" y="5450101"/>
            <a:ext cx="6703391" cy="365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Boceprevir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4" name="Rectangle 7"/>
          <p:cNvSpPr>
            <a:spLocks noChangeArrowheads="1"/>
          </p:cNvSpPr>
          <p:nvPr/>
        </p:nvSpPr>
        <p:spPr bwMode="ltGray">
          <a:xfrm>
            <a:off x="1326896" y="3977643"/>
            <a:ext cx="576072" cy="36575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5" name="Rectangle 7"/>
          <p:cNvSpPr>
            <a:spLocks noChangeArrowheads="1"/>
          </p:cNvSpPr>
          <p:nvPr/>
        </p:nvSpPr>
        <p:spPr bwMode="ltGray">
          <a:xfrm>
            <a:off x="563040" y="3982728"/>
            <a:ext cx="5010912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6" name="Rectangle 7"/>
          <p:cNvSpPr>
            <a:spLocks noChangeArrowheads="1"/>
          </p:cNvSpPr>
          <p:nvPr/>
        </p:nvSpPr>
        <p:spPr bwMode="ltGray">
          <a:xfrm>
            <a:off x="5575300" y="4739645"/>
            <a:ext cx="3060700" cy="3657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588000" y="3326536"/>
            <a:ext cx="3051556" cy="642034"/>
            <a:chOff x="5588000" y="3326536"/>
            <a:chExt cx="3051556" cy="642034"/>
          </a:xfrm>
        </p:grpSpPr>
        <p:sp>
          <p:nvSpPr>
            <p:cNvPr id="67" name="TextBox 66"/>
            <p:cNvSpPr txBox="1"/>
            <p:nvPr/>
          </p:nvSpPr>
          <p:spPr>
            <a:xfrm>
              <a:off x="5588000" y="3326536"/>
              <a:ext cx="3022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Arial"/>
                  <a:cs typeface="Arial"/>
                </a:rPr>
                <a:t>Undetectable HCV RNA at week 8-24</a:t>
              </a:r>
              <a:endParaRPr lang="en-US" sz="1200" dirty="0">
                <a:latin typeface="Arial"/>
                <a:cs typeface="Arial"/>
              </a:endParaRPr>
            </a:p>
          </p:txBody>
        </p:sp>
        <p:sp>
          <p:nvSpPr>
            <p:cNvPr id="69" name="Rectangle 7"/>
            <p:cNvSpPr>
              <a:spLocks noChangeArrowheads="1"/>
            </p:cNvSpPr>
            <p:nvPr/>
          </p:nvSpPr>
          <p:spPr bwMode="ltGray">
            <a:xfrm>
              <a:off x="5588000" y="3602817"/>
              <a:ext cx="3051556" cy="36575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lIns="91430" tIns="45714" rIns="91430" bIns="45714" anchor="ctr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rgbClr val="000000"/>
                  </a:solidFill>
                  <a:latin typeface="Arial"/>
                  <a:cs typeface="Arial"/>
                </a:rPr>
                <a:t>Stop Therapy</a:t>
              </a:r>
              <a:endParaRPr lang="en-US" sz="18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70" name="Rectangle 7"/>
          <p:cNvSpPr>
            <a:spLocks noChangeArrowheads="1"/>
          </p:cNvSpPr>
          <p:nvPr/>
        </p:nvSpPr>
        <p:spPr bwMode="invGray">
          <a:xfrm>
            <a:off x="5575300" y="3609322"/>
            <a:ext cx="3065442" cy="360269"/>
          </a:xfrm>
          <a:prstGeom prst="rect">
            <a:avLst/>
          </a:prstGeom>
          <a:noFill/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b="1" dirty="0" smtClean="0">
                <a:solidFill>
                  <a:srgbClr val="000000"/>
                </a:solidFill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cs typeface="Arial"/>
              </a:rPr>
            </a:b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575300" y="4449215"/>
            <a:ext cx="3065442" cy="646445"/>
            <a:chOff x="5575300" y="4449215"/>
            <a:chExt cx="3065442" cy="646445"/>
          </a:xfrm>
        </p:grpSpPr>
        <p:sp>
          <p:nvSpPr>
            <p:cNvPr id="68" name="TextBox 67"/>
            <p:cNvSpPr txBox="1"/>
            <p:nvPr/>
          </p:nvSpPr>
          <p:spPr>
            <a:xfrm>
              <a:off x="5588000" y="4449215"/>
              <a:ext cx="3022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Arial"/>
                  <a:cs typeface="Arial"/>
                </a:rPr>
                <a:t>D</a:t>
              </a:r>
              <a:r>
                <a:rPr lang="en-US" sz="1200" dirty="0" smtClean="0">
                  <a:latin typeface="Arial"/>
                  <a:cs typeface="Arial"/>
                </a:rPr>
                <a:t>etectable HCV RNA at week 8-24</a:t>
              </a:r>
              <a:endParaRPr lang="en-US" sz="1200" dirty="0">
                <a:latin typeface="Arial"/>
                <a:cs typeface="Arial"/>
              </a:endParaRPr>
            </a:p>
          </p:txBody>
        </p:sp>
        <p:sp>
          <p:nvSpPr>
            <p:cNvPr id="71" name="Rectangle 7"/>
            <p:cNvSpPr>
              <a:spLocks noChangeArrowheads="1"/>
            </p:cNvSpPr>
            <p:nvPr/>
          </p:nvSpPr>
          <p:spPr bwMode="invGray">
            <a:xfrm>
              <a:off x="5575300" y="4729901"/>
              <a:ext cx="3065442" cy="365759"/>
            </a:xfrm>
            <a:prstGeom prst="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lIns="91430" tIns="45714" rIns="91430" bIns="45714" anchor="t">
              <a:prstTxWarp prst="textNoShape">
                <a:avLst/>
              </a:prstTxWarp>
            </a:bodyPr>
            <a:lstStyle/>
            <a:p>
              <a:r>
                <a:rPr lang="en-US" sz="1600" b="1" dirty="0" smtClean="0">
                  <a:solidFill>
                    <a:srgbClr val="000000"/>
                  </a:solidFill>
                  <a:cs typeface="Arial"/>
                </a:rPr>
                <a:t/>
              </a:r>
              <a:br>
                <a:rPr lang="en-US" sz="1600" b="1" dirty="0" smtClean="0">
                  <a:solidFill>
                    <a:srgbClr val="000000"/>
                  </a:solidFill>
                  <a:cs typeface="Arial"/>
                </a:rPr>
              </a:br>
              <a:r>
                <a:rPr lang="en-US" sz="1600" b="1" dirty="0" smtClean="0">
                  <a:solidFill>
                    <a:srgbClr val="000000"/>
                  </a:solidFill>
                  <a:latin typeface="Arial"/>
                  <a:cs typeface="Arial"/>
                </a:rPr>
                <a:t/>
              </a:r>
              <a:br>
                <a:rPr lang="en-US" sz="1600" b="1" dirty="0" smtClean="0">
                  <a:solidFill>
                    <a:srgbClr val="000000"/>
                  </a:solidFill>
                  <a:latin typeface="Arial"/>
                  <a:cs typeface="Arial"/>
                </a:rPr>
              </a:br>
              <a:endParaRPr lang="en-US" sz="1600" b="1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76" name="Rectangle 7"/>
          <p:cNvSpPr>
            <a:spLocks noChangeArrowheads="1"/>
          </p:cNvSpPr>
          <p:nvPr/>
        </p:nvSpPr>
        <p:spPr bwMode="ltGray">
          <a:xfrm>
            <a:off x="1326896" y="2477613"/>
            <a:ext cx="7289800" cy="36575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8" name="Rectangle 7"/>
          <p:cNvSpPr>
            <a:spLocks noChangeArrowheads="1"/>
          </p:cNvSpPr>
          <p:nvPr/>
        </p:nvSpPr>
        <p:spPr bwMode="invGray">
          <a:xfrm>
            <a:off x="563035" y="2473113"/>
            <a:ext cx="8065007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b="1" dirty="0" smtClean="0">
                <a:solidFill>
                  <a:srgbClr val="000000"/>
                </a:solidFill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cs typeface="Arial"/>
              </a:rPr>
            </a:b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9" name="Rectangle 7"/>
          <p:cNvSpPr>
            <a:spLocks noChangeArrowheads="1"/>
          </p:cNvSpPr>
          <p:nvPr/>
        </p:nvSpPr>
        <p:spPr bwMode="ltGray">
          <a:xfrm>
            <a:off x="563041" y="5440680"/>
            <a:ext cx="8065007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295400" y="1955799"/>
            <a:ext cx="657012" cy="359663"/>
          </a:xfrm>
          <a:prstGeom prst="rect">
            <a:avLst/>
          </a:prstGeom>
          <a:solidFill>
            <a:srgbClr val="3B494F"/>
          </a:solidFill>
          <a:ln>
            <a:solidFill>
              <a:srgbClr val="4E5F6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spc="-40" dirty="0" smtClean="0">
                <a:solidFill>
                  <a:schemeClr val="bg1"/>
                </a:solidFill>
              </a:rPr>
              <a:t>Lead In</a:t>
            </a:r>
            <a:endParaRPr lang="en-US" sz="1200" spc="-40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377267" y="1955799"/>
            <a:ext cx="1117600" cy="304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spc="-40" dirty="0" smtClean="0">
                <a:solidFill>
                  <a:srgbClr val="00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 </a:t>
            </a:r>
            <a:r>
              <a:rPr lang="en-US" sz="1200" spc="-40" dirty="0" smtClean="0">
                <a:solidFill>
                  <a:srgbClr val="000000"/>
                </a:solidFill>
              </a:rPr>
              <a:t>HCV RNA</a:t>
            </a:r>
            <a:endParaRPr lang="en-US" sz="1200" spc="-40" dirty="0">
              <a:solidFill>
                <a:srgbClr val="000000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5579534" y="3615271"/>
            <a:ext cx="0" cy="14752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7806068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Treatment-Naïve HCV Genotype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SPRINT-2 Trial: Treatment Regimens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SPRINT-2: SVR 24 by Regimen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>
                <a:latin typeface="Arial" pitchFamily="22" charset="0"/>
              </a:rPr>
              <a:t>Poordad</a:t>
            </a:r>
            <a:r>
              <a:rPr lang="en-US" dirty="0">
                <a:latin typeface="Arial" pitchFamily="22" charset="0"/>
              </a:rPr>
              <a:t> F,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2011;364:1195-206.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1084834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7790" y="6019800"/>
            <a:ext cx="9153144" cy="27431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marL="274320" defTabSz="935038">
              <a:spcBef>
                <a:spcPct val="5000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B = Boceprevir;  PR = Peginterferon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+ Ribavirin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42077" y="4967432"/>
            <a:ext cx="91395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137/163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568147" y="4967432"/>
            <a:ext cx="91395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233/368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975628" y="4967432"/>
            <a:ext cx="91395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242/366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117097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Treatment-Naïve HCV Genotype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SPRINT-2 Trial: </a:t>
            </a:r>
            <a:r>
              <a:rPr lang="en-US" sz="2400" dirty="0" smtClean="0"/>
              <a:t>Results</a:t>
            </a:r>
            <a:endParaRPr lang="en-US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SPRINT-2: SVR 24 by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Poordad F, et al.  N Engl J Med.  2011;364:1195-206.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8875712"/>
              </p:ext>
            </p:extLst>
          </p:nvPr>
        </p:nvGraphicFramePr>
        <p:xfrm>
          <a:off x="457200" y="1828804"/>
          <a:ext cx="84582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-1" y="6146799"/>
            <a:ext cx="9162288" cy="228600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    SVR = Sustained Virologic Response; B = Boceprevir;  PR = Peginterferon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+ 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2854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125/311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1434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211/316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90014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213/311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1394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12/52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1207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22/52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9787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29/55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7024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137/163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15604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233/368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84184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242/366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726848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8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800" dirty="0" smtClean="0"/>
              <a:t>SPRINT</a:t>
            </a:r>
            <a:r>
              <a:rPr lang="en-US" sz="2800" dirty="0"/>
              <a:t>-2 Trial: SVR by Liver </a:t>
            </a:r>
            <a:r>
              <a:rPr lang="en-US" sz="2800" dirty="0" smtClean="0"/>
              <a:t>Histology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SPRINT-2: SVR 24 by 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Degree of Fibrosis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>
                <a:latin typeface="Arial" pitchFamily="22" charset="0"/>
              </a:rPr>
              <a:t>Poordad</a:t>
            </a:r>
            <a:r>
              <a:rPr lang="en-US" dirty="0">
                <a:latin typeface="Arial" pitchFamily="22" charset="0"/>
              </a:rPr>
              <a:t> F,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2011;364:1195-206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6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6101208"/>
              </p:ext>
            </p:extLst>
          </p:nvPr>
        </p:nvGraphicFramePr>
        <p:xfrm>
          <a:off x="455972" y="1905001"/>
          <a:ext cx="8230827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5917800"/>
            <a:ext cx="9144000" cy="4068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en-US" sz="1200" dirty="0">
                <a:latin typeface="Arial"/>
                <a:cs typeface="Arial"/>
              </a:rPr>
              <a:t> </a:t>
            </a:r>
            <a:r>
              <a:rPr lang="en-US" sz="1200" dirty="0" smtClean="0">
                <a:latin typeface="Arial"/>
                <a:cs typeface="Arial"/>
              </a:rPr>
              <a:t>     PR48 = </a:t>
            </a:r>
            <a:r>
              <a:rPr lang="en-US" sz="1200" dirty="0" err="1" smtClean="0">
                <a:latin typeface="Arial"/>
                <a:cs typeface="Arial"/>
              </a:rPr>
              <a:t>Peginteron</a:t>
            </a:r>
            <a:r>
              <a:rPr lang="en-US" sz="1200" dirty="0" smtClean="0">
                <a:latin typeface="Arial"/>
                <a:cs typeface="Arial"/>
              </a:rPr>
              <a:t>/Ribavirin x 48 weeks</a:t>
            </a:r>
            <a:br>
              <a:rPr lang="en-US" sz="1200" dirty="0" smtClean="0">
                <a:latin typeface="Arial"/>
                <a:cs typeface="Arial"/>
              </a:rPr>
            </a:br>
            <a:r>
              <a:rPr lang="en-US" sz="1200" dirty="0" smtClean="0">
                <a:latin typeface="Arial"/>
                <a:cs typeface="Arial"/>
              </a:rPr>
              <a:t>      PR/T12 = </a:t>
            </a:r>
            <a:r>
              <a:rPr lang="en-US" sz="1200" dirty="0" err="1">
                <a:latin typeface="Arial"/>
                <a:cs typeface="Arial"/>
              </a:rPr>
              <a:t>Peginteron</a:t>
            </a:r>
            <a:r>
              <a:rPr lang="en-US" sz="1200" dirty="0">
                <a:latin typeface="Arial"/>
                <a:cs typeface="Arial"/>
              </a:rPr>
              <a:t>/Ribavirin </a:t>
            </a:r>
            <a:r>
              <a:rPr lang="en-US" sz="1200" dirty="0" smtClean="0">
                <a:latin typeface="Arial"/>
                <a:cs typeface="Arial"/>
              </a:rPr>
              <a:t>+ </a:t>
            </a:r>
            <a:r>
              <a:rPr lang="en-US" sz="1200" dirty="0" err="1" smtClean="0">
                <a:latin typeface="Arial"/>
                <a:cs typeface="Arial"/>
              </a:rPr>
              <a:t>Telaprevir</a:t>
            </a:r>
            <a:r>
              <a:rPr lang="en-US" sz="1200" dirty="0" smtClean="0">
                <a:latin typeface="Arial"/>
                <a:cs typeface="Arial"/>
              </a:rPr>
              <a:t> x 12 weeks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-1" y="6146799"/>
            <a:ext cx="9162288" cy="228600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    SVR = Sustained Virologic Response; B = Boceprevir;  PR = Peginterferon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+ 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92670" y="4884677"/>
            <a:ext cx="82251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123/138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03990" y="4884677"/>
            <a:ext cx="82251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213/319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29860" y="4884677"/>
            <a:ext cx="82251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211/313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77150" y="4884677"/>
            <a:ext cx="82251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bg1"/>
                </a:solidFill>
              </a:rPr>
              <a:t>9</a:t>
            </a:r>
            <a:r>
              <a:rPr lang="en-US" sz="1400" dirty="0" smtClean="0">
                <a:solidFill>
                  <a:schemeClr val="bg1"/>
                </a:solidFill>
              </a:rPr>
              <a:t>/24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88470" y="4884677"/>
            <a:ext cx="82251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14/34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14340" y="4884677"/>
            <a:ext cx="82251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22/42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359879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Poordad F, et al.  N Engl J Med.  2011;364:1195-206.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Treatment-Naïve HCV Genotype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SPRINT-2 </a:t>
            </a:r>
            <a:r>
              <a:rPr lang="en-US" sz="2400" dirty="0" smtClean="0"/>
              <a:t>Trial: Conclusions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130475"/>
              </p:ext>
            </p:extLst>
          </p:nvPr>
        </p:nvGraphicFramePr>
        <p:xfrm>
          <a:off x="0" y="2590800"/>
          <a:ext cx="9144000" cy="22707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/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“</a:t>
                      </a:r>
                      <a:r>
                        <a:rPr lang="en-US" sz="2000" b="0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addition of boceprevir to standard therapy with peginterferon–ribavirin, as compared with standard therapy alone, significantly increased the rates of sustained virologic response in</a:t>
                      </a:r>
                    </a:p>
                    <a:p>
                      <a:pPr>
                        <a:lnSpc>
                          <a:spcPts val="3000"/>
                        </a:lnSpc>
                      </a:pPr>
                      <a:r>
                        <a:rPr lang="en-US" sz="2000" b="0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previously untreated adults with chronic HCV genotype 1 infection. </a:t>
                      </a:r>
                      <a:br>
                        <a:rPr lang="en-US" sz="2000" b="0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2000" b="0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rates were similar with 24 weeks and 44 weeks of boceprevir</a:t>
                      </a:r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21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43948</TotalTime>
  <Words>487</Words>
  <Application>Microsoft Macintosh PowerPoint</Application>
  <PresentationFormat>On-screen Show (4:3)</PresentationFormat>
  <Paragraphs>88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AETC_Master_Template_061510</vt:lpstr>
      <vt:lpstr>Boceprevir in Treatment Naive SPRINT-2</vt:lpstr>
      <vt:lpstr>Boceprevir for Treatment-Naïve HCV Genotype 1 SPRINT-2 Trial: Study Design</vt:lpstr>
      <vt:lpstr>Boceprevir for Treatment-Naïve HCV Genotype 1 SPRINT-2 Trial: Treatment Regimens</vt:lpstr>
      <vt:lpstr>Boceprevir for Treatment-Naïve HCV Genotype 1 SPRINT-2 Trial: Treatment Regimens</vt:lpstr>
      <vt:lpstr>Boceprevir for Treatment-Naïve HCV Genotype 1 SPRINT-2 Trial: Results</vt:lpstr>
      <vt:lpstr>Boceprevir for Treatment-Naïve HCV Genotype 1 SPRINT-2 Trial: SVR by Liver Histology</vt:lpstr>
      <vt:lpstr>Boceprevir for Treatment-Naïve HCV Genotype 1 SPRINT-2 Trial: Conclusions</vt:lpstr>
    </vt:vector>
  </TitlesOfParts>
  <Company>HMC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David Spach</cp:lastModifiedBy>
  <cp:revision>1920</cp:revision>
  <cp:lastPrinted>2011-04-18T21:48:04Z</cp:lastPrinted>
  <dcterms:created xsi:type="dcterms:W3CDTF">2010-11-28T05:36:22Z</dcterms:created>
  <dcterms:modified xsi:type="dcterms:W3CDTF">2014-01-14T20:59:31Z</dcterms:modified>
</cp:coreProperties>
</file>