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489" r:id="rId2"/>
    <p:sldId id="278" r:id="rId3"/>
    <p:sldId id="279" r:id="rId4"/>
    <p:sldId id="312" r:id="rId5"/>
    <p:sldId id="440" r:id="rId6"/>
    <p:sldId id="442" r:id="rId7"/>
    <p:sldId id="282" r:id="rId8"/>
  </p:sldIdLst>
  <p:sldSz cx="9144000" cy="6858000" type="screen4x3"/>
  <p:notesSz cx="6858000" cy="10287000"/>
  <p:kinsoku lang="ja-JP" invalStChars="、。，．・：；？！゛゜ヽヾゝゞ々ー’”）〕］｝〉》」』】°‰′″℃％ぁぃぅぇぉっゃゅょゎァィゥェォッャュョヮヵヶ!%),.:;?]}｡｣､･ｧｨｩｪｫｬｭｮｯｰﾞﾟ¢" invalEndChars="‘“（〔［｛〈《「『【￥＄$([\{｢£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743">
          <p15:clr>
            <a:srgbClr val="A4A3A4"/>
          </p15:clr>
        </p15:guide>
        <p15:guide id="2" pos="255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4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3" frameSlides="1"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8838C"/>
    <a:srgbClr val="808B67"/>
    <a:srgbClr val="6698A2"/>
    <a:srgbClr val="74A29C"/>
    <a:srgbClr val="97A379"/>
    <a:srgbClr val="4E92A2"/>
    <a:srgbClr val="006787"/>
    <a:srgbClr val="000000"/>
    <a:srgbClr val="556B1C"/>
    <a:srgbClr val="5569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100" autoAdjust="0"/>
    <p:restoredTop sz="72946" autoAdjust="0"/>
  </p:normalViewPr>
  <p:slideViewPr>
    <p:cSldViewPr showGuides="1">
      <p:cViewPr varScale="1">
        <p:scale>
          <a:sx n="100" d="100"/>
          <a:sy n="100" d="100"/>
        </p:scale>
        <p:origin x="1536" y="90"/>
      </p:cViewPr>
      <p:guideLst>
        <p:guide orient="horz" pos="3743"/>
        <p:guide pos="255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2" d="100"/>
        <a:sy n="132" d="100"/>
      </p:scale>
      <p:origin x="0" y="15608"/>
    </p:cViewPr>
  </p:sorterViewPr>
  <p:notesViewPr>
    <p:cSldViewPr showGuides="1">
      <p:cViewPr varScale="1">
        <p:scale>
          <a:sx n="76" d="100"/>
          <a:sy n="76" d="100"/>
        </p:scale>
        <p:origin x="-1416" y="-112"/>
      </p:cViewPr>
      <p:guideLst>
        <p:guide orient="horz" pos="324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495270122484701"/>
          <c:y val="2.77778663809897E-2"/>
          <c:w val="0.87636482939632498"/>
          <c:h val="0.7722531649953320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SVR</c:v>
                </c:pt>
              </c:strCache>
            </c:strRef>
          </c:tx>
          <c:spPr>
            <a:solidFill>
              <a:schemeClr val="accent2"/>
            </a:solidFill>
            <a:ln w="12700">
              <a:solidFill>
                <a:schemeClr val="tx1"/>
              </a:solidFill>
            </a:ln>
            <a:effectLst>
              <a:outerShdw blurRad="38100" dist="38100" dir="5400000" algn="tl" rotWithShape="0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 w="12700">
                <a:solidFill>
                  <a:schemeClr val="tx1"/>
                </a:solidFill>
              </a:ln>
              <a:effectLst>
                <a:outerShdw blurRad="38100" dist="38100" dir="5400000" algn="tl" rotWithShape="0">
                  <a:srgbClr val="000000">
                    <a:alpha val="70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1"/>
            <c:invertIfNegative val="0"/>
            <c:bubble3D val="0"/>
            <c:spPr>
              <a:solidFill>
                <a:srgbClr val="B59452"/>
              </a:solidFill>
              <a:ln w="12700">
                <a:solidFill>
                  <a:schemeClr val="tx1"/>
                </a:solidFill>
              </a:ln>
              <a:effectLst>
                <a:outerShdw blurRad="38100" dist="38100" dir="5400000" algn="tl" rotWithShape="0">
                  <a:srgbClr val="000000">
                    <a:alpha val="70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2"/>
            <c:invertIfNegative val="0"/>
            <c:bubble3D val="0"/>
            <c:spPr>
              <a:solidFill>
                <a:schemeClr val="accent4"/>
              </a:solidFill>
              <a:ln w="12700">
                <a:solidFill>
                  <a:schemeClr val="tx1"/>
                </a:solidFill>
              </a:ln>
              <a:effectLst>
                <a:outerShdw blurRad="38100" dist="38100" dir="5400000" algn="tl" rotWithShape="0">
                  <a:srgbClr val="000000">
                    <a:alpha val="70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Lbls>
            <c:dLbl>
              <c:idx val="0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T12/PR12</c:v>
                </c:pt>
                <c:pt idx="1">
                  <c:v>T12/PR24</c:v>
                </c:pt>
                <c:pt idx="2">
                  <c:v>T12/PR48</c:v>
                </c:pt>
                <c:pt idx="3">
                  <c:v>PR48</c:v>
                </c:pt>
              </c:strCache>
            </c:strRef>
          </c:cat>
          <c:val>
            <c:numRef>
              <c:f>Sheet1!$B$2:$B$5</c:f>
              <c:numCache>
                <c:formatCode>0</c:formatCode>
                <c:ptCount val="4"/>
                <c:pt idx="0">
                  <c:v>35</c:v>
                </c:pt>
                <c:pt idx="1">
                  <c:v>61</c:v>
                </c:pt>
                <c:pt idx="2">
                  <c:v>67</c:v>
                </c:pt>
                <c:pt idx="3">
                  <c:v>41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5"/>
        <c:axId val="377495968"/>
        <c:axId val="377496528"/>
      </c:barChart>
      <c:catAx>
        <c:axId val="37749596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19050" cap="flat" cmpd="sng" algn="ctr">
            <a:solidFill>
              <a:prstClr val="black"/>
            </a:solidFill>
            <a:prstDash val="solid"/>
            <a:round/>
            <a:headEnd type="none" w="med" len="med"/>
            <a:tailEnd type="none" w="med" len="med"/>
          </a:ln>
        </c:spPr>
        <c:txPr>
          <a:bodyPr/>
          <a:lstStyle/>
          <a:p>
            <a:pPr>
              <a:defRPr sz="1600" b="1" i="0">
                <a:latin typeface="Arial"/>
                <a:cs typeface="Arial"/>
              </a:defRPr>
            </a:pPr>
            <a:endParaRPr lang="en-US"/>
          </a:p>
        </c:txPr>
        <c:crossAx val="37749652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77496528"/>
        <c:scaling>
          <c:orientation val="minMax"/>
          <c:max val="80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 sz="1800">
                    <a:latin typeface="Arial"/>
                    <a:cs typeface="Arial"/>
                  </a:defRPr>
                </a:pPr>
                <a:r>
                  <a:rPr lang="en-US" sz="1800" dirty="0">
                    <a:latin typeface="Arial"/>
                    <a:cs typeface="Arial"/>
                  </a:rPr>
                  <a:t>Patients with SVR (%)</a:t>
                </a:r>
              </a:p>
            </c:rich>
          </c:tx>
          <c:layout>
            <c:manualLayout>
              <c:xMode val="edge"/>
              <c:yMode val="edge"/>
              <c:x val="5.9395353358607998E-4"/>
              <c:y val="0.14184004669743699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377495968"/>
        <c:crosses val="autoZero"/>
        <c:crossBetween val="between"/>
        <c:majorUnit val="20"/>
        <c:minorUnit val="20"/>
      </c:valAx>
      <c:spPr>
        <a:solidFill>
          <a:srgbClr val="E6EBF2"/>
        </a:solidFill>
        <a:ln w="1905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>
          <a:outerShdw blurRad="38100" dist="38100" dir="2700000">
            <a:srgbClr val="000000">
              <a:alpha val="75000"/>
            </a:srgbClr>
          </a:outerShdw>
        </a:effectLst>
      </c:spPr>
    </c:plotArea>
    <c:plotVisOnly val="1"/>
    <c:dispBlanksAs val="gap"/>
    <c:showDLblsOverMax val="0"/>
  </c:chart>
  <c:spPr>
    <a:solidFill>
      <a:srgbClr val="FFFFFF"/>
    </a:solidFill>
    <a:ln w="25400" cap="flat" cmpd="sng" algn="ctr">
      <a:noFill/>
      <a:prstDash val="solid"/>
      <a:round/>
      <a:headEnd type="none" w="med" len="med"/>
      <a:tailEnd type="none" w="med" len="med"/>
    </a:ln>
    <a:effectLst/>
  </c:spPr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495270122484701"/>
          <c:y val="2.77778663809897E-2"/>
          <c:w val="0.87636482939632498"/>
          <c:h val="0.7722531649953320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SVR</c:v>
                </c:pt>
              </c:strCache>
            </c:strRef>
          </c:tx>
          <c:spPr>
            <a:solidFill>
              <a:schemeClr val="accent2"/>
            </a:solidFill>
            <a:ln w="12700">
              <a:solidFill>
                <a:schemeClr val="tx1"/>
              </a:solidFill>
            </a:ln>
            <a:effectLst>
              <a:outerShdw blurRad="38100" dist="38100" dir="5400000" algn="tl" rotWithShape="0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 w="12700">
                <a:solidFill>
                  <a:schemeClr val="tx1"/>
                </a:solidFill>
              </a:ln>
              <a:effectLst>
                <a:outerShdw blurRad="38100" dist="38100" dir="5400000" algn="tl" rotWithShape="0">
                  <a:srgbClr val="000000">
                    <a:alpha val="70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1"/>
            <c:invertIfNegative val="0"/>
            <c:bubble3D val="0"/>
            <c:spPr>
              <a:solidFill>
                <a:srgbClr val="B59452"/>
              </a:solidFill>
              <a:ln w="12700">
                <a:solidFill>
                  <a:schemeClr val="tx1"/>
                </a:solidFill>
              </a:ln>
              <a:effectLst>
                <a:outerShdw blurRad="38100" dist="38100" dir="5400000" algn="tl" rotWithShape="0">
                  <a:srgbClr val="000000">
                    <a:alpha val="70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2"/>
            <c:invertIfNegative val="0"/>
            <c:bubble3D val="0"/>
            <c:spPr>
              <a:solidFill>
                <a:schemeClr val="accent4"/>
              </a:solidFill>
              <a:ln w="12700">
                <a:solidFill>
                  <a:schemeClr val="tx1"/>
                </a:solidFill>
              </a:ln>
              <a:effectLst>
                <a:outerShdw blurRad="38100" dist="38100" dir="5400000" algn="tl" rotWithShape="0">
                  <a:srgbClr val="000000">
                    <a:alpha val="70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Lbls>
            <c:dLbl>
              <c:idx val="0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T12/PR12</c:v>
                </c:pt>
                <c:pt idx="1">
                  <c:v>T12/PR24</c:v>
                </c:pt>
                <c:pt idx="2">
                  <c:v>T12/PR48</c:v>
                </c:pt>
                <c:pt idx="3">
                  <c:v>PR48</c:v>
                </c:pt>
              </c:strCache>
            </c:strRef>
          </c:cat>
          <c:val>
            <c:numRef>
              <c:f>Sheet1!$B$2:$B$5</c:f>
              <c:numCache>
                <c:formatCode>0</c:formatCode>
                <c:ptCount val="4"/>
                <c:pt idx="0">
                  <c:v>33</c:v>
                </c:pt>
                <c:pt idx="1">
                  <c:v>2</c:v>
                </c:pt>
                <c:pt idx="2">
                  <c:v>6</c:v>
                </c:pt>
                <c:pt idx="3">
                  <c:v>23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5"/>
        <c:axId val="377498768"/>
        <c:axId val="377499328"/>
      </c:barChart>
      <c:catAx>
        <c:axId val="37749876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19050" cap="flat" cmpd="sng" algn="ctr">
            <a:solidFill>
              <a:prstClr val="black"/>
            </a:solidFill>
            <a:prstDash val="solid"/>
            <a:round/>
            <a:headEnd type="none" w="med" len="med"/>
            <a:tailEnd type="none" w="med" len="med"/>
          </a:ln>
        </c:spPr>
        <c:txPr>
          <a:bodyPr/>
          <a:lstStyle/>
          <a:p>
            <a:pPr>
              <a:defRPr sz="1600" b="1" i="0">
                <a:latin typeface="Arial"/>
                <a:cs typeface="Arial"/>
              </a:defRPr>
            </a:pPr>
            <a:endParaRPr lang="en-US"/>
          </a:p>
        </c:txPr>
        <c:crossAx val="37749932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77499328"/>
        <c:scaling>
          <c:orientation val="minMax"/>
          <c:max val="60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 sz="1800">
                    <a:latin typeface="Arial"/>
                    <a:cs typeface="Arial"/>
                  </a:defRPr>
                </a:pPr>
                <a:r>
                  <a:rPr lang="en-US" sz="1800" dirty="0">
                    <a:latin typeface="Arial"/>
                    <a:cs typeface="Arial"/>
                  </a:rPr>
                  <a:t>Patients with </a:t>
                </a:r>
                <a:r>
                  <a:rPr lang="en-US" sz="1800" dirty="0" smtClean="0">
                    <a:latin typeface="Arial"/>
                    <a:cs typeface="Arial"/>
                  </a:rPr>
                  <a:t>Relapse </a:t>
                </a:r>
                <a:r>
                  <a:rPr lang="en-US" sz="1800" dirty="0">
                    <a:latin typeface="Arial"/>
                    <a:cs typeface="Arial"/>
                  </a:rPr>
                  <a:t>(%)</a:t>
                </a:r>
              </a:p>
            </c:rich>
          </c:tx>
          <c:layout>
            <c:manualLayout>
              <c:xMode val="edge"/>
              <c:yMode val="edge"/>
              <c:x val="1.4482842422475E-2"/>
              <c:y val="9.55436027291207E-2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377498768"/>
        <c:crosses val="autoZero"/>
        <c:crossBetween val="between"/>
        <c:majorUnit val="10"/>
        <c:minorUnit val="10"/>
      </c:valAx>
      <c:spPr>
        <a:solidFill>
          <a:srgbClr val="E6EBF2"/>
        </a:solidFill>
        <a:ln w="1905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>
          <a:outerShdw blurRad="38100" dist="38100" dir="2700000">
            <a:srgbClr val="000000">
              <a:alpha val="75000"/>
            </a:srgbClr>
          </a:outerShdw>
        </a:effectLst>
      </c:spPr>
    </c:plotArea>
    <c:plotVisOnly val="1"/>
    <c:dispBlanksAs val="gap"/>
    <c:showDLblsOverMax val="0"/>
  </c:chart>
  <c:spPr>
    <a:solidFill>
      <a:srgbClr val="FFFFFF"/>
    </a:solidFill>
    <a:ln w="25400" cap="flat" cmpd="sng" algn="ctr">
      <a:noFill/>
      <a:prstDash val="solid"/>
      <a:round/>
      <a:headEnd type="none" w="med" len="med"/>
      <a:tailEnd type="none" w="med" len="med"/>
    </a:ln>
    <a:effectLst/>
  </c:spPr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495270122484701"/>
          <c:y val="2.77778663809897E-2"/>
          <c:w val="0.87636482939632498"/>
          <c:h val="0.7722531649953320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SVR</c:v>
                </c:pt>
              </c:strCache>
            </c:strRef>
          </c:tx>
          <c:spPr>
            <a:solidFill>
              <a:srgbClr val="326496"/>
            </a:solidFill>
            <a:ln w="12700">
              <a:solidFill>
                <a:schemeClr val="tx1"/>
              </a:solidFill>
            </a:ln>
            <a:effectLst>
              <a:outerShdw blurRad="38100" dist="38100" dir="5400000" algn="tl" rotWithShape="0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</c:dPt>
          <c:dPt>
            <c:idx val="2"/>
            <c:invertIfNegative val="0"/>
            <c:bubble3D val="0"/>
          </c:dPt>
          <c:dLbls>
            <c:dLbl>
              <c:idx val="0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T12/PR12</c:v>
                </c:pt>
                <c:pt idx="1">
                  <c:v>T12/PR24</c:v>
                </c:pt>
                <c:pt idx="2">
                  <c:v>T12/PR48</c:v>
                </c:pt>
                <c:pt idx="3">
                  <c:v>PR48</c:v>
                </c:pt>
              </c:strCache>
            </c:strRef>
          </c:cat>
          <c:val>
            <c:numRef>
              <c:f>Sheet1!$B$2:$B$5</c:f>
              <c:numCache>
                <c:formatCode>0</c:formatCode>
                <c:ptCount val="4"/>
                <c:pt idx="0">
                  <c:v>35</c:v>
                </c:pt>
                <c:pt idx="1">
                  <c:v>61</c:v>
                </c:pt>
                <c:pt idx="2">
                  <c:v>67</c:v>
                </c:pt>
                <c:pt idx="3">
                  <c:v>41</c:v>
                </c:pt>
              </c:numCache>
            </c:numRef>
          </c:val>
        </c:ser>
        <c:ser>
          <c:idx val="1"/>
          <c:order val="1"/>
          <c:tx>
            <c:v>Relapse</c:v>
          </c:tx>
          <c:spPr>
            <a:solidFill>
              <a:srgbClr val="718E25"/>
            </a:solidFill>
            <a:ln w="12700">
              <a:solidFill>
                <a:srgbClr val="000000"/>
              </a:solidFill>
            </a:ln>
            <a:effectLst>
              <a:outerShdw blurRad="38100" dist="38100" dir="5400000" rotWithShape="0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T12/PR12</c:v>
                </c:pt>
                <c:pt idx="1">
                  <c:v>T12/PR24</c:v>
                </c:pt>
                <c:pt idx="2">
                  <c:v>T12/PR48</c:v>
                </c:pt>
                <c:pt idx="3">
                  <c:v>PR48</c:v>
                </c:pt>
              </c:strCache>
            </c:strRef>
          </c:cat>
          <c:val>
            <c:numRef>
              <c:f>Sheet1!$C$2:$C$5</c:f>
              <c:numCache>
                <c:formatCode>0</c:formatCode>
                <c:ptCount val="4"/>
                <c:pt idx="0">
                  <c:v>33</c:v>
                </c:pt>
                <c:pt idx="1">
                  <c:v>2</c:v>
                </c:pt>
                <c:pt idx="2">
                  <c:v>6</c:v>
                </c:pt>
                <c:pt idx="3" formatCode="General">
                  <c:v>23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5"/>
        <c:axId val="377502128"/>
        <c:axId val="377502688"/>
      </c:barChart>
      <c:catAx>
        <c:axId val="3775021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19050" cap="flat" cmpd="sng" algn="ctr">
            <a:solidFill>
              <a:prstClr val="black"/>
            </a:solidFill>
            <a:prstDash val="solid"/>
            <a:round/>
            <a:headEnd type="none" w="med" len="med"/>
            <a:tailEnd type="none" w="med" len="med"/>
          </a:ln>
        </c:spPr>
        <c:txPr>
          <a:bodyPr/>
          <a:lstStyle/>
          <a:p>
            <a:pPr>
              <a:defRPr sz="1600" b="0" i="0">
                <a:latin typeface="Arial"/>
                <a:cs typeface="Arial"/>
              </a:defRPr>
            </a:pPr>
            <a:endParaRPr lang="en-US"/>
          </a:p>
        </c:txPr>
        <c:crossAx val="377502688"/>
        <c:crosses val="autoZero"/>
        <c:auto val="1"/>
        <c:lblAlgn val="ctr"/>
        <c:lblOffset val="1"/>
        <c:tickLblSkip val="1"/>
        <c:tickMarkSkip val="1"/>
        <c:noMultiLvlLbl val="0"/>
      </c:catAx>
      <c:valAx>
        <c:axId val="377502688"/>
        <c:scaling>
          <c:orientation val="minMax"/>
          <c:max val="80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 sz="1800">
                    <a:latin typeface="Arial"/>
                    <a:cs typeface="Arial"/>
                  </a:defRPr>
                </a:pPr>
                <a:r>
                  <a:rPr lang="en-US" sz="1800" dirty="0">
                    <a:latin typeface="Arial"/>
                    <a:cs typeface="Arial"/>
                  </a:rPr>
                  <a:t>Patients </a:t>
                </a:r>
                <a:r>
                  <a:rPr lang="en-US" sz="1800" dirty="0" smtClean="0">
                    <a:latin typeface="Arial"/>
                    <a:cs typeface="Arial"/>
                  </a:rPr>
                  <a:t> </a:t>
                </a:r>
                <a:r>
                  <a:rPr lang="en-US" sz="1800" dirty="0">
                    <a:latin typeface="Arial"/>
                    <a:cs typeface="Arial"/>
                  </a:rPr>
                  <a:t>(%)</a:t>
                </a:r>
              </a:p>
            </c:rich>
          </c:tx>
          <c:layout>
            <c:manualLayout>
              <c:xMode val="edge"/>
              <c:yMode val="edge"/>
              <c:x val="1.2939632545931799E-2"/>
              <c:y val="0.234432934634069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377502128"/>
        <c:crosses val="autoZero"/>
        <c:crossBetween val="between"/>
        <c:majorUnit val="20"/>
        <c:minorUnit val="20"/>
      </c:valAx>
      <c:spPr>
        <a:solidFill>
          <a:srgbClr val="E6EBF2"/>
        </a:solidFill>
        <a:ln w="1905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>
          <a:outerShdw blurRad="38100" dist="38100" dir="2700000">
            <a:srgbClr val="000000">
              <a:alpha val="75000"/>
            </a:srgbClr>
          </a:outerShdw>
        </a:effectLst>
      </c:spPr>
    </c:plotArea>
    <c:legend>
      <c:legendPos val="r"/>
      <c:layout>
        <c:manualLayout>
          <c:xMode val="edge"/>
          <c:yMode val="edge"/>
          <c:x val="0.80381027024399698"/>
          <c:y val="4.6008458214497401E-2"/>
          <c:w val="0.17458479148439801"/>
          <c:h val="0.17881409107002699"/>
        </c:manualLayout>
      </c:layout>
      <c:overlay val="0"/>
      <c:spPr>
        <a:solidFill>
          <a:sysClr val="window" lastClr="FFFFFF"/>
        </a:solidFill>
        <a:ln>
          <a:solidFill>
            <a:srgbClr val="000000"/>
          </a:solidFill>
        </a:ln>
      </c:spPr>
    </c:legend>
    <c:plotVisOnly val="1"/>
    <c:dispBlanksAs val="gap"/>
    <c:showDLblsOverMax val="0"/>
  </c:chart>
  <c:spPr>
    <a:solidFill>
      <a:srgbClr val="FFFFFF"/>
    </a:solidFill>
    <a:ln w="25400" cap="flat" cmpd="sng" algn="ctr">
      <a:noFill/>
      <a:prstDash val="solid"/>
      <a:round/>
      <a:headEnd type="none" w="med" len="med"/>
      <a:tailEnd type="none" w="med" len="med"/>
    </a:ln>
    <a:effectLst/>
  </c:spPr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5715000" y="533400"/>
            <a:ext cx="375104" cy="2744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defRPr/>
            </a:pPr>
            <a:fld id="{AFADDE07-A3B2-714E-914F-4081EC661B9E}" type="slidenum">
              <a:rPr lang="en-US" sz="1200">
                <a:latin typeface="Arial"/>
                <a:cs typeface="Arial"/>
              </a:rPr>
              <a:pPr>
                <a:defRPr/>
              </a:pPr>
              <a:t>‹#›</a:t>
            </a:fld>
            <a:endParaRPr lang="en-US" sz="1200" dirty="0">
              <a:latin typeface="Arial"/>
              <a:cs typeface="Arial"/>
            </a:endParaRPr>
          </a:p>
        </p:txBody>
      </p:sp>
      <p:sp>
        <p:nvSpPr>
          <p:cNvPr id="3083" name="Rectangle 11"/>
          <p:cNvSpPr>
            <a:spLocks noChangeArrowheads="1"/>
          </p:cNvSpPr>
          <p:nvPr/>
        </p:nvSpPr>
        <p:spPr bwMode="auto">
          <a:xfrm>
            <a:off x="390525" y="282575"/>
            <a:ext cx="915988" cy="3079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1187305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857250"/>
            <a:ext cx="5024438" cy="37687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6788" y="4897438"/>
            <a:ext cx="5013325" cy="4645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79807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5" charset="-128"/>
        <a:cs typeface="ＭＳ Ｐゴシック" pitchFamily="-10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9770865"/>
            <a:ext cx="2971800" cy="514350"/>
          </a:xfrm>
          <a:prstGeom prst="rect">
            <a:avLst/>
          </a:prstGeom>
        </p:spPr>
        <p:txBody>
          <a:bodyPr/>
          <a:lstStyle/>
          <a:p>
            <a:fld id="{68048787-E73A-F24F-A294-0EF32128AD5F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7903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9770865"/>
            <a:ext cx="2971800" cy="514350"/>
          </a:xfrm>
          <a:prstGeom prst="rect">
            <a:avLst/>
          </a:prstGeom>
        </p:spPr>
        <p:txBody>
          <a:bodyPr/>
          <a:lstStyle/>
          <a:p>
            <a:fld id="{68048787-E73A-F24F-A294-0EF32128AD5F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7390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9770865"/>
            <a:ext cx="2971800" cy="514350"/>
          </a:xfrm>
          <a:prstGeom prst="rect">
            <a:avLst/>
          </a:prstGeom>
        </p:spPr>
        <p:txBody>
          <a:bodyPr/>
          <a:lstStyle/>
          <a:p>
            <a:fld id="{68048787-E73A-F24F-A294-0EF32128AD5F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9389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922499"/>
            <a:ext cx="9157371" cy="3895344"/>
          </a:xfrm>
          <a:prstGeom prst="rect">
            <a:avLst/>
          </a:prstGeom>
        </p:spPr>
      </p:pic>
      <p:sp>
        <p:nvSpPr>
          <p:cNvPr id="16" name="Rectangle 15"/>
          <p:cNvSpPr/>
          <p:nvPr userDrawn="1"/>
        </p:nvSpPr>
        <p:spPr>
          <a:xfrm>
            <a:off x="479299" y="2057400"/>
            <a:ext cx="409270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7200">
              <a:spcAft>
                <a:spcPts val="300"/>
              </a:spcAft>
            </a:pPr>
            <a:r>
              <a:rPr lang="en-US" sz="1800" cap="small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Hepatitis Web</a:t>
            </a:r>
            <a:r>
              <a:rPr lang="en-US" sz="1800" cap="small" baseline="0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 Study</a:t>
            </a:r>
            <a:endParaRPr lang="en-US" sz="1800" cap="small" dirty="0" smtClean="0">
              <a:solidFill>
                <a:schemeClr val="accent5">
                  <a:lumMod val="40000"/>
                  <a:lumOff val="60000"/>
                </a:schemeClr>
              </a:solidFill>
              <a:latin typeface="Arial" pitchFamily="-108" charset="0"/>
              <a:ea typeface="ＭＳ Ｐゴシック" pitchFamily="-108" charset="-128"/>
              <a:cs typeface="ＭＳ Ｐゴシック" pitchFamily="-108" charset="-128"/>
            </a:endParaRPr>
          </a:p>
        </p:txBody>
      </p:sp>
      <p:grpSp>
        <p:nvGrpSpPr>
          <p:cNvPr id="21" name="Group 20"/>
          <p:cNvGrpSpPr>
            <a:grpSpLocks noChangeAspect="1"/>
          </p:cNvGrpSpPr>
          <p:nvPr userDrawn="1"/>
        </p:nvGrpSpPr>
        <p:grpSpPr>
          <a:xfrm>
            <a:off x="2597460" y="457201"/>
            <a:ext cx="910232" cy="908413"/>
            <a:chOff x="1573527" y="457200"/>
            <a:chExt cx="1093473" cy="1091294"/>
          </a:xfrm>
          <a:solidFill>
            <a:srgbClr val="C0504D"/>
          </a:solidFill>
        </p:grpSpPr>
        <p:sp>
          <p:nvSpPr>
            <p:cNvPr id="22" name="Dodecagon 21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Dodecagon 22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Dodecagon 23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Dodecagon 24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Dodecagon 25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Dodecagon 26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Dodecagon 27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Dodecagon 28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Dodecagon 29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Dodecagon 30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Dodecagon 31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Dodecagon 32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Dodecagon 33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Dodecagon 34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Dodecagon 35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Dodecagon 36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Dodecagon 37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Dodecagon 38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Oval 52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Oval 53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Oval 56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Oval 57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val 58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Oval 60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Oval 64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6" name="Group 65"/>
          <p:cNvGrpSpPr>
            <a:grpSpLocks noChangeAspect="1"/>
          </p:cNvGrpSpPr>
          <p:nvPr userDrawn="1"/>
        </p:nvGrpSpPr>
        <p:grpSpPr>
          <a:xfrm>
            <a:off x="5645460" y="457201"/>
            <a:ext cx="910232" cy="908413"/>
            <a:chOff x="4011927" y="457200"/>
            <a:chExt cx="1093473" cy="1091294"/>
          </a:xfrm>
          <a:solidFill>
            <a:srgbClr val="B36C34"/>
          </a:solidFill>
        </p:grpSpPr>
        <p:sp>
          <p:nvSpPr>
            <p:cNvPr id="67" name="Dodecagon 66"/>
            <p:cNvSpPr>
              <a:spLocks noChangeAspect="1"/>
            </p:cNvSpPr>
            <p:nvPr userDrawn="1"/>
          </p:nvSpPr>
          <p:spPr>
            <a:xfrm>
              <a:off x="45310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Dodecagon 67"/>
            <p:cNvSpPr>
              <a:spLocks noChangeAspect="1"/>
            </p:cNvSpPr>
            <p:nvPr userDrawn="1"/>
          </p:nvSpPr>
          <p:spPr>
            <a:xfrm>
              <a:off x="43351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Dodecagon 68"/>
            <p:cNvSpPr>
              <a:spLocks noChangeAspect="1"/>
            </p:cNvSpPr>
            <p:nvPr userDrawn="1"/>
          </p:nvSpPr>
          <p:spPr>
            <a:xfrm>
              <a:off x="47073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Dodecagon 69"/>
            <p:cNvSpPr>
              <a:spLocks noChangeAspect="1"/>
            </p:cNvSpPr>
            <p:nvPr userDrawn="1"/>
          </p:nvSpPr>
          <p:spPr>
            <a:xfrm>
              <a:off x="48738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Dodecagon 70"/>
            <p:cNvSpPr>
              <a:spLocks noChangeAspect="1"/>
            </p:cNvSpPr>
            <p:nvPr userDrawn="1"/>
          </p:nvSpPr>
          <p:spPr>
            <a:xfrm>
              <a:off x="49855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Dodecagon 71"/>
            <p:cNvSpPr>
              <a:spLocks noChangeAspect="1"/>
            </p:cNvSpPr>
            <p:nvPr userDrawn="1"/>
          </p:nvSpPr>
          <p:spPr>
            <a:xfrm>
              <a:off x="50207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Dodecagon 72"/>
            <p:cNvSpPr>
              <a:spLocks noChangeAspect="1"/>
            </p:cNvSpPr>
            <p:nvPr userDrawn="1"/>
          </p:nvSpPr>
          <p:spPr>
            <a:xfrm>
              <a:off x="41784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Dodecagon 73"/>
            <p:cNvSpPr>
              <a:spLocks noChangeAspect="1"/>
            </p:cNvSpPr>
            <p:nvPr userDrawn="1"/>
          </p:nvSpPr>
          <p:spPr>
            <a:xfrm>
              <a:off x="49815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Dodecagon 74"/>
            <p:cNvSpPr>
              <a:spLocks noChangeAspect="1"/>
            </p:cNvSpPr>
            <p:nvPr userDrawn="1"/>
          </p:nvSpPr>
          <p:spPr>
            <a:xfrm>
              <a:off x="40609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Dodecagon 75"/>
            <p:cNvSpPr>
              <a:spLocks noChangeAspect="1"/>
            </p:cNvSpPr>
            <p:nvPr userDrawn="1"/>
          </p:nvSpPr>
          <p:spPr>
            <a:xfrm>
              <a:off x="48836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Dodecagon 76"/>
            <p:cNvSpPr>
              <a:spLocks noChangeAspect="1"/>
            </p:cNvSpPr>
            <p:nvPr userDrawn="1"/>
          </p:nvSpPr>
          <p:spPr>
            <a:xfrm>
              <a:off x="47171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Dodecagon 77"/>
            <p:cNvSpPr>
              <a:spLocks noChangeAspect="1"/>
            </p:cNvSpPr>
            <p:nvPr userDrawn="1"/>
          </p:nvSpPr>
          <p:spPr>
            <a:xfrm>
              <a:off x="45310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Dodecagon 78"/>
            <p:cNvSpPr>
              <a:spLocks noChangeAspect="1"/>
            </p:cNvSpPr>
            <p:nvPr userDrawn="1"/>
          </p:nvSpPr>
          <p:spPr>
            <a:xfrm>
              <a:off x="43351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Dodecagon 79"/>
            <p:cNvSpPr>
              <a:spLocks noChangeAspect="1"/>
            </p:cNvSpPr>
            <p:nvPr userDrawn="1"/>
          </p:nvSpPr>
          <p:spPr>
            <a:xfrm>
              <a:off x="41686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Dodecagon 80"/>
            <p:cNvSpPr>
              <a:spLocks noChangeAspect="1"/>
            </p:cNvSpPr>
            <p:nvPr userDrawn="1"/>
          </p:nvSpPr>
          <p:spPr>
            <a:xfrm>
              <a:off x="40119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Dodecagon 81"/>
            <p:cNvSpPr>
              <a:spLocks noChangeAspect="1"/>
            </p:cNvSpPr>
            <p:nvPr userDrawn="1"/>
          </p:nvSpPr>
          <p:spPr>
            <a:xfrm>
              <a:off x="40609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Dodecagon 82"/>
            <p:cNvSpPr>
              <a:spLocks noChangeAspect="1"/>
            </p:cNvSpPr>
            <p:nvPr userDrawn="1"/>
          </p:nvSpPr>
          <p:spPr>
            <a:xfrm>
              <a:off x="44233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Dodecagon 83"/>
            <p:cNvSpPr>
              <a:spLocks noChangeAspect="1"/>
            </p:cNvSpPr>
            <p:nvPr userDrawn="1"/>
          </p:nvSpPr>
          <p:spPr>
            <a:xfrm>
              <a:off x="46289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Oval 84"/>
            <p:cNvSpPr>
              <a:spLocks noChangeAspect="1"/>
            </p:cNvSpPr>
            <p:nvPr userDrawn="1"/>
          </p:nvSpPr>
          <p:spPr>
            <a:xfrm rot="2305559" flipH="1" flipV="1">
              <a:off x="45157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Oval 85"/>
            <p:cNvSpPr>
              <a:spLocks noChangeAspect="1"/>
            </p:cNvSpPr>
            <p:nvPr userDrawn="1"/>
          </p:nvSpPr>
          <p:spPr>
            <a:xfrm rot="2305559" flipH="1" flipV="1">
              <a:off x="45255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>
              <a:spLocks noChangeAspect="1"/>
            </p:cNvSpPr>
            <p:nvPr userDrawn="1"/>
          </p:nvSpPr>
          <p:spPr>
            <a:xfrm rot="2305559" flipH="1" flipV="1">
              <a:off x="47273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Oval 87"/>
            <p:cNvSpPr>
              <a:spLocks noChangeAspect="1"/>
            </p:cNvSpPr>
            <p:nvPr userDrawn="1"/>
          </p:nvSpPr>
          <p:spPr>
            <a:xfrm rot="2305559" flipH="1" flipV="1">
              <a:off x="43453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Oval 88"/>
            <p:cNvSpPr>
              <a:spLocks noChangeAspect="1"/>
            </p:cNvSpPr>
            <p:nvPr userDrawn="1"/>
          </p:nvSpPr>
          <p:spPr>
            <a:xfrm rot="2305559" flipH="1" flipV="1">
              <a:off x="46142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>
              <a:spLocks noChangeAspect="1"/>
            </p:cNvSpPr>
            <p:nvPr userDrawn="1"/>
          </p:nvSpPr>
          <p:spPr>
            <a:xfrm rot="2305559" flipH="1" flipV="1">
              <a:off x="46142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Oval 90"/>
            <p:cNvSpPr>
              <a:spLocks noChangeAspect="1"/>
            </p:cNvSpPr>
            <p:nvPr userDrawn="1"/>
          </p:nvSpPr>
          <p:spPr>
            <a:xfrm rot="2305559" flipH="1" flipV="1">
              <a:off x="44169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>
              <a:spLocks noChangeAspect="1"/>
            </p:cNvSpPr>
            <p:nvPr userDrawn="1"/>
          </p:nvSpPr>
          <p:spPr>
            <a:xfrm rot="2305559" flipH="1" flipV="1">
              <a:off x="44169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Oval 92"/>
            <p:cNvSpPr>
              <a:spLocks noChangeAspect="1"/>
            </p:cNvSpPr>
            <p:nvPr userDrawn="1"/>
          </p:nvSpPr>
          <p:spPr>
            <a:xfrm rot="2305559" flipH="1" flipV="1">
              <a:off x="42392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Oval 93"/>
            <p:cNvSpPr>
              <a:spLocks noChangeAspect="1"/>
            </p:cNvSpPr>
            <p:nvPr userDrawn="1"/>
          </p:nvSpPr>
          <p:spPr>
            <a:xfrm rot="2305559" flipH="1" flipV="1">
              <a:off x="42392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Oval 94"/>
            <p:cNvSpPr>
              <a:spLocks noChangeAspect="1"/>
            </p:cNvSpPr>
            <p:nvPr userDrawn="1"/>
          </p:nvSpPr>
          <p:spPr>
            <a:xfrm rot="2305559" flipH="1" flipV="1">
              <a:off x="41782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Oval 95"/>
            <p:cNvSpPr>
              <a:spLocks noChangeAspect="1"/>
            </p:cNvSpPr>
            <p:nvPr userDrawn="1"/>
          </p:nvSpPr>
          <p:spPr>
            <a:xfrm rot="2305559" flipH="1" flipV="1">
              <a:off x="41782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>
              <a:spLocks noChangeAspect="1"/>
            </p:cNvSpPr>
            <p:nvPr userDrawn="1"/>
          </p:nvSpPr>
          <p:spPr>
            <a:xfrm rot="2305559" flipH="1" flipV="1">
              <a:off x="42272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Oval 97"/>
            <p:cNvSpPr>
              <a:spLocks noChangeAspect="1"/>
            </p:cNvSpPr>
            <p:nvPr userDrawn="1"/>
          </p:nvSpPr>
          <p:spPr>
            <a:xfrm rot="2305559" flipH="1" flipV="1">
              <a:off x="42272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Oval 98"/>
            <p:cNvSpPr>
              <a:spLocks noChangeAspect="1"/>
            </p:cNvSpPr>
            <p:nvPr userDrawn="1"/>
          </p:nvSpPr>
          <p:spPr>
            <a:xfrm rot="2305559" flipH="1" flipV="1">
              <a:off x="43414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Oval 99"/>
            <p:cNvSpPr>
              <a:spLocks noChangeAspect="1"/>
            </p:cNvSpPr>
            <p:nvPr userDrawn="1"/>
          </p:nvSpPr>
          <p:spPr>
            <a:xfrm rot="2305559" flipH="1" flipV="1">
              <a:off x="43414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Oval 100"/>
            <p:cNvSpPr>
              <a:spLocks noChangeAspect="1"/>
            </p:cNvSpPr>
            <p:nvPr userDrawn="1"/>
          </p:nvSpPr>
          <p:spPr>
            <a:xfrm rot="2305559" flipH="1" flipV="1">
              <a:off x="45163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Oval 101"/>
            <p:cNvSpPr>
              <a:spLocks noChangeAspect="1"/>
            </p:cNvSpPr>
            <p:nvPr userDrawn="1"/>
          </p:nvSpPr>
          <p:spPr>
            <a:xfrm rot="2305559" flipH="1" flipV="1">
              <a:off x="45163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Oval 102"/>
            <p:cNvSpPr>
              <a:spLocks noChangeAspect="1"/>
            </p:cNvSpPr>
            <p:nvPr userDrawn="1"/>
          </p:nvSpPr>
          <p:spPr>
            <a:xfrm rot="2305559" flipH="1" flipV="1">
              <a:off x="47173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Oval 103"/>
            <p:cNvSpPr>
              <a:spLocks noChangeAspect="1"/>
            </p:cNvSpPr>
            <p:nvPr userDrawn="1"/>
          </p:nvSpPr>
          <p:spPr>
            <a:xfrm rot="2305559" flipH="1" flipV="1">
              <a:off x="47173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Oval 104"/>
            <p:cNvSpPr>
              <a:spLocks noChangeAspect="1"/>
            </p:cNvSpPr>
            <p:nvPr userDrawn="1"/>
          </p:nvSpPr>
          <p:spPr>
            <a:xfrm rot="2305559" flipH="1" flipV="1">
              <a:off x="47975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Oval 105"/>
            <p:cNvSpPr>
              <a:spLocks noChangeAspect="1"/>
            </p:cNvSpPr>
            <p:nvPr userDrawn="1"/>
          </p:nvSpPr>
          <p:spPr>
            <a:xfrm rot="2305559" flipH="1" flipV="1">
              <a:off x="47975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Oval 106"/>
            <p:cNvSpPr>
              <a:spLocks noChangeAspect="1"/>
            </p:cNvSpPr>
            <p:nvPr userDrawn="1"/>
          </p:nvSpPr>
          <p:spPr>
            <a:xfrm rot="2305559" flipH="1" flipV="1">
              <a:off x="47953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Oval 107"/>
            <p:cNvSpPr>
              <a:spLocks noChangeAspect="1"/>
            </p:cNvSpPr>
            <p:nvPr userDrawn="1"/>
          </p:nvSpPr>
          <p:spPr>
            <a:xfrm rot="2305559" flipH="1" flipV="1">
              <a:off x="47953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Oval 108"/>
            <p:cNvSpPr>
              <a:spLocks noChangeAspect="1"/>
            </p:cNvSpPr>
            <p:nvPr userDrawn="1"/>
          </p:nvSpPr>
          <p:spPr>
            <a:xfrm rot="2305559" flipH="1" flipV="1">
              <a:off x="48689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Oval 109"/>
            <p:cNvSpPr>
              <a:spLocks noChangeAspect="1"/>
            </p:cNvSpPr>
            <p:nvPr userDrawn="1"/>
          </p:nvSpPr>
          <p:spPr>
            <a:xfrm rot="2305559" flipH="1" flipV="1">
              <a:off x="48689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1" name="Group 110"/>
          <p:cNvGrpSpPr>
            <a:grpSpLocks noChangeAspect="1"/>
          </p:cNvGrpSpPr>
          <p:nvPr userDrawn="1"/>
        </p:nvGrpSpPr>
        <p:grpSpPr>
          <a:xfrm>
            <a:off x="7169460" y="457201"/>
            <a:ext cx="910232" cy="908413"/>
            <a:chOff x="4011927" y="457200"/>
            <a:chExt cx="1093473" cy="1091294"/>
          </a:xfrm>
          <a:solidFill>
            <a:schemeClr val="accent4">
              <a:lumMod val="75000"/>
            </a:schemeClr>
          </a:solidFill>
        </p:grpSpPr>
        <p:sp>
          <p:nvSpPr>
            <p:cNvPr id="112" name="Dodecagon 111"/>
            <p:cNvSpPr>
              <a:spLocks noChangeAspect="1"/>
            </p:cNvSpPr>
            <p:nvPr userDrawn="1"/>
          </p:nvSpPr>
          <p:spPr>
            <a:xfrm>
              <a:off x="45310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Dodecagon 112"/>
            <p:cNvSpPr>
              <a:spLocks noChangeAspect="1"/>
            </p:cNvSpPr>
            <p:nvPr userDrawn="1"/>
          </p:nvSpPr>
          <p:spPr>
            <a:xfrm>
              <a:off x="43351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Dodecagon 113"/>
            <p:cNvSpPr>
              <a:spLocks noChangeAspect="1"/>
            </p:cNvSpPr>
            <p:nvPr userDrawn="1"/>
          </p:nvSpPr>
          <p:spPr>
            <a:xfrm>
              <a:off x="47073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Dodecagon 114"/>
            <p:cNvSpPr>
              <a:spLocks noChangeAspect="1"/>
            </p:cNvSpPr>
            <p:nvPr userDrawn="1"/>
          </p:nvSpPr>
          <p:spPr>
            <a:xfrm>
              <a:off x="48738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Dodecagon 115"/>
            <p:cNvSpPr>
              <a:spLocks noChangeAspect="1"/>
            </p:cNvSpPr>
            <p:nvPr userDrawn="1"/>
          </p:nvSpPr>
          <p:spPr>
            <a:xfrm>
              <a:off x="49855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Dodecagon 116"/>
            <p:cNvSpPr>
              <a:spLocks noChangeAspect="1"/>
            </p:cNvSpPr>
            <p:nvPr userDrawn="1"/>
          </p:nvSpPr>
          <p:spPr>
            <a:xfrm>
              <a:off x="50207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Dodecagon 117"/>
            <p:cNvSpPr>
              <a:spLocks noChangeAspect="1"/>
            </p:cNvSpPr>
            <p:nvPr userDrawn="1"/>
          </p:nvSpPr>
          <p:spPr>
            <a:xfrm>
              <a:off x="41784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Dodecagon 118"/>
            <p:cNvSpPr>
              <a:spLocks noChangeAspect="1"/>
            </p:cNvSpPr>
            <p:nvPr userDrawn="1"/>
          </p:nvSpPr>
          <p:spPr>
            <a:xfrm>
              <a:off x="49815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Dodecagon 119"/>
            <p:cNvSpPr>
              <a:spLocks noChangeAspect="1"/>
            </p:cNvSpPr>
            <p:nvPr userDrawn="1"/>
          </p:nvSpPr>
          <p:spPr>
            <a:xfrm>
              <a:off x="40609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Dodecagon 120"/>
            <p:cNvSpPr>
              <a:spLocks noChangeAspect="1"/>
            </p:cNvSpPr>
            <p:nvPr userDrawn="1"/>
          </p:nvSpPr>
          <p:spPr>
            <a:xfrm>
              <a:off x="48836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Dodecagon 121"/>
            <p:cNvSpPr>
              <a:spLocks noChangeAspect="1"/>
            </p:cNvSpPr>
            <p:nvPr userDrawn="1"/>
          </p:nvSpPr>
          <p:spPr>
            <a:xfrm>
              <a:off x="47171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Dodecagon 122"/>
            <p:cNvSpPr>
              <a:spLocks noChangeAspect="1"/>
            </p:cNvSpPr>
            <p:nvPr userDrawn="1"/>
          </p:nvSpPr>
          <p:spPr>
            <a:xfrm>
              <a:off x="45310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Dodecagon 123"/>
            <p:cNvSpPr>
              <a:spLocks noChangeAspect="1"/>
            </p:cNvSpPr>
            <p:nvPr userDrawn="1"/>
          </p:nvSpPr>
          <p:spPr>
            <a:xfrm>
              <a:off x="43351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Dodecagon 124"/>
            <p:cNvSpPr>
              <a:spLocks noChangeAspect="1"/>
            </p:cNvSpPr>
            <p:nvPr userDrawn="1"/>
          </p:nvSpPr>
          <p:spPr>
            <a:xfrm>
              <a:off x="41686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Dodecagon 125"/>
            <p:cNvSpPr>
              <a:spLocks noChangeAspect="1"/>
            </p:cNvSpPr>
            <p:nvPr userDrawn="1"/>
          </p:nvSpPr>
          <p:spPr>
            <a:xfrm>
              <a:off x="40119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Dodecagon 126"/>
            <p:cNvSpPr>
              <a:spLocks noChangeAspect="1"/>
            </p:cNvSpPr>
            <p:nvPr userDrawn="1"/>
          </p:nvSpPr>
          <p:spPr>
            <a:xfrm>
              <a:off x="40609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Dodecagon 127"/>
            <p:cNvSpPr>
              <a:spLocks noChangeAspect="1"/>
            </p:cNvSpPr>
            <p:nvPr userDrawn="1"/>
          </p:nvSpPr>
          <p:spPr>
            <a:xfrm>
              <a:off x="44233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Dodecagon 128"/>
            <p:cNvSpPr>
              <a:spLocks noChangeAspect="1"/>
            </p:cNvSpPr>
            <p:nvPr userDrawn="1"/>
          </p:nvSpPr>
          <p:spPr>
            <a:xfrm>
              <a:off x="46289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Oval 129"/>
            <p:cNvSpPr>
              <a:spLocks noChangeAspect="1"/>
            </p:cNvSpPr>
            <p:nvPr userDrawn="1"/>
          </p:nvSpPr>
          <p:spPr>
            <a:xfrm rot="2305559" flipH="1" flipV="1">
              <a:off x="45157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Oval 130"/>
            <p:cNvSpPr>
              <a:spLocks noChangeAspect="1"/>
            </p:cNvSpPr>
            <p:nvPr userDrawn="1"/>
          </p:nvSpPr>
          <p:spPr>
            <a:xfrm rot="2305559" flipH="1" flipV="1">
              <a:off x="45255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Oval 131"/>
            <p:cNvSpPr>
              <a:spLocks noChangeAspect="1"/>
            </p:cNvSpPr>
            <p:nvPr userDrawn="1"/>
          </p:nvSpPr>
          <p:spPr>
            <a:xfrm rot="2305559" flipH="1" flipV="1">
              <a:off x="47273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" name="Oval 132"/>
            <p:cNvSpPr>
              <a:spLocks noChangeAspect="1"/>
            </p:cNvSpPr>
            <p:nvPr userDrawn="1"/>
          </p:nvSpPr>
          <p:spPr>
            <a:xfrm rot="2305559" flipH="1" flipV="1">
              <a:off x="43453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Oval 133"/>
            <p:cNvSpPr>
              <a:spLocks noChangeAspect="1"/>
            </p:cNvSpPr>
            <p:nvPr userDrawn="1"/>
          </p:nvSpPr>
          <p:spPr>
            <a:xfrm rot="2305559" flipH="1" flipV="1">
              <a:off x="46142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Oval 134"/>
            <p:cNvSpPr>
              <a:spLocks noChangeAspect="1"/>
            </p:cNvSpPr>
            <p:nvPr userDrawn="1"/>
          </p:nvSpPr>
          <p:spPr>
            <a:xfrm rot="2305559" flipH="1" flipV="1">
              <a:off x="46142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Oval 135"/>
            <p:cNvSpPr>
              <a:spLocks noChangeAspect="1"/>
            </p:cNvSpPr>
            <p:nvPr userDrawn="1"/>
          </p:nvSpPr>
          <p:spPr>
            <a:xfrm rot="2305559" flipH="1" flipV="1">
              <a:off x="44169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Oval 136"/>
            <p:cNvSpPr>
              <a:spLocks noChangeAspect="1"/>
            </p:cNvSpPr>
            <p:nvPr userDrawn="1"/>
          </p:nvSpPr>
          <p:spPr>
            <a:xfrm rot="2305559" flipH="1" flipV="1">
              <a:off x="44169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Oval 137"/>
            <p:cNvSpPr>
              <a:spLocks noChangeAspect="1"/>
            </p:cNvSpPr>
            <p:nvPr userDrawn="1"/>
          </p:nvSpPr>
          <p:spPr>
            <a:xfrm rot="2305559" flipH="1" flipV="1">
              <a:off x="42392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Oval 138"/>
            <p:cNvSpPr>
              <a:spLocks noChangeAspect="1"/>
            </p:cNvSpPr>
            <p:nvPr userDrawn="1"/>
          </p:nvSpPr>
          <p:spPr>
            <a:xfrm rot="2305559" flipH="1" flipV="1">
              <a:off x="42392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Oval 139"/>
            <p:cNvSpPr>
              <a:spLocks noChangeAspect="1"/>
            </p:cNvSpPr>
            <p:nvPr userDrawn="1"/>
          </p:nvSpPr>
          <p:spPr>
            <a:xfrm rot="2305559" flipH="1" flipV="1">
              <a:off x="41782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Oval 140"/>
            <p:cNvSpPr>
              <a:spLocks noChangeAspect="1"/>
            </p:cNvSpPr>
            <p:nvPr userDrawn="1"/>
          </p:nvSpPr>
          <p:spPr>
            <a:xfrm rot="2305559" flipH="1" flipV="1">
              <a:off x="41782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Oval 141"/>
            <p:cNvSpPr>
              <a:spLocks noChangeAspect="1"/>
            </p:cNvSpPr>
            <p:nvPr userDrawn="1"/>
          </p:nvSpPr>
          <p:spPr>
            <a:xfrm rot="2305559" flipH="1" flipV="1">
              <a:off x="42272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Oval 142"/>
            <p:cNvSpPr>
              <a:spLocks noChangeAspect="1"/>
            </p:cNvSpPr>
            <p:nvPr userDrawn="1"/>
          </p:nvSpPr>
          <p:spPr>
            <a:xfrm rot="2305559" flipH="1" flipV="1">
              <a:off x="42272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Oval 143"/>
            <p:cNvSpPr>
              <a:spLocks noChangeAspect="1"/>
            </p:cNvSpPr>
            <p:nvPr userDrawn="1"/>
          </p:nvSpPr>
          <p:spPr>
            <a:xfrm rot="2305559" flipH="1" flipV="1">
              <a:off x="43414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Oval 144"/>
            <p:cNvSpPr>
              <a:spLocks noChangeAspect="1"/>
            </p:cNvSpPr>
            <p:nvPr userDrawn="1"/>
          </p:nvSpPr>
          <p:spPr>
            <a:xfrm rot="2305559" flipH="1" flipV="1">
              <a:off x="43414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Oval 145"/>
            <p:cNvSpPr>
              <a:spLocks noChangeAspect="1"/>
            </p:cNvSpPr>
            <p:nvPr userDrawn="1"/>
          </p:nvSpPr>
          <p:spPr>
            <a:xfrm rot="2305559" flipH="1" flipV="1">
              <a:off x="45163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Oval 146"/>
            <p:cNvSpPr>
              <a:spLocks noChangeAspect="1"/>
            </p:cNvSpPr>
            <p:nvPr userDrawn="1"/>
          </p:nvSpPr>
          <p:spPr>
            <a:xfrm rot="2305559" flipH="1" flipV="1">
              <a:off x="45163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Oval 147"/>
            <p:cNvSpPr>
              <a:spLocks noChangeAspect="1"/>
            </p:cNvSpPr>
            <p:nvPr userDrawn="1"/>
          </p:nvSpPr>
          <p:spPr>
            <a:xfrm rot="2305559" flipH="1" flipV="1">
              <a:off x="47173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Oval 148"/>
            <p:cNvSpPr>
              <a:spLocks noChangeAspect="1"/>
            </p:cNvSpPr>
            <p:nvPr userDrawn="1"/>
          </p:nvSpPr>
          <p:spPr>
            <a:xfrm rot="2305559" flipH="1" flipV="1">
              <a:off x="47173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Oval 149"/>
            <p:cNvSpPr>
              <a:spLocks noChangeAspect="1"/>
            </p:cNvSpPr>
            <p:nvPr userDrawn="1"/>
          </p:nvSpPr>
          <p:spPr>
            <a:xfrm rot="2305559" flipH="1" flipV="1">
              <a:off x="47975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Oval 150"/>
            <p:cNvSpPr>
              <a:spLocks noChangeAspect="1"/>
            </p:cNvSpPr>
            <p:nvPr userDrawn="1"/>
          </p:nvSpPr>
          <p:spPr>
            <a:xfrm rot="2305559" flipH="1" flipV="1">
              <a:off x="47975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Oval 151"/>
            <p:cNvSpPr>
              <a:spLocks noChangeAspect="1"/>
            </p:cNvSpPr>
            <p:nvPr userDrawn="1"/>
          </p:nvSpPr>
          <p:spPr>
            <a:xfrm rot="2305559" flipH="1" flipV="1">
              <a:off x="47953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Oval 152"/>
            <p:cNvSpPr>
              <a:spLocks noChangeAspect="1"/>
            </p:cNvSpPr>
            <p:nvPr userDrawn="1"/>
          </p:nvSpPr>
          <p:spPr>
            <a:xfrm rot="2305559" flipH="1" flipV="1">
              <a:off x="47953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Oval 153"/>
            <p:cNvSpPr>
              <a:spLocks noChangeAspect="1"/>
            </p:cNvSpPr>
            <p:nvPr userDrawn="1"/>
          </p:nvSpPr>
          <p:spPr>
            <a:xfrm rot="2305559" flipH="1" flipV="1">
              <a:off x="48689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Oval 154"/>
            <p:cNvSpPr>
              <a:spLocks noChangeAspect="1"/>
            </p:cNvSpPr>
            <p:nvPr userDrawn="1"/>
          </p:nvSpPr>
          <p:spPr>
            <a:xfrm rot="2305559" flipH="1" flipV="1">
              <a:off x="48689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6" name="Group 155"/>
          <p:cNvGrpSpPr>
            <a:grpSpLocks noChangeAspect="1"/>
          </p:cNvGrpSpPr>
          <p:nvPr userDrawn="1"/>
        </p:nvGrpSpPr>
        <p:grpSpPr>
          <a:xfrm>
            <a:off x="1073460" y="457201"/>
            <a:ext cx="910232" cy="908413"/>
            <a:chOff x="1573527" y="457200"/>
            <a:chExt cx="1093473" cy="1091294"/>
          </a:xfrm>
          <a:solidFill>
            <a:schemeClr val="tx2"/>
          </a:solidFill>
        </p:grpSpPr>
        <p:sp>
          <p:nvSpPr>
            <p:cNvPr id="157" name="Dodecagon 156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8" name="Dodecagon 157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9" name="Dodecagon 158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0" name="Dodecagon 159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1" name="Dodecagon 160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" name="Dodecagon 161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" name="Dodecagon 162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4" name="Dodecagon 163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" name="Dodecagon 164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Dodecagon 165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" name="Dodecagon 166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8" name="Dodecagon 167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9" name="Dodecagon 168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0" name="Dodecagon 169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1" name="Dodecagon 170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2" name="Dodecagon 171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3" name="Dodecagon 172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4" name="Dodecagon 173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" name="Oval 174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6" name="Oval 175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7" name="Oval 176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8" name="Oval 177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9" name="Oval 178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0" name="Oval 179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1" name="Oval 180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2" name="Oval 181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3" name="Oval 182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4" name="Oval 183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5" name="Oval 184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6" name="Oval 185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7" name="Oval 186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8" name="Oval 187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9" name="Oval 188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0" name="Oval 189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1" name="Oval 190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2" name="Oval 191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3" name="Oval 192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4" name="Oval 193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5" name="Oval 194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6" name="Oval 195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7" name="Oval 196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8" name="Oval 197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9" name="Oval 198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0" name="Oval 199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1" name="Group 200"/>
          <p:cNvGrpSpPr>
            <a:grpSpLocks noChangeAspect="1"/>
          </p:cNvGrpSpPr>
          <p:nvPr userDrawn="1"/>
        </p:nvGrpSpPr>
        <p:grpSpPr>
          <a:xfrm>
            <a:off x="4121460" y="457201"/>
            <a:ext cx="910232" cy="908413"/>
            <a:chOff x="1573527" y="457200"/>
            <a:chExt cx="1093473" cy="1091294"/>
          </a:xfrm>
          <a:solidFill>
            <a:srgbClr val="687E3C"/>
          </a:solidFill>
        </p:grpSpPr>
        <p:sp>
          <p:nvSpPr>
            <p:cNvPr id="202" name="Dodecagon 201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3" name="Dodecagon 202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4" name="Dodecagon 203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5" name="Dodecagon 204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" name="Dodecagon 205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" name="Dodecagon 206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8" name="Dodecagon 207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9" name="Dodecagon 208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" name="Dodecagon 209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" name="Dodecagon 210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2" name="Dodecagon 211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3" name="Dodecagon 212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4" name="Dodecagon 213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5" name="Dodecagon 214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6" name="Dodecagon 215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7" name="Dodecagon 216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8" name="Dodecagon 217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9" name="Dodecagon 218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0" name="Oval 219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1" name="Oval 220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2" name="Oval 221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3" name="Oval 222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4" name="Oval 223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5" name="Oval 224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6" name="Oval 225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7" name="Oval 226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8" name="Oval 227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9" name="Oval 228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0" name="Oval 229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1" name="Oval 230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2" name="Oval 231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3" name="Oval 232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4" name="Oval 233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5" name="Oval 234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6" name="Oval 235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7" name="Oval 236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8" name="Oval 237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9" name="Oval 238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0" name="Oval 239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1" name="Oval 240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2" name="Oval 241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3" name="Oval 242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4" name="Oval 243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5" name="Oval 244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46" name="Title 1"/>
          <p:cNvSpPr>
            <a:spLocks noGrp="1"/>
          </p:cNvSpPr>
          <p:nvPr>
            <p:ph type="ctrTitle" hasCustomPrompt="1"/>
          </p:nvPr>
        </p:nvSpPr>
        <p:spPr>
          <a:xfrm>
            <a:off x="431652" y="3318780"/>
            <a:ext cx="8314182" cy="113157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Add title</a:t>
            </a:r>
            <a:endParaRPr lang="en-US" dirty="0"/>
          </a:p>
        </p:txBody>
      </p:sp>
      <p:sp>
        <p:nvSpPr>
          <p:cNvPr id="247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430890" y="5162255"/>
            <a:ext cx="8314944" cy="545592"/>
          </a:xfrm>
          <a:prstGeom prst="rect">
            <a:avLst/>
          </a:prstGeom>
        </p:spPr>
        <p:txBody>
          <a:bodyPr vert="horz" anchor="ctr"/>
          <a:lstStyle>
            <a:lvl1pPr marL="0" indent="0">
              <a:spcBef>
                <a:spcPts val="0"/>
              </a:spcBef>
              <a:buNone/>
              <a:defRPr sz="1400" baseline="0">
                <a:solidFill>
                  <a:schemeClr val="accent5">
                    <a:lumMod val="20000"/>
                    <a:lumOff val="80000"/>
                  </a:schemeClr>
                </a:solidFill>
                <a:latin typeface="Arial"/>
              </a:defRPr>
            </a:lvl1pPr>
          </a:lstStyle>
          <a:p>
            <a:pPr lvl="0"/>
            <a:r>
              <a:rPr lang="en-US" dirty="0" smtClean="0"/>
              <a:t>Add Presenter Information</a:t>
            </a:r>
          </a:p>
        </p:txBody>
      </p:sp>
      <p:grpSp>
        <p:nvGrpSpPr>
          <p:cNvPr id="248" name="Group 247"/>
          <p:cNvGrpSpPr>
            <a:grpSpLocks noChangeAspect="1"/>
          </p:cNvGrpSpPr>
          <p:nvPr userDrawn="1"/>
        </p:nvGrpSpPr>
        <p:grpSpPr>
          <a:xfrm>
            <a:off x="2861580" y="2150932"/>
            <a:ext cx="223524" cy="223072"/>
            <a:chOff x="1573527" y="457200"/>
            <a:chExt cx="1093473" cy="1091294"/>
          </a:xfrm>
          <a:solidFill>
            <a:srgbClr val="FFFFFF"/>
          </a:solidFill>
        </p:grpSpPr>
        <p:sp>
          <p:nvSpPr>
            <p:cNvPr id="249" name="Dodecagon 248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0" name="Dodecagon 249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1" name="Dodecagon 250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2" name="Dodecagon 251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3" name="Dodecagon 252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4" name="Dodecagon 253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5" name="Dodecagon 254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6" name="Dodecagon 255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7" name="Dodecagon 256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8" name="Dodecagon 257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9" name="Dodecagon 258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0" name="Dodecagon 259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1" name="Dodecagon 260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2" name="Dodecagon 261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3" name="Dodecagon 262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4" name="Dodecagon 263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5" name="Dodecagon 264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6" name="Dodecagon 265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7" name="Oval 266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8" name="Oval 267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9" name="Oval 268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0" name="Oval 269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1" name="Oval 270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2" name="Oval 271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3" name="Oval 272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4" name="Oval 273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5" name="Oval 274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6" name="Oval 275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7" name="Oval 276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8" name="Oval 277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9" name="Oval 278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0" name="Oval 279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1" name="Oval 280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2" name="Oval 281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3" name="Oval 282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4" name="Oval 283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5" name="Oval 284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6" name="Oval 285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7" name="Oval 286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8" name="Oval 287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9" name="Oval 288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0" name="Oval 289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1" name="Oval 290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2" name="Oval 291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93" name="Rectangle 292"/>
          <p:cNvSpPr/>
          <p:nvPr userDrawn="1"/>
        </p:nvSpPr>
        <p:spPr>
          <a:xfrm>
            <a:off x="3123619" y="2057400"/>
            <a:ext cx="409270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defTabSz="457200">
              <a:spcAft>
                <a:spcPts val="300"/>
              </a:spcAft>
            </a:pPr>
            <a:r>
              <a:rPr lang="en-US" sz="1800" cap="small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Hepatitis C Online</a:t>
            </a:r>
          </a:p>
        </p:txBody>
      </p:sp>
    </p:spTree>
    <p:extLst>
      <p:ext uri="{BB962C8B-B14F-4D97-AF65-F5344CB8AC3E}">
        <p14:creationId xmlns:p14="http://schemas.microsoft.com/office/powerpoint/2010/main" val="346784507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16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Data Slide: click to add title</a:t>
            </a:r>
            <a:endParaRPr lang="en-US" dirty="0"/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invGray">
          <a:xfrm>
            <a:off x="-5588" y="1386845"/>
            <a:ext cx="9162288" cy="365755"/>
          </a:xfrm>
          <a:prstGeom prst="rect">
            <a:avLst/>
          </a:prstGeom>
          <a:solidFill>
            <a:srgbClr val="5A646E"/>
          </a:solidFill>
          <a:ln>
            <a:noFill/>
            <a:headEnd/>
            <a:tailEnd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 defTabSz="457200">
              <a:lnSpc>
                <a:spcPct val="85000"/>
              </a:lnSpc>
            </a:pPr>
            <a:endParaRPr lang="en-US" sz="20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9" name="Text Placeholder 2"/>
          <p:cNvSpPr>
            <a:spLocks noGrp="1"/>
          </p:cNvSpPr>
          <p:nvPr>
            <p:ph type="body" idx="10" hasCustomPrompt="1"/>
          </p:nvPr>
        </p:nvSpPr>
        <p:spPr>
          <a:xfrm>
            <a:off x="0" y="1386843"/>
            <a:ext cx="9144000" cy="35966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rgbClr val="FFFF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text</a:t>
            </a:r>
          </a:p>
        </p:txBody>
      </p:sp>
      <p:sp>
        <p:nvSpPr>
          <p:cNvPr id="13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18" y="6461760"/>
            <a:ext cx="7388319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1295401"/>
            <a:ext cx="9162288" cy="5590031"/>
          </a:xfrm>
          <a:prstGeom prst="rect">
            <a:avLst/>
          </a:prstGeom>
          <a:gradFill>
            <a:gsLst>
              <a:gs pos="0">
                <a:srgbClr val="194A5A"/>
              </a:gs>
              <a:gs pos="80000">
                <a:srgbClr val="24708B"/>
              </a:gs>
              <a:gs pos="100000">
                <a:srgbClr val="2E84AA"/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Connector 18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1" name="Picture 20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22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grpSp>
        <p:nvGrpSpPr>
          <p:cNvPr id="9" name="Group 8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10" name="Rectangle 9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2" name="Group 11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3" name="Dodecagon 12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Dodecagon 13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Dodecagon 14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Dodecagon 15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Dodecagon 34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Dodecagon 35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Dodecagon 36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6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18" y="6461760"/>
            <a:ext cx="7388319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2427498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en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6873240"/>
          </a:xfrm>
          <a:prstGeom prst="rect">
            <a:avLst/>
          </a:prstGeom>
        </p:spPr>
      </p:pic>
      <p:grpSp>
        <p:nvGrpSpPr>
          <p:cNvPr id="9" name="Group 8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10" name="Rectangle 9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2" name="Group 11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3" name="Dodecagon 12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Dodecagon 13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Dodecagon 14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Dodecagon 15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Dodecagon 34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Dodecagon 35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Dodecagon 36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6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18" y="6461760"/>
            <a:ext cx="7388319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7713818"/>
      </p:ext>
    </p:extLst>
  </p:cSld>
  <p:clrMapOvr>
    <a:masterClrMapping/>
  </p:clrMapOvr>
  <p:transition spd="slow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ection Divider 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sp>
        <p:nvSpPr>
          <p:cNvPr id="12" name="Title 4"/>
          <p:cNvSpPr txBox="1">
            <a:spLocks/>
          </p:cNvSpPr>
          <p:nvPr userDrawn="1"/>
        </p:nvSpPr>
        <p:spPr>
          <a:xfrm>
            <a:off x="0" y="1828800"/>
            <a:ext cx="9143999" cy="3200400"/>
          </a:xfrm>
          <a:prstGeom prst="rect">
            <a:avLst/>
          </a:prstGeom>
          <a:solidFill>
            <a:srgbClr val="F0EADC"/>
          </a:solidFill>
        </p:spPr>
        <p:txBody>
          <a:bodyPr tIns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1301" y="2705100"/>
            <a:ext cx="8686800" cy="1457706"/>
          </a:xfrm>
          <a:prstGeom prst="rect">
            <a:avLst/>
          </a:prstGeom>
        </p:spPr>
        <p:txBody>
          <a:bodyPr tIns="0" anchor="ctr">
            <a:normAutofit/>
          </a:bodyPr>
          <a:lstStyle>
            <a:lvl1pPr algn="ctr">
              <a:lnSpc>
                <a:spcPts val="3600"/>
              </a:lnSpc>
              <a:spcBef>
                <a:spcPts val="800"/>
              </a:spcBef>
              <a:defRPr sz="3200" b="0" cap="none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9" name="Rectangle 8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64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65" name="Title 1"/>
          <p:cNvSpPr txBox="1">
            <a:spLocks/>
          </p:cNvSpPr>
          <p:nvPr userDrawn="1"/>
        </p:nvSpPr>
        <p:spPr>
          <a:xfrm>
            <a:off x="228600" y="-4763"/>
            <a:ext cx="8610600" cy="309563"/>
          </a:xfrm>
          <a:prstGeom prst="rect">
            <a:avLst/>
          </a:prstGeom>
        </p:spPr>
        <p:txBody>
          <a:bodyPr tIns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200" b="0" kern="1200" cap="none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1600" dirty="0">
              <a:solidFill>
                <a:srgbClr val="D3E5FF"/>
              </a:solidFill>
            </a:endParaRPr>
          </a:p>
        </p:txBody>
      </p:sp>
      <p:sp>
        <p:nvSpPr>
          <p:cNvPr id="66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-9525"/>
            <a:ext cx="8839200" cy="304800"/>
          </a:xfrm>
          <a:prstGeom prst="rect">
            <a:avLst/>
          </a:prstGeom>
        </p:spPr>
        <p:txBody>
          <a:bodyPr lIns="274320" anchor="b">
            <a:normAutofit/>
          </a:bodyPr>
          <a:lstStyle>
            <a:lvl1pPr marL="0" indent="0">
              <a:buNone/>
              <a:defRPr sz="1200" b="0" baseline="0">
                <a:solidFill>
                  <a:srgbClr val="D3E5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ADD SECTION TOPIC (OPTIONAL)</a:t>
            </a:r>
          </a:p>
        </p:txBody>
      </p:sp>
    </p:spTree>
    <p:extLst>
      <p:ext uri="{BB962C8B-B14F-4D97-AF65-F5344CB8AC3E}">
        <p14:creationId xmlns:p14="http://schemas.microsoft.com/office/powerpoint/2010/main" val="238769144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3401" y="3276600"/>
            <a:ext cx="8077200" cy="1238250"/>
          </a:xfrm>
          <a:prstGeom prst="rect">
            <a:avLst/>
          </a:prstGeom>
        </p:spPr>
        <p:txBody>
          <a:bodyPr tIns="0" anchor="t">
            <a:normAutofit/>
          </a:bodyPr>
          <a:lstStyle>
            <a:lvl1pPr algn="ctr">
              <a:defRPr sz="3200" b="0" cap="none">
                <a:solidFill>
                  <a:srgbClr val="003A78"/>
                </a:solidFill>
              </a:defRPr>
            </a:lvl1pPr>
          </a:lstStyle>
          <a:p>
            <a:r>
              <a:rPr lang="en-US" dirty="0" smtClean="0"/>
              <a:t>Click To Edit Section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33401" y="2476500"/>
            <a:ext cx="8077200" cy="790576"/>
          </a:xfrm>
          <a:prstGeom prst="rect">
            <a:avLst/>
          </a:prstGeom>
        </p:spPr>
        <p:txBody>
          <a:bodyPr bIns="0" anchor="b"/>
          <a:lstStyle>
            <a:lvl1pPr marL="0" indent="0" algn="ctr">
              <a:buNone/>
              <a:defRPr sz="2000" cap="small" baseline="0">
                <a:solidFill>
                  <a:srgbClr val="003A78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ADD HEADER TEXT</a:t>
            </a:r>
          </a:p>
        </p:txBody>
      </p:sp>
      <p:pic>
        <p:nvPicPr>
          <p:cNvPr id="12" name="Picture 11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cxnSp>
        <p:nvCxnSpPr>
          <p:cNvPr id="13" name="Straight Connector 12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grpSp>
        <p:nvGrpSpPr>
          <p:cNvPr id="4" name="Group 3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11" name="Rectangle 10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9" name="Group 18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Dodecagon 34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Dodecagon 35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Dodecagon 36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3400" y="2600325"/>
            <a:ext cx="3657600" cy="685800"/>
          </a:xfrm>
          <a:prstGeom prst="rect">
            <a:avLst/>
          </a:prstGeom>
        </p:spPr>
        <p:txBody>
          <a:bodyPr tIns="0" anchor="t">
            <a:normAutofit/>
          </a:bodyPr>
          <a:lstStyle>
            <a:lvl1pPr algn="l">
              <a:defRPr sz="3200" b="0" cap="none">
                <a:solidFill>
                  <a:srgbClr val="003A78"/>
                </a:solidFill>
              </a:defRPr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33400" y="2028825"/>
            <a:ext cx="3657600" cy="533400"/>
          </a:xfrm>
          <a:prstGeom prst="rect">
            <a:avLst/>
          </a:prstGeom>
        </p:spPr>
        <p:txBody>
          <a:bodyPr bIns="0" anchor="b"/>
          <a:lstStyle>
            <a:lvl1pPr marL="0" indent="0" algn="l">
              <a:buNone/>
              <a:defRPr sz="2400" cap="small" baseline="0">
                <a:solidFill>
                  <a:srgbClr val="003A78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subtitle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9525" y="3429002"/>
            <a:ext cx="4572001" cy="1612899"/>
          </a:xfrm>
          <a:prstGeom prst="rect">
            <a:avLst/>
          </a:prstGeom>
          <a:solidFill>
            <a:srgbClr val="B59452"/>
          </a:solidFill>
          <a:ln>
            <a:solidFill>
              <a:srgbClr val="78A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588933" y="1828800"/>
            <a:ext cx="4572001" cy="1581150"/>
          </a:xfrm>
          <a:prstGeom prst="rect">
            <a:avLst/>
          </a:prstGeom>
          <a:solidFill>
            <a:schemeClr val="accent5"/>
          </a:solidFill>
          <a:ln>
            <a:solidFill>
              <a:srgbClr val="78A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0" hasCustomPrompt="1"/>
          </p:nvPr>
        </p:nvSpPr>
        <p:spPr>
          <a:xfrm>
            <a:off x="4876800" y="3581400"/>
            <a:ext cx="3962400" cy="1219200"/>
          </a:xfrm>
          <a:prstGeom prst="rect">
            <a:avLst/>
          </a:prstGeom>
        </p:spPr>
        <p:txBody>
          <a:bodyPr/>
          <a:lstStyle>
            <a:lvl1pPr marL="228600" indent="-228600">
              <a:defRPr sz="2000">
                <a:solidFill>
                  <a:srgbClr val="003A78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</a:p>
        </p:txBody>
      </p:sp>
      <p:pic>
        <p:nvPicPr>
          <p:cNvPr id="18" name="Picture 17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sp>
        <p:nvSpPr>
          <p:cNvPr id="19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cxnSp>
        <p:nvCxnSpPr>
          <p:cNvPr id="21" name="Straight Connector 20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2" name="Picture 21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cxnSp>
        <p:nvCxnSpPr>
          <p:cNvPr id="23" name="Straight Connector 22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3" name="Group 12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16" name="Rectangle 15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25" name="Group 24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Dodecagon 34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Dodecagon 35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Dodecagon 36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Dodecagon 37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Dodecagon 38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Dodecagon 39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Dodecagon 40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Dodecagon 41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Dodecagon 42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Oval 63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Oval 64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" name="Oval 65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Oval 66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Oval 67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Oval 68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sp>
        <p:nvSpPr>
          <p:cNvPr id="12" name="Title 4"/>
          <p:cNvSpPr txBox="1">
            <a:spLocks/>
          </p:cNvSpPr>
          <p:nvPr userDrawn="1"/>
        </p:nvSpPr>
        <p:spPr>
          <a:xfrm>
            <a:off x="0" y="2794000"/>
            <a:ext cx="9143999" cy="1295400"/>
          </a:xfrm>
          <a:prstGeom prst="rect">
            <a:avLst/>
          </a:prstGeom>
          <a:solidFill>
            <a:srgbClr val="D3BF97"/>
          </a:solidFill>
        </p:spPr>
        <p:txBody>
          <a:bodyPr tIns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1301" y="2806700"/>
            <a:ext cx="8686800" cy="1274826"/>
          </a:xfrm>
          <a:prstGeom prst="rect">
            <a:avLst/>
          </a:prstGeom>
        </p:spPr>
        <p:txBody>
          <a:bodyPr tIns="0" anchor="ctr">
            <a:normAutofit/>
          </a:bodyPr>
          <a:lstStyle>
            <a:lvl1pPr algn="ctr">
              <a:defRPr sz="3200" b="0" cap="none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9" name="Rectangle 8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24487319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sp>
        <p:nvSpPr>
          <p:cNvPr id="12" name="Title 4"/>
          <p:cNvSpPr txBox="1">
            <a:spLocks/>
          </p:cNvSpPr>
          <p:nvPr userDrawn="1"/>
        </p:nvSpPr>
        <p:spPr>
          <a:xfrm>
            <a:off x="0" y="1828800"/>
            <a:ext cx="9143999" cy="3200400"/>
          </a:xfrm>
          <a:prstGeom prst="rect">
            <a:avLst/>
          </a:prstGeom>
          <a:solidFill>
            <a:srgbClr val="D3BF97"/>
          </a:solidFill>
        </p:spPr>
        <p:txBody>
          <a:bodyPr tIns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1301" y="2806700"/>
            <a:ext cx="8686800" cy="1274826"/>
          </a:xfrm>
          <a:prstGeom prst="rect">
            <a:avLst/>
          </a:prstGeom>
        </p:spPr>
        <p:txBody>
          <a:bodyPr tIns="0" anchor="ctr">
            <a:normAutofit/>
          </a:bodyPr>
          <a:lstStyle>
            <a:lvl1pPr algn="ctr">
              <a:defRPr sz="3200" b="0" cap="none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9" name="Rectangle 8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442249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14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Text Slide: click to add title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323850" y="1587500"/>
            <a:ext cx="8515350" cy="480060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228600" indent="-228600">
              <a:lnSpc>
                <a:spcPts val="2800"/>
              </a:lnSpc>
              <a:spcBef>
                <a:spcPts val="800"/>
              </a:spcBef>
              <a:buClr>
                <a:schemeClr val="tx2"/>
              </a:buClr>
              <a:defRPr sz="2400">
                <a:solidFill>
                  <a:srgbClr val="000000"/>
                </a:solidFill>
              </a:defRPr>
            </a:lvl1pPr>
            <a:lvl2pPr marL="400050" indent="-171450">
              <a:lnSpc>
                <a:spcPts val="2800"/>
              </a:lnSpc>
              <a:spcBef>
                <a:spcPts val="800"/>
              </a:spcBef>
              <a:buClr>
                <a:schemeClr val="tx2"/>
              </a:buClr>
              <a:buFont typeface="Arial" pitchFamily="34" charset="0"/>
              <a:buChar char="-"/>
              <a:defRPr sz="2400">
                <a:solidFill>
                  <a:srgbClr val="000000"/>
                </a:solidFill>
              </a:defRPr>
            </a:lvl2pPr>
            <a:lvl3pPr>
              <a:lnSpc>
                <a:spcPts val="2800"/>
              </a:lnSpc>
              <a:spcBef>
                <a:spcPts val="800"/>
              </a:spcBef>
              <a:defRPr sz="1600">
                <a:solidFill>
                  <a:srgbClr val="000000"/>
                </a:solidFill>
              </a:defRPr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first level text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9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382254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Data/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14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Text and Data/Image Slide: click to add title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323850" y="1587500"/>
            <a:ext cx="4095750" cy="480060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228600" indent="-228600">
              <a:lnSpc>
                <a:spcPts val="2800"/>
              </a:lnSpc>
              <a:spcBef>
                <a:spcPts val="800"/>
              </a:spcBef>
              <a:buClr>
                <a:schemeClr val="tx2"/>
              </a:buClr>
              <a:defRPr sz="2400">
                <a:solidFill>
                  <a:srgbClr val="000000"/>
                </a:solidFill>
              </a:defRPr>
            </a:lvl1pPr>
            <a:lvl2pPr marL="400050" indent="-171450">
              <a:lnSpc>
                <a:spcPts val="2800"/>
              </a:lnSpc>
              <a:spcBef>
                <a:spcPts val="800"/>
              </a:spcBef>
              <a:buClr>
                <a:schemeClr val="tx2"/>
              </a:buClr>
              <a:buFont typeface="Arial" pitchFamily="34" charset="0"/>
              <a:buChar char="-"/>
              <a:defRPr sz="2400">
                <a:solidFill>
                  <a:srgbClr val="000000"/>
                </a:solidFill>
              </a:defRPr>
            </a:lvl2pPr>
            <a:lvl3pPr>
              <a:lnSpc>
                <a:spcPts val="2800"/>
              </a:lnSpc>
              <a:spcBef>
                <a:spcPts val="800"/>
              </a:spcBef>
              <a:defRPr sz="1600">
                <a:solidFill>
                  <a:srgbClr val="000000"/>
                </a:solidFill>
              </a:defRPr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first level text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9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382254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4260036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1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382254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sp>
        <p:nvSpPr>
          <p:cNvPr id="9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Data/Image Slide One Line Title: click to add title</a:t>
            </a:r>
            <a:endParaRPr lang="en-US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2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382254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sp>
        <p:nvSpPr>
          <p:cNvPr id="9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6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Data/Image slide two line title: click to add title</a:t>
            </a:r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2654219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 userDrawn="1"/>
        </p:nvGrpSpPr>
        <p:grpSpPr>
          <a:xfrm>
            <a:off x="7740233" y="6336972"/>
            <a:ext cx="1399539" cy="494594"/>
            <a:chOff x="7752933" y="6349672"/>
            <a:chExt cx="1399539" cy="494594"/>
          </a:xfrm>
        </p:grpSpPr>
        <p:sp>
          <p:nvSpPr>
            <p:cNvPr id="5" name="Rectangle 4"/>
            <p:cNvSpPr/>
            <p:nvPr/>
          </p:nvSpPr>
          <p:spPr>
            <a:xfrm>
              <a:off x="8006814" y="63496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dirty="0" smtClean="0">
                  <a:solidFill>
                    <a:srgbClr val="1B2328"/>
                  </a:solidFill>
                  <a:latin typeface="Myriad Pro"/>
                  <a:cs typeface="Myriad Pro"/>
                </a:rPr>
                <a:t>Hepatitis</a:t>
              </a:r>
              <a:endParaRPr lang="en-US" sz="1800" dirty="0">
                <a:solidFill>
                  <a:srgbClr val="1B2328"/>
                </a:solidFill>
                <a:latin typeface="Myriad Pro"/>
                <a:cs typeface="Myriad Pro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8115309" y="65394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E3729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E3729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7752933" y="6426246"/>
              <a:ext cx="354457" cy="350649"/>
              <a:chOff x="7752933" y="6426246"/>
              <a:chExt cx="354457" cy="350649"/>
            </a:xfrm>
          </p:grpSpPr>
          <p:sp>
            <p:nvSpPr>
              <p:cNvPr id="8" name="Dodecagon 7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Dodecagon 8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Dodecagon 9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Dodecagon 10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Dodecagon 11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Dodecagon 12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Dodecagon 13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Dodecagon 14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Dodecagon 15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Oval 25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Oval 26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Oval 27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Oval 28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Oval 29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Oval 30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Oval 31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Oval 32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Oval 33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63" r:id="rId2"/>
    <p:sldLayoutId id="2147483664" r:id="rId3"/>
    <p:sldLayoutId id="2147483686" r:id="rId4"/>
    <p:sldLayoutId id="2147483691" r:id="rId5"/>
    <p:sldLayoutId id="2147483665" r:id="rId6"/>
    <p:sldLayoutId id="2147483689" r:id="rId7"/>
    <p:sldLayoutId id="2147483666" r:id="rId8"/>
    <p:sldLayoutId id="2147483688" r:id="rId9"/>
    <p:sldLayoutId id="2147483668" r:id="rId10"/>
    <p:sldLayoutId id="2147483687" r:id="rId11"/>
    <p:sldLayoutId id="2147483690" r:id="rId12"/>
    <p:sldLayoutId id="2147483692" r:id="rId13"/>
  </p:sldLayoutIdLst>
  <p:transition spd="slow"/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Telaprevir </a:t>
            </a:r>
            <a:r>
              <a:rPr lang="en-US" sz="2400" dirty="0" smtClean="0"/>
              <a:t>+ Peginterferon + Ribavirin for GT1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800" dirty="0" smtClean="0"/>
              <a:t>PROVE1 Study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Phase </a:t>
            </a:r>
            <a:r>
              <a:rPr lang="en-US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2b</a:t>
            </a:r>
            <a:endParaRPr lang="en-US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13512" y="1828801"/>
            <a:ext cx="9180577" cy="371855"/>
          </a:xfrm>
          <a:prstGeom prst="rect">
            <a:avLst/>
          </a:prstGeom>
          <a:solidFill>
            <a:schemeClr val="accent2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74320" rtlCol="0" anchor="ctr"/>
          <a:lstStyle/>
          <a:p>
            <a:r>
              <a:rPr lang="en-US" sz="1400" dirty="0" smtClean="0">
                <a:solidFill>
                  <a:schemeClr val="bg1"/>
                </a:solidFill>
              </a:rPr>
              <a:t>Treatment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smtClean="0">
                <a:solidFill>
                  <a:schemeClr val="bg1"/>
                </a:solidFill>
              </a:rPr>
              <a:t>Naïve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-13512" y="4659540"/>
            <a:ext cx="9180577" cy="371855"/>
          </a:xfrm>
          <a:prstGeom prst="rect">
            <a:avLst/>
          </a:prstGeom>
          <a:solidFill>
            <a:schemeClr val="accent2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74320" rtlCol="0" anchor="ctr"/>
          <a:lstStyle/>
          <a:p>
            <a:r>
              <a:rPr lang="en-US" sz="1400" dirty="0" err="1"/>
              <a:t>McHutchison</a:t>
            </a:r>
            <a:r>
              <a:rPr lang="en-US" sz="1400" dirty="0"/>
              <a:t> JG, et. al. N </a:t>
            </a:r>
            <a:r>
              <a:rPr lang="en-US" sz="1400" dirty="0" err="1"/>
              <a:t>Engl</a:t>
            </a:r>
            <a:r>
              <a:rPr lang="en-US" sz="1400" dirty="0"/>
              <a:t> J Med. 2009;360:1827-38.</a:t>
            </a:r>
          </a:p>
        </p:txBody>
      </p:sp>
    </p:spTree>
    <p:extLst>
      <p:ext uri="{BB962C8B-B14F-4D97-AF65-F5344CB8AC3E}">
        <p14:creationId xmlns:p14="http://schemas.microsoft.com/office/powerpoint/2010/main" val="194787091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</a:t>
            </a:r>
            <a:r>
              <a:rPr lang="en-US" dirty="0" err="1" smtClean="0"/>
              <a:t>McHutchison</a:t>
            </a:r>
            <a:r>
              <a:rPr lang="en-US" dirty="0" smtClean="0"/>
              <a:t> </a:t>
            </a:r>
            <a:r>
              <a:rPr lang="en-US" dirty="0"/>
              <a:t>JG, et. al. N </a:t>
            </a:r>
            <a:r>
              <a:rPr lang="en-US" dirty="0" err="1"/>
              <a:t>Engl</a:t>
            </a:r>
            <a:r>
              <a:rPr lang="en-US" dirty="0"/>
              <a:t> J Med. 2009;360:1827</a:t>
            </a:r>
            <a:r>
              <a:rPr lang="en-US" dirty="0" smtClean="0"/>
              <a:t>-38</a:t>
            </a:r>
            <a:r>
              <a:rPr lang="en-US" dirty="0"/>
              <a:t>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Telaprevir for </a:t>
            </a:r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Treatment-Naïve HCV Genotype 1</a:t>
            </a:r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/>
            </a:r>
            <a:b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</a:br>
            <a:r>
              <a:rPr lang="en-US" sz="2800" dirty="0" smtClean="0">
                <a:ea typeface="ＭＳ Ｐゴシック" pitchFamily="22" charset="-128"/>
                <a:cs typeface="ＭＳ Ｐゴシック" pitchFamily="22" charset="-128"/>
              </a:rPr>
              <a:t>PROVE1: </a:t>
            </a:r>
            <a:r>
              <a:rPr lang="en-US" sz="2800" dirty="0">
                <a:ea typeface="ＭＳ Ｐゴシック" pitchFamily="22" charset="-128"/>
                <a:cs typeface="ＭＳ Ｐゴシック" pitchFamily="22" charset="-128"/>
              </a:rPr>
              <a:t>Study </a:t>
            </a:r>
            <a:r>
              <a:rPr lang="en-US" sz="2800" dirty="0" smtClean="0">
                <a:ea typeface="ＭＳ Ｐゴシック" pitchFamily="22" charset="-128"/>
                <a:cs typeface="ＭＳ Ｐゴシック" pitchFamily="22" charset="-128"/>
              </a:rPr>
              <a:t>Feature</a:t>
            </a:r>
            <a:endParaRPr lang="en-US" sz="2800" dirty="0"/>
          </a:p>
        </p:txBody>
      </p:sp>
      <p:sp>
        <p:nvSpPr>
          <p:cNvPr id="12" name="Rectangle 25"/>
          <p:cNvSpPr>
            <a:spLocks noChangeArrowheads="1"/>
          </p:cNvSpPr>
          <p:nvPr/>
        </p:nvSpPr>
        <p:spPr bwMode="auto">
          <a:xfrm>
            <a:off x="1005681" y="4864100"/>
            <a:ext cx="7147751" cy="1371600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lIns="92486" tIns="45431" rIns="92486" bIns="45431" anchor="ctr">
            <a:prstTxWarp prst="textNoShape">
              <a:avLst/>
            </a:prstTxWarp>
          </a:bodyPr>
          <a:lstStyle/>
          <a:p>
            <a:pPr defTabSz="935038">
              <a:lnSpc>
                <a:spcPts val="2400"/>
              </a:lnSpc>
              <a:spcBef>
                <a:spcPct val="50000"/>
              </a:spcBef>
            </a:pPr>
            <a:r>
              <a:rPr lang="en-US" sz="1800" u="sng" dirty="0" smtClean="0">
                <a:solidFill>
                  <a:srgbClr val="000000"/>
                </a:solidFill>
                <a:latin typeface="Arial" pitchFamily="22" charset="0"/>
              </a:rPr>
              <a:t>Drug Dosing</a:t>
            </a:r>
            <a:r>
              <a:rPr lang="en-US" sz="1800" dirty="0" smtClean="0">
                <a:solidFill>
                  <a:srgbClr val="000000"/>
                </a:solidFill>
                <a:latin typeface="Arial" pitchFamily="22" charset="0"/>
              </a:rPr>
              <a:t/>
            </a:r>
            <a:br>
              <a:rPr lang="en-US" sz="1800" dirty="0" smtClean="0">
                <a:solidFill>
                  <a:srgbClr val="000000"/>
                </a:solidFill>
                <a:latin typeface="Arial" pitchFamily="22" charset="0"/>
              </a:rPr>
            </a:br>
            <a:r>
              <a:rPr lang="en-US" sz="1800" dirty="0" smtClean="0">
                <a:solidFill>
                  <a:srgbClr val="000000"/>
                </a:solidFill>
                <a:latin typeface="Arial" pitchFamily="22" charset="0"/>
              </a:rPr>
              <a:t>Telaprevir = 1250 mg on day 1, then 750 mg every </a:t>
            </a:r>
            <a:r>
              <a:rPr lang="en-US" sz="1800" dirty="0">
                <a:solidFill>
                  <a:srgbClr val="000000"/>
                </a:solidFill>
                <a:latin typeface="Arial" pitchFamily="22" charset="0"/>
              </a:rPr>
              <a:t>8 hours</a:t>
            </a:r>
            <a:r>
              <a:rPr lang="en-US" sz="1800" dirty="0" smtClean="0">
                <a:solidFill>
                  <a:srgbClr val="000000"/>
                </a:solidFill>
                <a:latin typeface="Arial" pitchFamily="22" charset="0"/>
              </a:rPr>
              <a:t/>
            </a:r>
            <a:br>
              <a:rPr lang="en-US" sz="1800" dirty="0" smtClean="0">
                <a:solidFill>
                  <a:srgbClr val="000000"/>
                </a:solidFill>
                <a:latin typeface="Arial" pitchFamily="22" charset="0"/>
              </a:rPr>
            </a:br>
            <a:r>
              <a:rPr lang="en-US" sz="1800" dirty="0" smtClean="0">
                <a:solidFill>
                  <a:srgbClr val="000000"/>
                </a:solidFill>
                <a:latin typeface="Arial" pitchFamily="22" charset="0"/>
              </a:rPr>
              <a:t>Peginterferon alfa-2a = 180 µg weekly</a:t>
            </a:r>
            <a:br>
              <a:rPr lang="en-US" sz="1800" dirty="0" smtClean="0">
                <a:solidFill>
                  <a:srgbClr val="000000"/>
                </a:solidFill>
                <a:latin typeface="Arial" pitchFamily="22" charset="0"/>
              </a:rPr>
            </a:br>
            <a:r>
              <a:rPr lang="en-US" sz="1800" dirty="0" smtClean="0">
                <a:solidFill>
                  <a:srgbClr val="000000"/>
                </a:solidFill>
                <a:latin typeface="Arial" pitchFamily="22" charset="0"/>
              </a:rPr>
              <a:t>Ribavirin = 1000 mg/day for wt &lt; 75 kg; 1200 mg/day for wt </a:t>
            </a:r>
            <a:r>
              <a:rPr lang="en-US" sz="1800" u="sng" dirty="0" smtClean="0">
                <a:solidFill>
                  <a:srgbClr val="000000"/>
                </a:solidFill>
                <a:latin typeface="Arial" pitchFamily="22" charset="0"/>
              </a:rPr>
              <a:t>&gt;</a:t>
            </a:r>
            <a:r>
              <a:rPr lang="en-US" sz="1800" dirty="0" smtClean="0">
                <a:solidFill>
                  <a:srgbClr val="000000"/>
                </a:solidFill>
                <a:latin typeface="Arial" pitchFamily="22" charset="0"/>
              </a:rPr>
              <a:t> 75 kg</a:t>
            </a:r>
            <a:endParaRPr lang="en-US" sz="1800" dirty="0">
              <a:solidFill>
                <a:srgbClr val="000000"/>
              </a:solidFill>
              <a:latin typeface="Arial" pitchFamily="22" charset="0"/>
            </a:endParaRPr>
          </a:p>
        </p:txBody>
      </p:sp>
      <p:graphicFrame>
        <p:nvGraphicFramePr>
          <p:cNvPr id="30" name="Group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9094940"/>
              </p:ext>
            </p:extLst>
          </p:nvPr>
        </p:nvGraphicFramePr>
        <p:xfrm>
          <a:off x="1005681" y="1524000"/>
          <a:ext cx="7129463" cy="3200400"/>
        </p:xfrm>
        <a:graphic>
          <a:graphicData uri="http://schemas.openxmlformats.org/drawingml/2006/table">
            <a:tbl>
              <a:tblPr>
                <a:effectLst>
                  <a:outerShdw blurRad="38100" dist="38100" dir="2700000">
                    <a:srgbClr val="000000">
                      <a:alpha val="50000"/>
                    </a:srgbClr>
                  </a:outerShdw>
                </a:effectLst>
              </a:tblPr>
              <a:tblGrid>
                <a:gridCol w="7129463"/>
              </a:tblGrid>
              <a:tr h="418168">
                <a:tc>
                  <a:txBody>
                    <a:bodyPr/>
                    <a:lstStyle/>
                    <a:p>
                      <a:pPr marL="0" marR="0" lvl="0" indent="0" algn="l" defTabSz="457200" rtl="0" eaLnBrk="0" fontAlgn="base" latinLnBrk="0" hangingPunct="0">
                        <a:lnSpc>
                          <a:spcPts val="24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592A4"/>
                        </a:buClr>
                        <a:buSzTx/>
                        <a:buFont typeface="Arial" pitchFamily="-108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/>
                          <a:ea typeface="ＭＳ Ｐゴシック" pitchFamily="-108" charset="-128"/>
                          <a:cs typeface="Arial"/>
                        </a:rPr>
                        <a:t>PROVE1: Study 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/>
                          <a:ea typeface="ＭＳ Ｐゴシック" pitchFamily="-108" charset="-128"/>
                          <a:cs typeface="Arial"/>
                        </a:rPr>
                        <a:t>Features</a:t>
                      </a:r>
                    </a:p>
                  </a:txBody>
                  <a:tcPr marL="81280" marR="8128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96772"/>
                    </a:solidFill>
                  </a:tcPr>
                </a:tc>
              </a:tr>
              <a:tr h="2782232">
                <a:tc>
                  <a:txBody>
                    <a:bodyPr/>
                    <a:lstStyle/>
                    <a:p>
                      <a:pPr marL="100584" marR="0" lvl="0" indent="-192024" algn="l" defTabSz="457200" rtl="0" eaLnBrk="1" fontAlgn="base" latinLnBrk="0" hangingPunct="1">
                        <a:lnSpc>
                          <a:spcPts val="21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N = 236 randomized</a:t>
                      </a:r>
                    </a:p>
                    <a:p>
                      <a:pPr marL="100584" marR="0" lvl="0" indent="-192024" algn="l" defTabSz="457200" rtl="0" eaLnBrk="1" fontAlgn="base" latinLnBrk="0" hangingPunct="1">
                        <a:lnSpc>
                          <a:spcPts val="21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22" charset="0"/>
                          <a:cs typeface="+mn-cs"/>
                        </a:rPr>
                        <a:t>R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andomized,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 double-blind, placebo-controlled</a:t>
                      </a:r>
                    </a:p>
                    <a:p>
                      <a:pPr marL="100584" marR="0" lvl="0" indent="-192024" algn="l" defTabSz="457200" rtl="0" eaLnBrk="1" fontAlgn="base" latinLnBrk="0" hangingPunct="1">
                        <a:lnSpc>
                          <a:spcPts val="21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Phase 2b trial</a:t>
                      </a:r>
                    </a:p>
                    <a:p>
                      <a:pPr marL="100584" marR="0" lvl="0" indent="-192024" algn="l" defTabSz="457200" rtl="0" eaLnBrk="1" fontAlgn="base" latinLnBrk="0" hangingPunct="1">
                        <a:lnSpc>
                          <a:spcPts val="21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Chronic HCV and treatment naïve</a:t>
                      </a:r>
                    </a:p>
                    <a:p>
                      <a:pPr marL="100584" marR="0" lvl="0" indent="-192024" algn="l" defTabSz="457200" rtl="0" eaLnBrk="1" fontAlgn="base" latinLnBrk="0" hangingPunct="1">
                        <a:lnSpc>
                          <a:spcPts val="21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All with Genotype 1</a:t>
                      </a:r>
                    </a:p>
                    <a:p>
                      <a:pPr marL="100584" marR="0" lvl="0" indent="-192024" algn="l" defTabSz="457200" rtl="0" eaLnBrk="1" fontAlgn="base" latinLnBrk="0" hangingPunct="1">
                        <a:lnSpc>
                          <a:spcPts val="21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u="none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Age =</a:t>
                      </a:r>
                      <a:r>
                        <a:rPr lang="en-US" sz="1800" u="none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 </a:t>
                      </a:r>
                      <a:r>
                        <a:rPr lang="en-US" sz="1800" u="none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1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8-65;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 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HI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V 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negative; </a:t>
                      </a:r>
                      <a:r>
                        <a:rPr lang="en-US" sz="1800" dirty="0" err="1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HBsAg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 n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egative</a:t>
                      </a:r>
                    </a:p>
                    <a:p>
                      <a:pPr marL="100584" marR="0" lvl="0" indent="-192024" algn="l" defTabSz="457200" rtl="0" eaLnBrk="1" fontAlgn="base" latinLnBrk="0" hangingPunct="1">
                        <a:lnSpc>
                          <a:spcPts val="21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Setting: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 37 centers in United States</a:t>
                      </a:r>
                    </a:p>
                    <a:p>
                      <a:pPr marL="100584" marR="0" lvl="0" indent="-192024" algn="l" defTabSz="457200" rtl="0" eaLnBrk="1" fontAlgn="base" latinLnBrk="0" hangingPunct="1">
                        <a:lnSpc>
                          <a:spcPts val="21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Randomized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 to one of four treatment groups</a:t>
                      </a:r>
                      <a:endParaRPr lang="en-US" sz="1800" dirty="0" smtClean="0">
                        <a:solidFill>
                          <a:srgbClr val="000000"/>
                        </a:solidFill>
                        <a:latin typeface="Arial" pitchFamily="22" charset="0"/>
                      </a:endParaRPr>
                    </a:p>
                  </a:txBody>
                  <a:tcPr marL="81280" marR="8128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D6E3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942704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 54"/>
          <p:cNvSpPr/>
          <p:nvPr/>
        </p:nvSpPr>
        <p:spPr>
          <a:xfrm>
            <a:off x="1536700" y="1421384"/>
            <a:ext cx="7347706" cy="43281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8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23" name="Rectangle 7"/>
          <p:cNvSpPr>
            <a:spLocks noChangeArrowheads="1"/>
          </p:cNvSpPr>
          <p:nvPr/>
        </p:nvSpPr>
        <p:spPr bwMode="ltGray">
          <a:xfrm>
            <a:off x="1542629" y="1985433"/>
            <a:ext cx="1828798" cy="45719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pPr>
              <a:lnSpc>
                <a:spcPts val="2000"/>
              </a:lnSpc>
            </a:pPr>
            <a:r>
              <a:rPr lang="en-US" sz="1800" dirty="0" err="1" smtClean="0">
                <a:solidFill>
                  <a:srgbClr val="000000"/>
                </a:solidFill>
                <a:latin typeface="Arial"/>
                <a:cs typeface="Arial"/>
              </a:rPr>
              <a:t>Telaprevir</a:t>
            </a:r>
            <a:endParaRPr lang="en-US" sz="18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</a:t>
            </a:r>
            <a:r>
              <a:rPr lang="en-US" dirty="0" err="1" smtClean="0"/>
              <a:t>McHutchison</a:t>
            </a:r>
            <a:r>
              <a:rPr lang="en-US" dirty="0" smtClean="0"/>
              <a:t> </a:t>
            </a:r>
            <a:r>
              <a:rPr lang="en-US" dirty="0"/>
              <a:t>JG, et. al. N </a:t>
            </a:r>
            <a:r>
              <a:rPr lang="en-US" dirty="0" err="1"/>
              <a:t>Engl</a:t>
            </a:r>
            <a:r>
              <a:rPr lang="en-US" dirty="0"/>
              <a:t> J Med. 2009;360:1827-38.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Telaprevir for Treatment-Naïve HCV Genotype 1</a:t>
            </a:r>
            <a:b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</a:br>
            <a:r>
              <a:rPr lang="en-US" sz="2400" dirty="0" smtClean="0">
                <a:ea typeface="ＭＳ Ｐゴシック" pitchFamily="22" charset="-128"/>
                <a:cs typeface="ＭＳ Ｐゴシック" pitchFamily="22" charset="-128"/>
              </a:rPr>
              <a:t>PROVE1 </a:t>
            </a:r>
            <a:r>
              <a:rPr lang="en-US" sz="2400" dirty="0">
                <a:ea typeface="ＭＳ Ｐゴシック" pitchFamily="22" charset="-128"/>
                <a:cs typeface="ＭＳ Ｐゴシック" pitchFamily="22" charset="-128"/>
              </a:rPr>
              <a:t>Study: </a:t>
            </a:r>
            <a:r>
              <a:rPr lang="en-US" sz="2400" dirty="0" smtClean="0"/>
              <a:t>Treatment Regimens</a:t>
            </a:r>
            <a:endParaRPr lang="en-US" sz="2400" dirty="0"/>
          </a:p>
        </p:txBody>
      </p:sp>
      <p:sp>
        <p:nvSpPr>
          <p:cNvPr id="26" name="Rectangle 7"/>
          <p:cNvSpPr>
            <a:spLocks noChangeArrowheads="1"/>
          </p:cNvSpPr>
          <p:nvPr/>
        </p:nvSpPr>
        <p:spPr bwMode="ltGray">
          <a:xfrm>
            <a:off x="1542628" y="2436537"/>
            <a:ext cx="1828800" cy="45719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pPr>
              <a:lnSpc>
                <a:spcPts val="2000"/>
              </a:lnSpc>
            </a:pPr>
            <a:r>
              <a:rPr lang="en-US" sz="1800" dirty="0" smtClean="0">
                <a:solidFill>
                  <a:srgbClr val="000000"/>
                </a:solidFill>
                <a:latin typeface="Arial"/>
                <a:cs typeface="Arial"/>
              </a:rPr>
              <a:t>PEG + RBV</a:t>
            </a:r>
            <a:endParaRPr lang="en-US" sz="18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33" name="Rectangle 7"/>
          <p:cNvSpPr>
            <a:spLocks noChangeArrowheads="1"/>
          </p:cNvSpPr>
          <p:nvPr/>
        </p:nvSpPr>
        <p:spPr bwMode="ltGray">
          <a:xfrm>
            <a:off x="1542628" y="3049182"/>
            <a:ext cx="1828800" cy="45719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pPr>
              <a:lnSpc>
                <a:spcPts val="2000"/>
              </a:lnSpc>
            </a:pPr>
            <a:r>
              <a:rPr lang="en-US" sz="1800" dirty="0" err="1" smtClean="0">
                <a:solidFill>
                  <a:srgbClr val="000000"/>
                </a:solidFill>
                <a:latin typeface="Arial"/>
                <a:cs typeface="Arial"/>
              </a:rPr>
              <a:t>Telaprevir</a:t>
            </a:r>
            <a:endParaRPr lang="en-US" sz="18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34" name="Rectangle 7"/>
          <p:cNvSpPr>
            <a:spLocks noChangeArrowheads="1"/>
          </p:cNvSpPr>
          <p:nvPr/>
        </p:nvSpPr>
        <p:spPr bwMode="ltGray">
          <a:xfrm>
            <a:off x="1542628" y="3500286"/>
            <a:ext cx="3657600" cy="45719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pPr>
              <a:lnSpc>
                <a:spcPts val="2000"/>
              </a:lnSpc>
            </a:pPr>
            <a:r>
              <a:rPr lang="en-US" sz="1800" dirty="0" smtClean="0">
                <a:solidFill>
                  <a:srgbClr val="000000"/>
                </a:solidFill>
                <a:latin typeface="Arial"/>
                <a:cs typeface="Arial"/>
              </a:rPr>
              <a:t>PEG  + RBV</a:t>
            </a:r>
            <a:endParaRPr lang="en-US" sz="18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1" name="Rectangle 7"/>
          <p:cNvSpPr>
            <a:spLocks noChangeArrowheads="1"/>
          </p:cNvSpPr>
          <p:nvPr/>
        </p:nvSpPr>
        <p:spPr bwMode="ltGray">
          <a:xfrm>
            <a:off x="1542628" y="4119032"/>
            <a:ext cx="1828800" cy="45719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pPr>
              <a:lnSpc>
                <a:spcPts val="2000"/>
              </a:lnSpc>
            </a:pPr>
            <a:r>
              <a:rPr lang="en-US" sz="1800" dirty="0" err="1" smtClean="0">
                <a:solidFill>
                  <a:srgbClr val="000000"/>
                </a:solidFill>
                <a:latin typeface="Arial"/>
                <a:cs typeface="Arial"/>
              </a:rPr>
              <a:t>Telaprevir</a:t>
            </a:r>
            <a:endParaRPr lang="en-US" sz="18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2" name="Rectangle 7"/>
          <p:cNvSpPr>
            <a:spLocks noChangeArrowheads="1"/>
          </p:cNvSpPr>
          <p:nvPr/>
        </p:nvSpPr>
        <p:spPr bwMode="ltGray">
          <a:xfrm>
            <a:off x="1542628" y="4570136"/>
            <a:ext cx="7315200" cy="45719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pPr>
              <a:lnSpc>
                <a:spcPts val="2000"/>
              </a:lnSpc>
            </a:pPr>
            <a:r>
              <a:rPr lang="en-US" sz="1800" dirty="0">
                <a:solidFill>
                  <a:srgbClr val="000000"/>
                </a:solidFill>
                <a:latin typeface="Arial"/>
                <a:cs typeface="Arial"/>
              </a:rPr>
              <a:t>PEG + </a:t>
            </a:r>
            <a:r>
              <a:rPr lang="en-US" sz="1800" dirty="0" smtClean="0">
                <a:solidFill>
                  <a:srgbClr val="000000"/>
                </a:solidFill>
                <a:latin typeface="Arial"/>
                <a:cs typeface="Arial"/>
              </a:rPr>
              <a:t>RBV  </a:t>
            </a:r>
          </a:p>
        </p:txBody>
      </p:sp>
      <p:sp>
        <p:nvSpPr>
          <p:cNvPr id="48" name="Rectangle 47"/>
          <p:cNvSpPr/>
          <p:nvPr/>
        </p:nvSpPr>
        <p:spPr bwMode="ltGray">
          <a:xfrm>
            <a:off x="793327" y="1985433"/>
            <a:ext cx="762000" cy="914400"/>
          </a:xfrm>
          <a:prstGeom prst="rect">
            <a:avLst/>
          </a:prstGeom>
          <a:solidFill>
            <a:schemeClr val="tx1">
              <a:alpha val="80000"/>
            </a:schemeClr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>
              <a:lnSpc>
                <a:spcPts val="2000"/>
              </a:lnSpc>
            </a:pPr>
            <a:r>
              <a:rPr lang="en-US" sz="1600" dirty="0" smtClean="0">
                <a:latin typeface="Arial"/>
                <a:cs typeface="Arial"/>
              </a:rPr>
              <a:t>T12</a:t>
            </a:r>
            <a:br>
              <a:rPr lang="en-US" sz="1600" dirty="0" smtClean="0">
                <a:latin typeface="Arial"/>
                <a:cs typeface="Arial"/>
              </a:rPr>
            </a:br>
            <a:r>
              <a:rPr lang="en-US" sz="1600" dirty="0" smtClean="0">
                <a:latin typeface="Arial"/>
                <a:cs typeface="Arial"/>
              </a:rPr>
              <a:t>PR12</a:t>
            </a:r>
            <a:endParaRPr lang="en-US" sz="1600" dirty="0">
              <a:latin typeface="Arial"/>
              <a:cs typeface="Arial"/>
            </a:endParaRPr>
          </a:p>
        </p:txBody>
      </p:sp>
      <p:sp>
        <p:nvSpPr>
          <p:cNvPr id="49" name="Rectangle 48"/>
          <p:cNvSpPr/>
          <p:nvPr/>
        </p:nvSpPr>
        <p:spPr bwMode="ltGray">
          <a:xfrm>
            <a:off x="793327" y="3044949"/>
            <a:ext cx="762000" cy="914400"/>
          </a:xfrm>
          <a:prstGeom prst="rect">
            <a:avLst/>
          </a:prstGeom>
          <a:solidFill>
            <a:schemeClr val="tx1">
              <a:alpha val="80000"/>
            </a:schemeClr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>
              <a:lnSpc>
                <a:spcPts val="2000"/>
              </a:lnSpc>
            </a:pPr>
            <a:r>
              <a:rPr lang="en-US" sz="1600" dirty="0" smtClean="0">
                <a:latin typeface="Arial"/>
                <a:cs typeface="Arial"/>
              </a:rPr>
              <a:t>T12</a:t>
            </a:r>
            <a:br>
              <a:rPr lang="en-US" sz="1600" dirty="0" smtClean="0">
                <a:latin typeface="Arial"/>
                <a:cs typeface="Arial"/>
              </a:rPr>
            </a:br>
            <a:r>
              <a:rPr lang="en-US" sz="1600" dirty="0" smtClean="0">
                <a:latin typeface="Arial"/>
                <a:cs typeface="Arial"/>
              </a:rPr>
              <a:t>PR24</a:t>
            </a:r>
            <a:endParaRPr lang="en-US" sz="1600" dirty="0">
              <a:latin typeface="Arial"/>
              <a:cs typeface="Arial"/>
            </a:endParaRPr>
          </a:p>
        </p:txBody>
      </p:sp>
      <p:sp>
        <p:nvSpPr>
          <p:cNvPr id="50" name="Rectangle 49"/>
          <p:cNvSpPr/>
          <p:nvPr/>
        </p:nvSpPr>
        <p:spPr bwMode="ltGray">
          <a:xfrm>
            <a:off x="793327" y="4114799"/>
            <a:ext cx="762000" cy="914400"/>
          </a:xfrm>
          <a:prstGeom prst="rect">
            <a:avLst/>
          </a:prstGeom>
          <a:solidFill>
            <a:schemeClr val="tx1">
              <a:alpha val="80000"/>
            </a:schemeClr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>
              <a:lnSpc>
                <a:spcPts val="2000"/>
              </a:lnSpc>
            </a:pPr>
            <a:r>
              <a:rPr lang="en-US" sz="1600" dirty="0" smtClean="0">
                <a:latin typeface="Arial"/>
                <a:cs typeface="Arial"/>
              </a:rPr>
              <a:t>T12</a:t>
            </a:r>
            <a:br>
              <a:rPr lang="en-US" sz="1600" dirty="0" smtClean="0">
                <a:latin typeface="Arial"/>
                <a:cs typeface="Arial"/>
              </a:rPr>
            </a:br>
            <a:r>
              <a:rPr lang="en-US" sz="1600" dirty="0" smtClean="0">
                <a:latin typeface="Arial"/>
                <a:cs typeface="Arial"/>
              </a:rPr>
              <a:t>PR48</a:t>
            </a:r>
            <a:endParaRPr lang="en-US" sz="1600" dirty="0">
              <a:latin typeface="Arial"/>
              <a:cs typeface="Arial"/>
            </a:endParaRPr>
          </a:p>
        </p:txBody>
      </p:sp>
      <p:sp>
        <p:nvSpPr>
          <p:cNvPr id="51" name="Rectangle 50"/>
          <p:cNvSpPr/>
          <p:nvPr/>
        </p:nvSpPr>
        <p:spPr bwMode="ltGray">
          <a:xfrm>
            <a:off x="793327" y="5175500"/>
            <a:ext cx="762000" cy="914400"/>
          </a:xfrm>
          <a:prstGeom prst="rect">
            <a:avLst/>
          </a:prstGeom>
          <a:solidFill>
            <a:schemeClr val="tx1">
              <a:alpha val="80000"/>
            </a:schemeClr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>
              <a:lnSpc>
                <a:spcPts val="2000"/>
              </a:lnSpc>
            </a:pPr>
            <a:r>
              <a:rPr lang="en-US" sz="1600" dirty="0" smtClean="0">
                <a:latin typeface="Arial"/>
                <a:cs typeface="Arial"/>
              </a:rPr>
              <a:t>PR48</a:t>
            </a:r>
            <a:endParaRPr lang="en-US" sz="1600" dirty="0">
              <a:latin typeface="Arial"/>
              <a:cs typeface="Arial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3081868" y="1422400"/>
            <a:ext cx="545592" cy="40538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 smtClean="0">
                <a:solidFill>
                  <a:srgbClr val="000000"/>
                </a:solidFill>
                <a:latin typeface="Arial"/>
                <a:cs typeface="Arial"/>
              </a:rPr>
              <a:t>12</a:t>
            </a:r>
            <a:endParaRPr lang="en-US" sz="18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4898476" y="1422400"/>
            <a:ext cx="545592" cy="40538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 smtClean="0">
                <a:solidFill>
                  <a:srgbClr val="000000"/>
                </a:solidFill>
                <a:latin typeface="Arial"/>
                <a:cs typeface="Arial"/>
              </a:rPr>
              <a:t>24</a:t>
            </a:r>
            <a:endParaRPr lang="en-US" sz="18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8420608" y="1422400"/>
            <a:ext cx="545592" cy="40538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 smtClean="0">
                <a:solidFill>
                  <a:srgbClr val="000000"/>
                </a:solidFill>
                <a:latin typeface="Arial"/>
                <a:cs typeface="Arial"/>
              </a:rPr>
              <a:t>48</a:t>
            </a:r>
            <a:endParaRPr lang="en-US" sz="18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cxnSp>
        <p:nvCxnSpPr>
          <p:cNvPr id="27" name="Straight Connector 26"/>
          <p:cNvCxnSpPr/>
          <p:nvPr/>
        </p:nvCxnSpPr>
        <p:spPr bwMode="ltGray">
          <a:xfrm rot="5400000">
            <a:off x="1283496" y="5455978"/>
            <a:ext cx="533400" cy="1588"/>
          </a:xfrm>
          <a:prstGeom prst="line">
            <a:avLst/>
          </a:prstGeom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42324" y="1981200"/>
            <a:ext cx="847340" cy="9144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  <a:latin typeface="Arial"/>
                <a:cs typeface="Arial"/>
              </a:rPr>
              <a:t>N=17</a:t>
            </a:r>
            <a:endParaRPr lang="en-US" sz="14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42324" y="3039533"/>
            <a:ext cx="847340" cy="9144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  <a:latin typeface="Arial"/>
                <a:cs typeface="Arial"/>
              </a:rPr>
              <a:t>N=79</a:t>
            </a:r>
            <a:endParaRPr lang="en-US" sz="14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42324" y="4114800"/>
            <a:ext cx="847340" cy="9144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  <a:latin typeface="Arial"/>
                <a:cs typeface="Arial"/>
              </a:rPr>
              <a:t>N=79</a:t>
            </a:r>
            <a:endParaRPr lang="en-US" sz="14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42324" y="5181600"/>
            <a:ext cx="847340" cy="9144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  <a:latin typeface="Arial"/>
                <a:cs typeface="Arial"/>
              </a:rPr>
              <a:t>N=75</a:t>
            </a:r>
            <a:endParaRPr lang="en-US" sz="14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24" name="Rectangle 7"/>
          <p:cNvSpPr>
            <a:spLocks noChangeArrowheads="1"/>
          </p:cNvSpPr>
          <p:nvPr/>
        </p:nvSpPr>
        <p:spPr bwMode="invGray">
          <a:xfrm>
            <a:off x="791641" y="1985433"/>
            <a:ext cx="2578608" cy="908301"/>
          </a:xfrm>
          <a:prstGeom prst="rect">
            <a:avLst/>
          </a:prstGeom>
          <a:noFill/>
          <a:ln w="381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t">
            <a:prstTxWarp prst="textNoShape">
              <a:avLst/>
            </a:prstTxWarp>
          </a:bodyPr>
          <a:lstStyle/>
          <a:p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/>
            </a:r>
            <a:b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</a:br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/>
            </a:r>
            <a:b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</a:br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0" name="Rectangle 7"/>
          <p:cNvSpPr>
            <a:spLocks noChangeArrowheads="1"/>
          </p:cNvSpPr>
          <p:nvPr/>
        </p:nvSpPr>
        <p:spPr bwMode="invGray">
          <a:xfrm>
            <a:off x="791645" y="3049182"/>
            <a:ext cx="4407408" cy="908301"/>
          </a:xfrm>
          <a:prstGeom prst="rect">
            <a:avLst/>
          </a:prstGeom>
          <a:noFill/>
          <a:ln w="381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t">
            <a:prstTxWarp prst="textNoShape">
              <a:avLst/>
            </a:prstTxWarp>
          </a:bodyPr>
          <a:lstStyle/>
          <a:p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/>
            </a:r>
            <a:b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</a:br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/>
            </a:r>
            <a:b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</a:br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4" name="Rectangle 7"/>
          <p:cNvSpPr>
            <a:spLocks noChangeArrowheads="1"/>
          </p:cNvSpPr>
          <p:nvPr/>
        </p:nvSpPr>
        <p:spPr bwMode="invGray">
          <a:xfrm>
            <a:off x="791641" y="4119032"/>
            <a:ext cx="8065007" cy="908301"/>
          </a:xfrm>
          <a:prstGeom prst="rect">
            <a:avLst/>
          </a:prstGeom>
          <a:noFill/>
          <a:ln w="381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t">
            <a:prstTxWarp prst="textNoShape">
              <a:avLst/>
            </a:prstTxWarp>
          </a:bodyPr>
          <a:lstStyle/>
          <a:p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/>
            </a:r>
            <a:b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</a:br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/>
            </a:r>
            <a:b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</a:br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698500" y="1422400"/>
            <a:ext cx="838200" cy="40538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 smtClean="0">
                <a:solidFill>
                  <a:srgbClr val="000000"/>
                </a:solidFill>
              </a:rPr>
              <a:t>Week</a:t>
            </a:r>
            <a:endParaRPr lang="en-US" sz="1800" dirty="0">
              <a:solidFill>
                <a:srgbClr val="000000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1397000" y="1422400"/>
            <a:ext cx="545592" cy="40538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 smtClean="0">
                <a:solidFill>
                  <a:srgbClr val="000000"/>
                </a:solidFill>
                <a:latin typeface="Arial"/>
                <a:cs typeface="Arial"/>
              </a:rPr>
              <a:t>0</a:t>
            </a:r>
            <a:endParaRPr lang="en-US" sz="18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35" name="Rectangle 7"/>
          <p:cNvSpPr>
            <a:spLocks noChangeArrowheads="1"/>
          </p:cNvSpPr>
          <p:nvPr/>
        </p:nvSpPr>
        <p:spPr bwMode="ltGray">
          <a:xfrm>
            <a:off x="1542628" y="5181600"/>
            <a:ext cx="1828800" cy="457197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pPr>
              <a:lnSpc>
                <a:spcPts val="2000"/>
              </a:lnSpc>
            </a:pPr>
            <a:r>
              <a:rPr lang="en-US" sz="1800" dirty="0" smtClean="0">
                <a:solidFill>
                  <a:srgbClr val="000000"/>
                </a:solidFill>
                <a:latin typeface="Arial"/>
                <a:cs typeface="Arial"/>
              </a:rPr>
              <a:t>Placebo</a:t>
            </a:r>
            <a:endParaRPr lang="en-US" sz="18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6" name="Rectangle 7"/>
          <p:cNvSpPr>
            <a:spLocks noChangeArrowheads="1"/>
          </p:cNvSpPr>
          <p:nvPr/>
        </p:nvSpPr>
        <p:spPr bwMode="ltGray">
          <a:xfrm>
            <a:off x="1542628" y="5630837"/>
            <a:ext cx="7315200" cy="45719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pPr>
              <a:lnSpc>
                <a:spcPts val="2000"/>
              </a:lnSpc>
            </a:pPr>
            <a:r>
              <a:rPr lang="en-US" sz="1800" dirty="0" smtClean="0">
                <a:solidFill>
                  <a:srgbClr val="000000"/>
                </a:solidFill>
                <a:latin typeface="Arial"/>
                <a:cs typeface="Arial"/>
              </a:rPr>
              <a:t>PEG  + RBV</a:t>
            </a:r>
            <a:endParaRPr lang="en-US" sz="18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7" name="Rectangle 7"/>
          <p:cNvSpPr>
            <a:spLocks noChangeArrowheads="1"/>
          </p:cNvSpPr>
          <p:nvPr/>
        </p:nvSpPr>
        <p:spPr bwMode="invGray">
          <a:xfrm>
            <a:off x="791635" y="5179733"/>
            <a:ext cx="8065007" cy="908301"/>
          </a:xfrm>
          <a:prstGeom prst="rect">
            <a:avLst/>
          </a:prstGeom>
          <a:noFill/>
          <a:ln w="381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t">
            <a:prstTxWarp prst="textNoShape">
              <a:avLst/>
            </a:prstTxWarp>
          </a:bodyPr>
          <a:lstStyle/>
          <a:p>
            <a:r>
              <a:rPr lang="en-US" sz="1800" b="1" dirty="0" smtClean="0">
                <a:solidFill>
                  <a:srgbClr val="000000"/>
                </a:solidFill>
                <a:latin typeface="Arial"/>
                <a:cs typeface="Arial"/>
              </a:rPr>
              <a:t/>
            </a:r>
            <a:br>
              <a:rPr lang="en-US" sz="1800" b="1" dirty="0" smtClean="0">
                <a:solidFill>
                  <a:srgbClr val="000000"/>
                </a:solidFill>
                <a:latin typeface="Arial"/>
                <a:cs typeface="Arial"/>
              </a:rPr>
            </a:br>
            <a:r>
              <a:rPr lang="en-US" sz="1800" b="1" dirty="0" smtClean="0">
                <a:solidFill>
                  <a:srgbClr val="000000"/>
                </a:solidFill>
                <a:latin typeface="Arial"/>
                <a:cs typeface="Arial"/>
              </a:rPr>
              <a:t/>
            </a:r>
            <a:br>
              <a:rPr lang="en-US" sz="1800" b="1" dirty="0" smtClean="0">
                <a:solidFill>
                  <a:srgbClr val="000000"/>
                </a:solidFill>
                <a:latin typeface="Arial"/>
                <a:cs typeface="Arial"/>
              </a:rPr>
            </a:br>
            <a:endParaRPr lang="en-US" sz="1800" b="1" dirty="0">
              <a:solidFill>
                <a:srgbClr val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2295051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Telaprevir for Treatment-Naïve HCV Genotype </a:t>
            </a:r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1</a:t>
            </a:r>
            <a:r>
              <a:rPr lang="en-US" sz="2400" dirty="0">
                <a:ea typeface="ＭＳ Ｐゴシック" pitchFamily="22" charset="-128"/>
                <a:cs typeface="ＭＳ Ｐゴシック" pitchFamily="22" charset="-128"/>
              </a:rPr>
              <a:t/>
            </a:r>
            <a:br>
              <a:rPr lang="en-US" sz="2400" dirty="0">
                <a:ea typeface="ＭＳ Ｐゴシック" pitchFamily="22" charset="-128"/>
                <a:cs typeface="ＭＳ Ｐゴシック" pitchFamily="22" charset="-128"/>
              </a:rPr>
            </a:br>
            <a:r>
              <a:rPr lang="en-US" dirty="0" smtClean="0">
                <a:ea typeface="ＭＳ Ｐゴシック" pitchFamily="22" charset="-128"/>
                <a:cs typeface="ＭＳ Ｐゴシック" pitchFamily="22" charset="-128"/>
              </a:rPr>
              <a:t>PROVE1 </a:t>
            </a:r>
            <a:r>
              <a:rPr lang="en-US" dirty="0">
                <a:ea typeface="ＭＳ Ｐゴシック" pitchFamily="22" charset="-128"/>
                <a:cs typeface="ＭＳ Ｐゴシック" pitchFamily="22" charset="-128"/>
              </a:rPr>
              <a:t>Study: </a:t>
            </a:r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PROVE1: SVR24 by Regimen</a:t>
            </a:r>
            <a:endParaRPr lang="en-US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</a:t>
            </a:r>
            <a:r>
              <a:rPr lang="en-US" dirty="0" err="1" smtClean="0"/>
              <a:t>McHutchison</a:t>
            </a:r>
            <a:r>
              <a:rPr lang="en-US" dirty="0" smtClean="0"/>
              <a:t> </a:t>
            </a:r>
            <a:r>
              <a:rPr lang="en-US" dirty="0"/>
              <a:t>JG, et. al. N </a:t>
            </a:r>
            <a:r>
              <a:rPr lang="en-US" dirty="0" err="1"/>
              <a:t>Engl</a:t>
            </a:r>
            <a:r>
              <a:rPr lang="en-US" dirty="0"/>
              <a:t> J Med. 2009;360:1827-38.</a:t>
            </a:r>
          </a:p>
        </p:txBody>
      </p:sp>
      <p:graphicFrame>
        <p:nvGraphicFramePr>
          <p:cNvPr id="30" name="Chart 2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24392225"/>
              </p:ext>
            </p:extLst>
          </p:nvPr>
        </p:nvGraphicFramePr>
        <p:xfrm>
          <a:off x="457200" y="1828804"/>
          <a:ext cx="8229600" cy="43891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Rectangle 25"/>
          <p:cNvSpPr>
            <a:spLocks noChangeArrowheads="1"/>
          </p:cNvSpPr>
          <p:nvPr/>
        </p:nvSpPr>
        <p:spPr bwMode="auto">
          <a:xfrm>
            <a:off x="0" y="6019799"/>
            <a:ext cx="9153144" cy="320037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miter lim="800000"/>
            <a:headEnd/>
            <a:tailEnd/>
          </a:ln>
        </p:spPr>
        <p:txBody>
          <a:bodyPr lIns="365760" tIns="45431" rIns="92486" bIns="45431" anchor="ctr">
            <a:prstTxWarp prst="textNoShape">
              <a:avLst/>
            </a:prstTxWarp>
          </a:bodyPr>
          <a:lstStyle/>
          <a:p>
            <a:pPr defTabSz="935038">
              <a:spcBef>
                <a:spcPct val="50000"/>
              </a:spcBef>
            </a:pPr>
            <a:r>
              <a:rPr lang="en-US" sz="1400" dirty="0" smtClean="0">
                <a:solidFill>
                  <a:srgbClr val="000000"/>
                </a:solidFill>
                <a:latin typeface="Arial" pitchFamily="22" charset="0"/>
              </a:rPr>
              <a:t>SVR  = Sustained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22" charset="0"/>
              </a:rPr>
              <a:t>Virologic</a:t>
            </a:r>
            <a:r>
              <a:rPr lang="en-US" sz="1400" dirty="0" smtClean="0">
                <a:solidFill>
                  <a:srgbClr val="000000"/>
                </a:solidFill>
                <a:latin typeface="Arial" pitchFamily="22" charset="0"/>
              </a:rPr>
              <a:t> Response; T =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22" charset="0"/>
              </a:rPr>
              <a:t>Telaprevir</a:t>
            </a:r>
            <a:r>
              <a:rPr lang="en-US" sz="1400" dirty="0" smtClean="0">
                <a:solidFill>
                  <a:srgbClr val="000000"/>
                </a:solidFill>
                <a:latin typeface="Arial" pitchFamily="22" charset="0"/>
              </a:rPr>
              <a:t>;  PR =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22" charset="0"/>
              </a:rPr>
              <a:t>Peginterferon</a:t>
            </a:r>
            <a:r>
              <a:rPr lang="en-US" sz="1400" dirty="0" smtClean="0">
                <a:solidFill>
                  <a:srgbClr val="000000"/>
                </a:solidFill>
                <a:latin typeface="Arial" pitchFamily="22" charset="0"/>
              </a:rPr>
              <a:t> + Ribavirin</a:t>
            </a:r>
            <a:endParaRPr lang="en-US" sz="1400" dirty="0">
              <a:solidFill>
                <a:srgbClr val="000000"/>
              </a:solidFill>
              <a:latin typeface="Arial" pitchFamily="2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65167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Telaprevir for Treatment-Naïve HCV Genotype </a:t>
            </a:r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1</a:t>
            </a:r>
            <a:r>
              <a:rPr lang="en-US" sz="2400" dirty="0">
                <a:ea typeface="ＭＳ Ｐゴシック" pitchFamily="22" charset="-128"/>
                <a:cs typeface="ＭＳ Ｐゴシック" pitchFamily="22" charset="-128"/>
              </a:rPr>
              <a:t/>
            </a:r>
            <a:br>
              <a:rPr lang="en-US" sz="2400" dirty="0">
                <a:ea typeface="ＭＳ Ｐゴシック" pitchFamily="22" charset="-128"/>
                <a:cs typeface="ＭＳ Ｐゴシック" pitchFamily="22" charset="-128"/>
              </a:rPr>
            </a:br>
            <a:r>
              <a:rPr lang="en-US" dirty="0" smtClean="0">
                <a:ea typeface="ＭＳ Ｐゴシック" pitchFamily="22" charset="-128"/>
                <a:cs typeface="ＭＳ Ｐゴシック" pitchFamily="22" charset="-128"/>
              </a:rPr>
              <a:t>PROVE1 </a:t>
            </a:r>
            <a:r>
              <a:rPr lang="en-US" dirty="0">
                <a:ea typeface="ＭＳ Ｐゴシック" pitchFamily="22" charset="-128"/>
                <a:cs typeface="ＭＳ Ｐゴシック" pitchFamily="22" charset="-128"/>
              </a:rPr>
              <a:t>Study: </a:t>
            </a:r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PROVE1: Percentage </a:t>
            </a:r>
            <a:r>
              <a:rPr lang="en-US" dirty="0">
                <a:solidFill>
                  <a:schemeClr val="bg1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of Patients with </a:t>
            </a:r>
            <a:r>
              <a:rPr lang="en-US" dirty="0" smtClean="0">
                <a:solidFill>
                  <a:schemeClr val="bg1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Relapse by Regimen</a:t>
            </a:r>
            <a:endParaRPr lang="en-US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</a:t>
            </a:r>
            <a:r>
              <a:rPr lang="en-US" dirty="0" err="1" smtClean="0"/>
              <a:t>McHutchison</a:t>
            </a:r>
            <a:r>
              <a:rPr lang="en-US" dirty="0" smtClean="0"/>
              <a:t> </a:t>
            </a:r>
            <a:r>
              <a:rPr lang="en-US" dirty="0"/>
              <a:t>JG, et. al. N </a:t>
            </a:r>
            <a:r>
              <a:rPr lang="en-US" dirty="0" err="1"/>
              <a:t>Engl</a:t>
            </a:r>
            <a:r>
              <a:rPr lang="en-US" dirty="0"/>
              <a:t> J Med. 2009;360:1827-38.</a:t>
            </a:r>
          </a:p>
        </p:txBody>
      </p:sp>
      <p:graphicFrame>
        <p:nvGraphicFramePr>
          <p:cNvPr id="30" name="Chart 2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38444248"/>
              </p:ext>
            </p:extLst>
          </p:nvPr>
        </p:nvGraphicFramePr>
        <p:xfrm>
          <a:off x="457200" y="1828804"/>
          <a:ext cx="8229600" cy="43891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Rectangle 25"/>
          <p:cNvSpPr>
            <a:spLocks noChangeArrowheads="1"/>
          </p:cNvSpPr>
          <p:nvPr/>
        </p:nvSpPr>
        <p:spPr bwMode="auto">
          <a:xfrm>
            <a:off x="0" y="6019799"/>
            <a:ext cx="9153144" cy="320037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miter lim="800000"/>
            <a:headEnd/>
            <a:tailEnd/>
          </a:ln>
        </p:spPr>
        <p:txBody>
          <a:bodyPr lIns="365760" tIns="45431" rIns="92486" bIns="45431" anchor="ctr">
            <a:prstTxWarp prst="textNoShape">
              <a:avLst/>
            </a:prstTxWarp>
          </a:bodyPr>
          <a:lstStyle/>
          <a:p>
            <a:pPr defTabSz="935038">
              <a:spcBef>
                <a:spcPct val="50000"/>
              </a:spcBef>
            </a:pPr>
            <a:r>
              <a:rPr lang="en-US" sz="1400" dirty="0" smtClean="0">
                <a:solidFill>
                  <a:srgbClr val="000000"/>
                </a:solidFill>
                <a:latin typeface="Arial" pitchFamily="22" charset="0"/>
              </a:rPr>
              <a:t>T =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22" charset="0"/>
              </a:rPr>
              <a:t>Telaprevir</a:t>
            </a:r>
            <a:r>
              <a:rPr lang="en-US" sz="1400" dirty="0" smtClean="0">
                <a:solidFill>
                  <a:srgbClr val="000000"/>
                </a:solidFill>
                <a:latin typeface="Arial" pitchFamily="22" charset="0"/>
              </a:rPr>
              <a:t>;  PR =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22" charset="0"/>
              </a:rPr>
              <a:t>Peginterferon</a:t>
            </a:r>
            <a:r>
              <a:rPr lang="en-US" sz="1400" dirty="0" smtClean="0">
                <a:solidFill>
                  <a:srgbClr val="000000"/>
                </a:solidFill>
                <a:latin typeface="Arial" pitchFamily="22" charset="0"/>
              </a:rPr>
              <a:t> + Ribavirin</a:t>
            </a:r>
            <a:endParaRPr lang="en-US" sz="1400" dirty="0">
              <a:solidFill>
                <a:srgbClr val="000000"/>
              </a:solidFill>
              <a:latin typeface="Arial" pitchFamily="2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028540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Telaprevir for Treatment-Naïve HCV Genotype 1</a:t>
            </a:r>
            <a:b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</a:br>
            <a:r>
              <a:rPr lang="en-US" sz="2400" dirty="0" smtClean="0">
                <a:ea typeface="ＭＳ Ｐゴシック" pitchFamily="22" charset="-128"/>
                <a:cs typeface="ＭＳ Ｐゴシック" pitchFamily="22" charset="-128"/>
              </a:rPr>
              <a:t>PROVE1 </a:t>
            </a:r>
            <a:r>
              <a:rPr lang="en-US" sz="2400" dirty="0">
                <a:ea typeface="ＭＳ Ｐゴシック" pitchFamily="22" charset="-128"/>
                <a:cs typeface="ＭＳ Ｐゴシック" pitchFamily="22" charset="-128"/>
              </a:rPr>
              <a:t>Study: </a:t>
            </a:r>
            <a:r>
              <a:rPr lang="en-US" sz="2400" dirty="0" smtClean="0"/>
              <a:t>Results</a:t>
            </a:r>
            <a:endParaRPr lang="en-US" sz="240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PROVE1: Patients </a:t>
            </a:r>
            <a:r>
              <a:rPr lang="en-US" dirty="0">
                <a:solidFill>
                  <a:schemeClr val="bg1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with </a:t>
            </a:r>
            <a:r>
              <a:rPr lang="en-US" dirty="0" smtClean="0">
                <a:solidFill>
                  <a:schemeClr val="bg1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SVR24 and Relapse by Regimen</a:t>
            </a:r>
            <a:endParaRPr lang="en-US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</a:t>
            </a:r>
            <a:r>
              <a:rPr lang="en-US" dirty="0" err="1" smtClean="0"/>
              <a:t>McHutchison</a:t>
            </a:r>
            <a:r>
              <a:rPr lang="en-US" dirty="0" smtClean="0"/>
              <a:t> </a:t>
            </a:r>
            <a:r>
              <a:rPr lang="en-US" dirty="0"/>
              <a:t>JG, et. al. N </a:t>
            </a:r>
            <a:r>
              <a:rPr lang="en-US" dirty="0" err="1"/>
              <a:t>Engl</a:t>
            </a:r>
            <a:r>
              <a:rPr lang="en-US" dirty="0"/>
              <a:t> J Med. 2009;360:1827-38.</a:t>
            </a:r>
          </a:p>
        </p:txBody>
      </p:sp>
      <p:graphicFrame>
        <p:nvGraphicFramePr>
          <p:cNvPr id="30" name="Chart 2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93555587"/>
              </p:ext>
            </p:extLst>
          </p:nvPr>
        </p:nvGraphicFramePr>
        <p:xfrm>
          <a:off x="457200" y="1828804"/>
          <a:ext cx="8229600" cy="43891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Rectangle 25"/>
          <p:cNvSpPr>
            <a:spLocks noChangeArrowheads="1"/>
          </p:cNvSpPr>
          <p:nvPr/>
        </p:nvSpPr>
        <p:spPr bwMode="auto">
          <a:xfrm>
            <a:off x="0" y="6019799"/>
            <a:ext cx="9153144" cy="320037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miter lim="800000"/>
            <a:headEnd/>
            <a:tailEnd/>
          </a:ln>
        </p:spPr>
        <p:txBody>
          <a:bodyPr lIns="365760" tIns="45431" rIns="92486" bIns="45431" anchor="ctr">
            <a:prstTxWarp prst="textNoShape">
              <a:avLst/>
            </a:prstTxWarp>
          </a:bodyPr>
          <a:lstStyle/>
          <a:p>
            <a:pPr defTabSz="935038">
              <a:spcBef>
                <a:spcPct val="50000"/>
              </a:spcBef>
            </a:pPr>
            <a:r>
              <a:rPr lang="en-US" sz="1400" dirty="0" smtClean="0">
                <a:solidFill>
                  <a:srgbClr val="000000"/>
                </a:solidFill>
                <a:latin typeface="Arial" pitchFamily="22" charset="0"/>
              </a:rPr>
              <a:t>SVR  = Sustained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22" charset="0"/>
              </a:rPr>
              <a:t>Virologic</a:t>
            </a:r>
            <a:r>
              <a:rPr lang="en-US" sz="1400" dirty="0" smtClean="0">
                <a:solidFill>
                  <a:srgbClr val="000000"/>
                </a:solidFill>
                <a:latin typeface="Arial" pitchFamily="22" charset="0"/>
              </a:rPr>
              <a:t> Response; T =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22" charset="0"/>
              </a:rPr>
              <a:t>Telaprevir</a:t>
            </a:r>
            <a:r>
              <a:rPr lang="en-US" sz="1400" dirty="0" smtClean="0">
                <a:solidFill>
                  <a:srgbClr val="000000"/>
                </a:solidFill>
                <a:latin typeface="Arial" pitchFamily="22" charset="0"/>
              </a:rPr>
              <a:t>;  PR =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22" charset="0"/>
              </a:rPr>
              <a:t>Peginterferon</a:t>
            </a:r>
            <a:r>
              <a:rPr lang="en-US" sz="1400" dirty="0" smtClean="0">
                <a:solidFill>
                  <a:srgbClr val="000000"/>
                </a:solidFill>
                <a:latin typeface="Arial" pitchFamily="22" charset="0"/>
              </a:rPr>
              <a:t> + Ribavirin</a:t>
            </a:r>
            <a:endParaRPr lang="en-US" sz="1400" dirty="0">
              <a:solidFill>
                <a:srgbClr val="000000"/>
              </a:solidFill>
              <a:latin typeface="Arial" pitchFamily="2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155891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err="1" smtClean="0"/>
              <a:t>Source:McHutchison</a:t>
            </a:r>
            <a:r>
              <a:rPr lang="en-US" dirty="0" smtClean="0"/>
              <a:t> </a:t>
            </a:r>
            <a:r>
              <a:rPr lang="en-US" dirty="0"/>
              <a:t>JG, et. al. N </a:t>
            </a:r>
            <a:r>
              <a:rPr lang="en-US" dirty="0" err="1"/>
              <a:t>Engl</a:t>
            </a:r>
            <a:r>
              <a:rPr lang="en-US" dirty="0"/>
              <a:t> J Med. 2009;360:1827-38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Telaprevir for Treatment-Naïve HCV Genotype 1</a:t>
            </a:r>
            <a:b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</a:br>
            <a:r>
              <a:rPr lang="en-US" sz="2400" dirty="0" smtClean="0">
                <a:ea typeface="ＭＳ Ｐゴシック" pitchFamily="22" charset="-128"/>
                <a:cs typeface="ＭＳ Ｐゴシック" pitchFamily="22" charset="-128"/>
              </a:rPr>
              <a:t>PROVE1 </a:t>
            </a:r>
            <a:r>
              <a:rPr lang="en-US" sz="2400" dirty="0">
                <a:ea typeface="ＭＳ Ｐゴシック" pitchFamily="22" charset="-128"/>
                <a:cs typeface="ＭＳ Ｐゴシック" pitchFamily="22" charset="-128"/>
              </a:rPr>
              <a:t>Study: </a:t>
            </a:r>
            <a:r>
              <a:rPr lang="en-US" sz="2400" dirty="0" smtClean="0"/>
              <a:t>Conclusions</a:t>
            </a:r>
            <a:endParaRPr lang="en-US" sz="2400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701852"/>
              </p:ext>
            </p:extLst>
          </p:nvPr>
        </p:nvGraphicFramePr>
        <p:xfrm>
          <a:off x="0" y="2590800"/>
          <a:ext cx="9144000" cy="2008632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9144000"/>
              </a:tblGrid>
              <a:tr h="2008632">
                <a:tc>
                  <a:txBody>
                    <a:bodyPr/>
                    <a:lstStyle/>
                    <a:p>
                      <a:pPr>
                        <a:lnSpc>
                          <a:spcPts val="3200"/>
                        </a:lnSpc>
                      </a:pPr>
                      <a:r>
                        <a:rPr lang="en-US" sz="2400" b="1" i="0" dirty="0" smtClean="0">
                          <a:solidFill>
                            <a:srgbClr val="800000"/>
                          </a:solidFill>
                          <a:latin typeface="Arial"/>
                          <a:cs typeface="Arial"/>
                        </a:rPr>
                        <a:t>Conclusions</a:t>
                      </a:r>
                      <a:r>
                        <a:rPr lang="en-US" sz="2400" b="0" i="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: </a:t>
                      </a:r>
                      <a:r>
                        <a:rPr lang="en-US" sz="2400" b="0" i="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“</a:t>
                      </a:r>
                      <a:r>
                        <a:rPr lang="en-US" sz="2400" b="0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Arial"/>
                        </a:rPr>
                        <a:t>Treatment with a </a:t>
                      </a:r>
                      <a:r>
                        <a:rPr lang="en-US" sz="2400" b="0" kern="1200" dirty="0" err="1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Arial"/>
                        </a:rPr>
                        <a:t>telaprevir</a:t>
                      </a:r>
                      <a:r>
                        <a:rPr lang="en-US" sz="2400" b="0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Arial"/>
                        </a:rPr>
                        <a:t>-based regimen significantly improved sustained virologic response rates in patients with genotype 1 HCV, albeit with higher rates of discontinuation because of adverse events</a:t>
                      </a:r>
                      <a:r>
                        <a:rPr lang="en-US" sz="2400" b="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.</a:t>
                      </a:r>
                      <a:r>
                        <a:rPr lang="en-US" sz="2400" b="0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Arial"/>
                        </a:rPr>
                        <a:t>” </a:t>
                      </a:r>
                    </a:p>
                  </a:txBody>
                  <a:tcPr marL="457200" marR="457200" marT="182880" marB="182880" anchor="ctr">
                    <a:lnT w="28575" cap="flat" cmpd="sng" algn="ctr">
                      <a:solidFill>
                        <a:srgbClr val="326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26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7866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ETC_Master_Template_061510">
  <a:themeElements>
    <a:clrScheme name="NWAETC Final">
      <a:dk1>
        <a:srgbClr val="000000"/>
      </a:dk1>
      <a:lt1>
        <a:sysClr val="window" lastClr="FFFFFF"/>
      </a:lt1>
      <a:dk2>
        <a:srgbClr val="001D48"/>
      </a:dk2>
      <a:lt2>
        <a:srgbClr val="003A78"/>
      </a:lt2>
      <a:accent1>
        <a:srgbClr val="326496"/>
      </a:accent1>
      <a:accent2>
        <a:srgbClr val="718E25"/>
      </a:accent2>
      <a:accent3>
        <a:srgbClr val="D8D8D8"/>
      </a:accent3>
      <a:accent4>
        <a:srgbClr val="6E4B7D"/>
      </a:accent4>
      <a:accent5>
        <a:srgbClr val="B59452"/>
      </a:accent5>
      <a:accent6>
        <a:srgbClr val="963232"/>
      </a:accent6>
      <a:hlink>
        <a:srgbClr val="3973AD"/>
      </a:hlink>
      <a:folHlink>
        <a:srgbClr val="81AE2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NWAETC Final">
    <a:dk1>
      <a:srgbClr val="000000"/>
    </a:dk1>
    <a:lt1>
      <a:sysClr val="window" lastClr="FFFFFF"/>
    </a:lt1>
    <a:dk2>
      <a:srgbClr val="001D48"/>
    </a:dk2>
    <a:lt2>
      <a:srgbClr val="003A78"/>
    </a:lt2>
    <a:accent1>
      <a:srgbClr val="326496"/>
    </a:accent1>
    <a:accent2>
      <a:srgbClr val="718E25"/>
    </a:accent2>
    <a:accent3>
      <a:srgbClr val="D8D8D8"/>
    </a:accent3>
    <a:accent4>
      <a:srgbClr val="6E4B7D"/>
    </a:accent4>
    <a:accent5>
      <a:srgbClr val="B59452"/>
    </a:accent5>
    <a:accent6>
      <a:srgbClr val="963232"/>
    </a:accent6>
    <a:hlink>
      <a:srgbClr val="3973AD"/>
    </a:hlink>
    <a:folHlink>
      <a:srgbClr val="81AE28"/>
    </a:folHlink>
  </a:clrScheme>
  <a:fontScheme name="Office Classic 2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NWAETC Final">
    <a:dk1>
      <a:srgbClr val="000000"/>
    </a:dk1>
    <a:lt1>
      <a:sysClr val="window" lastClr="FFFFFF"/>
    </a:lt1>
    <a:dk2>
      <a:srgbClr val="001D48"/>
    </a:dk2>
    <a:lt2>
      <a:srgbClr val="003A78"/>
    </a:lt2>
    <a:accent1>
      <a:srgbClr val="326496"/>
    </a:accent1>
    <a:accent2>
      <a:srgbClr val="718E25"/>
    </a:accent2>
    <a:accent3>
      <a:srgbClr val="D8D8D8"/>
    </a:accent3>
    <a:accent4>
      <a:srgbClr val="6E4B7D"/>
    </a:accent4>
    <a:accent5>
      <a:srgbClr val="B59452"/>
    </a:accent5>
    <a:accent6>
      <a:srgbClr val="963232"/>
    </a:accent6>
    <a:hlink>
      <a:srgbClr val="3973AD"/>
    </a:hlink>
    <a:folHlink>
      <a:srgbClr val="81AE28"/>
    </a:folHlink>
  </a:clrScheme>
  <a:fontScheme name="Office Classic 2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NWAETC Final">
    <a:dk1>
      <a:srgbClr val="000000"/>
    </a:dk1>
    <a:lt1>
      <a:sysClr val="window" lastClr="FFFFFF"/>
    </a:lt1>
    <a:dk2>
      <a:srgbClr val="001D48"/>
    </a:dk2>
    <a:lt2>
      <a:srgbClr val="003A78"/>
    </a:lt2>
    <a:accent1>
      <a:srgbClr val="326496"/>
    </a:accent1>
    <a:accent2>
      <a:srgbClr val="718E25"/>
    </a:accent2>
    <a:accent3>
      <a:srgbClr val="D8D8D8"/>
    </a:accent3>
    <a:accent4>
      <a:srgbClr val="6E4B7D"/>
    </a:accent4>
    <a:accent5>
      <a:srgbClr val="B59452"/>
    </a:accent5>
    <a:accent6>
      <a:srgbClr val="963232"/>
    </a:accent6>
    <a:hlink>
      <a:srgbClr val="3973AD"/>
    </a:hlink>
    <a:folHlink>
      <a:srgbClr val="81AE28"/>
    </a:folHlink>
  </a:clrScheme>
  <a:fontScheme name="Office Classic 2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AETC_Master_Template_061510.potx</Template>
  <TotalTime>44554</TotalTime>
  <Words>341</Words>
  <Application>Microsoft Office PowerPoint</Application>
  <PresentationFormat>On-screen Show (4:3)</PresentationFormat>
  <Paragraphs>64</Paragraphs>
  <Slides>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ＭＳ Ｐゴシック</vt:lpstr>
      <vt:lpstr>Arial</vt:lpstr>
      <vt:lpstr>Geneva</vt:lpstr>
      <vt:lpstr>Myriad Pro</vt:lpstr>
      <vt:lpstr>Times New Roman</vt:lpstr>
      <vt:lpstr>Wingdings</vt:lpstr>
      <vt:lpstr>AETC_Master_Template_061510</vt:lpstr>
      <vt:lpstr>Telaprevir + Peginterferon + Ribavirin for GT1 PROVE1 Study</vt:lpstr>
      <vt:lpstr>Telaprevir for Treatment-Naïve HCV Genotype 1 PROVE1: Study Feature</vt:lpstr>
      <vt:lpstr>Telaprevir for Treatment-Naïve HCV Genotype 1 PROVE1 Study: Treatment Regimens</vt:lpstr>
      <vt:lpstr>Telaprevir for Treatment-Naïve HCV Genotype 1 PROVE1 Study: Results</vt:lpstr>
      <vt:lpstr>Telaprevir for Treatment-Naïve HCV Genotype 1 PROVE1 Study: Results</vt:lpstr>
      <vt:lpstr>Telaprevir for Treatment-Naïve HCV Genotype 1 PROVE1 Study: Results</vt:lpstr>
      <vt:lpstr>Telaprevir for Treatment-Naïve HCV Genotype 1 PROVE1 Study: Conclusions</vt:lpstr>
    </vt:vector>
  </TitlesOfParts>
  <Company>HMC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Spach</dc:creator>
  <cp:lastModifiedBy>Kent Unruh</cp:lastModifiedBy>
  <cp:revision>2064</cp:revision>
  <cp:lastPrinted>2011-04-18T21:48:04Z</cp:lastPrinted>
  <dcterms:created xsi:type="dcterms:W3CDTF">2010-11-28T05:36:22Z</dcterms:created>
  <dcterms:modified xsi:type="dcterms:W3CDTF">2014-02-03T20:07:06Z</dcterms:modified>
</cp:coreProperties>
</file>