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93" r:id="rId2"/>
    <p:sldId id="310" r:id="rId3"/>
    <p:sldId id="311" r:id="rId4"/>
    <p:sldId id="280" r:id="rId5"/>
    <p:sldId id="443" r:id="rId6"/>
    <p:sldId id="441" r:id="rId7"/>
    <p:sldId id="281" r:id="rId8"/>
    <p:sldId id="314" r:id="rId9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T12/P12</c:v>
                </c:pt>
                <c:pt idx="3">
                  <c:v>PR 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60</c:v>
                </c:pt>
                <c:pt idx="1">
                  <c:v>69</c:v>
                </c:pt>
                <c:pt idx="2">
                  <c:v>36</c:v>
                </c:pt>
                <c:pt idx="3">
                  <c:v>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5218512"/>
        <c:axId val="365219072"/>
      </c:barChart>
      <c:catAx>
        <c:axId val="365218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521907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5219072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4184004669743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521851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1125571109167"/>
          <c:y val="2.77778663809897E-2"/>
          <c:w val="0.87019198989015301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T12/P12</c:v>
                </c:pt>
                <c:pt idx="3">
                  <c:v>PR 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30</c:v>
                </c:pt>
                <c:pt idx="1">
                  <c:v>14</c:v>
                </c:pt>
                <c:pt idx="2">
                  <c:v>48</c:v>
                </c:pt>
                <c:pt idx="3">
                  <c:v>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5221312"/>
        <c:axId val="365221872"/>
      </c:barChart>
      <c:catAx>
        <c:axId val="365221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522187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5221872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Relapse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1.4482842422475E-2"/>
              <c:y val="9.55436027291207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522131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SVR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T12/P12</c:v>
                </c:pt>
                <c:pt idx="3">
                  <c:v>PR 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60</c:v>
                </c:pt>
                <c:pt idx="1">
                  <c:v>69</c:v>
                </c:pt>
                <c:pt idx="2">
                  <c:v>36</c:v>
                </c:pt>
                <c:pt idx="3">
                  <c:v>46</c:v>
                </c:pt>
              </c:numCache>
            </c:numRef>
          </c:val>
        </c:ser>
        <c:ser>
          <c:idx val="1"/>
          <c:order val="1"/>
          <c:tx>
            <c:v>Relapse</c:v>
          </c:tx>
          <c:spPr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Sheet1!$C$2:$C$5</c:f>
              <c:numCache>
                <c:formatCode>0</c:formatCode>
                <c:ptCount val="4"/>
                <c:pt idx="0">
                  <c:v>30</c:v>
                </c:pt>
                <c:pt idx="1">
                  <c:v>14</c:v>
                </c:pt>
                <c:pt idx="2">
                  <c:v>48</c:v>
                </c:pt>
                <c:pt idx="3" formatCode="General">
                  <c:v>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5834688"/>
        <c:axId val="365835248"/>
      </c:barChart>
      <c:catAx>
        <c:axId val="365834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5835248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5835248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25758115661822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583468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80845496743462597"/>
          <c:y val="4.3114930466477699E-2"/>
          <c:w val="0.17302651404685501"/>
          <c:h val="0.17013350782596701"/>
        </c:manualLayout>
      </c:layout>
      <c:overlay val="0"/>
      <c:spPr>
        <a:solidFill>
          <a:sysClr val="window" lastClr="FFFFFF"/>
        </a:solidFill>
        <a:ln w="12700" cmpd="sng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T12/PR12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</c:v>
                </c:pt>
                <c:pt idx="1">
                  <c:v>Rash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21</c:v>
                </c:pt>
                <c:pt idx="1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T12/PR24</c:v>
                </c:pt>
              </c:strCache>
            </c:strRef>
          </c:tx>
          <c:spPr>
            <a:solidFill>
              <a:srgbClr val="B59452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</c:v>
                </c:pt>
                <c:pt idx="1">
                  <c:v>Rash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16</c:v>
                </c:pt>
                <c:pt idx="1">
                  <c:v>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T12/P12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</c:v>
                </c:pt>
                <c:pt idx="1">
                  <c:v>Rash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13</c:v>
                </c:pt>
                <c:pt idx="1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 48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</c:v>
                </c:pt>
                <c:pt idx="1">
                  <c:v>Rash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5839168"/>
        <c:axId val="365839728"/>
      </c:barChart>
      <c:catAx>
        <c:axId val="365839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5839728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65839728"/>
        <c:scaling>
          <c:orientation val="minMax"/>
          <c:max val="4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2431135178781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5839168"/>
        <c:crosses val="autoZero"/>
        <c:crossBetween val="between"/>
        <c:majorUnit val="10"/>
        <c:minorUnit val="1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r"/>
      <c:layout>
        <c:manualLayout>
          <c:xMode val="edge"/>
          <c:yMode val="edge"/>
          <c:x val="0.77602787498784898"/>
          <c:y val="4.9189971716335802E-2"/>
          <c:w val="0.20236718674054599"/>
          <c:h val="0.296864099431638"/>
        </c:manualLayout>
      </c:layout>
      <c:overlay val="0"/>
      <c:spPr>
        <a:solidFill>
          <a:schemeClr val="bg1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35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6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52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76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Telaprevir in Treatment </a:t>
            </a:r>
            <a:r>
              <a:rPr lang="en-US" sz="2800" dirty="0" smtClean="0"/>
              <a:t>Naïve GT-1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PROVE2 Study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2b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>
                <a:latin typeface="Arial" pitchFamily="22" charset="0"/>
              </a:rPr>
              <a:t>Hézode</a:t>
            </a:r>
            <a:r>
              <a:rPr lang="en-US" sz="1400" dirty="0">
                <a:latin typeface="Arial" pitchFamily="22" charset="0"/>
              </a:rPr>
              <a:t> C, et al.  N </a:t>
            </a:r>
            <a:r>
              <a:rPr lang="en-US" sz="1400" dirty="0" err="1">
                <a:latin typeface="Arial" pitchFamily="22" charset="0"/>
              </a:rPr>
              <a:t>Engl</a:t>
            </a:r>
            <a:r>
              <a:rPr lang="en-US" sz="1400" dirty="0">
                <a:latin typeface="Arial" pitchFamily="22" charset="0"/>
              </a:rPr>
              <a:t> J Med.  2009;360:1839-50.</a:t>
            </a:r>
          </a:p>
        </p:txBody>
      </p:sp>
    </p:spTree>
    <p:extLst>
      <p:ext uri="{BB962C8B-B14F-4D97-AF65-F5344CB8AC3E}">
        <p14:creationId xmlns:p14="http://schemas.microsoft.com/office/powerpoint/2010/main" val="10316959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PROVE2: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 </a:t>
            </a: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Design</a:t>
            </a:r>
            <a:endParaRPr lang="en-US" sz="2800" dirty="0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965200" y="4876800"/>
            <a:ext cx="7205663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1250 mg on day 1, then 750 mg every </a:t>
            </a:r>
            <a:r>
              <a:rPr lang="en-US" sz="1800" dirty="0">
                <a:solidFill>
                  <a:srgbClr val="000000"/>
                </a:solidFill>
                <a:latin typeface="Arial" pitchFamily="22" charset="0"/>
              </a:rPr>
              <a:t>8 hours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359882"/>
              </p:ext>
            </p:extLst>
          </p:nvPr>
        </p:nvGraphicFramePr>
        <p:xfrm>
          <a:off x="965200" y="1511300"/>
          <a:ext cx="7205663" cy="3224868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205663"/>
              </a:tblGrid>
              <a:tr h="41816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PROVE2: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794932">
                <a:tc>
                  <a:txBody>
                    <a:bodyPr/>
                    <a:lstStyle/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334 enrolled and 323 received at least 1 dose</a:t>
                      </a:r>
                      <a:endParaRPr lang="en-US" sz="1800" u="sng" baseline="0" dirty="0" smtClean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partially double-blind trial, placebo-controlled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Phase 2b trial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Chronic HCV and treatment naïve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Genotype 1; 84% with 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800,000 IU/ml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 =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8-65 and HIV-negative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28 sites in Europe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4 arms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4522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524000" y="142138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542629" y="1985433"/>
            <a:ext cx="1828798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PROVE2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800" dirty="0" smtClean="0"/>
              <a:t>Treatment Regimens</a:t>
            </a:r>
            <a:endParaRPr lang="en-US" sz="2800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542628" y="2436537"/>
            <a:ext cx="1828800" cy="4571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ltGray">
          <a:xfrm>
            <a:off x="1542628" y="3049182"/>
            <a:ext cx="1828800" cy="4571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Rectangle 7"/>
          <p:cNvSpPr>
            <a:spLocks noChangeArrowheads="1"/>
          </p:cNvSpPr>
          <p:nvPr/>
        </p:nvSpPr>
        <p:spPr bwMode="ltGray">
          <a:xfrm>
            <a:off x="1542628" y="3500286"/>
            <a:ext cx="3657600" cy="457197"/>
          </a:xfrm>
          <a:prstGeom prst="rect">
            <a:avLst/>
          </a:prstGeom>
          <a:solidFill>
            <a:srgbClr val="E1D4BA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ltGray">
          <a:xfrm>
            <a:off x="1542628" y="4119032"/>
            <a:ext cx="1828800" cy="4571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ltGray">
          <a:xfrm>
            <a:off x="1542628" y="4570136"/>
            <a:ext cx="1828800" cy="4571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</a:t>
            </a:r>
          </a:p>
        </p:txBody>
      </p:sp>
      <p:sp>
        <p:nvSpPr>
          <p:cNvPr id="48" name="Rectangle 47"/>
          <p:cNvSpPr/>
          <p:nvPr/>
        </p:nvSpPr>
        <p:spPr bwMode="ltGray">
          <a:xfrm>
            <a:off x="793327" y="1985433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PR12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9" name="Rectangle 48"/>
          <p:cNvSpPr/>
          <p:nvPr/>
        </p:nvSpPr>
        <p:spPr bwMode="ltGray">
          <a:xfrm>
            <a:off x="793327" y="304494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PR24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0" name="Rectangle 49"/>
          <p:cNvSpPr/>
          <p:nvPr/>
        </p:nvSpPr>
        <p:spPr bwMode="ltGray">
          <a:xfrm>
            <a:off x="793327" y="411479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P12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5175500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PR48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81868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98476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420608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 bwMode="ltGray">
          <a:xfrm rot="5400000">
            <a:off x="1283496" y="5455978"/>
            <a:ext cx="5334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324" y="19812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N=82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324" y="3039533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N=81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324" y="41148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N=78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324" y="51816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N=82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invGray">
          <a:xfrm>
            <a:off x="791641" y="1985433"/>
            <a:ext cx="257860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invGray">
          <a:xfrm>
            <a:off x="791645" y="3049182"/>
            <a:ext cx="440740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invGray">
          <a:xfrm>
            <a:off x="791641" y="4119032"/>
            <a:ext cx="257860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98500" y="1422400"/>
            <a:ext cx="8382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97000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ltGray">
          <a:xfrm>
            <a:off x="1542628" y="5181600"/>
            <a:ext cx="1828800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42628" y="5630837"/>
            <a:ext cx="7315200" cy="4571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35" y="5179733"/>
            <a:ext cx="8065007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1200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PROVE2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PROVE2: SVR24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514444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19800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P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0162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PROVE2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PROVE2: Patients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with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Relapse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032103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70599"/>
            <a:ext cx="9153144" cy="2743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6283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PROVE2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PROVE2: Patients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with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 and Relapse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50691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96000"/>
            <a:ext cx="9153144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SVR  = Sustained </a:t>
            </a: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; 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PR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= </a:t>
            </a: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+ Ribavirin</a:t>
            </a:r>
          </a:p>
        </p:txBody>
      </p:sp>
    </p:spTree>
    <p:extLst>
      <p:ext uri="{BB962C8B-B14F-4D97-AF65-F5344CB8AC3E}">
        <p14:creationId xmlns:p14="http://schemas.microsoft.com/office/powerpoint/2010/main" val="2658844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PROVE2 Study: </a:t>
            </a:r>
            <a:r>
              <a:rPr lang="en-US" dirty="0"/>
              <a:t>Results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PROVE2: Severe (Grade 3) Adverse Events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8499725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0" y="5974082"/>
            <a:ext cx="9153144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1226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Hézode</a:t>
            </a:r>
            <a:r>
              <a:rPr lang="en-US" dirty="0">
                <a:latin typeface="Arial" pitchFamily="22" charset="0"/>
              </a:rPr>
              <a:t> C,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2009;360:1839-50.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PROVE2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800" dirty="0" smtClean="0"/>
              <a:t>Conclusions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879326"/>
              </p:ext>
            </p:extLst>
          </p:nvPr>
        </p:nvGraphicFramePr>
        <p:xfrm>
          <a:off x="0" y="2590800"/>
          <a:ext cx="9144000" cy="2143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In this phase 2 study of patients infected with HCV genotype 1 who had not been treated previously, one of the three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telaprevir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groups had a significantly higher rate of sustained virologic response than that with standard therapy. Response rates were lowest with the regimen that did not include ribavirin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79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44546</TotalTime>
  <Words>426</Words>
  <Application>Microsoft Office PowerPoint</Application>
  <PresentationFormat>On-screen Show (4:3)</PresentationFormat>
  <Paragraphs>70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in Treatment Naïve GT-1 PROVE2 Study</vt:lpstr>
      <vt:lpstr>Telaprevir for Treatment-Naïve HCV Genotype 1 PROVE2: Study Design</vt:lpstr>
      <vt:lpstr>Telaprevir for Treatment-Naïve HCV Genotype 1 PROVE2 Study: Treatment Regimens</vt:lpstr>
      <vt:lpstr>Telaprevir for Treatment-Naïve HCV Genotype 1 PROVE2 Study: Results</vt:lpstr>
      <vt:lpstr>Telaprevir for Treatment-Naïve HCV Genotype 1 PROVE2 Study: Results</vt:lpstr>
      <vt:lpstr>Telaprevir for Treatment-Naïve HCV Genotype 1 PROVE2 Study: Results</vt:lpstr>
      <vt:lpstr>Telaprevir for Treatment-Naïve HCV Genotype 1 PROVE2 Study: Results</vt:lpstr>
      <vt:lpstr>Telaprevir for Treatment-Naïve HCV Genotype 1 PROVE2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2014-02-03T20:08:28Z</dcterms:modified>
</cp:coreProperties>
</file>