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494" r:id="rId2"/>
    <p:sldId id="284" r:id="rId3"/>
    <p:sldId id="285" r:id="rId4"/>
    <p:sldId id="286" r:id="rId5"/>
    <p:sldId id="315" r:id="rId6"/>
    <p:sldId id="287" r:id="rId7"/>
    <p:sldId id="288" r:id="rId8"/>
  </p:sldIdLst>
  <p:sldSz cx="9144000" cy="6858000" type="screen4x3"/>
  <p:notesSz cx="6858000" cy="10287000"/>
  <p:kinsoku lang="ja-JP" invalStChars="、。，．・：；？！゛゜ヽヾゝゞ々ー’”）〕］｝〉》」』】°‰′″℃％ぁぃぅぇぉっゃゅょゎァィゥェォッャュョヮヵヶ!%),.:;?]}｡｣､･ｧｨｩｪｫｬｭｮｯｰﾞﾟ¢" invalEndChars="‘“（〔［｛〈《「『【￥＄$([\{｢£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43">
          <p15:clr>
            <a:srgbClr val="A4A3A4"/>
          </p15:clr>
        </p15:guide>
        <p15:guide id="2" pos="255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4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838C"/>
    <a:srgbClr val="808B67"/>
    <a:srgbClr val="6698A2"/>
    <a:srgbClr val="74A29C"/>
    <a:srgbClr val="97A379"/>
    <a:srgbClr val="4E92A2"/>
    <a:srgbClr val="006787"/>
    <a:srgbClr val="000000"/>
    <a:srgbClr val="556B1C"/>
    <a:srgbClr val="5569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00" autoAdjust="0"/>
    <p:restoredTop sz="72946" autoAdjust="0"/>
  </p:normalViewPr>
  <p:slideViewPr>
    <p:cSldViewPr showGuides="1">
      <p:cViewPr varScale="1">
        <p:scale>
          <a:sx n="100" d="100"/>
          <a:sy n="100" d="100"/>
        </p:scale>
        <p:origin x="1536" y="90"/>
      </p:cViewPr>
      <p:guideLst>
        <p:guide orient="horz" pos="3743"/>
        <p:guide pos="25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2" d="100"/>
        <a:sy n="132" d="100"/>
      </p:scale>
      <p:origin x="0" y="15608"/>
    </p:cViewPr>
  </p:sorterViewPr>
  <p:notesViewPr>
    <p:cSldViewPr showGuides="1">
      <p:cViewPr varScale="1">
        <p:scale>
          <a:sx n="76" d="100"/>
          <a:sy n="76" d="100"/>
        </p:scale>
        <p:origin x="-1416" y="-112"/>
      </p:cViewPr>
      <p:guideLst>
        <p:guide orient="horz" pos="324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95270122484701"/>
          <c:y val="2.77778663809897E-2"/>
          <c:w val="0.87636482939632498"/>
          <c:h val="0.772253164995332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chemeClr val="accent2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T12/PR24</c:v>
                </c:pt>
                <c:pt idx="1">
                  <c:v>T24/PR48</c:v>
                </c:pt>
                <c:pt idx="2">
                  <c:v>T24/P24</c:v>
                </c:pt>
                <c:pt idx="3">
                  <c:v>PR 48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51</c:v>
                </c:pt>
                <c:pt idx="1">
                  <c:v>53</c:v>
                </c:pt>
                <c:pt idx="2">
                  <c:v>24</c:v>
                </c:pt>
                <c:pt idx="3">
                  <c:v>14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363645792"/>
        <c:axId val="363646352"/>
      </c:barChart>
      <c:catAx>
        <c:axId val="3636457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1" i="0">
                <a:latin typeface="Arial"/>
                <a:cs typeface="Arial"/>
              </a:defRPr>
            </a:pPr>
            <a:endParaRPr lang="en-US"/>
          </a:p>
        </c:txPr>
        <c:crossAx val="363646352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363646352"/>
        <c:scaling>
          <c:orientation val="minMax"/>
          <c:max val="8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with SVR (%)</a:t>
                </a:r>
              </a:p>
            </c:rich>
          </c:tx>
          <c:layout>
            <c:manualLayout>
              <c:xMode val="edge"/>
              <c:yMode val="edge"/>
              <c:x val="2.13716341012929E-3"/>
              <c:y val="0.16788179642961501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363645792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0.10300958782950299"/>
          <c:w val="0.87636482939632498"/>
          <c:h val="0.697021443546818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T12/PR24</c:v>
                </c:pt>
              </c:strCache>
            </c:strRef>
          </c:tx>
          <c:spPr>
            <a:solidFill>
              <a:srgbClr val="326496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Prior Non-response </c:v>
                </c:pt>
                <c:pt idx="1">
                  <c:v>Prior Relapse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39</c:v>
                </c:pt>
                <c:pt idx="1">
                  <c:v>69</c:v>
                </c:pt>
              </c:numCache>
            </c:numRef>
          </c:val>
        </c:ser>
        <c:ser>
          <c:idx val="1"/>
          <c:order val="1"/>
          <c:tx>
            <c:v>T24/PR48</c:v>
          </c:tx>
          <c:spPr>
            <a:solidFill>
              <a:srgbClr val="B59452"/>
            </a:solidFill>
            <a:ln w="12700">
              <a:solidFill>
                <a:srgbClr val="000000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Prior Non-response </c:v>
                </c:pt>
                <c:pt idx="1">
                  <c:v>Prior Relapse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38</c:v>
                </c:pt>
                <c:pt idx="1">
                  <c:v>76</c:v>
                </c:pt>
              </c:numCache>
            </c:numRef>
          </c:val>
        </c:ser>
        <c:ser>
          <c:idx val="2"/>
          <c:order val="2"/>
          <c:tx>
            <c:v>T24/P24</c:v>
          </c:tx>
          <c:spPr>
            <a:solidFill>
              <a:srgbClr val="6E4B7D"/>
            </a:solidFill>
            <a:ln w="12700">
              <a:solidFill>
                <a:srgbClr val="000000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Prior Non-response </c:v>
                </c:pt>
                <c:pt idx="1">
                  <c:v>Prior Relapse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11</c:v>
                </c:pt>
                <c:pt idx="1">
                  <c:v>42</c:v>
                </c:pt>
              </c:numCache>
            </c:numRef>
          </c:val>
        </c:ser>
        <c:ser>
          <c:idx val="3"/>
          <c:order val="3"/>
          <c:tx>
            <c:v>PR48</c:v>
          </c:tx>
          <c:spPr>
            <a:solidFill>
              <a:srgbClr val="718E25"/>
            </a:solidFill>
            <a:ln w="12700">
              <a:solidFill>
                <a:srgbClr val="000000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Prior Non-response </c:v>
                </c:pt>
                <c:pt idx="1">
                  <c:v>Prior Relapse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9</c:v>
                </c:pt>
                <c:pt idx="1">
                  <c:v>20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363650272"/>
        <c:axId val="363650832"/>
      </c:barChart>
      <c:catAx>
        <c:axId val="3636502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1" i="0">
                <a:latin typeface="Arial"/>
                <a:cs typeface="Arial"/>
              </a:defRPr>
            </a:pPr>
            <a:endParaRPr lang="en-US"/>
          </a:p>
        </c:txPr>
        <c:crossAx val="363650832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363650832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with SVR (%)</a:t>
                </a:r>
              </a:p>
            </c:rich>
          </c:tx>
          <c:layout>
            <c:manualLayout>
              <c:xMode val="edge"/>
              <c:yMode val="edge"/>
              <c:x val="2.13716341012929E-3"/>
              <c:y val="0.16788179642961501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363650272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legend>
      <c:legendPos val="r"/>
      <c:layout>
        <c:manualLayout>
          <c:xMode val="edge"/>
          <c:yMode val="edge"/>
          <c:x val="0.35936120832118201"/>
          <c:y val="1.4471967639879299E-2"/>
          <c:w val="0.62674990278992904"/>
          <c:h val="7.6955990582136799E-2"/>
        </c:manualLayout>
      </c:layout>
      <c:overlay val="0"/>
      <c:spPr>
        <a:solidFill>
          <a:sysClr val="window" lastClr="FFFFFF"/>
        </a:solidFill>
        <a:ln>
          <a:noFill/>
        </a:ln>
      </c:sp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95270122484701"/>
          <c:y val="2.77778663809897E-2"/>
          <c:w val="0.87636482939632498"/>
          <c:h val="0.806975497971568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T12/PR24</c:v>
                </c:pt>
              </c:strCache>
            </c:strRef>
          </c:tx>
          <c:spPr>
            <a:solidFill>
              <a:schemeClr val="accent1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Any Rash-Related Event</c:v>
                </c:pt>
                <c:pt idx="1">
                  <c:v>Anemia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50</c:v>
                </c:pt>
                <c:pt idx="1">
                  <c:v>26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T24/PR48</c:v>
                </c:pt>
              </c:strCache>
            </c:strRef>
          </c:tx>
          <c:spPr>
            <a:solidFill>
              <a:srgbClr val="B59452"/>
            </a:solidFill>
            <a:ln w="12700">
              <a:solidFill>
                <a:schemeClr val="tx1"/>
              </a:solidFill>
            </a:ln>
            <a:effectLst>
              <a:outerShdw blurRad="508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Any Rash-Related Event</c:v>
                </c:pt>
                <c:pt idx="1">
                  <c:v>Anemia</c:v>
                </c:pt>
              </c:strCache>
            </c:strRef>
          </c:cat>
          <c:val>
            <c:numRef>
              <c:f>Sheet1!$C$2:$C$3</c:f>
              <c:numCache>
                <c:formatCode>0</c:formatCode>
                <c:ptCount val="2"/>
                <c:pt idx="0">
                  <c:v>60</c:v>
                </c:pt>
                <c:pt idx="1">
                  <c:v>27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T24/P24</c:v>
                </c:pt>
              </c:strCache>
            </c:strRef>
          </c:tx>
          <c:spPr>
            <a:solidFill>
              <a:schemeClr val="accent4"/>
            </a:solidFill>
            <a:ln w="12700">
              <a:solidFill>
                <a:schemeClr val="tx1"/>
              </a:solidFill>
            </a:ln>
            <a:effectLst>
              <a:outerShdw blurRad="508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Any Rash-Related Event</c:v>
                </c:pt>
                <c:pt idx="1">
                  <c:v>Anemia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41</c:v>
                </c:pt>
                <c:pt idx="1">
                  <c:v>8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PR 48</c:v>
                </c:pt>
              </c:strCache>
            </c:strRef>
          </c:tx>
          <c:spPr>
            <a:solidFill>
              <a:schemeClr val="accent2"/>
            </a:solidFill>
            <a:ln w="12700">
              <a:solidFill>
                <a:schemeClr val="tx1"/>
              </a:solidFill>
            </a:ln>
            <a:effectLst>
              <a:outerShdw blurRad="508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Any Rash-Related Event</c:v>
                </c:pt>
                <c:pt idx="1">
                  <c:v>Anemia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20</c:v>
                </c:pt>
                <c:pt idx="1">
                  <c:v>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365009760"/>
        <c:axId val="365010320"/>
      </c:barChart>
      <c:catAx>
        <c:axId val="3650097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1" i="0">
                <a:latin typeface="Arial"/>
                <a:cs typeface="Arial"/>
              </a:defRPr>
            </a:pPr>
            <a:endParaRPr lang="en-US"/>
          </a:p>
        </c:txPr>
        <c:crossAx val="365010320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365010320"/>
        <c:scaling>
          <c:orientation val="minMax"/>
          <c:max val="8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</a:t>
                </a:r>
                <a:r>
                  <a:rPr lang="en-US" sz="1800" dirty="0" smtClean="0">
                    <a:latin typeface="Arial"/>
                    <a:cs typeface="Arial"/>
                  </a:rPr>
                  <a:t>(</a:t>
                </a:r>
                <a:r>
                  <a:rPr lang="en-US" sz="1800" dirty="0">
                    <a:latin typeface="Arial"/>
                    <a:cs typeface="Arial"/>
                  </a:rPr>
                  <a:t>%)</a:t>
                </a:r>
              </a:p>
            </c:rich>
          </c:tx>
          <c:layout>
            <c:manualLayout>
              <c:xMode val="edge"/>
              <c:yMode val="edge"/>
              <c:x val="1.2939632545931799E-2"/>
              <c:y val="0.24311351787812799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365009760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legend>
      <c:legendPos val="tr"/>
      <c:layout>
        <c:manualLayout>
          <c:xMode val="edge"/>
          <c:yMode val="edge"/>
          <c:x val="0.74825009721007096"/>
          <c:y val="4.9189971716335802E-2"/>
          <c:w val="0.230144964518324"/>
          <c:h val="0.33447996015589498"/>
        </c:manualLayout>
      </c:layout>
      <c:overlay val="0"/>
      <c:spPr>
        <a:solidFill>
          <a:schemeClr val="bg1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c:sp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715000" y="533400"/>
            <a:ext cx="375104" cy="2744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AFADDE07-A3B2-714E-914F-4081EC661B9E}" type="slidenum">
              <a:rPr lang="en-US" sz="1200">
                <a:latin typeface="Arial"/>
                <a:cs typeface="Arial"/>
              </a:rPr>
              <a:pPr>
                <a:defRPr/>
              </a:pPr>
              <a:t>‹#›</a:t>
            </a:fld>
            <a:endParaRPr lang="en-US" sz="1200" dirty="0">
              <a:latin typeface="Arial"/>
              <a:cs typeface="Arial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390525" y="282575"/>
            <a:ext cx="915988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18730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857250"/>
            <a:ext cx="5024438" cy="3768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6788" y="4897438"/>
            <a:ext cx="5013325" cy="4645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807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5" charset="-128"/>
        <a:cs typeface="ＭＳ Ｐゴシック" pitchFamily="-10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7942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812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277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922499"/>
            <a:ext cx="9157371" cy="3895344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47929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Web</a:t>
            </a:r>
            <a:r>
              <a:rPr lang="en-US" sz="1800" cap="small" baseline="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 Study</a:t>
            </a:r>
            <a:endParaRPr lang="en-US" sz="1800" cap="small" dirty="0" smtClean="0">
              <a:solidFill>
                <a:schemeClr val="accent5">
                  <a:lumMod val="40000"/>
                  <a:lumOff val="60000"/>
                </a:schemeClr>
              </a:solidFill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grpSp>
        <p:nvGrpSpPr>
          <p:cNvPr id="21" name="Group 20"/>
          <p:cNvGrpSpPr>
            <a:grpSpLocks noChangeAspect="1"/>
          </p:cNvGrpSpPr>
          <p:nvPr userDrawn="1"/>
        </p:nvGrpSpPr>
        <p:grpSpPr>
          <a:xfrm>
            <a:off x="2597460" y="457201"/>
            <a:ext cx="910232" cy="908413"/>
            <a:chOff x="1573527" y="457200"/>
            <a:chExt cx="1093473" cy="1091294"/>
          </a:xfrm>
          <a:solidFill>
            <a:srgbClr val="C0504D"/>
          </a:solidFill>
        </p:grpSpPr>
        <p:sp>
          <p:nvSpPr>
            <p:cNvPr id="22" name="Dodecagon 2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Dodecagon 2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Dodecagon 2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Dodecagon 2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Dodecagon 2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Dodecagon 2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Dodecagon 2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Dodecagon 2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Dodecagon 2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Dodecagon 3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Dodecagon 3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Dodecagon 3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Dodecagon 3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Dodecagon 3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Dodecagon 3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Dodecagon 3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Dodecagon 3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Dodecagon 3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>
            <a:grpSpLocks noChangeAspect="1"/>
          </p:cNvGrpSpPr>
          <p:nvPr userDrawn="1"/>
        </p:nvGrpSpPr>
        <p:grpSpPr>
          <a:xfrm>
            <a:off x="5645460" y="457201"/>
            <a:ext cx="910232" cy="908413"/>
            <a:chOff x="4011927" y="457200"/>
            <a:chExt cx="1093473" cy="1091294"/>
          </a:xfrm>
          <a:solidFill>
            <a:srgbClr val="B36C34"/>
          </a:solidFill>
        </p:grpSpPr>
        <p:sp>
          <p:nvSpPr>
            <p:cNvPr id="67" name="Dodecagon 66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Dodecagon 67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Dodecagon 68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Dodecagon 69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Dodecagon 70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Dodecagon 71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Dodecagon 72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decagon 73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Dodecagon 74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Dodecagon 75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Dodecagon 76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Dodecagon 77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Dodecagon 78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Dodecagon 79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Dodecagon 80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Dodecagon 81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Dodecagon 82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Dodecagon 83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1" name="Group 110"/>
          <p:cNvGrpSpPr>
            <a:grpSpLocks noChangeAspect="1"/>
          </p:cNvGrpSpPr>
          <p:nvPr userDrawn="1"/>
        </p:nvGrpSpPr>
        <p:grpSpPr>
          <a:xfrm>
            <a:off x="7169460" y="457201"/>
            <a:ext cx="910232" cy="908413"/>
            <a:chOff x="4011927" y="457200"/>
            <a:chExt cx="1093473" cy="1091294"/>
          </a:xfrm>
          <a:solidFill>
            <a:schemeClr val="accent4">
              <a:lumMod val="75000"/>
            </a:schemeClr>
          </a:solidFill>
        </p:grpSpPr>
        <p:sp>
          <p:nvSpPr>
            <p:cNvPr id="112" name="Dodecagon 111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Dodecagon 112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Dodecagon 113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Dodecagon 114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Dodecagon 115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Dodecagon 116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Dodecagon 117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Dodecagon 118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Dodecagon 119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Dodecagon 120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Dodecagon 121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Dodecagon 122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Dodecagon 123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Dodecagon 124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Dodecagon 125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Dodecagon 126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Dodecagon 127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Dodecagon 128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6" name="Group 155"/>
          <p:cNvGrpSpPr>
            <a:grpSpLocks noChangeAspect="1"/>
          </p:cNvGrpSpPr>
          <p:nvPr userDrawn="1"/>
        </p:nvGrpSpPr>
        <p:grpSpPr>
          <a:xfrm>
            <a:off x="1073460" y="457201"/>
            <a:ext cx="910232" cy="908413"/>
            <a:chOff x="1573527" y="457200"/>
            <a:chExt cx="1093473" cy="1091294"/>
          </a:xfrm>
          <a:solidFill>
            <a:schemeClr val="tx2"/>
          </a:solidFill>
        </p:grpSpPr>
        <p:sp>
          <p:nvSpPr>
            <p:cNvPr id="157" name="Dodecagon 156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Dodecagon 157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Dodecagon 158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Dodecagon 159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Dodecagon 160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Dodecagon 161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Dodecagon 162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Dodecagon 163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Dodecagon 164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Dodecagon 165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Dodecagon 166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Dodecagon 167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Dodecagon 168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Dodecagon 169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Dodecagon 170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Dodecagon 171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Dodecagon 172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Dodecagon 173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Oval 187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Oval 188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1" name="Group 200"/>
          <p:cNvGrpSpPr>
            <a:grpSpLocks noChangeAspect="1"/>
          </p:cNvGrpSpPr>
          <p:nvPr userDrawn="1"/>
        </p:nvGrpSpPr>
        <p:grpSpPr>
          <a:xfrm>
            <a:off x="4121460" y="457201"/>
            <a:ext cx="910232" cy="908413"/>
            <a:chOff x="1573527" y="457200"/>
            <a:chExt cx="1093473" cy="1091294"/>
          </a:xfrm>
          <a:solidFill>
            <a:srgbClr val="687E3C"/>
          </a:solidFill>
        </p:grpSpPr>
        <p:sp>
          <p:nvSpPr>
            <p:cNvPr id="202" name="Dodecagon 20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Dodecagon 20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Dodecagon 20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Dodecagon 20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Dodecagon 20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Dodecagon 20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Dodecagon 20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Dodecagon 20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Dodecagon 20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Dodecagon 21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Dodecagon 21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Dodecagon 21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Dodecagon 21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Dodecagon 21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Dodecagon 21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Dodecagon 21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Dodecagon 21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Dodecagon 21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Oval 21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Oval 22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Oval 22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Oval 22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Oval 22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Oval 22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Oval 22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Oval 23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Oval 23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Oval 23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Oval 23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Oval 23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Oval 24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Oval 24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Oval 24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Oval 24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6" name="Title 1"/>
          <p:cNvSpPr>
            <a:spLocks noGrp="1"/>
          </p:cNvSpPr>
          <p:nvPr>
            <p:ph type="ctrTitle" hasCustomPrompt="1"/>
          </p:nvPr>
        </p:nvSpPr>
        <p:spPr>
          <a:xfrm>
            <a:off x="431652" y="3318780"/>
            <a:ext cx="8314182" cy="113157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247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0890" y="5162255"/>
            <a:ext cx="8314944" cy="545592"/>
          </a:xfrm>
          <a:prstGeom prst="rect">
            <a:avLst/>
          </a:prstGeom>
        </p:spPr>
        <p:txBody>
          <a:bodyPr vert="horz" anchor="ctr"/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defRPr>
            </a:lvl1pPr>
          </a:lstStyle>
          <a:p>
            <a:pPr lvl="0"/>
            <a:r>
              <a:rPr lang="en-US" dirty="0" smtClean="0"/>
              <a:t>Add Presenter Information</a:t>
            </a:r>
          </a:p>
        </p:txBody>
      </p:sp>
      <p:grpSp>
        <p:nvGrpSpPr>
          <p:cNvPr id="248" name="Group 247"/>
          <p:cNvGrpSpPr>
            <a:grpSpLocks noChangeAspect="1"/>
          </p:cNvGrpSpPr>
          <p:nvPr userDrawn="1"/>
        </p:nvGrpSpPr>
        <p:grpSpPr>
          <a:xfrm>
            <a:off x="2861580" y="2150932"/>
            <a:ext cx="223524" cy="223072"/>
            <a:chOff x="1573527" y="457200"/>
            <a:chExt cx="1093473" cy="1091294"/>
          </a:xfrm>
          <a:solidFill>
            <a:srgbClr val="FFFFFF"/>
          </a:solidFill>
        </p:grpSpPr>
        <p:sp>
          <p:nvSpPr>
            <p:cNvPr id="249" name="Dodecagon 248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Dodecagon 249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Dodecagon 250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" name="Dodecagon 251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" name="Dodecagon 252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Dodecagon 253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Dodecagon 254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" name="Dodecagon 255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" name="Dodecagon 256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" name="Dodecagon 257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" name="Dodecagon 258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Dodecagon 259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" name="Dodecagon 260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" name="Dodecagon 261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Dodecagon 262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Dodecagon 263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Dodecagon 264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Dodecagon 265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Oval 266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Oval 267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Oval 268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Oval 269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Oval 270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Oval 271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Oval 272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Oval 273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Oval 274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Oval 275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Oval 276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Oval 277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Oval 278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Oval 279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Oval 280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Oval 281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Oval 282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Oval 283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Oval 284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Oval 285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Oval 286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" name="Oval 287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Oval 288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Oval 289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Oval 290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Oval 291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3" name="Rectangle 292"/>
          <p:cNvSpPr/>
          <p:nvPr userDrawn="1"/>
        </p:nvSpPr>
        <p:spPr>
          <a:xfrm>
            <a:off x="312361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C Online</a:t>
            </a:r>
          </a:p>
        </p:txBody>
      </p:sp>
    </p:spTree>
    <p:extLst>
      <p:ext uri="{BB962C8B-B14F-4D97-AF65-F5344CB8AC3E}">
        <p14:creationId xmlns:p14="http://schemas.microsoft.com/office/powerpoint/2010/main" val="346784507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6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 Slide: click to add title</a:t>
            </a:r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invGray">
          <a:xfrm>
            <a:off x="-5588" y="1386845"/>
            <a:ext cx="9162288" cy="365755"/>
          </a:xfrm>
          <a:prstGeom prst="rect">
            <a:avLst/>
          </a:prstGeom>
          <a:solidFill>
            <a:srgbClr val="5A646E"/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 defTabSz="457200">
              <a:lnSpc>
                <a:spcPct val="85000"/>
              </a:lnSpc>
            </a:pPr>
            <a:endParaRPr lang="en-US" sz="20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0" y="1386843"/>
            <a:ext cx="9144000" cy="3596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13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1295401"/>
            <a:ext cx="9162288" cy="5590031"/>
          </a:xfrm>
          <a:prstGeom prst="rect">
            <a:avLst/>
          </a:prstGeom>
          <a:gradFill>
            <a:gsLst>
              <a:gs pos="0">
                <a:srgbClr val="194A5A"/>
              </a:gs>
              <a:gs pos="80000">
                <a:srgbClr val="24708B"/>
              </a:gs>
              <a:gs pos="100000">
                <a:srgbClr val="2E84AA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2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27498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6873240"/>
          </a:xfrm>
          <a:prstGeom prst="rect">
            <a:avLst/>
          </a:prstGeom>
        </p:spPr>
      </p:pic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13818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45770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3600"/>
              </a:lnSpc>
              <a:spcBef>
                <a:spcPts val="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5" name="Title 1"/>
          <p:cNvSpPr txBox="1">
            <a:spLocks/>
          </p:cNvSpPr>
          <p:nvPr userDrawn="1"/>
        </p:nvSpPr>
        <p:spPr>
          <a:xfrm>
            <a:off x="228600" y="-4763"/>
            <a:ext cx="8610600" cy="309563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0" kern="1200" cap="none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1600" dirty="0">
              <a:solidFill>
                <a:srgbClr val="D3E5FF"/>
              </a:solidFill>
            </a:endParaRPr>
          </a:p>
        </p:txBody>
      </p:sp>
      <p:sp>
        <p:nvSpPr>
          <p:cNvPr id="6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238769144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1" y="3276600"/>
            <a:ext cx="8077200" cy="123825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ctr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1" y="2476500"/>
            <a:ext cx="8077200" cy="790576"/>
          </a:xfrm>
          <a:prstGeom prst="rect">
            <a:avLst/>
          </a:prstGeom>
        </p:spPr>
        <p:txBody>
          <a:bodyPr bIns="0" anchor="b"/>
          <a:lstStyle>
            <a:lvl1pPr marL="0" indent="0" algn="ctr">
              <a:buNone/>
              <a:defRPr sz="20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ADD HEADER TEXT</a:t>
            </a:r>
          </a:p>
        </p:txBody>
      </p:sp>
      <p:pic>
        <p:nvPicPr>
          <p:cNvPr id="12" name="Picture 11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1" name="Rectangle 10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600325"/>
            <a:ext cx="3657600" cy="68580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l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0" y="2028825"/>
            <a:ext cx="3657600" cy="533400"/>
          </a:xfrm>
          <a:prstGeom prst="rect">
            <a:avLst/>
          </a:prstGeom>
        </p:spPr>
        <p:txBody>
          <a:bodyPr bIns="0" anchor="b"/>
          <a:lstStyle>
            <a:lvl1pPr marL="0" indent="0" algn="l">
              <a:buNone/>
              <a:defRPr sz="24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525" y="3429002"/>
            <a:ext cx="4572001" cy="1612899"/>
          </a:xfrm>
          <a:prstGeom prst="rect">
            <a:avLst/>
          </a:prstGeom>
          <a:solidFill>
            <a:srgbClr val="B59452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588933" y="1828800"/>
            <a:ext cx="4572001" cy="1581150"/>
          </a:xfrm>
          <a:prstGeom prst="rect">
            <a:avLst/>
          </a:prstGeom>
          <a:solidFill>
            <a:schemeClr val="accent5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0" hasCustomPrompt="1"/>
          </p:nvPr>
        </p:nvSpPr>
        <p:spPr>
          <a:xfrm>
            <a:off x="4876800" y="3581400"/>
            <a:ext cx="3962400" cy="1219200"/>
          </a:xfrm>
          <a:prstGeom prst="rect">
            <a:avLst/>
          </a:prstGeom>
        </p:spPr>
        <p:txBody>
          <a:bodyPr/>
          <a:lstStyle>
            <a:lvl1pPr marL="228600" indent="-228600">
              <a:defRPr sz="2000">
                <a:solidFill>
                  <a:srgbClr val="003A78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</a:p>
        </p:txBody>
      </p:sp>
      <p:pic>
        <p:nvPicPr>
          <p:cNvPr id="18" name="Picture 17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1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23" name="Straight Connector 2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6" name="Rectangle 15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Dodecagon 37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Dodecagon 38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Dodecagon 39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Dodecagon 40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Dodecagon 41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Dodecagon 42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Oval 67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Oval 68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2794000"/>
            <a:ext cx="9143999" cy="1295400"/>
          </a:xfrm>
          <a:prstGeom prst="rect">
            <a:avLst/>
          </a:prstGeom>
          <a:solidFill>
            <a:srgbClr val="D3BF97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448731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D3BF97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42249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85153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Data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and Data/Image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40957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260036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One Line Title: click to add title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two line title: click to add title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654219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52933" y="6349672"/>
            <a:chExt cx="1399539" cy="494594"/>
          </a:xfrm>
        </p:grpSpPr>
        <p:sp>
          <p:nvSpPr>
            <p:cNvPr id="5" name="Rectangle 4"/>
            <p:cNvSpPr/>
            <p:nvPr/>
          </p:nvSpPr>
          <p:spPr>
            <a:xfrm>
              <a:off x="8006814" y="63496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>
                  <a:solidFill>
                    <a:srgbClr val="1B2328"/>
                  </a:solidFill>
                  <a:latin typeface="Myriad Pro"/>
                  <a:cs typeface="Myriad Pro"/>
                </a:rPr>
                <a:t>Hepatitis</a:t>
              </a:r>
              <a:endParaRPr lang="en-US" sz="1800" dirty="0">
                <a:solidFill>
                  <a:srgbClr val="1B2328"/>
                </a:solidFill>
                <a:latin typeface="Myriad Pro"/>
                <a:cs typeface="Myriad Pro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8115309" y="65394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E3729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E3729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752933" y="6426246"/>
              <a:ext cx="354457" cy="350649"/>
              <a:chOff x="7752933" y="6426246"/>
              <a:chExt cx="354457" cy="350649"/>
            </a:xfrm>
          </p:grpSpPr>
          <p:sp>
            <p:nvSpPr>
              <p:cNvPr id="8" name="Dodecagon 7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Dodecagon 8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Dodecagon 9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Dodecagon 10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Dodecagon 11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Oval 29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63" r:id="rId2"/>
    <p:sldLayoutId id="2147483664" r:id="rId3"/>
    <p:sldLayoutId id="2147483686" r:id="rId4"/>
    <p:sldLayoutId id="2147483691" r:id="rId5"/>
    <p:sldLayoutId id="2147483665" r:id="rId6"/>
    <p:sldLayoutId id="2147483689" r:id="rId7"/>
    <p:sldLayoutId id="2147483666" r:id="rId8"/>
    <p:sldLayoutId id="2147483688" r:id="rId9"/>
    <p:sldLayoutId id="2147483668" r:id="rId10"/>
    <p:sldLayoutId id="2147483687" r:id="rId11"/>
    <p:sldLayoutId id="2147483690" r:id="rId12"/>
    <p:sldLayoutId id="2147483692" r:id="rId13"/>
  </p:sldLayoutIdLst>
  <p:transition spd="slow"/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Telaprevir in Treatment </a:t>
            </a:r>
            <a:r>
              <a:rPr lang="en-US" sz="2400" dirty="0" smtClean="0"/>
              <a:t>Experienced GT-1 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800" dirty="0"/>
              <a:t>PROVE3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Phase </a:t>
            </a:r>
            <a:r>
              <a:rPr lang="en-US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2b</a:t>
            </a:r>
            <a:endParaRPr lang="en-US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3512" y="1828801"/>
            <a:ext cx="9180577" cy="37185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smtClean="0">
                <a:solidFill>
                  <a:schemeClr val="bg1"/>
                </a:solidFill>
              </a:rPr>
              <a:t>Treatment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smtClean="0">
                <a:solidFill>
                  <a:schemeClr val="bg1"/>
                </a:solidFill>
              </a:rPr>
              <a:t>Experienced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3512" y="4659540"/>
            <a:ext cx="9180577" cy="37185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err="1">
                <a:latin typeface="Arial" pitchFamily="22" charset="0"/>
              </a:rPr>
              <a:t>McHutchison</a:t>
            </a:r>
            <a:r>
              <a:rPr lang="en-US" sz="1400" dirty="0">
                <a:latin typeface="Arial" pitchFamily="22" charset="0"/>
              </a:rPr>
              <a:t> JG, et al.  N </a:t>
            </a:r>
            <a:r>
              <a:rPr lang="en-US" sz="1400" dirty="0" err="1">
                <a:latin typeface="Arial" pitchFamily="22" charset="0"/>
              </a:rPr>
              <a:t>Engl</a:t>
            </a:r>
            <a:r>
              <a:rPr lang="en-US" sz="1400" dirty="0">
                <a:latin typeface="Arial" pitchFamily="22" charset="0"/>
              </a:rPr>
              <a:t> J Med.  2010;362:1292-303.</a:t>
            </a:r>
          </a:p>
        </p:txBody>
      </p:sp>
    </p:spTree>
    <p:extLst>
      <p:ext uri="{BB962C8B-B14F-4D97-AF65-F5344CB8AC3E}">
        <p14:creationId xmlns:p14="http://schemas.microsoft.com/office/powerpoint/2010/main" val="88941048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 smtClean="0">
                <a:latin typeface="Arial" pitchFamily="22" charset="0"/>
              </a:rPr>
              <a:t>McHutchison</a:t>
            </a:r>
            <a:r>
              <a:rPr lang="en-US" dirty="0" smtClean="0">
                <a:latin typeface="Arial" pitchFamily="22" charset="0"/>
              </a:rPr>
              <a:t> </a:t>
            </a:r>
            <a:r>
              <a:rPr lang="en-US" dirty="0">
                <a:latin typeface="Arial" pitchFamily="22" charset="0"/>
              </a:rPr>
              <a:t>JG, et al.  N </a:t>
            </a:r>
            <a:r>
              <a:rPr lang="en-US" dirty="0" err="1">
                <a:latin typeface="Arial" pitchFamily="22" charset="0"/>
              </a:rPr>
              <a:t>Engl</a:t>
            </a:r>
            <a:r>
              <a:rPr lang="en-US" dirty="0">
                <a:latin typeface="Arial" pitchFamily="22" charset="0"/>
              </a:rPr>
              <a:t> J Med.  2010;362:1292-303</a:t>
            </a:r>
            <a:r>
              <a:rPr lang="en-US" dirty="0" smtClean="0">
                <a:latin typeface="Arial" pitchFamily="22" charset="0"/>
              </a:rPr>
              <a:t>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-Experienced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HCV Genotype 1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PROVE3 Study: Study Design</a:t>
            </a:r>
            <a:endParaRPr lang="en-US" sz="2400" dirty="0"/>
          </a:p>
        </p:txBody>
      </p:sp>
      <p:graphicFrame>
        <p:nvGraphicFramePr>
          <p:cNvPr id="30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702346"/>
              </p:ext>
            </p:extLst>
          </p:nvPr>
        </p:nvGraphicFramePr>
        <p:xfrm>
          <a:off x="1158081" y="1447800"/>
          <a:ext cx="6824663" cy="3124200"/>
        </p:xfrm>
        <a:graphic>
          <a:graphicData uri="http://schemas.openxmlformats.org/drawingml/2006/table">
            <a:tbl>
              <a:tblPr>
                <a:effectLst>
                  <a:outerShdw blurRad="38100" dist="38100" dir="2700000">
                    <a:srgbClr val="000000">
                      <a:alpha val="50000"/>
                    </a:srgbClr>
                  </a:outerShdw>
                </a:effectLst>
              </a:tblPr>
              <a:tblGrid>
                <a:gridCol w="6824663"/>
              </a:tblGrid>
              <a:tr h="422800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ts val="24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Tx/>
                        <a:buFont typeface="Arial" pitchFamily="-108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PROVE3: Study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Features</a:t>
                      </a:r>
                    </a:p>
                  </a:txBody>
                  <a:tcPr marL="81280" marR="812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96772"/>
                    </a:solidFill>
                  </a:tcPr>
                </a:tc>
              </a:tr>
              <a:tr h="2701400">
                <a:tc>
                  <a:txBody>
                    <a:bodyPr/>
                    <a:lstStyle/>
                    <a:p>
                      <a:pPr marL="283464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R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andomized,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partially double-blind trial, placebo-controlled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Phase 2b trial</a:t>
                      </a:r>
                      <a:endParaRPr lang="en-US" sz="1800" baseline="0" dirty="0" smtClean="0">
                        <a:solidFill>
                          <a:srgbClr val="000000"/>
                        </a:solidFill>
                        <a:latin typeface="Arial" pitchFamily="22" charset="0"/>
                      </a:endParaRP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All with HCV and l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ack of SVR with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Peginterferon + Ribavirin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u="none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Eligible if 1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8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to 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70 years of age</a:t>
                      </a:r>
                      <a:endParaRPr lang="en-US" sz="1800" baseline="0" dirty="0" smtClean="0">
                        <a:solidFill>
                          <a:srgbClr val="000000"/>
                        </a:solidFill>
                        <a:latin typeface="Arial" pitchFamily="22" charset="0"/>
                      </a:endParaRP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All with Genotype 1; 92% with HCV RNA </a:t>
                      </a:r>
                      <a:r>
                        <a:rPr lang="en-US" sz="1800" u="sng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&gt;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800,000 IU/ml</a:t>
                      </a:r>
                      <a:endParaRPr lang="en-US" sz="1800" baseline="0" dirty="0" smtClean="0">
                        <a:solidFill>
                          <a:srgbClr val="000000"/>
                        </a:solidFill>
                        <a:latin typeface="Arial" pitchFamily="22" charset="0"/>
                      </a:endParaRP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N = 465 enrolled and 453 received at least 1 dose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Setting: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53 international sites (41 in US)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Randomized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to one of 4 arms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</a:t>
                      </a:r>
                    </a:p>
                  </a:txBody>
                  <a:tcPr marL="81280" marR="812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6E3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25"/>
          <p:cNvSpPr>
            <a:spLocks noChangeArrowheads="1"/>
          </p:cNvSpPr>
          <p:nvPr/>
        </p:nvSpPr>
        <p:spPr bwMode="auto">
          <a:xfrm>
            <a:off x="1158082" y="4724400"/>
            <a:ext cx="6824663" cy="128016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800" u="sng" dirty="0" smtClean="0">
                <a:solidFill>
                  <a:srgbClr val="000000"/>
                </a:solidFill>
                <a:latin typeface="Arial" pitchFamily="22" charset="0"/>
              </a:rPr>
              <a:t>Drug Dosing</a:t>
            </a: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Telaprevir = 1125 mg loading dose, then 750 mg every 8 hours</a:t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Peginterferon alfa-2a = 180 µg weekly</a:t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Ribavirin = 1000 mg/d for wt &lt; 75 kg; 1200 mg/d for wt </a:t>
            </a:r>
            <a:r>
              <a:rPr lang="en-US" sz="1800" u="sng" dirty="0" smtClean="0">
                <a:solidFill>
                  <a:srgbClr val="000000"/>
                </a:solidFill>
                <a:latin typeface="Arial" pitchFamily="22" charset="0"/>
              </a:rPr>
              <a:t>&gt;</a:t>
            </a: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 75 kg</a:t>
            </a:r>
            <a:endParaRPr lang="en-US" sz="1800" dirty="0">
              <a:solidFill>
                <a:srgbClr val="000000"/>
              </a:solidFill>
              <a:latin typeface="Arial" pitchFamily="2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11518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>
          <a:xfrm>
            <a:off x="1524000" y="1421384"/>
            <a:ext cx="7347706" cy="4328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ltGray">
          <a:xfrm>
            <a:off x="1542629" y="1985433"/>
            <a:ext cx="1828798" cy="4571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800" dirty="0" err="1" smtClean="0">
                <a:solidFill>
                  <a:srgbClr val="000000"/>
                </a:solidFill>
                <a:latin typeface="Arial"/>
                <a:cs typeface="Arial"/>
              </a:rPr>
              <a:t>Telaprevir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 smtClean="0">
                <a:latin typeface="Arial" pitchFamily="22" charset="0"/>
              </a:rPr>
              <a:t>McHutchison</a:t>
            </a:r>
            <a:r>
              <a:rPr lang="en-US" dirty="0" smtClean="0">
                <a:latin typeface="Arial" pitchFamily="22" charset="0"/>
              </a:rPr>
              <a:t> </a:t>
            </a:r>
            <a:r>
              <a:rPr lang="en-US" dirty="0">
                <a:latin typeface="Arial" pitchFamily="22" charset="0"/>
              </a:rPr>
              <a:t>JG, et al.  N </a:t>
            </a:r>
            <a:r>
              <a:rPr lang="en-US" dirty="0" err="1">
                <a:latin typeface="Arial" pitchFamily="22" charset="0"/>
              </a:rPr>
              <a:t>Engl</a:t>
            </a:r>
            <a:r>
              <a:rPr lang="en-US" dirty="0">
                <a:latin typeface="Arial" pitchFamily="22" charset="0"/>
              </a:rPr>
              <a:t> J Med.  2010;362:1292-303</a:t>
            </a:r>
            <a:r>
              <a:rPr lang="en-US" dirty="0" smtClean="0">
                <a:latin typeface="Arial" pitchFamily="22" charset="0"/>
              </a:rPr>
              <a:t>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Treatment-Experienced HCV Genotype 1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/>
            </a:r>
            <a:b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PROVE3 Study: Treatment Regimens</a:t>
            </a:r>
            <a:endParaRPr lang="en-US" sz="2400" dirty="0"/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ltGray">
          <a:xfrm>
            <a:off x="1542628" y="2436537"/>
            <a:ext cx="3657600" cy="4571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800" dirty="0" err="1" smtClean="0">
                <a:solidFill>
                  <a:srgbClr val="000000"/>
                </a:solidFill>
                <a:latin typeface="Arial"/>
                <a:cs typeface="Arial"/>
              </a:rPr>
              <a:t>Peginterferon</a:t>
            </a:r>
            <a:r>
              <a:rPr lang="en-US" sz="18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+ Ribavirin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3" name="Rectangle 7"/>
          <p:cNvSpPr>
            <a:spLocks noChangeArrowheads="1"/>
          </p:cNvSpPr>
          <p:nvPr/>
        </p:nvSpPr>
        <p:spPr bwMode="ltGray">
          <a:xfrm>
            <a:off x="1542628" y="3049182"/>
            <a:ext cx="3657600" cy="4571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800" dirty="0" err="1" smtClean="0">
                <a:solidFill>
                  <a:srgbClr val="000000"/>
                </a:solidFill>
                <a:latin typeface="Arial"/>
                <a:cs typeface="Arial"/>
              </a:rPr>
              <a:t>Telaprevir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4" name="Rectangle 7"/>
          <p:cNvSpPr>
            <a:spLocks noChangeArrowheads="1"/>
          </p:cNvSpPr>
          <p:nvPr/>
        </p:nvSpPr>
        <p:spPr bwMode="ltGray">
          <a:xfrm>
            <a:off x="1542628" y="3500286"/>
            <a:ext cx="7315200" cy="45719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800" dirty="0" err="1" smtClean="0">
                <a:solidFill>
                  <a:srgbClr val="000000"/>
                </a:solidFill>
                <a:latin typeface="Arial"/>
                <a:cs typeface="Arial"/>
              </a:rPr>
              <a:t>Peginterferon</a:t>
            </a:r>
            <a:r>
              <a:rPr lang="en-US" sz="18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+ Ribavirin</a:t>
            </a:r>
          </a:p>
        </p:txBody>
      </p:sp>
      <p:sp>
        <p:nvSpPr>
          <p:cNvPr id="41" name="Rectangle 7"/>
          <p:cNvSpPr>
            <a:spLocks noChangeArrowheads="1"/>
          </p:cNvSpPr>
          <p:nvPr/>
        </p:nvSpPr>
        <p:spPr bwMode="ltGray">
          <a:xfrm>
            <a:off x="1542628" y="4119032"/>
            <a:ext cx="3657600" cy="4571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800" dirty="0" err="1" smtClean="0">
                <a:solidFill>
                  <a:srgbClr val="000000"/>
                </a:solidFill>
                <a:latin typeface="Arial"/>
                <a:cs typeface="Arial"/>
              </a:rPr>
              <a:t>Telaprevir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2" name="Rectangle 7"/>
          <p:cNvSpPr>
            <a:spLocks noChangeArrowheads="1"/>
          </p:cNvSpPr>
          <p:nvPr/>
        </p:nvSpPr>
        <p:spPr bwMode="ltGray">
          <a:xfrm>
            <a:off x="1542628" y="4570136"/>
            <a:ext cx="3657600" cy="45719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800" dirty="0" err="1" smtClean="0">
                <a:solidFill>
                  <a:srgbClr val="000000"/>
                </a:solidFill>
                <a:latin typeface="Arial"/>
                <a:cs typeface="Arial"/>
              </a:rPr>
              <a:t>Peginterferon</a:t>
            </a: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</a:p>
        </p:txBody>
      </p:sp>
      <p:sp>
        <p:nvSpPr>
          <p:cNvPr id="48" name="Rectangle 47"/>
          <p:cNvSpPr/>
          <p:nvPr/>
        </p:nvSpPr>
        <p:spPr bwMode="ltGray">
          <a:xfrm>
            <a:off x="793327" y="1985433"/>
            <a:ext cx="762000" cy="91440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pPr algn="ctr">
              <a:lnSpc>
                <a:spcPts val="3000"/>
              </a:lnSpc>
            </a:pPr>
            <a:r>
              <a:rPr lang="en-US" sz="1600" dirty="0" smtClean="0"/>
              <a:t>T12</a:t>
            </a:r>
            <a:br>
              <a:rPr lang="en-US" sz="1600" dirty="0" smtClean="0"/>
            </a:br>
            <a:r>
              <a:rPr lang="en-US" sz="1600" dirty="0" smtClean="0"/>
              <a:t>PR24</a:t>
            </a:r>
            <a:endParaRPr lang="en-US" sz="1600" dirty="0"/>
          </a:p>
        </p:txBody>
      </p:sp>
      <p:sp>
        <p:nvSpPr>
          <p:cNvPr id="49" name="Rectangle 48"/>
          <p:cNvSpPr/>
          <p:nvPr/>
        </p:nvSpPr>
        <p:spPr bwMode="ltGray">
          <a:xfrm>
            <a:off x="793327" y="3044949"/>
            <a:ext cx="762000" cy="91440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pPr algn="ctr">
              <a:lnSpc>
                <a:spcPts val="3000"/>
              </a:lnSpc>
            </a:pPr>
            <a:r>
              <a:rPr lang="en-US" sz="1600" dirty="0" smtClean="0"/>
              <a:t>T24</a:t>
            </a:r>
            <a:br>
              <a:rPr lang="en-US" sz="1600" dirty="0" smtClean="0"/>
            </a:br>
            <a:r>
              <a:rPr lang="en-US" sz="1600" dirty="0" smtClean="0"/>
              <a:t>PR48</a:t>
            </a:r>
            <a:endParaRPr lang="en-US" sz="1600" dirty="0"/>
          </a:p>
        </p:txBody>
      </p:sp>
      <p:sp>
        <p:nvSpPr>
          <p:cNvPr id="50" name="Rectangle 49"/>
          <p:cNvSpPr/>
          <p:nvPr/>
        </p:nvSpPr>
        <p:spPr bwMode="ltGray">
          <a:xfrm>
            <a:off x="793327" y="4114799"/>
            <a:ext cx="762000" cy="91440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pPr algn="ctr">
              <a:lnSpc>
                <a:spcPts val="3000"/>
              </a:lnSpc>
            </a:pPr>
            <a:r>
              <a:rPr lang="en-US" sz="1600" dirty="0" smtClean="0"/>
              <a:t>T24</a:t>
            </a:r>
            <a:br>
              <a:rPr lang="en-US" sz="1600" dirty="0" smtClean="0"/>
            </a:br>
            <a:r>
              <a:rPr lang="en-US" sz="1600" dirty="0" smtClean="0"/>
              <a:t>P24</a:t>
            </a:r>
            <a:endParaRPr lang="en-US" sz="1600" dirty="0"/>
          </a:p>
        </p:txBody>
      </p:sp>
      <p:sp>
        <p:nvSpPr>
          <p:cNvPr id="51" name="Rectangle 50"/>
          <p:cNvSpPr/>
          <p:nvPr/>
        </p:nvSpPr>
        <p:spPr bwMode="ltGray">
          <a:xfrm>
            <a:off x="793327" y="5175500"/>
            <a:ext cx="762000" cy="91440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pPr algn="ctr">
              <a:lnSpc>
                <a:spcPts val="3000"/>
              </a:lnSpc>
            </a:pP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1600" dirty="0" smtClean="0"/>
              <a:t>PR48</a:t>
            </a:r>
            <a:endParaRPr lang="en-US" sz="1600" dirty="0"/>
          </a:p>
        </p:txBody>
      </p:sp>
      <p:cxnSp>
        <p:nvCxnSpPr>
          <p:cNvPr id="27" name="Straight Connector 26"/>
          <p:cNvCxnSpPr/>
          <p:nvPr/>
        </p:nvCxnSpPr>
        <p:spPr bwMode="ltGray">
          <a:xfrm rot="5400000">
            <a:off x="1283496" y="5455978"/>
            <a:ext cx="533400" cy="1588"/>
          </a:xfrm>
          <a:prstGeom prst="line">
            <a:avLst/>
          </a:prstGeom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22786" y="1981200"/>
            <a:ext cx="847340" cy="9144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N=115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2786" y="3039533"/>
            <a:ext cx="847340" cy="9144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N=113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2786" y="4114800"/>
            <a:ext cx="847340" cy="9144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N=111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2786" y="5181600"/>
            <a:ext cx="847340" cy="9144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N=114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invGray">
          <a:xfrm>
            <a:off x="791641" y="1985433"/>
            <a:ext cx="4404347" cy="908301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0" name="Rectangle 7"/>
          <p:cNvSpPr>
            <a:spLocks noChangeArrowheads="1"/>
          </p:cNvSpPr>
          <p:nvPr/>
        </p:nvSpPr>
        <p:spPr bwMode="invGray">
          <a:xfrm>
            <a:off x="791645" y="3049182"/>
            <a:ext cx="8061939" cy="908301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4" name="Rectangle 7"/>
          <p:cNvSpPr>
            <a:spLocks noChangeArrowheads="1"/>
          </p:cNvSpPr>
          <p:nvPr/>
        </p:nvSpPr>
        <p:spPr bwMode="invGray">
          <a:xfrm>
            <a:off x="791641" y="4119032"/>
            <a:ext cx="4403669" cy="908301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20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20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20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20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20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81868" y="1435100"/>
            <a:ext cx="545592" cy="39623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12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898476" y="1435100"/>
            <a:ext cx="545592" cy="39623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24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8305800" y="1435100"/>
            <a:ext cx="545592" cy="39623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48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346200" y="1435100"/>
            <a:ext cx="545592" cy="39623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98500" y="1435100"/>
            <a:ext cx="838200" cy="39623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000000"/>
                </a:solidFill>
              </a:rPr>
              <a:t>Week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35" name="Rectangle 7"/>
          <p:cNvSpPr>
            <a:spLocks noChangeArrowheads="1"/>
          </p:cNvSpPr>
          <p:nvPr/>
        </p:nvSpPr>
        <p:spPr bwMode="ltGray">
          <a:xfrm>
            <a:off x="1542628" y="5181600"/>
            <a:ext cx="3657600" cy="45719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Placebo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6" name="Rectangle 7"/>
          <p:cNvSpPr>
            <a:spLocks noChangeArrowheads="1"/>
          </p:cNvSpPr>
          <p:nvPr/>
        </p:nvSpPr>
        <p:spPr bwMode="ltGray">
          <a:xfrm>
            <a:off x="1542628" y="5630837"/>
            <a:ext cx="7315200" cy="4571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800" dirty="0" err="1" smtClean="0">
                <a:solidFill>
                  <a:srgbClr val="000000"/>
                </a:solidFill>
                <a:latin typeface="Arial"/>
                <a:cs typeface="Arial"/>
              </a:rPr>
              <a:t>Peginterferon</a:t>
            </a:r>
            <a:r>
              <a:rPr lang="en-US" sz="18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+ Ribavirin</a:t>
            </a:r>
          </a:p>
        </p:txBody>
      </p:sp>
      <p:sp>
        <p:nvSpPr>
          <p:cNvPr id="47" name="Rectangle 7"/>
          <p:cNvSpPr>
            <a:spLocks noChangeArrowheads="1"/>
          </p:cNvSpPr>
          <p:nvPr/>
        </p:nvSpPr>
        <p:spPr bwMode="invGray">
          <a:xfrm>
            <a:off x="791635" y="5179733"/>
            <a:ext cx="8065007" cy="908301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800" b="1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800" b="1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800" b="1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800" b="1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8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882889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Treatment-Experienced HCV Genotype 1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/>
            </a:r>
            <a:b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PROVE3 Study</a:t>
            </a: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: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 Results</a:t>
            </a:r>
            <a:endParaRPr lang="en-US" sz="24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PROVE3: SVR24 by Regimen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 smtClean="0">
                <a:latin typeface="Arial" pitchFamily="22" charset="0"/>
              </a:rPr>
              <a:t>McHutchison</a:t>
            </a:r>
            <a:r>
              <a:rPr lang="en-US" dirty="0" smtClean="0">
                <a:latin typeface="Arial" pitchFamily="22" charset="0"/>
              </a:rPr>
              <a:t> </a:t>
            </a:r>
            <a:r>
              <a:rPr lang="en-US" dirty="0">
                <a:latin typeface="Arial" pitchFamily="22" charset="0"/>
              </a:rPr>
              <a:t>JG, et al.  N </a:t>
            </a:r>
            <a:r>
              <a:rPr lang="en-US" dirty="0" err="1">
                <a:latin typeface="Arial" pitchFamily="22" charset="0"/>
              </a:rPr>
              <a:t>Engl</a:t>
            </a:r>
            <a:r>
              <a:rPr lang="en-US" dirty="0">
                <a:latin typeface="Arial" pitchFamily="22" charset="0"/>
              </a:rPr>
              <a:t> J Med.  2010;362:1292-303</a:t>
            </a:r>
            <a:r>
              <a:rPr lang="en-US" dirty="0" smtClean="0">
                <a:latin typeface="Arial" pitchFamily="22" charset="0"/>
              </a:rPr>
              <a:t>.</a:t>
            </a:r>
            <a:endParaRPr lang="en-US" dirty="0">
              <a:latin typeface="Arial" pitchFamily="22" charset="0"/>
            </a:endParaRP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2346568"/>
              </p:ext>
            </p:extLst>
          </p:nvPr>
        </p:nvGraphicFramePr>
        <p:xfrm>
          <a:off x="457200" y="1828804"/>
          <a:ext cx="82296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Rectangle 25"/>
          <p:cNvSpPr>
            <a:spLocks noChangeArrowheads="1"/>
          </p:cNvSpPr>
          <p:nvPr/>
        </p:nvSpPr>
        <p:spPr bwMode="auto">
          <a:xfrm>
            <a:off x="0" y="6011337"/>
            <a:ext cx="9143999" cy="320374"/>
          </a:xfrm>
          <a:prstGeom prst="rect">
            <a:avLst/>
          </a:prstGeom>
          <a:solidFill>
            <a:srgbClr val="D9D9D9"/>
          </a:solidFill>
          <a:ln w="12700">
            <a:noFill/>
            <a:miter lim="800000"/>
            <a:headEnd/>
            <a:tailEnd/>
          </a:ln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marL="320040" defTabSz="935038">
              <a:spcBef>
                <a:spcPct val="50000"/>
              </a:spcBef>
            </a:pP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SVR = sustained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virologic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response; T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Telaprevir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;  P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Peginterferon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;  PR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Peginterferon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+ Ribavirin </a:t>
            </a:r>
            <a:endParaRPr lang="en-US" sz="1200" dirty="0">
              <a:solidFill>
                <a:srgbClr val="000000"/>
              </a:solidFill>
              <a:latin typeface="Arial" pitchFamily="2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29875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Treatment-Experienced HCV Genotype 1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/>
            </a:r>
            <a:b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</a:br>
            <a:r>
              <a:rPr lang="en-US" dirty="0" smtClean="0">
                <a:ea typeface="ＭＳ Ｐゴシック" pitchFamily="22" charset="-128"/>
                <a:cs typeface="ＭＳ Ｐゴシック" pitchFamily="22" charset="-128"/>
              </a:rPr>
              <a:t>PROVE3 Study</a:t>
            </a:r>
            <a:r>
              <a:rPr lang="en-US" dirty="0">
                <a:ea typeface="ＭＳ Ｐゴシック" pitchFamily="22" charset="-128"/>
                <a:cs typeface="ＭＳ Ｐゴシック" pitchFamily="22" charset="-128"/>
              </a:rPr>
              <a:t>:</a:t>
            </a:r>
            <a:r>
              <a:rPr lang="en-US" dirty="0" smtClean="0">
                <a:ea typeface="ＭＳ Ｐゴシック" pitchFamily="22" charset="-128"/>
                <a:cs typeface="ＭＳ Ｐゴシック" pitchFamily="22" charset="-128"/>
              </a:rPr>
              <a:t> Results Based on Prior History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PROVE3: SVR24 by Prior Response Status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 smtClean="0">
                <a:latin typeface="Arial" pitchFamily="22" charset="0"/>
              </a:rPr>
              <a:t>McHutchison</a:t>
            </a:r>
            <a:r>
              <a:rPr lang="en-US" dirty="0" smtClean="0">
                <a:latin typeface="Arial" pitchFamily="22" charset="0"/>
              </a:rPr>
              <a:t> </a:t>
            </a:r>
            <a:r>
              <a:rPr lang="en-US" dirty="0">
                <a:latin typeface="Arial" pitchFamily="22" charset="0"/>
              </a:rPr>
              <a:t>JG, et al.  N </a:t>
            </a:r>
            <a:r>
              <a:rPr lang="en-US" dirty="0" err="1">
                <a:latin typeface="Arial" pitchFamily="22" charset="0"/>
              </a:rPr>
              <a:t>Engl</a:t>
            </a:r>
            <a:r>
              <a:rPr lang="en-US" dirty="0">
                <a:latin typeface="Arial" pitchFamily="22" charset="0"/>
              </a:rPr>
              <a:t> J Med.  2010;362:1292-303</a:t>
            </a:r>
            <a:r>
              <a:rPr lang="en-US" dirty="0" smtClean="0">
                <a:latin typeface="Arial" pitchFamily="22" charset="0"/>
              </a:rPr>
              <a:t>.</a:t>
            </a:r>
            <a:endParaRPr lang="en-US" dirty="0">
              <a:latin typeface="Arial" pitchFamily="22" charset="0"/>
            </a:endParaRP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6078021"/>
              </p:ext>
            </p:extLst>
          </p:nvPr>
        </p:nvGraphicFramePr>
        <p:xfrm>
          <a:off x="455613" y="1905000"/>
          <a:ext cx="82296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Rectangle 25"/>
          <p:cNvSpPr>
            <a:spLocks noChangeArrowheads="1"/>
          </p:cNvSpPr>
          <p:nvPr/>
        </p:nvSpPr>
        <p:spPr bwMode="auto">
          <a:xfrm>
            <a:off x="0" y="5943600"/>
            <a:ext cx="9143999" cy="311236"/>
          </a:xfrm>
          <a:prstGeom prst="rect">
            <a:avLst/>
          </a:prstGeom>
          <a:solidFill>
            <a:srgbClr val="D9D9D9"/>
          </a:solidFill>
          <a:ln w="12700">
            <a:noFill/>
            <a:miter lim="800000"/>
            <a:headEnd/>
            <a:tailEnd/>
          </a:ln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marL="320040" defTabSz="935038">
              <a:spcBef>
                <a:spcPct val="5000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>SVR = sustained </a:t>
            </a:r>
            <a:r>
              <a:rPr lang="en-US" sz="1400" dirty="0" err="1">
                <a:solidFill>
                  <a:srgbClr val="000000"/>
                </a:solidFill>
                <a:latin typeface="Arial" pitchFamily="22" charset="0"/>
              </a:rPr>
              <a:t>virologic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> response; T 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=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22" charset="0"/>
              </a:rPr>
              <a:t>Telaprevir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;  P =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22" charset="0"/>
              </a:rPr>
              <a:t>Peginterferon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;  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>P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R =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22" charset="0"/>
              </a:rPr>
              <a:t>Peginterferon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 + Ribavirin </a:t>
            </a:r>
            <a:endParaRPr lang="en-US" sz="1400" dirty="0">
              <a:solidFill>
                <a:srgbClr val="000000"/>
              </a:solidFill>
              <a:latin typeface="Arial" pitchFamily="2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06637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Treatment-Experienced HCV Genotype 1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/>
            </a:r>
            <a:b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</a:br>
            <a:r>
              <a:rPr lang="en-US" dirty="0" smtClean="0">
                <a:ea typeface="ＭＳ Ｐゴシック" pitchFamily="22" charset="-128"/>
                <a:cs typeface="ＭＳ Ｐゴシック" pitchFamily="22" charset="-128"/>
              </a:rPr>
              <a:t>PROVE3 Study: Results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PROVE3: Adverse Events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 smtClean="0">
                <a:latin typeface="Arial" pitchFamily="22" charset="0"/>
              </a:rPr>
              <a:t>McHutchison</a:t>
            </a:r>
            <a:r>
              <a:rPr lang="en-US" dirty="0" smtClean="0">
                <a:latin typeface="Arial" pitchFamily="22" charset="0"/>
              </a:rPr>
              <a:t> </a:t>
            </a:r>
            <a:r>
              <a:rPr lang="en-US" dirty="0">
                <a:latin typeface="Arial" pitchFamily="22" charset="0"/>
              </a:rPr>
              <a:t>JG, et al.  N </a:t>
            </a:r>
            <a:r>
              <a:rPr lang="en-US" dirty="0" err="1">
                <a:latin typeface="Arial" pitchFamily="22" charset="0"/>
              </a:rPr>
              <a:t>Engl</a:t>
            </a:r>
            <a:r>
              <a:rPr lang="en-US" dirty="0">
                <a:latin typeface="Arial" pitchFamily="22" charset="0"/>
              </a:rPr>
              <a:t> J Med.  2010;362:1292-303</a:t>
            </a:r>
            <a:r>
              <a:rPr lang="en-US" dirty="0" smtClean="0">
                <a:latin typeface="Arial" pitchFamily="22" charset="0"/>
              </a:rPr>
              <a:t>.</a:t>
            </a:r>
            <a:endParaRPr lang="en-US" dirty="0">
              <a:latin typeface="Arial" pitchFamily="22" charset="0"/>
            </a:endParaRP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6710785"/>
              </p:ext>
            </p:extLst>
          </p:nvPr>
        </p:nvGraphicFramePr>
        <p:xfrm>
          <a:off x="457200" y="1828804"/>
          <a:ext cx="82296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Rectangle 25"/>
          <p:cNvSpPr>
            <a:spLocks noChangeArrowheads="1"/>
          </p:cNvSpPr>
          <p:nvPr/>
        </p:nvSpPr>
        <p:spPr bwMode="auto">
          <a:xfrm>
            <a:off x="0" y="6032507"/>
            <a:ext cx="9143999" cy="311230"/>
          </a:xfrm>
          <a:prstGeom prst="rect">
            <a:avLst/>
          </a:prstGeom>
          <a:solidFill>
            <a:srgbClr val="D9D9D9"/>
          </a:solidFill>
          <a:ln w="12700">
            <a:noFill/>
            <a:miter lim="800000"/>
            <a:headEnd/>
            <a:tailEnd/>
          </a:ln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marL="320040" defTabSz="935038">
              <a:spcBef>
                <a:spcPct val="5000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T =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22" charset="0"/>
              </a:rPr>
              <a:t>Telaprevir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;  P =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22" charset="0"/>
              </a:rPr>
              <a:t>Peginterferon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;  PR =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22" charset="0"/>
              </a:rPr>
              <a:t>Peginterferon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 + Ribavirin </a:t>
            </a:r>
            <a:endParaRPr lang="en-US" sz="1400" dirty="0">
              <a:solidFill>
                <a:srgbClr val="000000"/>
              </a:solidFill>
              <a:latin typeface="Arial" pitchFamily="2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935130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 smtClean="0">
                <a:latin typeface="Arial" pitchFamily="22" charset="0"/>
              </a:rPr>
              <a:t>McHutchison</a:t>
            </a:r>
            <a:r>
              <a:rPr lang="en-US" dirty="0" smtClean="0">
                <a:latin typeface="Arial" pitchFamily="22" charset="0"/>
              </a:rPr>
              <a:t> </a:t>
            </a:r>
            <a:r>
              <a:rPr lang="en-US" dirty="0">
                <a:latin typeface="Arial" pitchFamily="22" charset="0"/>
              </a:rPr>
              <a:t>JG, et al.  N </a:t>
            </a:r>
            <a:r>
              <a:rPr lang="en-US" dirty="0" err="1">
                <a:latin typeface="Arial" pitchFamily="22" charset="0"/>
              </a:rPr>
              <a:t>Engl</a:t>
            </a:r>
            <a:r>
              <a:rPr lang="en-US" dirty="0">
                <a:latin typeface="Arial" pitchFamily="22" charset="0"/>
              </a:rPr>
              <a:t> J Med.  2010;362:1292-303.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Treatment-Experienced HCV Genotype 1</a:t>
            </a: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/>
            </a:r>
            <a:br>
              <a:rPr lang="en-US" sz="2400" dirty="0"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800" dirty="0" smtClean="0">
                <a:ea typeface="ＭＳ Ｐゴシック" pitchFamily="22" charset="-128"/>
                <a:cs typeface="ＭＳ Ｐゴシック" pitchFamily="22" charset="-128"/>
              </a:rPr>
              <a:t>PROVE3 Study: </a:t>
            </a:r>
            <a:r>
              <a:rPr lang="en-US" sz="2800" dirty="0" smtClean="0"/>
              <a:t>Conclusions</a:t>
            </a:r>
            <a:endParaRPr lang="en-US" sz="28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3857917"/>
              </p:ext>
            </p:extLst>
          </p:nvPr>
        </p:nvGraphicFramePr>
        <p:xfrm>
          <a:off x="0" y="2590800"/>
          <a:ext cx="9144000" cy="200863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9144000"/>
              </a:tblGrid>
              <a:tr h="2008632">
                <a:tc>
                  <a:txBody>
                    <a:bodyPr/>
                    <a:lstStyle/>
                    <a:p>
                      <a:pPr algn="l">
                        <a:lnSpc>
                          <a:spcPts val="2800"/>
                        </a:lnSpc>
                      </a:pPr>
                      <a:r>
                        <a:rPr lang="en-US" sz="2000" b="1" i="0" dirty="0" smtClean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Conclusions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: “</a:t>
                      </a:r>
                      <a:r>
                        <a:rPr lang="en-US" sz="2000" b="0" i="0" u="none" strike="noStrike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In HCV-infected patients in whom initial peginterferon alfa and ribavirin treatment failed, retreatment with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telaprevir</a:t>
                      </a:r>
                      <a:r>
                        <a:rPr lang="en-US" sz="2000" b="0" i="0" u="none" strike="noStrike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 in combination with peginterferon alfa-2a and ribavirin was more effective than retreatment with peginterferon alfa-2a and ribavirin alone</a:t>
                      </a:r>
                      <a:r>
                        <a:rPr lang="en-US" sz="2000" b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lang="en-US" sz="2000" b="0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” </a:t>
                      </a:r>
                    </a:p>
                  </a:txBody>
                  <a:tcPr marL="457200" marR="457200" marT="182880" marB="182880" anchor="ctr">
                    <a:lnT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5456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TC_Master_Template_061510">
  <a:themeElements>
    <a:clrScheme name="NWAETC Final">
      <a:dk1>
        <a:srgbClr val="000000"/>
      </a:dk1>
      <a:lt1>
        <a:sysClr val="window" lastClr="FFFFFF"/>
      </a:lt1>
      <a:dk2>
        <a:srgbClr val="001D48"/>
      </a:dk2>
      <a:lt2>
        <a:srgbClr val="003A78"/>
      </a:lt2>
      <a:accent1>
        <a:srgbClr val="326496"/>
      </a:accent1>
      <a:accent2>
        <a:srgbClr val="718E25"/>
      </a:accent2>
      <a:accent3>
        <a:srgbClr val="D8D8D8"/>
      </a:accent3>
      <a:accent4>
        <a:srgbClr val="6E4B7D"/>
      </a:accent4>
      <a:accent5>
        <a:srgbClr val="B59452"/>
      </a:accent5>
      <a:accent6>
        <a:srgbClr val="963232"/>
      </a:accent6>
      <a:hlink>
        <a:srgbClr val="3973AD"/>
      </a:hlink>
      <a:folHlink>
        <a:srgbClr val="81AE2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AETC_Master_Template_061510.potx</Template>
  <TotalTime>44549</TotalTime>
  <Words>367</Words>
  <Application>Microsoft Office PowerPoint</Application>
  <PresentationFormat>On-screen Show (4:3)</PresentationFormat>
  <Paragraphs>64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ＭＳ Ｐゴシック</vt:lpstr>
      <vt:lpstr>Arial</vt:lpstr>
      <vt:lpstr>Geneva</vt:lpstr>
      <vt:lpstr>Myriad Pro</vt:lpstr>
      <vt:lpstr>Times New Roman</vt:lpstr>
      <vt:lpstr>Wingdings</vt:lpstr>
      <vt:lpstr>AETC_Master_Template_061510</vt:lpstr>
      <vt:lpstr>Telaprevir in Treatment Experienced GT-1  PROVE3</vt:lpstr>
      <vt:lpstr>Telaprevir for Treatment-Experienced HCV Genotype 1 PROVE3 Study: Study Design</vt:lpstr>
      <vt:lpstr>Telaprevir for Treatment-Experienced HCV Genotype 1 PROVE3 Study: Treatment Regimens</vt:lpstr>
      <vt:lpstr>Telaprevir for Treatment-Experienced HCV Genotype 1 PROVE3 Study: Results</vt:lpstr>
      <vt:lpstr>Telaprevir for Treatment-Experienced HCV Genotype 1 PROVE3 Study: Results Based on Prior History</vt:lpstr>
      <vt:lpstr>Telaprevir for Treatment-Experienced HCV Genotype 1 PROVE3 Study: Results</vt:lpstr>
      <vt:lpstr>Telaprevir for Treatment-Experienced HCV Genotype 1 PROVE3 Study: Conclusions</vt:lpstr>
    </vt:vector>
  </TitlesOfParts>
  <Company>HMC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Spach</dc:creator>
  <cp:lastModifiedBy>Kent Unruh</cp:lastModifiedBy>
  <cp:revision>2065</cp:revision>
  <cp:lastPrinted>2011-04-18T21:48:04Z</cp:lastPrinted>
  <dcterms:created xsi:type="dcterms:W3CDTF">2010-11-28T05:36:22Z</dcterms:created>
  <dcterms:modified xsi:type="dcterms:W3CDTF">2014-02-03T20:10:28Z</dcterms:modified>
</cp:coreProperties>
</file>