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91" r:id="rId2"/>
    <p:sldId id="405" r:id="rId3"/>
    <p:sldId id="461" r:id="rId4"/>
    <p:sldId id="406" r:id="rId5"/>
    <p:sldId id="407" r:id="rId6"/>
    <p:sldId id="409" r:id="rId7"/>
    <p:sldId id="462" r:id="rId8"/>
    <p:sldId id="460" r:id="rId9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2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38C"/>
    <a:srgbClr val="808B67"/>
    <a:srgbClr val="6698A2"/>
    <a:srgbClr val="74A29C"/>
    <a:srgbClr val="97A379"/>
    <a:srgbClr val="4E92A2"/>
    <a:srgbClr val="006787"/>
    <a:srgbClr val="000000"/>
    <a:srgbClr val="556B1C"/>
    <a:srgbClr val="55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00" autoAdjust="0"/>
    <p:restoredTop sz="72946" autoAdjust="0"/>
  </p:normalViewPr>
  <p:slideViewPr>
    <p:cSldViewPr showGuides="1">
      <p:cViewPr varScale="1">
        <p:scale>
          <a:sx n="100" d="100"/>
          <a:sy n="100" d="100"/>
        </p:scale>
        <p:origin x="1536" y="90"/>
      </p:cViewPr>
      <p:guideLst>
        <p:guide orient="horz" pos="3743"/>
        <p:guide pos="2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560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6710557013706602"/>
          <c:h val="0.7548919985072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T12/PR48_x000d_(no lead in)</c:v>
                </c:pt>
                <c:pt idx="1">
                  <c:v>T12/PR48 _x000d_(with lead in)</c:v>
                </c:pt>
                <c:pt idx="2">
                  <c:v>PR48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64.3</c:v>
                </c:pt>
                <c:pt idx="1">
                  <c:v>66.3</c:v>
                </c:pt>
                <c:pt idx="2">
                  <c:v>16.7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290462496"/>
        <c:axId val="290463056"/>
      </c:barChart>
      <c:catAx>
        <c:axId val="290462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290463056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29046305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2447888020931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9046249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8.5648421341384798E-2"/>
          <c:w val="0.86710557013706602"/>
          <c:h val="0.7317437765230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T12/PR48 (no lead in)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No Response </c:v>
                </c:pt>
                <c:pt idx="1">
                  <c:v>Partial Response</c:v>
                </c:pt>
                <c:pt idx="2">
                  <c:v>Relapse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</c:v>
                </c:pt>
                <c:pt idx="1">
                  <c:v>59</c:v>
                </c:pt>
                <c:pt idx="2" formatCode="0">
                  <c:v>83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T12/PR48 (with lead in)</c:v>
                </c:pt>
              </c:strCache>
            </c:strRef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No Response </c:v>
                </c:pt>
                <c:pt idx="1">
                  <c:v>Partial Response</c:v>
                </c:pt>
                <c:pt idx="2">
                  <c:v>Relapse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33</c:v>
                </c:pt>
                <c:pt idx="1">
                  <c:v>54</c:v>
                </c:pt>
                <c:pt idx="2" formatCode="0">
                  <c:v>88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 48</c:v>
                </c:pt>
              </c:strCache>
            </c:strRef>
          </c:tx>
          <c:spPr>
            <a:solidFill>
              <a:srgbClr val="6E4B7D"/>
            </a:solidFill>
            <a:ln w="1270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No Response </c:v>
                </c:pt>
                <c:pt idx="1">
                  <c:v>Partial Response</c:v>
                </c:pt>
                <c:pt idx="2">
                  <c:v>Relapse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  <c:pt idx="1">
                  <c:v>15</c:v>
                </c:pt>
                <c:pt idx="2">
                  <c:v>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91670624"/>
        <c:axId val="291671184"/>
      </c:barChart>
      <c:catAx>
        <c:axId val="2916706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Previous Type of Response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36261446485855903"/>
              <c:y val="0.88518892002152605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29167118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29167118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2447888020931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9167062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211633007679596"/>
          <c:y val="0"/>
          <c:w val="0.77117842908525303"/>
          <c:h val="7.4338373235916397E-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5532923069082401"/>
          <c:h val="0.7548919985072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T12/PR48 (no lead in)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Hb 8.5 to ≤10 g/dL</c:v>
                </c:pt>
                <c:pt idx="1">
                  <c:v>Hb &lt; 8.5 g/dL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27</c:v>
                </c:pt>
                <c:pt idx="1">
                  <c:v>11</c:v>
                </c:pt>
              </c:numCache>
            </c:numRef>
          </c:val>
        </c:ser>
        <c:ser>
          <c:idx val="1"/>
          <c:order val="1"/>
          <c:tx>
            <c:v>T12/PR48 (with lead in)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Hb 8.5 to ≤10 g/dL</c:v>
                </c:pt>
                <c:pt idx="1">
                  <c:v>Hb &lt; 8.5 g/dL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28</c:v>
                </c:pt>
                <c:pt idx="1">
                  <c:v>14</c:v>
                </c:pt>
              </c:numCache>
            </c:numRef>
          </c:val>
        </c:ser>
        <c:ser>
          <c:idx val="2"/>
          <c:order val="2"/>
          <c:tx>
            <c:v>PR48</c:v>
          </c:tx>
          <c:spPr>
            <a:solidFill>
              <a:srgbClr val="6E4B7D"/>
            </a:solidFill>
            <a:ln w="12700"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Hb 8.5 to ≤10 g/dL</c:v>
                </c:pt>
                <c:pt idx="1">
                  <c:v>Hb &lt; 8.5 g/dL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15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291674544"/>
        <c:axId val="291675104"/>
      </c:barChart>
      <c:catAx>
        <c:axId val="2916745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Hemoglobin</a:t>
                </a:r>
                <a:r>
                  <a:rPr lang="en-US" baseline="0" dirty="0" smtClean="0"/>
                  <a:t> (</a:t>
                </a:r>
                <a:r>
                  <a:rPr lang="en-US" baseline="0" dirty="0" err="1" smtClean="0"/>
                  <a:t>Hb</a:t>
                </a:r>
                <a:r>
                  <a:rPr lang="en-US" baseline="0" dirty="0" smtClean="0"/>
                  <a:t>)</a:t>
                </a:r>
                <a:r>
                  <a:rPr lang="en-US" dirty="0" smtClean="0"/>
                  <a:t> Nadir Through Week 12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25727467319012298"/>
              <c:y val="0.87072128128142701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29167510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291675104"/>
        <c:scaling>
          <c:orientation val="minMax"/>
          <c:max val="5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</a:t>
                </a:r>
                <a:r>
                  <a:rPr lang="en-US" sz="1800" dirty="0" smtClean="0">
                    <a:latin typeface="Arial"/>
                    <a:cs typeface="Arial"/>
                  </a:rPr>
                  <a:t>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5.4483602171087799E-3"/>
              <c:y val="0.24311351787812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91674544"/>
        <c:crosses val="autoZero"/>
        <c:crossBetween val="between"/>
        <c:majorUnit val="10"/>
        <c:minorUnit val="1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57581645134163995"/>
          <c:y val="4.3260973874862003E-2"/>
          <c:w val="0.38624761103891098"/>
          <c:h val="0.28558230309315802"/>
        </c:manualLayout>
      </c:layout>
      <c:overlay val="0"/>
      <c:spPr>
        <a:solidFill>
          <a:sysClr val="window" lastClr="FFFFFF"/>
        </a:solidFill>
        <a:ln w="12700"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96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1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48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238769144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  <p:sldLayoutId id="2147483692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Telaprevir in Treatment </a:t>
            </a:r>
            <a:r>
              <a:rPr lang="en-US" sz="2400" dirty="0" smtClean="0"/>
              <a:t>Experienced GT-1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800" dirty="0"/>
              <a:t>REALIZE (Study 216)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Experienced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/>
              <a:t>Zeuzem</a:t>
            </a:r>
            <a:r>
              <a:rPr lang="en-US" sz="1400" dirty="0"/>
              <a:t> S, et al.  N </a:t>
            </a:r>
            <a:r>
              <a:rPr lang="en-US" sz="1400" dirty="0" err="1"/>
              <a:t>Engl</a:t>
            </a:r>
            <a:r>
              <a:rPr lang="en-US" sz="1400" dirty="0"/>
              <a:t> J Med.  2011;364:2417-28.</a:t>
            </a:r>
            <a:endParaRPr lang="en-US" sz="1400" dirty="0"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2864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</a:t>
            </a:r>
            <a:r>
              <a:rPr lang="en-US" dirty="0" smtClean="0"/>
              <a:t>: </a:t>
            </a:r>
            <a:r>
              <a:rPr lang="en-US" dirty="0" err="1" smtClean="0"/>
              <a:t>Zeuzem</a:t>
            </a:r>
            <a:r>
              <a:rPr lang="en-US" dirty="0" smtClean="0"/>
              <a:t> S, et al.  N </a:t>
            </a:r>
            <a:r>
              <a:rPr lang="en-US" dirty="0" err="1" smtClean="0"/>
              <a:t>Engl</a:t>
            </a:r>
            <a:r>
              <a:rPr lang="en-US" dirty="0" smtClean="0"/>
              <a:t> J Med.  2011;364:2417-28.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b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REALIZE Study: Study Design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9936"/>
              </p:ext>
            </p:extLst>
          </p:nvPr>
        </p:nvGraphicFramePr>
        <p:xfrm>
          <a:off x="960436" y="1469156"/>
          <a:ext cx="7205664" cy="3102844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205664"/>
              </a:tblGrid>
              <a:tr h="359644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REALIZE: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706604">
                <a:tc>
                  <a:txBody>
                    <a:bodyPr/>
                    <a:lstStyle/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Phase 3 trial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double-blind, placebo-controlled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Eligible if 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8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70 years of age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genotype 1 chronic HCV infection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L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ack of SVR with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prior peginterferon + ribavirin treatment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663 enrolled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100 international sites (most in Europe and US)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3 arms (2:2:1 ratio)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960437" y="4724400"/>
            <a:ext cx="7205663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Telaprevir = 750 mg q8h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alfa-2a = 180 µg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1000 mg/day for wt &lt; 75 kg; 1200 mg/day for wt </a:t>
            </a: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 75 kg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517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700" dirty="0" smtClean="0">
                <a:ea typeface="ＭＳ Ｐゴシック" pitchFamily="22" charset="-128"/>
                <a:cs typeface="ＭＳ Ｐゴシック" pitchFamily="22" charset="-128"/>
              </a:rPr>
              <a:t>REALIZE Study: </a:t>
            </a:r>
            <a:r>
              <a:rPr lang="en-US" sz="2700" dirty="0" smtClean="0"/>
              <a:t>Definitions </a:t>
            </a:r>
            <a:r>
              <a:rPr lang="en-US" sz="2700" dirty="0"/>
              <a:t>for </a:t>
            </a:r>
            <a:r>
              <a:rPr lang="en-US" sz="2700" dirty="0" smtClean="0"/>
              <a:t>Prior Response</a:t>
            </a:r>
            <a:endParaRPr lang="en-US" sz="27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spcBef>
                <a:spcPts val="2000"/>
              </a:spcBef>
            </a:pPr>
            <a:r>
              <a:rPr lang="en-US" sz="2000" b="1" dirty="0"/>
              <a:t>No Response</a:t>
            </a:r>
            <a:r>
              <a:rPr lang="en-US" sz="2000" dirty="0"/>
              <a:t>: Reduction of less than 2 log</a:t>
            </a:r>
            <a:r>
              <a:rPr lang="en-US" sz="2000" baseline="-25000" dirty="0"/>
              <a:t>10 </a:t>
            </a:r>
            <a:r>
              <a:rPr lang="en-US" sz="2000" dirty="0"/>
              <a:t>in HCV RNA after 12 weeks of therapy</a:t>
            </a:r>
          </a:p>
          <a:p>
            <a:pPr>
              <a:spcBef>
                <a:spcPts val="2000"/>
              </a:spcBef>
            </a:pPr>
            <a:r>
              <a:rPr lang="en-US" sz="2000" b="1" dirty="0" smtClean="0"/>
              <a:t>Partial Response</a:t>
            </a:r>
            <a:r>
              <a:rPr lang="en-US" sz="2000" dirty="0"/>
              <a:t>: Reduction of </a:t>
            </a:r>
            <a:r>
              <a:rPr lang="en-US" sz="2000" dirty="0" smtClean="0"/>
              <a:t>2 log</a:t>
            </a:r>
            <a:r>
              <a:rPr lang="en-US" sz="2000" baseline="-25000" dirty="0" smtClean="0"/>
              <a:t>10</a:t>
            </a:r>
            <a:r>
              <a:rPr lang="en-US" sz="2000" dirty="0" smtClean="0"/>
              <a:t> or more in HCV </a:t>
            </a:r>
            <a:r>
              <a:rPr lang="en-US" sz="2000" dirty="0"/>
              <a:t>RNA after 12 weeks of </a:t>
            </a:r>
            <a:r>
              <a:rPr lang="en-US" sz="2000" dirty="0" smtClean="0"/>
              <a:t>therapy, but with detectable HCV RNA</a:t>
            </a:r>
            <a:endParaRPr lang="en-US" sz="2000" dirty="0"/>
          </a:p>
          <a:p>
            <a:pPr>
              <a:spcBef>
                <a:spcPts val="2000"/>
              </a:spcBef>
            </a:pPr>
            <a:r>
              <a:rPr lang="en-US" sz="2000" b="1" dirty="0" smtClean="0"/>
              <a:t>Relapse</a:t>
            </a:r>
            <a:r>
              <a:rPr lang="en-US" sz="2000" dirty="0" smtClean="0"/>
              <a:t>: undetectable </a:t>
            </a:r>
            <a:r>
              <a:rPr lang="en-US" sz="2000" dirty="0"/>
              <a:t>HCV RNA at the </a:t>
            </a:r>
            <a:r>
              <a:rPr lang="en-US" sz="2000" dirty="0" smtClean="0"/>
              <a:t>end of a previous course </a:t>
            </a:r>
            <a:r>
              <a:rPr lang="en-US" sz="2000" dirty="0"/>
              <a:t>of therapy but </a:t>
            </a:r>
            <a:r>
              <a:rPr lang="en-US" sz="2000" dirty="0" smtClean="0"/>
              <a:t>HCV RNA positivity thereafter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Zeuzem</a:t>
            </a:r>
            <a:r>
              <a:rPr lang="en-US" dirty="0"/>
              <a:t> S, et al.  N </a:t>
            </a:r>
            <a:r>
              <a:rPr lang="en-US" dirty="0" err="1"/>
              <a:t>Engl</a:t>
            </a:r>
            <a:r>
              <a:rPr lang="en-US" dirty="0"/>
              <a:t> J Med.  2011;364:2417-28</a:t>
            </a:r>
            <a:r>
              <a:rPr lang="en-US" dirty="0" smtClean="0"/>
              <a:t>.</a:t>
            </a:r>
            <a:endParaRPr lang="en-US" dirty="0"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6608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7"/>
          <p:cNvSpPr>
            <a:spLocks noChangeArrowheads="1"/>
          </p:cNvSpPr>
          <p:nvPr/>
        </p:nvSpPr>
        <p:spPr bwMode="ltGray">
          <a:xfrm>
            <a:off x="3327400" y="2137833"/>
            <a:ext cx="725761" cy="45719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1600"/>
              </a:lnSpc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536703" y="1421384"/>
            <a:ext cx="7292837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1542627" y="2137833"/>
            <a:ext cx="1789724" cy="4571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Zeuzem</a:t>
            </a:r>
            <a:r>
              <a:rPr lang="en-US" dirty="0"/>
              <a:t> S, et al.  N </a:t>
            </a:r>
            <a:r>
              <a:rPr lang="en-US" dirty="0" err="1"/>
              <a:t>Engl</a:t>
            </a:r>
            <a:r>
              <a:rPr lang="en-US" dirty="0"/>
              <a:t> J Med.  2011;364:2417-28.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REALIZE: Treatment Regimens</a:t>
            </a:r>
            <a:endParaRPr lang="en-US" sz="2400" dirty="0"/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542630" y="2588937"/>
            <a:ext cx="7205127" cy="4571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Peginterferon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ltGray">
          <a:xfrm>
            <a:off x="2286000" y="3433233"/>
            <a:ext cx="1783080" cy="4571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 bwMode="ltGray">
          <a:xfrm>
            <a:off x="793327" y="2137833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/>
              <a:t>T12</a:t>
            </a:r>
            <a:br>
              <a:rPr lang="en-US" sz="1600" dirty="0" smtClean="0"/>
            </a:br>
            <a:r>
              <a:rPr lang="en-US" sz="1600" dirty="0" smtClean="0"/>
              <a:t>PR48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 bwMode="ltGray">
          <a:xfrm>
            <a:off x="793327" y="3429000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1800"/>
              </a:lnSpc>
            </a:pPr>
            <a:r>
              <a:rPr lang="en-US" sz="1200" dirty="0" smtClean="0"/>
              <a:t>Lead-In</a:t>
            </a:r>
            <a:br>
              <a:rPr lang="en-US" sz="1200" dirty="0" smtClean="0"/>
            </a:br>
            <a:r>
              <a:rPr lang="en-US" sz="1600" dirty="0" smtClean="0"/>
              <a:t>T12</a:t>
            </a:r>
            <a:br>
              <a:rPr lang="en-US" sz="1600" dirty="0" smtClean="0"/>
            </a:br>
            <a:r>
              <a:rPr lang="en-US" sz="1600" dirty="0" smtClean="0"/>
              <a:t>PR48</a:t>
            </a:r>
            <a:endParaRPr lang="en-US" sz="1600" dirty="0"/>
          </a:p>
        </p:txBody>
      </p:sp>
      <p:sp>
        <p:nvSpPr>
          <p:cNvPr id="51" name="Rectangle 50"/>
          <p:cNvSpPr/>
          <p:nvPr/>
        </p:nvSpPr>
        <p:spPr bwMode="ltGray">
          <a:xfrm>
            <a:off x="793327" y="4724400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3000"/>
              </a:lnSpc>
            </a:pPr>
            <a:r>
              <a:rPr lang="en-US" sz="1600" dirty="0" smtClean="0"/>
              <a:t>PR48</a:t>
            </a:r>
            <a:endParaRPr lang="en-US" sz="1600" dirty="0"/>
          </a:p>
        </p:txBody>
      </p:sp>
      <p:cxnSp>
        <p:nvCxnSpPr>
          <p:cNvPr id="27" name="Straight Connector 26"/>
          <p:cNvCxnSpPr/>
          <p:nvPr/>
        </p:nvCxnSpPr>
        <p:spPr bwMode="ltGray">
          <a:xfrm rot="5400000">
            <a:off x="1283496" y="5004878"/>
            <a:ext cx="533400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1533" y="2133600"/>
            <a:ext cx="770309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N=266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1533" y="3423584"/>
            <a:ext cx="770309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N=264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533" y="4730500"/>
            <a:ext cx="770309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N=132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invGray">
          <a:xfrm>
            <a:off x="791641" y="2137833"/>
            <a:ext cx="7971359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67216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873816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305800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33500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98500" y="1435100"/>
            <a:ext cx="838200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629400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36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61735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773148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16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ltGray">
          <a:xfrm>
            <a:off x="1563210" y="3429000"/>
            <a:ext cx="725761" cy="45719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1600"/>
              </a:lnSpc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Rectangle 7"/>
          <p:cNvSpPr>
            <a:spLocks noChangeArrowheads="1"/>
          </p:cNvSpPr>
          <p:nvPr/>
        </p:nvSpPr>
        <p:spPr bwMode="ltGray">
          <a:xfrm>
            <a:off x="1554961" y="3884337"/>
            <a:ext cx="7205466" cy="4571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Peginterferon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+ Ribavirin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invGray">
          <a:xfrm>
            <a:off x="791653" y="3433233"/>
            <a:ext cx="7970483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ltGray">
          <a:xfrm>
            <a:off x="1563210" y="4724403"/>
            <a:ext cx="2484534" cy="45719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 algn="ctr">
              <a:lnSpc>
                <a:spcPts val="1600"/>
              </a:lnSpc>
            </a:pPr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554961" y="5179737"/>
            <a:ext cx="7205127" cy="4571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Peginterferon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+ Ribavirin</a:t>
            </a: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invGray">
          <a:xfrm>
            <a:off x="791641" y="4728633"/>
            <a:ext cx="7974401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7244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REALIZE 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Study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 Results</a:t>
            </a:r>
            <a:endParaRPr lang="en-US" sz="2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REALIZE: SVR24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Zeuzem</a:t>
            </a:r>
            <a:r>
              <a:rPr lang="en-US" dirty="0"/>
              <a:t> S, et al.  N </a:t>
            </a:r>
            <a:r>
              <a:rPr lang="en-US" dirty="0" err="1"/>
              <a:t>Engl</a:t>
            </a:r>
            <a:r>
              <a:rPr lang="en-US" dirty="0"/>
              <a:t> J Med.  2011;364:2417-28.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9730066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6106502"/>
            <a:ext cx="9143999" cy="2746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 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59455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171/266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30225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175/264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08130" y="4876800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22/132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7462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REALIZE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Results Based on Prior History</a:t>
            </a:r>
            <a:endParaRPr lang="en-US" sz="2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REALIZE: SVR24 by Prior Response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Zeuzem</a:t>
            </a:r>
            <a:r>
              <a:rPr lang="en-US" dirty="0"/>
              <a:t> S, et al.  N </a:t>
            </a:r>
            <a:r>
              <a:rPr lang="en-US" dirty="0" err="1"/>
              <a:t>Engl</a:t>
            </a:r>
            <a:r>
              <a:rPr lang="en-US" dirty="0"/>
              <a:t> J Med.  2011;364:2417-28.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0148231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6140368"/>
            <a:ext cx="9143999" cy="228937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Response; T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 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21890" y="5132996"/>
            <a:ext cx="621791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29/49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55550" y="5132996"/>
            <a:ext cx="621791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26/48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00580" y="5132996"/>
            <a:ext cx="621791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4/27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08893" y="5132996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121/145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59263" y="5132996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124/141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79490" y="5132996"/>
            <a:ext cx="621791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16/68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41975" y="5132996"/>
            <a:ext cx="621791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21/72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75635" y="5132996"/>
            <a:ext cx="621791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25/75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920665" y="5166420"/>
            <a:ext cx="621791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rgbClr val="FFFFFF"/>
                </a:solidFill>
              </a:rPr>
              <a:t>2</a:t>
            </a:r>
            <a:r>
              <a:rPr lang="en-US" sz="1200" dirty="0" smtClean="0">
                <a:solidFill>
                  <a:srgbClr val="FFFFFF"/>
                </a:solidFill>
              </a:rPr>
              <a:t>/</a:t>
            </a:r>
            <a:r>
              <a:rPr lang="en-US" sz="1200" dirty="0">
                <a:solidFill>
                  <a:srgbClr val="FFFFFF"/>
                </a:solidFill>
              </a:rPr>
              <a:t>3</a:t>
            </a:r>
            <a:r>
              <a:rPr lang="en-US" sz="1200" dirty="0" smtClean="0">
                <a:solidFill>
                  <a:srgbClr val="FFFFFF"/>
                </a:solidFill>
              </a:rPr>
              <a:t>7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310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REALIZE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Adverse Effects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REALIZE: Anemia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Zeuzem</a:t>
            </a:r>
            <a:r>
              <a:rPr lang="en-US" dirty="0"/>
              <a:t> S, et al.  N </a:t>
            </a:r>
            <a:r>
              <a:rPr lang="en-US" dirty="0" err="1"/>
              <a:t>Engl</a:t>
            </a:r>
            <a:r>
              <a:rPr lang="en-US" dirty="0"/>
              <a:t> J Med.  2011;364:2417-28.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772214"/>
              </p:ext>
            </p:extLst>
          </p:nvPr>
        </p:nvGraphicFramePr>
        <p:xfrm>
          <a:off x="647700" y="1828800"/>
          <a:ext cx="7848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6108705"/>
            <a:ext cx="9153144" cy="2289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72845" y="4978068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rgbClr val="FFFFFF"/>
                </a:solidFill>
              </a:rPr>
              <a:t>7</a:t>
            </a:r>
            <a:r>
              <a:rPr lang="en-US" sz="1200" dirty="0" smtClean="0">
                <a:solidFill>
                  <a:srgbClr val="FFFFFF"/>
                </a:solidFill>
              </a:rPr>
              <a:t>1/266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9400" y="4978068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7</a:t>
            </a:r>
            <a:r>
              <a:rPr lang="en-US" sz="1200" dirty="0">
                <a:solidFill>
                  <a:srgbClr val="FFFFFF"/>
                </a:solidFill>
              </a:rPr>
              <a:t>3</a:t>
            </a:r>
            <a:r>
              <a:rPr lang="en-US" sz="1200" dirty="0" smtClean="0">
                <a:solidFill>
                  <a:srgbClr val="FFFFFF"/>
                </a:solidFill>
              </a:rPr>
              <a:t>/264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08674" y="4978068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20/132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42355" y="4978068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28/266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13975" y="4978068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rgbClr val="FFFFFF"/>
                </a:solidFill>
              </a:rPr>
              <a:t>36/264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94894" y="4978068"/>
            <a:ext cx="758948" cy="316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rgbClr val="FFFFFF"/>
                </a:solidFill>
              </a:rPr>
              <a:t>7</a:t>
            </a:r>
            <a:r>
              <a:rPr lang="en-US" sz="1200" dirty="0" smtClean="0">
                <a:solidFill>
                  <a:srgbClr val="FFFFFF"/>
                </a:solidFill>
              </a:rPr>
              <a:t>/132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2793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Zeuzem</a:t>
            </a:r>
            <a:r>
              <a:rPr lang="en-US" dirty="0"/>
              <a:t> S, et al.  N </a:t>
            </a:r>
            <a:r>
              <a:rPr lang="en-US" dirty="0" err="1"/>
              <a:t>Engl</a:t>
            </a:r>
            <a:r>
              <a:rPr lang="en-US" dirty="0"/>
              <a:t> J Med.  2011;364:2417-28.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REALIZE Study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07842"/>
              </p:ext>
            </p:extLst>
          </p:nvPr>
        </p:nvGraphicFramePr>
        <p:xfrm>
          <a:off x="0" y="23622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accent6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Telaprevir combined with peginterferon plus ribavirin significantly improved rates of sustained virologic response in patients with previously treated HCV infection, regardless of whether there was a lead-in phase.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54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44549</TotalTime>
  <Words>452</Words>
  <Application>Microsoft Office PowerPoint</Application>
  <PresentationFormat>On-screen Show (4:3)</PresentationFormat>
  <Paragraphs>92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Telaprevir in Treatment Experienced GT-1  REALIZE (Study 216)</vt:lpstr>
      <vt:lpstr>Telaprevir for Treatment-Experienced HCV Genotype 1 REALIZE Study: Study Design</vt:lpstr>
      <vt:lpstr>Telaprevir for Treatment-Experienced HCV Genotype 1 REALIZE Study: Definitions for Prior Response</vt:lpstr>
      <vt:lpstr>Telaprevir for Treatment-Experienced HCV Genotype 1 REALIZE: Treatment Regimens</vt:lpstr>
      <vt:lpstr>Telaprevir for Treatment-Experienced HCV Genotype 1 REALIZE Study: Results</vt:lpstr>
      <vt:lpstr>Telaprevir for Treatment-Experienced HCV Genotype 1 REALIZE: Results Based on Prior History</vt:lpstr>
      <vt:lpstr>Telaprevir for Treatment-Experienced HCV Genotype 1 REALIZE: Adverse Effects</vt:lpstr>
      <vt:lpstr>Telaprevir for Treatment-Experienced HCV Genotype 1 REALIZE Study: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2065</cp:revision>
  <cp:lastPrinted>2011-04-18T21:48:04Z</cp:lastPrinted>
  <dcterms:created xsi:type="dcterms:W3CDTF">2010-11-28T05:36:22Z</dcterms:created>
  <dcterms:modified xsi:type="dcterms:W3CDTF">2014-02-03T19:47:00Z</dcterms:modified>
</cp:coreProperties>
</file>