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490" r:id="rId2"/>
    <p:sldId id="333" r:id="rId3"/>
    <p:sldId id="336" r:id="rId4"/>
    <p:sldId id="335" r:id="rId5"/>
    <p:sldId id="337" r:id="rId6"/>
    <p:sldId id="458" r:id="rId7"/>
  </p:sldIdLst>
  <p:sldSz cx="9144000" cy="6858000" type="screen4x3"/>
  <p:notesSz cx="6858000" cy="10287000"/>
  <p:kinsoku lang="ja-JP" invalStChars="、。，．・：；？！゛゜ヽヾゝゞ々ー’”）〕］｝〉》」』】°‰′″℃％ぁぃぅぇぉっゃゅょゎァィゥェォッャュョヮヵヶ!%),.:;?]}｡｣､･ｧｨｩｪｫｬｭｮｯｰﾞﾟ¢" invalEndChars="‘“（〔［｛〈《「『【￥＄$([\{｢£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Geneva" pitchFamily="3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43">
          <p15:clr>
            <a:srgbClr val="A4A3A4"/>
          </p15:clr>
        </p15:guide>
        <p15:guide id="2" pos="255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4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838C"/>
    <a:srgbClr val="808B67"/>
    <a:srgbClr val="6698A2"/>
    <a:srgbClr val="74A29C"/>
    <a:srgbClr val="97A379"/>
    <a:srgbClr val="4E92A2"/>
    <a:srgbClr val="006787"/>
    <a:srgbClr val="000000"/>
    <a:srgbClr val="556B1C"/>
    <a:srgbClr val="5569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00" autoAdjust="0"/>
    <p:restoredTop sz="72946" autoAdjust="0"/>
  </p:normalViewPr>
  <p:slideViewPr>
    <p:cSldViewPr showGuides="1">
      <p:cViewPr varScale="1">
        <p:scale>
          <a:sx n="100" d="100"/>
          <a:sy n="100" d="100"/>
        </p:scale>
        <p:origin x="1536" y="90"/>
      </p:cViewPr>
      <p:guideLst>
        <p:guide orient="horz" pos="3743"/>
        <p:guide pos="25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2" d="100"/>
        <a:sy n="132" d="100"/>
      </p:scale>
      <p:origin x="0" y="15608"/>
    </p:cViewPr>
  </p:sorterViewPr>
  <p:notesViewPr>
    <p:cSldViewPr showGuides="1">
      <p:cViewPr varScale="1">
        <p:scale>
          <a:sx n="76" d="100"/>
          <a:sy n="76" d="100"/>
        </p:scale>
        <p:origin x="-1416" y="-112"/>
      </p:cViewPr>
      <p:guideLst>
        <p:guide orient="horz" pos="324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495270122484701"/>
          <c:y val="2.77778663809897E-2"/>
          <c:w val="0.87636482939632498"/>
          <c:h val="0.789046088328406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326496"/>
            </a:solidFill>
            <a:ln w="12700">
              <a:solidFill>
                <a:schemeClr val="tx1"/>
              </a:solidFill>
            </a:ln>
            <a:effectLst>
              <a:outerShdw blurRad="38100" dist="38100" dir="5400000" algn="tl" rotWithShape="0">
                <a:srgbClr val="000000">
                  <a:alpha val="70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6E4B7D"/>
              </a:solidFill>
              <a:ln w="12700">
                <a:solidFill>
                  <a:schemeClr val="tx1"/>
                </a:solidFill>
              </a:ln>
              <a:effectLst>
                <a:outerShdw blurRad="38100" dist="38100" dir="5400000" algn="tl" rotWithShape="0">
                  <a:srgbClr val="000000">
                    <a:alpha val="70000"/>
                  </a:srgb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Lbls>
            <c:dLbl>
              <c:idx val="1"/>
              <c:layout>
                <c:manualLayout>
                  <c:x val="-5.6583708480088897E-17"/>
                  <c:y val="1.6025657203368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effectLst/>
            </c:spPr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All</c:v>
                </c:pt>
                <c:pt idx="1">
                  <c:v>eRVR (+) _x000d_T12/PR24 </c:v>
                </c:pt>
                <c:pt idx="2">
                  <c:v>eRVR (+)_x000d_T12/PR48</c:v>
                </c:pt>
                <c:pt idx="3">
                  <c:v>eRVR (-)_x000d_ T12/PR48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72</c:v>
                </c:pt>
                <c:pt idx="1">
                  <c:v>92</c:v>
                </c:pt>
                <c:pt idx="2">
                  <c:v>88</c:v>
                </c:pt>
                <c:pt idx="3">
                  <c:v>64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5"/>
        <c:axId val="369611280"/>
        <c:axId val="369611840"/>
      </c:barChart>
      <c:catAx>
        <c:axId val="3696112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9050" cap="flat" cmpd="sng" algn="ctr">
            <a:solidFill>
              <a:prstClr val="black"/>
            </a:solidFill>
            <a:prstDash val="solid"/>
            <a:round/>
            <a:headEnd type="none" w="med" len="med"/>
            <a:tailEnd type="none" w="med" len="med"/>
          </a:ln>
        </c:spPr>
        <c:txPr>
          <a:bodyPr/>
          <a:lstStyle/>
          <a:p>
            <a:pPr>
              <a:defRPr sz="1600" b="0" i="0">
                <a:latin typeface="Arial"/>
                <a:cs typeface="Arial"/>
              </a:defRPr>
            </a:pPr>
            <a:endParaRPr lang="en-US"/>
          </a:p>
        </c:txPr>
        <c:crossAx val="369611840"/>
        <c:crosses val="autoZero"/>
        <c:auto val="1"/>
        <c:lblAlgn val="ctr"/>
        <c:lblOffset val="1"/>
        <c:tickLblSkip val="1"/>
        <c:tickMarkSkip val="1"/>
        <c:noMultiLvlLbl val="0"/>
      </c:catAx>
      <c:valAx>
        <c:axId val="369611840"/>
        <c:scaling>
          <c:orientation val="minMax"/>
          <c:max val="10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800">
                    <a:latin typeface="Arial"/>
                    <a:cs typeface="Arial"/>
                  </a:defRPr>
                </a:pPr>
                <a:r>
                  <a:rPr lang="en-US" sz="1800" dirty="0">
                    <a:latin typeface="Arial"/>
                    <a:cs typeface="Arial"/>
                  </a:rPr>
                  <a:t>Patients with SVR (%)</a:t>
                </a:r>
              </a:p>
            </c:rich>
          </c:tx>
          <c:layout>
            <c:manualLayout>
              <c:xMode val="edge"/>
              <c:yMode val="edge"/>
              <c:x val="5.93953533586079E-4"/>
              <c:y val="0.12447888020931799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 w="19050">
            <a:solidFill>
              <a:schemeClr val="tx1"/>
            </a:solidFill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369611280"/>
        <c:crosses val="autoZero"/>
        <c:crossBetween val="between"/>
        <c:majorUnit val="20"/>
        <c:minorUnit val="20"/>
      </c:valAx>
      <c:spPr>
        <a:solidFill>
          <a:srgbClr val="E6EBF2"/>
        </a:solidFill>
        <a:ln w="1905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outerShdw blurRad="38100" dist="38100" dir="2700000">
            <a:srgbClr val="000000">
              <a:alpha val="75000"/>
            </a:srgbClr>
          </a:outerShdw>
        </a:effectLst>
      </c:spPr>
    </c:plotArea>
    <c:plotVisOnly val="1"/>
    <c:dispBlanksAs val="gap"/>
    <c:showDLblsOverMax val="0"/>
  </c:chart>
  <c:spPr>
    <a:solidFill>
      <a:srgbClr val="FFFFFF"/>
    </a:solidFill>
    <a:ln w="25400" cap="flat" cmpd="sng" algn="ctr">
      <a:noFill/>
      <a:prstDash val="solid"/>
      <a:round/>
      <a:headEnd type="none" w="med" len="med"/>
      <a:tailEnd type="none" w="med" len="med"/>
    </a:ln>
    <a:effectLst/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715000" y="533400"/>
            <a:ext cx="375104" cy="2744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AFADDE07-A3B2-714E-914F-4081EC661B9E}" type="slidenum">
              <a:rPr lang="en-US" sz="1200">
                <a:latin typeface="Arial"/>
                <a:cs typeface="Arial"/>
              </a:rPr>
              <a:pPr>
                <a:defRPr/>
              </a:pPr>
              <a:t>‹#›</a:t>
            </a:fld>
            <a:endParaRPr lang="en-US" sz="1200" dirty="0">
              <a:latin typeface="Arial"/>
              <a:cs typeface="Arial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390525" y="282575"/>
            <a:ext cx="915988" cy="30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18730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857250"/>
            <a:ext cx="5024438" cy="37687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6788" y="4897438"/>
            <a:ext cx="5013325" cy="4645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807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5" charset="-128"/>
        <a:cs typeface="ＭＳ Ｐゴシック" pitchFamily="-10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8" charset="0"/>
        <a:ea typeface="ＭＳ Ｐゴシック" pitchFamily="-10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9770865"/>
            <a:ext cx="2971800" cy="514350"/>
          </a:xfrm>
          <a:prstGeom prst="rect">
            <a:avLst/>
          </a:prstGeom>
        </p:spPr>
        <p:txBody>
          <a:bodyPr/>
          <a:lstStyle/>
          <a:p>
            <a:fld id="{68048787-E73A-F24F-A294-0EF32128AD5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878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922499"/>
            <a:ext cx="9157371" cy="3895344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47929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Web</a:t>
            </a:r>
            <a:r>
              <a:rPr lang="en-US" sz="1800" cap="small" baseline="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 Study</a:t>
            </a:r>
            <a:endParaRPr lang="en-US" sz="1800" cap="small" dirty="0" smtClean="0">
              <a:solidFill>
                <a:schemeClr val="accent5">
                  <a:lumMod val="40000"/>
                  <a:lumOff val="60000"/>
                </a:schemeClr>
              </a:solidFill>
              <a:latin typeface="Arial" pitchFamily="-108" charset="0"/>
              <a:ea typeface="ＭＳ Ｐゴシック" pitchFamily="-108" charset="-128"/>
              <a:cs typeface="ＭＳ Ｐゴシック" pitchFamily="-108" charset="-128"/>
            </a:endParaRPr>
          </a:p>
        </p:txBody>
      </p:sp>
      <p:grpSp>
        <p:nvGrpSpPr>
          <p:cNvPr id="21" name="Group 20"/>
          <p:cNvGrpSpPr>
            <a:grpSpLocks noChangeAspect="1"/>
          </p:cNvGrpSpPr>
          <p:nvPr userDrawn="1"/>
        </p:nvGrpSpPr>
        <p:grpSpPr>
          <a:xfrm>
            <a:off x="2597460" y="457201"/>
            <a:ext cx="910232" cy="908413"/>
            <a:chOff x="1573527" y="457200"/>
            <a:chExt cx="1093473" cy="1091294"/>
          </a:xfrm>
          <a:solidFill>
            <a:srgbClr val="C0504D"/>
          </a:solidFill>
        </p:grpSpPr>
        <p:sp>
          <p:nvSpPr>
            <p:cNvPr id="22" name="Dodecagon 2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Dodecagon 2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Dodecagon 2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Dodecagon 2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Dodecagon 2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Dodecagon 2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Dodecagon 2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Dodecagon 2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Dodecagon 2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Dodecagon 3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Dodecagon 3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Dodecagon 3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Dodecagon 3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Dodecagon 3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Dodecagon 3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Dodecagon 3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Dodecagon 3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Dodecagon 3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oup 65"/>
          <p:cNvGrpSpPr>
            <a:grpSpLocks noChangeAspect="1"/>
          </p:cNvGrpSpPr>
          <p:nvPr userDrawn="1"/>
        </p:nvGrpSpPr>
        <p:grpSpPr>
          <a:xfrm>
            <a:off x="5645460" y="457201"/>
            <a:ext cx="910232" cy="908413"/>
            <a:chOff x="4011927" y="457200"/>
            <a:chExt cx="1093473" cy="1091294"/>
          </a:xfrm>
          <a:solidFill>
            <a:srgbClr val="B36C34"/>
          </a:solidFill>
        </p:grpSpPr>
        <p:sp>
          <p:nvSpPr>
            <p:cNvPr id="67" name="Dodecagon 66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Dodecagon 67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Dodecagon 68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Dodecagon 69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Dodecagon 70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Dodecagon 71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Dodecagon 72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Dodecagon 73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Dodecagon 74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Dodecagon 75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Dodecagon 76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Dodecagon 77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Dodecagon 78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Dodecagon 79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Dodecagon 80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Dodecagon 81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Dodecagon 82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Dodecagon 83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Oval 84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85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Oval 89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Oval 91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Oval 92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Oval 95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Oval 96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Oval 97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Oval 100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Oval 101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1" name="Group 110"/>
          <p:cNvGrpSpPr>
            <a:grpSpLocks noChangeAspect="1"/>
          </p:cNvGrpSpPr>
          <p:nvPr userDrawn="1"/>
        </p:nvGrpSpPr>
        <p:grpSpPr>
          <a:xfrm>
            <a:off x="7169460" y="457201"/>
            <a:ext cx="910232" cy="908413"/>
            <a:chOff x="4011927" y="457200"/>
            <a:chExt cx="1093473" cy="1091294"/>
          </a:xfrm>
          <a:solidFill>
            <a:schemeClr val="accent4">
              <a:lumMod val="75000"/>
            </a:schemeClr>
          </a:solidFill>
        </p:grpSpPr>
        <p:sp>
          <p:nvSpPr>
            <p:cNvPr id="112" name="Dodecagon 111"/>
            <p:cNvSpPr>
              <a:spLocks noChangeAspect="1"/>
            </p:cNvSpPr>
            <p:nvPr userDrawn="1"/>
          </p:nvSpPr>
          <p:spPr>
            <a:xfrm>
              <a:off x="45310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Dodecagon 112"/>
            <p:cNvSpPr>
              <a:spLocks noChangeAspect="1"/>
            </p:cNvSpPr>
            <p:nvPr userDrawn="1"/>
          </p:nvSpPr>
          <p:spPr>
            <a:xfrm>
              <a:off x="43351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Dodecagon 113"/>
            <p:cNvSpPr>
              <a:spLocks noChangeAspect="1"/>
            </p:cNvSpPr>
            <p:nvPr userDrawn="1"/>
          </p:nvSpPr>
          <p:spPr>
            <a:xfrm>
              <a:off x="47073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Dodecagon 114"/>
            <p:cNvSpPr>
              <a:spLocks noChangeAspect="1"/>
            </p:cNvSpPr>
            <p:nvPr userDrawn="1"/>
          </p:nvSpPr>
          <p:spPr>
            <a:xfrm>
              <a:off x="48738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Dodecagon 115"/>
            <p:cNvSpPr>
              <a:spLocks noChangeAspect="1"/>
            </p:cNvSpPr>
            <p:nvPr userDrawn="1"/>
          </p:nvSpPr>
          <p:spPr>
            <a:xfrm>
              <a:off x="49855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Dodecagon 116"/>
            <p:cNvSpPr>
              <a:spLocks noChangeAspect="1"/>
            </p:cNvSpPr>
            <p:nvPr userDrawn="1"/>
          </p:nvSpPr>
          <p:spPr>
            <a:xfrm>
              <a:off x="50207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Dodecagon 117"/>
            <p:cNvSpPr>
              <a:spLocks noChangeAspect="1"/>
            </p:cNvSpPr>
            <p:nvPr userDrawn="1"/>
          </p:nvSpPr>
          <p:spPr>
            <a:xfrm>
              <a:off x="41784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Dodecagon 118"/>
            <p:cNvSpPr>
              <a:spLocks noChangeAspect="1"/>
            </p:cNvSpPr>
            <p:nvPr userDrawn="1"/>
          </p:nvSpPr>
          <p:spPr>
            <a:xfrm>
              <a:off x="49815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Dodecagon 119"/>
            <p:cNvSpPr>
              <a:spLocks noChangeAspect="1"/>
            </p:cNvSpPr>
            <p:nvPr userDrawn="1"/>
          </p:nvSpPr>
          <p:spPr>
            <a:xfrm>
              <a:off x="40609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Dodecagon 120"/>
            <p:cNvSpPr>
              <a:spLocks noChangeAspect="1"/>
            </p:cNvSpPr>
            <p:nvPr userDrawn="1"/>
          </p:nvSpPr>
          <p:spPr>
            <a:xfrm>
              <a:off x="48836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Dodecagon 121"/>
            <p:cNvSpPr>
              <a:spLocks noChangeAspect="1"/>
            </p:cNvSpPr>
            <p:nvPr userDrawn="1"/>
          </p:nvSpPr>
          <p:spPr>
            <a:xfrm>
              <a:off x="47171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Dodecagon 122"/>
            <p:cNvSpPr>
              <a:spLocks noChangeAspect="1"/>
            </p:cNvSpPr>
            <p:nvPr userDrawn="1"/>
          </p:nvSpPr>
          <p:spPr>
            <a:xfrm>
              <a:off x="45310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Dodecagon 123"/>
            <p:cNvSpPr>
              <a:spLocks noChangeAspect="1"/>
            </p:cNvSpPr>
            <p:nvPr userDrawn="1"/>
          </p:nvSpPr>
          <p:spPr>
            <a:xfrm>
              <a:off x="43351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Dodecagon 124"/>
            <p:cNvSpPr>
              <a:spLocks noChangeAspect="1"/>
            </p:cNvSpPr>
            <p:nvPr userDrawn="1"/>
          </p:nvSpPr>
          <p:spPr>
            <a:xfrm>
              <a:off x="41686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Dodecagon 125"/>
            <p:cNvSpPr>
              <a:spLocks noChangeAspect="1"/>
            </p:cNvSpPr>
            <p:nvPr userDrawn="1"/>
          </p:nvSpPr>
          <p:spPr>
            <a:xfrm>
              <a:off x="40119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Dodecagon 126"/>
            <p:cNvSpPr>
              <a:spLocks noChangeAspect="1"/>
            </p:cNvSpPr>
            <p:nvPr userDrawn="1"/>
          </p:nvSpPr>
          <p:spPr>
            <a:xfrm>
              <a:off x="40609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Dodecagon 127"/>
            <p:cNvSpPr>
              <a:spLocks noChangeAspect="1"/>
            </p:cNvSpPr>
            <p:nvPr userDrawn="1"/>
          </p:nvSpPr>
          <p:spPr>
            <a:xfrm>
              <a:off x="44233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Dodecagon 128"/>
            <p:cNvSpPr>
              <a:spLocks noChangeAspect="1"/>
            </p:cNvSpPr>
            <p:nvPr userDrawn="1"/>
          </p:nvSpPr>
          <p:spPr>
            <a:xfrm>
              <a:off x="46289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>
              <a:spLocks noChangeAspect="1"/>
            </p:cNvSpPr>
            <p:nvPr userDrawn="1"/>
          </p:nvSpPr>
          <p:spPr>
            <a:xfrm rot="2305559" flipH="1" flipV="1">
              <a:off x="45157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>
              <a:spLocks noChangeAspect="1"/>
            </p:cNvSpPr>
            <p:nvPr userDrawn="1"/>
          </p:nvSpPr>
          <p:spPr>
            <a:xfrm rot="2305559" flipH="1" flipV="1">
              <a:off x="45255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>
              <a:spLocks noChangeAspect="1"/>
            </p:cNvSpPr>
            <p:nvPr userDrawn="1"/>
          </p:nvSpPr>
          <p:spPr>
            <a:xfrm rot="2305559" flipH="1" flipV="1">
              <a:off x="47273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>
              <a:spLocks noChangeAspect="1"/>
            </p:cNvSpPr>
            <p:nvPr userDrawn="1"/>
          </p:nvSpPr>
          <p:spPr>
            <a:xfrm rot="2305559" flipH="1" flipV="1">
              <a:off x="43453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/>
            <p:cNvSpPr>
              <a:spLocks noChangeAspect="1"/>
            </p:cNvSpPr>
            <p:nvPr userDrawn="1"/>
          </p:nvSpPr>
          <p:spPr>
            <a:xfrm rot="2305559" flipH="1" flipV="1">
              <a:off x="46142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/>
            <p:cNvSpPr>
              <a:spLocks noChangeAspect="1"/>
            </p:cNvSpPr>
            <p:nvPr userDrawn="1"/>
          </p:nvSpPr>
          <p:spPr>
            <a:xfrm rot="2305559" flipH="1" flipV="1">
              <a:off x="46142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/>
            <p:cNvSpPr>
              <a:spLocks noChangeAspect="1"/>
            </p:cNvSpPr>
            <p:nvPr userDrawn="1"/>
          </p:nvSpPr>
          <p:spPr>
            <a:xfrm rot="2305559" flipH="1" flipV="1">
              <a:off x="44169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/>
            <p:cNvSpPr>
              <a:spLocks noChangeAspect="1"/>
            </p:cNvSpPr>
            <p:nvPr userDrawn="1"/>
          </p:nvSpPr>
          <p:spPr>
            <a:xfrm rot="2305559" flipH="1" flipV="1">
              <a:off x="44169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>
              <a:spLocks noChangeAspect="1"/>
            </p:cNvSpPr>
            <p:nvPr userDrawn="1"/>
          </p:nvSpPr>
          <p:spPr>
            <a:xfrm rot="2305559" flipH="1" flipV="1">
              <a:off x="42392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>
              <a:spLocks noChangeAspect="1"/>
            </p:cNvSpPr>
            <p:nvPr userDrawn="1"/>
          </p:nvSpPr>
          <p:spPr>
            <a:xfrm rot="2305559" flipH="1" flipV="1">
              <a:off x="42392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>
              <a:spLocks noChangeAspect="1"/>
            </p:cNvSpPr>
            <p:nvPr userDrawn="1"/>
          </p:nvSpPr>
          <p:spPr>
            <a:xfrm rot="2305559" flipH="1" flipV="1">
              <a:off x="41782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/>
            <p:cNvSpPr>
              <a:spLocks noChangeAspect="1"/>
            </p:cNvSpPr>
            <p:nvPr userDrawn="1"/>
          </p:nvSpPr>
          <p:spPr>
            <a:xfrm rot="2305559" flipH="1" flipV="1">
              <a:off x="41782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/>
            <p:cNvSpPr>
              <a:spLocks noChangeAspect="1"/>
            </p:cNvSpPr>
            <p:nvPr userDrawn="1"/>
          </p:nvSpPr>
          <p:spPr>
            <a:xfrm rot="2305559" flipH="1" flipV="1">
              <a:off x="42272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/>
            <p:cNvSpPr>
              <a:spLocks noChangeAspect="1"/>
            </p:cNvSpPr>
            <p:nvPr userDrawn="1"/>
          </p:nvSpPr>
          <p:spPr>
            <a:xfrm rot="2305559" flipH="1" flipV="1">
              <a:off x="42272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>
              <a:spLocks noChangeAspect="1"/>
            </p:cNvSpPr>
            <p:nvPr userDrawn="1"/>
          </p:nvSpPr>
          <p:spPr>
            <a:xfrm rot="2305559" flipH="1" flipV="1">
              <a:off x="43414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/>
            <p:cNvSpPr>
              <a:spLocks noChangeAspect="1"/>
            </p:cNvSpPr>
            <p:nvPr userDrawn="1"/>
          </p:nvSpPr>
          <p:spPr>
            <a:xfrm rot="2305559" flipH="1" flipV="1">
              <a:off x="43414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/>
            <p:cNvSpPr>
              <a:spLocks noChangeAspect="1"/>
            </p:cNvSpPr>
            <p:nvPr userDrawn="1"/>
          </p:nvSpPr>
          <p:spPr>
            <a:xfrm rot="2305559" flipH="1" flipV="1">
              <a:off x="45163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>
              <a:spLocks noChangeAspect="1"/>
            </p:cNvSpPr>
            <p:nvPr userDrawn="1"/>
          </p:nvSpPr>
          <p:spPr>
            <a:xfrm rot="2305559" flipH="1" flipV="1">
              <a:off x="45163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/>
            <p:cNvSpPr>
              <a:spLocks noChangeAspect="1"/>
            </p:cNvSpPr>
            <p:nvPr userDrawn="1"/>
          </p:nvSpPr>
          <p:spPr>
            <a:xfrm rot="2305559" flipH="1" flipV="1">
              <a:off x="47173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/>
            <p:cNvSpPr>
              <a:spLocks noChangeAspect="1"/>
            </p:cNvSpPr>
            <p:nvPr userDrawn="1"/>
          </p:nvSpPr>
          <p:spPr>
            <a:xfrm rot="2305559" flipH="1" flipV="1">
              <a:off x="47173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/>
            <p:cNvSpPr>
              <a:spLocks noChangeAspect="1"/>
            </p:cNvSpPr>
            <p:nvPr userDrawn="1"/>
          </p:nvSpPr>
          <p:spPr>
            <a:xfrm rot="2305559" flipH="1" flipV="1">
              <a:off x="47975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>
              <a:spLocks noChangeAspect="1"/>
            </p:cNvSpPr>
            <p:nvPr userDrawn="1"/>
          </p:nvSpPr>
          <p:spPr>
            <a:xfrm rot="2305559" flipH="1" flipV="1">
              <a:off x="47975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Oval 151"/>
            <p:cNvSpPr>
              <a:spLocks noChangeAspect="1"/>
            </p:cNvSpPr>
            <p:nvPr userDrawn="1"/>
          </p:nvSpPr>
          <p:spPr>
            <a:xfrm rot="2305559" flipH="1" flipV="1">
              <a:off x="47953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/>
            <p:cNvSpPr>
              <a:spLocks noChangeAspect="1"/>
            </p:cNvSpPr>
            <p:nvPr userDrawn="1"/>
          </p:nvSpPr>
          <p:spPr>
            <a:xfrm rot="2305559" flipH="1" flipV="1">
              <a:off x="47953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Oval 153"/>
            <p:cNvSpPr>
              <a:spLocks noChangeAspect="1"/>
            </p:cNvSpPr>
            <p:nvPr userDrawn="1"/>
          </p:nvSpPr>
          <p:spPr>
            <a:xfrm rot="2305559" flipH="1" flipV="1">
              <a:off x="48689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/>
            <p:cNvSpPr>
              <a:spLocks noChangeAspect="1"/>
            </p:cNvSpPr>
            <p:nvPr userDrawn="1"/>
          </p:nvSpPr>
          <p:spPr>
            <a:xfrm rot="2305559" flipH="1" flipV="1">
              <a:off x="48689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6" name="Group 155"/>
          <p:cNvGrpSpPr>
            <a:grpSpLocks noChangeAspect="1"/>
          </p:cNvGrpSpPr>
          <p:nvPr userDrawn="1"/>
        </p:nvGrpSpPr>
        <p:grpSpPr>
          <a:xfrm>
            <a:off x="1073460" y="457201"/>
            <a:ext cx="910232" cy="908413"/>
            <a:chOff x="1573527" y="457200"/>
            <a:chExt cx="1093473" cy="1091294"/>
          </a:xfrm>
          <a:solidFill>
            <a:schemeClr val="tx2"/>
          </a:solidFill>
        </p:grpSpPr>
        <p:sp>
          <p:nvSpPr>
            <p:cNvPr id="157" name="Dodecagon 156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Dodecagon 157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Dodecagon 158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Dodecagon 159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Dodecagon 160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Dodecagon 161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Dodecagon 162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Dodecagon 163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Dodecagon 164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Dodecagon 165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7" name="Dodecagon 166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8" name="Dodecagon 167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Dodecagon 168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0" name="Dodecagon 169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Dodecagon 170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2" name="Dodecagon 171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Dodecagon 172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Dodecagon 173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5" name="Oval 174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6" name="Oval 175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Oval 176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Oval 177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Oval 178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Oval 180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2" name="Oval 181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3" name="Oval 182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Oval 183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5" name="Oval 184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Oval 185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Oval 186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Oval 187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Oval 188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Oval 189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Oval 190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Oval 191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Oval 192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Oval 194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Oval 195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7" name="Oval 196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Oval 197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Oval 198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Oval 199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1" name="Group 200"/>
          <p:cNvGrpSpPr>
            <a:grpSpLocks noChangeAspect="1"/>
          </p:cNvGrpSpPr>
          <p:nvPr userDrawn="1"/>
        </p:nvGrpSpPr>
        <p:grpSpPr>
          <a:xfrm>
            <a:off x="4121460" y="457201"/>
            <a:ext cx="910232" cy="908413"/>
            <a:chOff x="1573527" y="457200"/>
            <a:chExt cx="1093473" cy="1091294"/>
          </a:xfrm>
          <a:solidFill>
            <a:srgbClr val="687E3C"/>
          </a:solidFill>
        </p:grpSpPr>
        <p:sp>
          <p:nvSpPr>
            <p:cNvPr id="202" name="Dodecagon 201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Dodecagon 202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Dodecagon 203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Dodecagon 204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Dodecagon 205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Dodecagon 206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Dodecagon 207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Dodecagon 208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0" name="Dodecagon 209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1" name="Dodecagon 210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2" name="Dodecagon 211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3" name="Dodecagon 212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4" name="Dodecagon 213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5" name="Dodecagon 214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Dodecagon 215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Dodecagon 216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Dodecagon 217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Dodecagon 218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0" name="Oval 219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Oval 220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2" name="Oval 221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3" name="Oval 222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4" name="Oval 223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Oval 224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6" name="Oval 225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Oval 226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8" name="Oval 227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Oval 228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Oval 229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Oval 230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Oval 231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3" name="Oval 232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4" name="Oval 233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5" name="Oval 234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6" name="Oval 235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7" name="Oval 236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Oval 237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9" name="Oval 238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0" name="Oval 239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1" name="Oval 240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2" name="Oval 241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3" name="Oval 242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4" name="Oval 243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5" name="Oval 244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6" name="Title 1"/>
          <p:cNvSpPr>
            <a:spLocks noGrp="1"/>
          </p:cNvSpPr>
          <p:nvPr>
            <p:ph type="ctrTitle" hasCustomPrompt="1"/>
          </p:nvPr>
        </p:nvSpPr>
        <p:spPr>
          <a:xfrm>
            <a:off x="431652" y="3318780"/>
            <a:ext cx="8314182" cy="113157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Add title</a:t>
            </a:r>
            <a:endParaRPr lang="en-US" dirty="0"/>
          </a:p>
        </p:txBody>
      </p:sp>
      <p:sp>
        <p:nvSpPr>
          <p:cNvPr id="247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0890" y="5162255"/>
            <a:ext cx="8314944" cy="545592"/>
          </a:xfrm>
          <a:prstGeom prst="rect">
            <a:avLst/>
          </a:prstGeom>
        </p:spPr>
        <p:txBody>
          <a:bodyPr vert="horz" anchor="ctr"/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chemeClr val="accent5">
                    <a:lumMod val="20000"/>
                    <a:lumOff val="80000"/>
                  </a:schemeClr>
                </a:solidFill>
                <a:latin typeface="Arial"/>
              </a:defRPr>
            </a:lvl1pPr>
          </a:lstStyle>
          <a:p>
            <a:pPr lvl="0"/>
            <a:r>
              <a:rPr lang="en-US" dirty="0" smtClean="0"/>
              <a:t>Add Presenter Information</a:t>
            </a:r>
          </a:p>
        </p:txBody>
      </p:sp>
      <p:grpSp>
        <p:nvGrpSpPr>
          <p:cNvPr id="248" name="Group 247"/>
          <p:cNvGrpSpPr>
            <a:grpSpLocks noChangeAspect="1"/>
          </p:cNvGrpSpPr>
          <p:nvPr userDrawn="1"/>
        </p:nvGrpSpPr>
        <p:grpSpPr>
          <a:xfrm>
            <a:off x="2861580" y="2150932"/>
            <a:ext cx="223524" cy="223072"/>
            <a:chOff x="1573527" y="457200"/>
            <a:chExt cx="1093473" cy="1091294"/>
          </a:xfrm>
          <a:solidFill>
            <a:srgbClr val="FFFFFF"/>
          </a:solidFill>
        </p:grpSpPr>
        <p:sp>
          <p:nvSpPr>
            <p:cNvPr id="249" name="Dodecagon 248"/>
            <p:cNvSpPr>
              <a:spLocks noChangeAspect="1"/>
            </p:cNvSpPr>
            <p:nvPr userDrawn="1"/>
          </p:nvSpPr>
          <p:spPr>
            <a:xfrm>
              <a:off x="2092643" y="45720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0" name="Dodecagon 249"/>
            <p:cNvSpPr>
              <a:spLocks noChangeAspect="1"/>
            </p:cNvSpPr>
            <p:nvPr userDrawn="1"/>
          </p:nvSpPr>
          <p:spPr>
            <a:xfrm>
              <a:off x="1896750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Dodecagon 250"/>
            <p:cNvSpPr>
              <a:spLocks noChangeAspect="1"/>
            </p:cNvSpPr>
            <p:nvPr userDrawn="1"/>
          </p:nvSpPr>
          <p:spPr>
            <a:xfrm>
              <a:off x="2268946" y="49672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" name="Dodecagon 251"/>
            <p:cNvSpPr>
              <a:spLocks noChangeAspect="1"/>
            </p:cNvSpPr>
            <p:nvPr userDrawn="1"/>
          </p:nvSpPr>
          <p:spPr>
            <a:xfrm>
              <a:off x="2435455" y="599493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3" name="Dodecagon 252"/>
            <p:cNvSpPr>
              <a:spLocks noChangeAspect="1"/>
            </p:cNvSpPr>
            <p:nvPr userDrawn="1"/>
          </p:nvSpPr>
          <p:spPr>
            <a:xfrm>
              <a:off x="2547117" y="767475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4" name="Dodecagon 253"/>
            <p:cNvSpPr>
              <a:spLocks noChangeAspect="1"/>
            </p:cNvSpPr>
            <p:nvPr userDrawn="1"/>
          </p:nvSpPr>
          <p:spPr>
            <a:xfrm>
              <a:off x="2582374" y="9552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5" name="Dodecagon 254"/>
            <p:cNvSpPr>
              <a:spLocks noChangeAspect="1"/>
            </p:cNvSpPr>
            <p:nvPr userDrawn="1"/>
          </p:nvSpPr>
          <p:spPr>
            <a:xfrm>
              <a:off x="1740036" y="60541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" name="Dodecagon 255"/>
            <p:cNvSpPr>
              <a:spLocks noChangeAspect="1"/>
            </p:cNvSpPr>
            <p:nvPr userDrawn="1"/>
          </p:nvSpPr>
          <p:spPr>
            <a:xfrm>
              <a:off x="2543196" y="115877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" name="Dodecagon 256"/>
            <p:cNvSpPr>
              <a:spLocks noChangeAspect="1"/>
            </p:cNvSpPr>
            <p:nvPr userDrawn="1"/>
          </p:nvSpPr>
          <p:spPr>
            <a:xfrm>
              <a:off x="1622500" y="77340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" name="Dodecagon 257"/>
            <p:cNvSpPr>
              <a:spLocks noChangeAspect="1"/>
            </p:cNvSpPr>
            <p:nvPr userDrawn="1"/>
          </p:nvSpPr>
          <p:spPr>
            <a:xfrm>
              <a:off x="2445249" y="1326752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" name="Dodecagon 258"/>
            <p:cNvSpPr>
              <a:spLocks noChangeAspect="1"/>
            </p:cNvSpPr>
            <p:nvPr userDrawn="1"/>
          </p:nvSpPr>
          <p:spPr>
            <a:xfrm>
              <a:off x="2278741" y="14295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Dodecagon 259"/>
            <p:cNvSpPr>
              <a:spLocks noChangeAspect="1"/>
            </p:cNvSpPr>
            <p:nvPr userDrawn="1"/>
          </p:nvSpPr>
          <p:spPr>
            <a:xfrm>
              <a:off x="2092643" y="1463120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" name="Dodecagon 260"/>
            <p:cNvSpPr>
              <a:spLocks noChangeAspect="1"/>
            </p:cNvSpPr>
            <p:nvPr userDrawn="1"/>
          </p:nvSpPr>
          <p:spPr>
            <a:xfrm>
              <a:off x="1896750" y="143544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" name="Dodecagon 261"/>
            <p:cNvSpPr>
              <a:spLocks noChangeAspect="1"/>
            </p:cNvSpPr>
            <p:nvPr userDrawn="1"/>
          </p:nvSpPr>
          <p:spPr>
            <a:xfrm>
              <a:off x="1730241" y="1318841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Dodecagon 262"/>
            <p:cNvSpPr>
              <a:spLocks noChangeAspect="1"/>
            </p:cNvSpPr>
            <p:nvPr userDrawn="1"/>
          </p:nvSpPr>
          <p:spPr>
            <a:xfrm>
              <a:off x="1573527" y="971026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Dodecagon 263"/>
            <p:cNvSpPr>
              <a:spLocks noChangeAspect="1"/>
            </p:cNvSpPr>
            <p:nvPr userDrawn="1"/>
          </p:nvSpPr>
          <p:spPr>
            <a:xfrm>
              <a:off x="1622500" y="1148889"/>
              <a:ext cx="84626" cy="85374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Dodecagon 264"/>
            <p:cNvSpPr>
              <a:spLocks noChangeAspect="1"/>
            </p:cNvSpPr>
            <p:nvPr userDrawn="1"/>
          </p:nvSpPr>
          <p:spPr>
            <a:xfrm>
              <a:off x="1984902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Dodecagon 265"/>
            <p:cNvSpPr>
              <a:spLocks noChangeAspect="1"/>
            </p:cNvSpPr>
            <p:nvPr userDrawn="1"/>
          </p:nvSpPr>
          <p:spPr>
            <a:xfrm>
              <a:off x="2190589" y="941382"/>
              <a:ext cx="98730" cy="99603"/>
            </a:xfrm>
            <a:prstGeom prst="dodecag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Oval 266"/>
            <p:cNvSpPr>
              <a:spLocks noChangeAspect="1"/>
            </p:cNvSpPr>
            <p:nvPr userDrawn="1"/>
          </p:nvSpPr>
          <p:spPr>
            <a:xfrm rot="2305559" flipH="1" flipV="1">
              <a:off x="2077326" y="78515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Oval 267"/>
            <p:cNvSpPr>
              <a:spLocks noChangeAspect="1"/>
            </p:cNvSpPr>
            <p:nvPr userDrawn="1"/>
          </p:nvSpPr>
          <p:spPr>
            <a:xfrm rot="2305559" flipH="1" flipV="1">
              <a:off x="2087121" y="1107942"/>
              <a:ext cx="98730" cy="99603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Oval 268"/>
            <p:cNvSpPr>
              <a:spLocks noChangeAspect="1"/>
            </p:cNvSpPr>
            <p:nvPr userDrawn="1"/>
          </p:nvSpPr>
          <p:spPr>
            <a:xfrm rot="2305559" flipH="1" flipV="1">
              <a:off x="2288924" y="1067365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Oval 269"/>
            <p:cNvSpPr>
              <a:spLocks noChangeAspect="1"/>
            </p:cNvSpPr>
            <p:nvPr userDrawn="1"/>
          </p:nvSpPr>
          <p:spPr>
            <a:xfrm rot="2305559" flipH="1" flipV="1">
              <a:off x="1906933" y="1085297"/>
              <a:ext cx="84626" cy="8537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Oval 270"/>
            <p:cNvSpPr>
              <a:spLocks noChangeAspect="1"/>
            </p:cNvSpPr>
            <p:nvPr userDrawn="1"/>
          </p:nvSpPr>
          <p:spPr>
            <a:xfrm rot="2305559" flipH="1" flipV="1">
              <a:off x="2175899" y="127842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Oval 271"/>
            <p:cNvSpPr>
              <a:spLocks noChangeAspect="1"/>
            </p:cNvSpPr>
            <p:nvPr userDrawn="1"/>
          </p:nvSpPr>
          <p:spPr>
            <a:xfrm rot="2305559" flipH="1" flipV="1">
              <a:off x="2175899" y="127734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Oval 272"/>
            <p:cNvSpPr>
              <a:spLocks noChangeAspect="1"/>
            </p:cNvSpPr>
            <p:nvPr userDrawn="1"/>
          </p:nvSpPr>
          <p:spPr>
            <a:xfrm rot="2305559" flipH="1" flipV="1">
              <a:off x="1978562" y="128171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Oval 273"/>
            <p:cNvSpPr>
              <a:spLocks noChangeAspect="1"/>
            </p:cNvSpPr>
            <p:nvPr userDrawn="1"/>
          </p:nvSpPr>
          <p:spPr>
            <a:xfrm rot="2305559" flipH="1" flipV="1">
              <a:off x="1978562" y="128063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Oval 274"/>
            <p:cNvSpPr>
              <a:spLocks noChangeAspect="1"/>
            </p:cNvSpPr>
            <p:nvPr userDrawn="1"/>
          </p:nvSpPr>
          <p:spPr>
            <a:xfrm rot="2305559" flipH="1" flipV="1">
              <a:off x="1800812" y="118618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Oval 275"/>
            <p:cNvSpPr>
              <a:spLocks noChangeAspect="1"/>
            </p:cNvSpPr>
            <p:nvPr userDrawn="1"/>
          </p:nvSpPr>
          <p:spPr>
            <a:xfrm rot="2305559" flipH="1" flipV="1">
              <a:off x="1800812" y="118510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Oval 276"/>
            <p:cNvSpPr>
              <a:spLocks noChangeAspect="1"/>
            </p:cNvSpPr>
            <p:nvPr userDrawn="1"/>
          </p:nvSpPr>
          <p:spPr>
            <a:xfrm rot="2305559" flipH="1" flipV="1">
              <a:off x="1739838" y="100172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Oval 277"/>
            <p:cNvSpPr>
              <a:spLocks noChangeAspect="1"/>
            </p:cNvSpPr>
            <p:nvPr userDrawn="1"/>
          </p:nvSpPr>
          <p:spPr>
            <a:xfrm rot="2305559" flipH="1" flipV="1">
              <a:off x="1739838" y="1000648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9" name="Oval 278"/>
            <p:cNvSpPr>
              <a:spLocks noChangeAspect="1"/>
            </p:cNvSpPr>
            <p:nvPr userDrawn="1"/>
          </p:nvSpPr>
          <p:spPr>
            <a:xfrm rot="2305559" flipH="1" flipV="1">
              <a:off x="1788812" y="83703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0" name="Oval 279"/>
            <p:cNvSpPr>
              <a:spLocks noChangeAspect="1"/>
            </p:cNvSpPr>
            <p:nvPr userDrawn="1"/>
          </p:nvSpPr>
          <p:spPr>
            <a:xfrm rot="2305559" flipH="1" flipV="1">
              <a:off x="1788812" y="835953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1" name="Oval 280"/>
            <p:cNvSpPr>
              <a:spLocks noChangeAspect="1"/>
            </p:cNvSpPr>
            <p:nvPr userDrawn="1"/>
          </p:nvSpPr>
          <p:spPr>
            <a:xfrm rot="2305559" flipH="1" flipV="1">
              <a:off x="1903083" y="70197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2" name="Oval 281"/>
            <p:cNvSpPr>
              <a:spLocks noChangeAspect="1"/>
            </p:cNvSpPr>
            <p:nvPr userDrawn="1"/>
          </p:nvSpPr>
          <p:spPr>
            <a:xfrm rot="2305559" flipH="1" flipV="1">
              <a:off x="1903083" y="7008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3" name="Oval 282"/>
            <p:cNvSpPr>
              <a:spLocks noChangeAspect="1"/>
            </p:cNvSpPr>
            <p:nvPr userDrawn="1"/>
          </p:nvSpPr>
          <p:spPr>
            <a:xfrm rot="2305559" flipH="1" flipV="1">
              <a:off x="2077952" y="60649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4" name="Oval 283"/>
            <p:cNvSpPr>
              <a:spLocks noChangeAspect="1"/>
            </p:cNvSpPr>
            <p:nvPr userDrawn="1"/>
          </p:nvSpPr>
          <p:spPr>
            <a:xfrm rot="2305559" flipH="1" flipV="1">
              <a:off x="2077952" y="605419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5" name="Oval 284"/>
            <p:cNvSpPr>
              <a:spLocks noChangeAspect="1"/>
            </p:cNvSpPr>
            <p:nvPr userDrawn="1"/>
          </p:nvSpPr>
          <p:spPr>
            <a:xfrm rot="2305559" flipH="1" flipV="1">
              <a:off x="2278938" y="70201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6" name="Oval 285"/>
            <p:cNvSpPr>
              <a:spLocks noChangeAspect="1"/>
            </p:cNvSpPr>
            <p:nvPr userDrawn="1"/>
          </p:nvSpPr>
          <p:spPr>
            <a:xfrm rot="2305559" flipH="1" flipV="1">
              <a:off x="2278938" y="700936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Oval 286"/>
            <p:cNvSpPr>
              <a:spLocks noChangeAspect="1"/>
            </p:cNvSpPr>
            <p:nvPr userDrawn="1"/>
          </p:nvSpPr>
          <p:spPr>
            <a:xfrm rot="2305559" flipH="1" flipV="1">
              <a:off x="2359128" y="84694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" name="Oval 287"/>
            <p:cNvSpPr>
              <a:spLocks noChangeAspect="1"/>
            </p:cNvSpPr>
            <p:nvPr userDrawn="1"/>
          </p:nvSpPr>
          <p:spPr>
            <a:xfrm rot="2305559" flipH="1" flipV="1">
              <a:off x="2359128" y="845862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9" name="Oval 288"/>
            <p:cNvSpPr>
              <a:spLocks noChangeAspect="1"/>
            </p:cNvSpPr>
            <p:nvPr userDrawn="1"/>
          </p:nvSpPr>
          <p:spPr>
            <a:xfrm rot="2305559" flipH="1" flipV="1">
              <a:off x="2356903" y="119937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0" name="Oval 289"/>
            <p:cNvSpPr>
              <a:spLocks noChangeAspect="1"/>
            </p:cNvSpPr>
            <p:nvPr userDrawn="1"/>
          </p:nvSpPr>
          <p:spPr>
            <a:xfrm rot="2305559" flipH="1" flipV="1">
              <a:off x="2356903" y="1198295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1" name="Oval 290"/>
            <p:cNvSpPr>
              <a:spLocks noChangeAspect="1"/>
            </p:cNvSpPr>
            <p:nvPr userDrawn="1"/>
          </p:nvSpPr>
          <p:spPr>
            <a:xfrm rot="2305559" flipH="1" flipV="1">
              <a:off x="2430559" y="103139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2" name="Oval 291"/>
            <p:cNvSpPr>
              <a:spLocks noChangeAspect="1"/>
            </p:cNvSpPr>
            <p:nvPr userDrawn="1"/>
          </p:nvSpPr>
          <p:spPr>
            <a:xfrm rot="2305559" flipH="1" flipV="1">
              <a:off x="2430559" y="1030314"/>
              <a:ext cx="84626" cy="84294"/>
            </a:xfrm>
            <a:prstGeom prst="ellips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3" name="Rectangle 292"/>
          <p:cNvSpPr/>
          <p:nvPr userDrawn="1"/>
        </p:nvSpPr>
        <p:spPr>
          <a:xfrm>
            <a:off x="3123619" y="2057400"/>
            <a:ext cx="409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457200">
              <a:spcAft>
                <a:spcPts val="300"/>
              </a:spcAft>
            </a:pPr>
            <a:r>
              <a:rPr lang="en-US" sz="1800" cap="small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rial" pitchFamily="-108" charset="0"/>
                <a:ea typeface="ＭＳ Ｐゴシック" pitchFamily="-108" charset="-128"/>
                <a:cs typeface="ＭＳ Ｐゴシック" pitchFamily="-108" charset="-128"/>
              </a:rPr>
              <a:t>Hepatitis C Online</a:t>
            </a:r>
          </a:p>
        </p:txBody>
      </p:sp>
    </p:spTree>
    <p:extLst>
      <p:ext uri="{BB962C8B-B14F-4D97-AF65-F5344CB8AC3E}">
        <p14:creationId xmlns:p14="http://schemas.microsoft.com/office/powerpoint/2010/main" val="346784507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6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 Slide: click to add title</a:t>
            </a:r>
            <a:endParaRPr lang="en-US" dirty="0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invGray">
          <a:xfrm>
            <a:off x="-5588" y="1386845"/>
            <a:ext cx="9162288" cy="365755"/>
          </a:xfrm>
          <a:prstGeom prst="rect">
            <a:avLst/>
          </a:prstGeom>
          <a:solidFill>
            <a:srgbClr val="5A646E"/>
          </a:solidFill>
          <a:ln>
            <a:noFill/>
            <a:headEnd/>
            <a:tailEnd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 defTabSz="457200">
              <a:lnSpc>
                <a:spcPct val="85000"/>
              </a:lnSpc>
            </a:pPr>
            <a:endParaRPr lang="en-US" sz="20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type="body" idx="10" hasCustomPrompt="1"/>
          </p:nvPr>
        </p:nvSpPr>
        <p:spPr>
          <a:xfrm>
            <a:off x="0" y="1386843"/>
            <a:ext cx="9144000" cy="3596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text</a:t>
            </a:r>
          </a:p>
        </p:txBody>
      </p:sp>
      <p:sp>
        <p:nvSpPr>
          <p:cNvPr id="13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1295401"/>
            <a:ext cx="9162288" cy="5590031"/>
          </a:xfrm>
          <a:prstGeom prst="rect">
            <a:avLst/>
          </a:prstGeom>
          <a:gradFill>
            <a:gsLst>
              <a:gs pos="0">
                <a:srgbClr val="194A5A"/>
              </a:gs>
              <a:gs pos="80000">
                <a:srgbClr val="24708B"/>
              </a:gs>
              <a:gs pos="100000">
                <a:srgbClr val="2E84AA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20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22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27498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6873240"/>
          </a:xfrm>
          <a:prstGeom prst="rect">
            <a:avLst/>
          </a:prstGeom>
        </p:spPr>
      </p:pic>
      <p:grpSp>
        <p:nvGrpSpPr>
          <p:cNvPr id="9" name="Group 8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0" name="Rectangle 9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18" y="6461760"/>
            <a:ext cx="7388319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713818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F0EADC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705100"/>
            <a:ext cx="8686800" cy="145770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lnSpc>
                <a:spcPts val="3600"/>
              </a:lnSpc>
              <a:spcBef>
                <a:spcPts val="800"/>
              </a:spcBef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65" name="Title 1"/>
          <p:cNvSpPr txBox="1">
            <a:spLocks/>
          </p:cNvSpPr>
          <p:nvPr userDrawn="1"/>
        </p:nvSpPr>
        <p:spPr>
          <a:xfrm>
            <a:off x="228600" y="-4763"/>
            <a:ext cx="8610600" cy="309563"/>
          </a:xfrm>
          <a:prstGeom prst="rect">
            <a:avLst/>
          </a:prstGeom>
        </p:spPr>
        <p:txBody>
          <a:bodyPr t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0" kern="1200" cap="none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1600" dirty="0">
              <a:solidFill>
                <a:srgbClr val="D3E5FF"/>
              </a:solidFill>
            </a:endParaRPr>
          </a:p>
        </p:txBody>
      </p:sp>
      <p:sp>
        <p:nvSpPr>
          <p:cNvPr id="6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-9525"/>
            <a:ext cx="8839200" cy="304800"/>
          </a:xfrm>
          <a:prstGeom prst="rect">
            <a:avLst/>
          </a:prstGeom>
        </p:spPr>
        <p:txBody>
          <a:bodyPr lIns="274320" anchor="b">
            <a:normAutofit/>
          </a:bodyPr>
          <a:lstStyle>
            <a:lvl1pPr marL="0" indent="0">
              <a:buNone/>
              <a:defRPr sz="1200" b="0" baseline="0">
                <a:solidFill>
                  <a:srgbClr val="D3E5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ADD SECTION TOPIC (OPTIONAL)</a:t>
            </a:r>
          </a:p>
        </p:txBody>
      </p:sp>
    </p:spTree>
    <p:extLst>
      <p:ext uri="{BB962C8B-B14F-4D97-AF65-F5344CB8AC3E}">
        <p14:creationId xmlns:p14="http://schemas.microsoft.com/office/powerpoint/2010/main" val="238769144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1" y="3276600"/>
            <a:ext cx="8077200" cy="123825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ctr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1" y="2476500"/>
            <a:ext cx="8077200" cy="790576"/>
          </a:xfrm>
          <a:prstGeom prst="rect">
            <a:avLst/>
          </a:prstGeom>
        </p:spPr>
        <p:txBody>
          <a:bodyPr bIns="0" anchor="b"/>
          <a:lstStyle>
            <a:lvl1pPr marL="0" indent="0" algn="ctr">
              <a:buNone/>
              <a:defRPr sz="20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ADD HEADER TEXT</a:t>
            </a:r>
          </a:p>
        </p:txBody>
      </p:sp>
      <p:pic>
        <p:nvPicPr>
          <p:cNvPr id="12" name="Picture 11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1" name="Rectangle 10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2600325"/>
            <a:ext cx="3657600" cy="68580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 algn="l">
              <a:defRPr sz="3200" b="0" cap="none">
                <a:solidFill>
                  <a:srgbClr val="003A78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3400" y="2028825"/>
            <a:ext cx="3657600" cy="533400"/>
          </a:xfrm>
          <a:prstGeom prst="rect">
            <a:avLst/>
          </a:prstGeom>
        </p:spPr>
        <p:txBody>
          <a:bodyPr bIns="0" anchor="b"/>
          <a:lstStyle>
            <a:lvl1pPr marL="0" indent="0" algn="l">
              <a:buNone/>
              <a:defRPr sz="2400" cap="small" baseline="0">
                <a:solidFill>
                  <a:srgbClr val="003A78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subtitle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525" y="3429002"/>
            <a:ext cx="4572001" cy="1612899"/>
          </a:xfrm>
          <a:prstGeom prst="rect">
            <a:avLst/>
          </a:prstGeom>
          <a:solidFill>
            <a:srgbClr val="B59452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588933" y="1828800"/>
            <a:ext cx="4572001" cy="1581150"/>
          </a:xfrm>
          <a:prstGeom prst="rect">
            <a:avLst/>
          </a:prstGeom>
          <a:solidFill>
            <a:schemeClr val="accent5"/>
          </a:solidFill>
          <a:ln>
            <a:solidFill>
              <a:srgbClr val="78A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0" hasCustomPrompt="1"/>
          </p:nvPr>
        </p:nvSpPr>
        <p:spPr>
          <a:xfrm>
            <a:off x="4876800" y="3581400"/>
            <a:ext cx="3962400" cy="1219200"/>
          </a:xfrm>
          <a:prstGeom prst="rect">
            <a:avLst/>
          </a:prstGeom>
        </p:spPr>
        <p:txBody>
          <a:bodyPr/>
          <a:lstStyle>
            <a:lvl1pPr marL="228600" indent="-228600">
              <a:defRPr sz="2000">
                <a:solidFill>
                  <a:srgbClr val="003A78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</a:p>
        </p:txBody>
      </p:sp>
      <p:pic>
        <p:nvPicPr>
          <p:cNvPr id="18" name="Picture 17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sp>
        <p:nvSpPr>
          <p:cNvPr id="1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Picture 21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cxnSp>
        <p:nvCxnSpPr>
          <p:cNvPr id="23" name="Straight Connector 22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16" name="Rectangle 15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Dodecagon 34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Dodecagon 35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Dodecagon 36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Dodecagon 37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Dodecagon 38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Dodecagon 39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Dodecagon 40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Dodecagon 41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Dodecagon 42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62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63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65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Oval 67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Oval 68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2794000"/>
            <a:ext cx="9143999" cy="1295400"/>
          </a:xfrm>
          <a:prstGeom prst="rect">
            <a:avLst/>
          </a:prstGeom>
          <a:solidFill>
            <a:srgbClr val="D3BF97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448731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82879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029202"/>
            <a:ext cx="9157371" cy="1828798"/>
          </a:xfrm>
          <a:prstGeom prst="rect">
            <a:avLst/>
          </a:prstGeom>
        </p:spPr>
      </p:pic>
      <p:sp>
        <p:nvSpPr>
          <p:cNvPr id="12" name="Title 4"/>
          <p:cNvSpPr txBox="1">
            <a:spLocks/>
          </p:cNvSpPr>
          <p:nvPr userDrawn="1"/>
        </p:nvSpPr>
        <p:spPr>
          <a:xfrm>
            <a:off x="0" y="1828800"/>
            <a:ext cx="9143999" cy="3200400"/>
          </a:xfrm>
          <a:prstGeom prst="rect">
            <a:avLst/>
          </a:prstGeom>
          <a:solidFill>
            <a:srgbClr val="D3BF97"/>
          </a:solidFill>
        </p:spPr>
        <p:txBody>
          <a:bodyPr tIns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301" y="2806700"/>
            <a:ext cx="8686800" cy="1274826"/>
          </a:xfrm>
          <a:prstGeom prst="rect">
            <a:avLst/>
          </a:prstGeom>
        </p:spPr>
        <p:txBody>
          <a:bodyPr tIns="0" anchor="ctr">
            <a:normAutofit/>
          </a:bodyPr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" y="5040312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1" y="1822978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 userDrawn="1"/>
        </p:nvGrpSpPr>
        <p:grpSpPr>
          <a:xfrm>
            <a:off x="7740233" y="6336972"/>
            <a:ext cx="1399539" cy="494594"/>
            <a:chOff x="7740233" y="6336972"/>
            <a:chExt cx="1399539" cy="494594"/>
          </a:xfrm>
        </p:grpSpPr>
        <p:sp>
          <p:nvSpPr>
            <p:cNvPr id="9" name="Rectangle 8"/>
            <p:cNvSpPr/>
            <p:nvPr/>
          </p:nvSpPr>
          <p:spPr>
            <a:xfrm>
              <a:off x="7994114" y="63369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b="0" dirty="0" smtClean="0">
                  <a:solidFill>
                    <a:srgbClr val="FFFFFF"/>
                  </a:solidFill>
                  <a:latin typeface="Myriad Pro"/>
                  <a:cs typeface="Myriad Pro"/>
                </a:rPr>
                <a:t>Hepatitis</a:t>
              </a:r>
              <a:endParaRPr lang="en-US" sz="1800" b="0" dirty="0">
                <a:solidFill>
                  <a:srgbClr val="FFFFFF"/>
                </a:solidFill>
                <a:latin typeface="Myriad Pro"/>
                <a:cs typeface="Myriad Pro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02609" y="65267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25858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25858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7740233" y="6413546"/>
              <a:ext cx="354457" cy="350649"/>
              <a:chOff x="7752933" y="6426246"/>
              <a:chExt cx="354457" cy="350649"/>
            </a:xfrm>
          </p:grpSpPr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Dodecagon 25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Dodecagon 26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Dodecagon 27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Dodecagon 28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Dodecagon 29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Dodecagon 30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Dodecagon 31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Dodecagon 32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Dodecagon 33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53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56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57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59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42249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85153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Data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14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Text and Data/Image Slide: click to add title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23850" y="1587500"/>
            <a:ext cx="4095750" cy="48006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228600" indent="-22860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defRPr sz="2400">
                <a:solidFill>
                  <a:srgbClr val="000000"/>
                </a:solidFill>
              </a:defRPr>
            </a:lvl1pPr>
            <a:lvl2pPr marL="400050" indent="-171450">
              <a:lnSpc>
                <a:spcPts val="2800"/>
              </a:lnSpc>
              <a:spcBef>
                <a:spcPts val="800"/>
              </a:spcBef>
              <a:buClr>
                <a:schemeClr val="tx2"/>
              </a:buClr>
              <a:buFont typeface="Arial" pitchFamily="34" charset="0"/>
              <a:buChar char="-"/>
              <a:defRPr sz="2400">
                <a:solidFill>
                  <a:srgbClr val="000000"/>
                </a:solidFill>
              </a:defRPr>
            </a:lvl2pPr>
            <a:lvl3pPr>
              <a:lnSpc>
                <a:spcPts val="2800"/>
              </a:lnSpc>
              <a:spcBef>
                <a:spcPts val="800"/>
              </a:spcBef>
              <a:defRPr sz="1600">
                <a:solidFill>
                  <a:srgbClr val="000000"/>
                </a:solidFill>
              </a:defRPr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first level text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4260036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One Line Title: click to add title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57371" cy="128016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304801" y="6461760"/>
            <a:ext cx="7382254" cy="32004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1400" b="1">
                <a:solidFill>
                  <a:srgbClr val="285078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Add Source</a:t>
            </a:r>
            <a:endParaRPr lang="en-US" dirty="0"/>
          </a:p>
        </p:txBody>
      </p:sp>
      <p:sp>
        <p:nvSpPr>
          <p:cNvPr id="9" name="Text Placeholder 19"/>
          <p:cNvSpPr>
            <a:spLocks/>
          </p:cNvSpPr>
          <p:nvPr userDrawn="1"/>
        </p:nvSpPr>
        <p:spPr bwMode="invGray">
          <a:xfrm>
            <a:off x="0" y="-12701"/>
            <a:ext cx="9162288" cy="316990"/>
          </a:xfrm>
          <a:prstGeom prst="rect">
            <a:avLst/>
          </a:prstGeom>
          <a:solidFill>
            <a:srgbClr val="002B3E"/>
          </a:solidFill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342900" indent="-342900" defTabSz="457200">
              <a:lnSpc>
                <a:spcPct val="60000"/>
              </a:lnSpc>
              <a:buClr>
                <a:srgbClr val="7592A4"/>
              </a:buClr>
              <a:buFont typeface="Arial" pitchFamily="-110" charset="0"/>
              <a:buNone/>
            </a:pPr>
            <a:endParaRPr lang="en-US" sz="1400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323850" y="304800"/>
            <a:ext cx="8515350" cy="9906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6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Data/Image slide two line title: click to add title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" y="1282700"/>
            <a:ext cx="9158733" cy="1588"/>
          </a:xfrm>
          <a:prstGeom prst="line">
            <a:avLst/>
          </a:prstGeom>
          <a:ln w="25400" cap="flat" cmpd="sng" algn="ctr">
            <a:solidFill>
              <a:srgbClr val="C0504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654219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7740233" y="6336972"/>
            <a:ext cx="1399539" cy="494594"/>
            <a:chOff x="7752933" y="6349672"/>
            <a:chExt cx="1399539" cy="494594"/>
          </a:xfrm>
        </p:grpSpPr>
        <p:sp>
          <p:nvSpPr>
            <p:cNvPr id="5" name="Rectangle 4"/>
            <p:cNvSpPr/>
            <p:nvPr/>
          </p:nvSpPr>
          <p:spPr>
            <a:xfrm>
              <a:off x="8006814" y="6349672"/>
              <a:ext cx="1136904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800" dirty="0" smtClean="0">
                  <a:solidFill>
                    <a:srgbClr val="1B2328"/>
                  </a:solidFill>
                  <a:latin typeface="Myriad Pro"/>
                  <a:cs typeface="Myriad Pro"/>
                </a:rPr>
                <a:t>Hepatitis</a:t>
              </a:r>
              <a:endParaRPr lang="en-US" sz="1800" dirty="0">
                <a:solidFill>
                  <a:srgbClr val="1B2328"/>
                </a:solidFill>
                <a:latin typeface="Myriad Pro"/>
                <a:cs typeface="Myriad Pro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8115309" y="6539466"/>
              <a:ext cx="1037163" cy="3048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00" dirty="0" smtClean="0">
                  <a:solidFill>
                    <a:srgbClr val="CE3729"/>
                  </a:solidFill>
                  <a:latin typeface="Myriad Pro"/>
                  <a:cs typeface="Myriad Pro"/>
                </a:rPr>
                <a:t>web study</a:t>
              </a:r>
              <a:endParaRPr lang="en-US" sz="1300" dirty="0">
                <a:solidFill>
                  <a:srgbClr val="CE3729"/>
                </a:solidFill>
                <a:latin typeface="Myriad Pro"/>
                <a:cs typeface="Myriad Pro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752933" y="6426246"/>
              <a:ext cx="354457" cy="350649"/>
              <a:chOff x="7752933" y="6426246"/>
              <a:chExt cx="354457" cy="350649"/>
            </a:xfrm>
          </p:grpSpPr>
          <p:sp>
            <p:nvSpPr>
              <p:cNvPr id="8" name="Dodecagon 7"/>
              <p:cNvSpPr>
                <a:spLocks noChangeAspect="1"/>
              </p:cNvSpPr>
              <p:nvPr/>
            </p:nvSpPr>
            <p:spPr>
              <a:xfrm>
                <a:off x="7921208" y="64262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Dodecagon 8"/>
              <p:cNvSpPr>
                <a:spLocks noChangeAspect="1"/>
              </p:cNvSpPr>
              <p:nvPr/>
            </p:nvSpPr>
            <p:spPr>
              <a:xfrm>
                <a:off x="785770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Dodecagon 9"/>
              <p:cNvSpPr>
                <a:spLocks noChangeAspect="1"/>
              </p:cNvSpPr>
              <p:nvPr/>
            </p:nvSpPr>
            <p:spPr>
              <a:xfrm>
                <a:off x="7978358" y="64389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Dodecagon 10"/>
              <p:cNvSpPr>
                <a:spLocks noChangeAspect="1"/>
              </p:cNvSpPr>
              <p:nvPr/>
            </p:nvSpPr>
            <p:spPr>
              <a:xfrm>
                <a:off x="8032333" y="64719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Dodecagon 11"/>
              <p:cNvSpPr>
                <a:spLocks noChangeAspect="1"/>
              </p:cNvSpPr>
              <p:nvPr/>
            </p:nvSpPr>
            <p:spPr>
              <a:xfrm>
                <a:off x="8068529" y="6525942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Dodecagon 12"/>
              <p:cNvSpPr>
                <a:spLocks noChangeAspect="1"/>
              </p:cNvSpPr>
              <p:nvPr/>
            </p:nvSpPr>
            <p:spPr>
              <a:xfrm>
                <a:off x="8079958" y="65862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Dodecagon 13"/>
              <p:cNvSpPr>
                <a:spLocks noChangeAspect="1"/>
              </p:cNvSpPr>
              <p:nvPr/>
            </p:nvSpPr>
            <p:spPr>
              <a:xfrm>
                <a:off x="7806908" y="64738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Dodecagon 14"/>
              <p:cNvSpPr>
                <a:spLocks noChangeAspect="1"/>
              </p:cNvSpPr>
              <p:nvPr/>
            </p:nvSpPr>
            <p:spPr>
              <a:xfrm>
                <a:off x="8067258" y="66516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Dodecagon 15"/>
              <p:cNvSpPr>
                <a:spLocks noChangeAspect="1"/>
              </p:cNvSpPr>
              <p:nvPr/>
            </p:nvSpPr>
            <p:spPr>
              <a:xfrm>
                <a:off x="7768808" y="65278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Dodecagon 16"/>
              <p:cNvSpPr>
                <a:spLocks noChangeAspect="1"/>
              </p:cNvSpPr>
              <p:nvPr/>
            </p:nvSpPr>
            <p:spPr>
              <a:xfrm>
                <a:off x="8035508" y="67056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Dodecagon 17"/>
              <p:cNvSpPr>
                <a:spLocks noChangeAspect="1"/>
              </p:cNvSpPr>
              <p:nvPr/>
            </p:nvSpPr>
            <p:spPr>
              <a:xfrm>
                <a:off x="7981533" y="6738667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Dodecagon 18"/>
              <p:cNvSpPr>
                <a:spLocks noChangeAspect="1"/>
              </p:cNvSpPr>
              <p:nvPr/>
            </p:nvSpPr>
            <p:spPr>
              <a:xfrm>
                <a:off x="7921208" y="6749463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Dodecagon 19"/>
              <p:cNvSpPr>
                <a:spLocks noChangeAspect="1"/>
              </p:cNvSpPr>
              <p:nvPr/>
            </p:nvSpPr>
            <p:spPr>
              <a:xfrm>
                <a:off x="7857708" y="6740571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Dodecagon 20"/>
              <p:cNvSpPr>
                <a:spLocks noChangeAspect="1"/>
              </p:cNvSpPr>
              <p:nvPr/>
            </p:nvSpPr>
            <p:spPr>
              <a:xfrm>
                <a:off x="7803733" y="6703104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Dodecagon 21"/>
              <p:cNvSpPr>
                <a:spLocks noChangeAspect="1"/>
              </p:cNvSpPr>
              <p:nvPr/>
            </p:nvSpPr>
            <p:spPr>
              <a:xfrm>
                <a:off x="7752933" y="659134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Dodecagon 22"/>
              <p:cNvSpPr>
                <a:spLocks noChangeAspect="1"/>
              </p:cNvSpPr>
              <p:nvPr/>
            </p:nvSpPr>
            <p:spPr>
              <a:xfrm>
                <a:off x="7768808" y="6648496"/>
                <a:ext cx="27432" cy="27432"/>
              </a:xfrm>
              <a:prstGeom prst="dodecagon">
                <a:avLst/>
              </a:prstGeom>
              <a:solidFill>
                <a:srgbClr val="659C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Dodecagon 23"/>
              <p:cNvSpPr>
                <a:spLocks noChangeAspect="1"/>
              </p:cNvSpPr>
              <p:nvPr/>
            </p:nvSpPr>
            <p:spPr>
              <a:xfrm>
                <a:off x="7886283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Dodecagon 24"/>
              <p:cNvSpPr>
                <a:spLocks noChangeAspect="1"/>
              </p:cNvSpPr>
              <p:nvPr/>
            </p:nvSpPr>
            <p:spPr>
              <a:xfrm>
                <a:off x="7952958" y="6581821"/>
                <a:ext cx="32004" cy="32004"/>
              </a:xfrm>
              <a:prstGeom prst="dodecagon">
                <a:avLst/>
              </a:prstGeom>
              <a:solidFill>
                <a:srgbClr val="CB392D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Oval 25"/>
              <p:cNvSpPr>
                <a:spLocks noChangeAspect="1"/>
              </p:cNvSpPr>
              <p:nvPr/>
            </p:nvSpPr>
            <p:spPr>
              <a:xfrm rot="2305559" flipH="1" flipV="1">
                <a:off x="7916243" y="6531622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 rot="2305559" flipH="1" flipV="1">
                <a:off x="7919418" y="6635339"/>
                <a:ext cx="32004" cy="32004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Oval 27"/>
              <p:cNvSpPr>
                <a:spLocks noChangeAspect="1"/>
              </p:cNvSpPr>
              <p:nvPr/>
            </p:nvSpPr>
            <p:spPr>
              <a:xfrm rot="2305559" flipH="1" flipV="1">
                <a:off x="7984834" y="6622301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Oval 28"/>
              <p:cNvSpPr>
                <a:spLocks noChangeAspect="1"/>
              </p:cNvSpPr>
              <p:nvPr/>
            </p:nvSpPr>
            <p:spPr>
              <a:xfrm rot="2305559" flipH="1" flipV="1">
                <a:off x="7861009" y="6628063"/>
                <a:ext cx="27432" cy="27432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Oval 29"/>
              <p:cNvSpPr>
                <a:spLocks noChangeAspect="1"/>
              </p:cNvSpPr>
              <p:nvPr/>
            </p:nvSpPr>
            <p:spPr>
              <a:xfrm rot="2305559" flipH="1" flipV="1">
                <a:off x="7948196" y="66901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/>
              <p:cNvSpPr>
                <a:spLocks noChangeAspect="1"/>
              </p:cNvSpPr>
              <p:nvPr/>
            </p:nvSpPr>
            <p:spPr>
              <a:xfrm rot="2305559" flipH="1" flipV="1">
                <a:off x="7948196" y="66897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Oval 31"/>
              <p:cNvSpPr>
                <a:spLocks noChangeAspect="1"/>
              </p:cNvSpPr>
              <p:nvPr/>
            </p:nvSpPr>
            <p:spPr>
              <a:xfrm rot="2305559" flipH="1" flipV="1">
                <a:off x="7884228" y="669117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 rot="2305559" flipH="1" flipV="1">
                <a:off x="7884228" y="669082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33"/>
              <p:cNvSpPr>
                <a:spLocks noChangeAspect="1"/>
              </p:cNvSpPr>
              <p:nvPr/>
            </p:nvSpPr>
            <p:spPr>
              <a:xfrm rot="2305559" flipH="1" flipV="1">
                <a:off x="7826609" y="666048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34"/>
              <p:cNvSpPr>
                <a:spLocks noChangeAspect="1"/>
              </p:cNvSpPr>
              <p:nvPr/>
            </p:nvSpPr>
            <p:spPr>
              <a:xfrm rot="2305559" flipH="1" flipV="1">
                <a:off x="7826609" y="666013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>
                <a:spLocks noChangeAspect="1"/>
              </p:cNvSpPr>
              <p:nvPr/>
            </p:nvSpPr>
            <p:spPr>
              <a:xfrm rot="2305559" flipH="1" flipV="1">
                <a:off x="7806844" y="660121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36"/>
              <p:cNvSpPr>
                <a:spLocks noChangeAspect="1"/>
              </p:cNvSpPr>
              <p:nvPr/>
            </p:nvSpPr>
            <p:spPr>
              <a:xfrm rot="2305559" flipH="1" flipV="1">
                <a:off x="7806844" y="6600864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37"/>
              <p:cNvSpPr>
                <a:spLocks noChangeAspect="1"/>
              </p:cNvSpPr>
              <p:nvPr/>
            </p:nvSpPr>
            <p:spPr>
              <a:xfrm rot="2305559" flipH="1" flipV="1">
                <a:off x="7822719" y="654829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 rot="2305559" flipH="1" flipV="1">
                <a:off x="7822719" y="6547945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>
                <a:spLocks noChangeAspect="1"/>
              </p:cNvSpPr>
              <p:nvPr/>
            </p:nvSpPr>
            <p:spPr>
              <a:xfrm rot="2305559" flipH="1" flipV="1">
                <a:off x="7859761" y="6504897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40"/>
              <p:cNvSpPr>
                <a:spLocks noChangeAspect="1"/>
              </p:cNvSpPr>
              <p:nvPr/>
            </p:nvSpPr>
            <p:spPr>
              <a:xfrm rot="2305559" flipH="1" flipV="1">
                <a:off x="7859761" y="6504550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 rot="2305559" flipH="1" flipV="1">
                <a:off x="7916446" y="64742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42"/>
              <p:cNvSpPr>
                <a:spLocks noChangeAspect="1"/>
              </p:cNvSpPr>
              <p:nvPr/>
            </p:nvSpPr>
            <p:spPr>
              <a:xfrm rot="2305559" flipH="1" flipV="1">
                <a:off x="7916446" y="64738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 rot="2305559" flipH="1" flipV="1">
                <a:off x="7981597" y="650490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 rot="2305559" flipH="1" flipV="1">
                <a:off x="7981597" y="6504562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>
                <a:spLocks noChangeAspect="1"/>
              </p:cNvSpPr>
              <p:nvPr/>
            </p:nvSpPr>
            <p:spPr>
              <a:xfrm rot="2305559" flipH="1" flipV="1">
                <a:off x="8007591" y="655147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>
                <a:spLocks noChangeAspect="1"/>
              </p:cNvSpPr>
              <p:nvPr/>
            </p:nvSpPr>
            <p:spPr>
              <a:xfrm rot="2305559" flipH="1" flipV="1">
                <a:off x="8007591" y="6551129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47"/>
              <p:cNvSpPr>
                <a:spLocks noChangeAspect="1"/>
              </p:cNvSpPr>
              <p:nvPr/>
            </p:nvSpPr>
            <p:spPr>
              <a:xfrm rot="2305559" flipH="1" flipV="1">
                <a:off x="8006870" y="6664718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>
                <a:spLocks noChangeAspect="1"/>
              </p:cNvSpPr>
              <p:nvPr/>
            </p:nvSpPr>
            <p:spPr>
              <a:xfrm rot="2305559" flipH="1" flipV="1">
                <a:off x="8006870" y="6664371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>
                <a:spLocks noChangeAspect="1"/>
              </p:cNvSpPr>
              <p:nvPr/>
            </p:nvSpPr>
            <p:spPr>
              <a:xfrm rot="2305559" flipH="1" flipV="1">
                <a:off x="8030746" y="6610743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48000">
                    <a:srgbClr val="659CAB"/>
                  </a:gs>
                  <a:gs pos="1000">
                    <a:srgbClr val="CB392D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>
                <a:spLocks noChangeAspect="1"/>
              </p:cNvSpPr>
              <p:nvPr/>
            </p:nvSpPr>
            <p:spPr>
              <a:xfrm rot="2305559" flipH="1" flipV="1">
                <a:off x="8030746" y="6610396"/>
                <a:ext cx="27432" cy="27085"/>
              </a:xfrm>
              <a:prstGeom prst="ellipse">
                <a:avLst/>
              </a:prstGeom>
              <a:gradFill flip="none" rotWithShape="1">
                <a:gsLst>
                  <a:gs pos="100000">
                    <a:srgbClr val="659CAB">
                      <a:alpha val="72000"/>
                    </a:srgbClr>
                  </a:gs>
                  <a:gs pos="1000">
                    <a:srgbClr val="CB392D">
                      <a:alpha val="72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63" r:id="rId2"/>
    <p:sldLayoutId id="2147483664" r:id="rId3"/>
    <p:sldLayoutId id="2147483686" r:id="rId4"/>
    <p:sldLayoutId id="2147483691" r:id="rId5"/>
    <p:sldLayoutId id="2147483665" r:id="rId6"/>
    <p:sldLayoutId id="2147483689" r:id="rId7"/>
    <p:sldLayoutId id="2147483666" r:id="rId8"/>
    <p:sldLayoutId id="2147483688" r:id="rId9"/>
    <p:sldLayoutId id="2147483668" r:id="rId10"/>
    <p:sldLayoutId id="2147483687" r:id="rId11"/>
    <p:sldLayoutId id="2147483690" r:id="rId12"/>
    <p:sldLayoutId id="2147483692" r:id="rId13"/>
  </p:sldLayoutIdLst>
  <p:transition spd="slow"/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Telaprevir in Treatment </a:t>
            </a:r>
            <a:r>
              <a:rPr lang="en-US" sz="2400" dirty="0" smtClean="0"/>
              <a:t>Naïve GT-1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800" dirty="0"/>
              <a:t>ILLUMINATE (Study 111)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Phase </a:t>
            </a:r>
            <a:r>
              <a:rPr lang="en-US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3</a:t>
            </a:r>
            <a:endParaRPr lang="en-US" b="1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3512" y="1828801"/>
            <a:ext cx="9180577" cy="371855"/>
          </a:xfrm>
          <a:prstGeom prst="rect">
            <a:avLst/>
          </a:prstGeom>
          <a:solidFill>
            <a:schemeClr val="accent2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 smtClean="0">
                <a:solidFill>
                  <a:schemeClr val="bg1"/>
                </a:solidFill>
              </a:rPr>
              <a:t>Treatment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r>
              <a:rPr lang="en-US" sz="1400" dirty="0" smtClean="0">
                <a:solidFill>
                  <a:schemeClr val="bg1"/>
                </a:solidFill>
              </a:rPr>
              <a:t>Naïve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3512" y="4659540"/>
            <a:ext cx="9180577" cy="371855"/>
          </a:xfrm>
          <a:prstGeom prst="rect">
            <a:avLst/>
          </a:prstGeom>
          <a:solidFill>
            <a:schemeClr val="accent2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1400" dirty="0"/>
              <a:t>Sherman KE, et. al. N </a:t>
            </a:r>
            <a:r>
              <a:rPr lang="en-US" sz="1400" dirty="0" err="1"/>
              <a:t>Engl</a:t>
            </a:r>
            <a:r>
              <a:rPr lang="en-US" sz="1400" dirty="0"/>
              <a:t> J Med. 2011;365:1014-24.</a:t>
            </a:r>
          </a:p>
        </p:txBody>
      </p:sp>
    </p:spTree>
    <p:extLst>
      <p:ext uri="{BB962C8B-B14F-4D97-AF65-F5344CB8AC3E}">
        <p14:creationId xmlns:p14="http://schemas.microsoft.com/office/powerpoint/2010/main" val="120147286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Source: Sherman </a:t>
            </a:r>
            <a:r>
              <a:rPr lang="en-US" dirty="0"/>
              <a:t>KE, et. al. </a:t>
            </a:r>
            <a:r>
              <a:rPr lang="en-US" dirty="0" smtClean="0"/>
              <a:t>N </a:t>
            </a:r>
            <a:r>
              <a:rPr lang="en-US" dirty="0" err="1" smtClean="0"/>
              <a:t>Engl</a:t>
            </a:r>
            <a:r>
              <a:rPr lang="en-US" dirty="0" smtClean="0"/>
              <a:t> J Med. 2011;365:1014-24.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Treatment-Naïve HCV Genotype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1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/>
            </a:r>
            <a:b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ILLUMINATE: </a:t>
            </a: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Study 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Design</a:t>
            </a:r>
            <a:endParaRPr lang="en-US" sz="2400" dirty="0"/>
          </a:p>
        </p:txBody>
      </p:sp>
      <p:sp>
        <p:nvSpPr>
          <p:cNvPr id="12" name="Rectangle 25"/>
          <p:cNvSpPr>
            <a:spLocks noChangeArrowheads="1"/>
          </p:cNvSpPr>
          <p:nvPr/>
        </p:nvSpPr>
        <p:spPr bwMode="auto">
          <a:xfrm>
            <a:off x="533403" y="4965699"/>
            <a:ext cx="8089385" cy="1358391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38100" dist="38100" dir="2700000" algn="tl" rotWithShape="0">
              <a:srgbClr val="000000">
                <a:alpha val="50000"/>
              </a:srgbClr>
            </a:outerShdw>
          </a:effectLst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defTabSz="935038">
              <a:lnSpc>
                <a:spcPts val="2400"/>
              </a:lnSpc>
              <a:spcBef>
                <a:spcPct val="50000"/>
              </a:spcBef>
            </a:pPr>
            <a:r>
              <a:rPr lang="en-US" sz="1800" u="sng" dirty="0" smtClean="0">
                <a:solidFill>
                  <a:srgbClr val="000000"/>
                </a:solidFill>
                <a:latin typeface="Arial" pitchFamily="22" charset="0"/>
              </a:rPr>
              <a:t>Drug Dosing</a:t>
            </a: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/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Telaprevir = 750 mg every 8 hours</a:t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Peginterferon alfa-2a = 180 µg per week</a:t>
            </a:r>
            <a:b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Ribavirin = 1000 mg/day for wt &lt; 75 kg; 1200 mg/day for wt </a:t>
            </a:r>
            <a:r>
              <a:rPr lang="en-US" sz="1800" u="sng" dirty="0" smtClean="0">
                <a:solidFill>
                  <a:srgbClr val="000000"/>
                </a:solidFill>
                <a:latin typeface="Arial" pitchFamily="22" charset="0"/>
              </a:rPr>
              <a:t>&gt;</a:t>
            </a:r>
            <a:r>
              <a:rPr lang="en-US" sz="1800" dirty="0" smtClean="0">
                <a:solidFill>
                  <a:srgbClr val="000000"/>
                </a:solidFill>
                <a:latin typeface="Arial" pitchFamily="22" charset="0"/>
              </a:rPr>
              <a:t> 75 kg</a:t>
            </a:r>
            <a:endParaRPr lang="en-US" sz="1800" dirty="0">
              <a:solidFill>
                <a:srgbClr val="000000"/>
              </a:solidFill>
              <a:latin typeface="Arial" pitchFamily="22" charset="0"/>
            </a:endParaRPr>
          </a:p>
        </p:txBody>
      </p:sp>
      <p:graphicFrame>
        <p:nvGraphicFramePr>
          <p:cNvPr id="30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9088032"/>
              </p:ext>
            </p:extLst>
          </p:nvPr>
        </p:nvGraphicFramePr>
        <p:xfrm>
          <a:off x="533399" y="1435100"/>
          <a:ext cx="8077201" cy="3421380"/>
        </p:xfrm>
        <a:graphic>
          <a:graphicData uri="http://schemas.openxmlformats.org/drawingml/2006/table">
            <a:tbl>
              <a:tblPr>
                <a:effectLst>
                  <a:outerShdw blurRad="38100" dist="38100" dir="2700000">
                    <a:srgbClr val="000000">
                      <a:alpha val="50000"/>
                    </a:srgbClr>
                  </a:outerShdw>
                </a:effectLst>
              </a:tblPr>
              <a:tblGrid>
                <a:gridCol w="8077201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457200" rtl="0" eaLnBrk="0" fontAlgn="base" latinLnBrk="0" hangingPunct="0">
                        <a:lnSpc>
                          <a:spcPts val="21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7592A4"/>
                        </a:buClr>
                        <a:buSzTx/>
                        <a:buFont typeface="Arial" pitchFamily="-108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ILLUMINATE: Study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/>
                          <a:ea typeface="ＭＳ Ｐゴシック" pitchFamily="-108" charset="-128"/>
                          <a:cs typeface="Arial"/>
                        </a:rPr>
                        <a:t>Features</a:t>
                      </a:r>
                    </a:p>
                  </a:txBody>
                  <a:tcPr marL="81280" marR="8128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96772"/>
                    </a:solidFill>
                  </a:tcPr>
                </a:tc>
              </a:tr>
              <a:tr h="3037203">
                <a:tc>
                  <a:txBody>
                    <a:bodyPr/>
                    <a:lstStyle/>
                    <a:p>
                      <a:pPr marL="28346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  <a:cs typeface="+mn-cs"/>
                        </a:rPr>
                        <a:t>R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andomized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, open label, Phase 3 trial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Genotype 1 HCV and treatment naïve, with or without cirrhosis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u="none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N 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= 540 enrolled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RVR = 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HCV RNA undetectable at week 4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eRVR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= HCV RNA undetectable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at weeks 4 &amp; 12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err="1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Erythroid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stimulating agents not allowed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All received 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telaprevir x 12 weeks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Patients with </a:t>
                      </a:r>
                      <a:r>
                        <a:rPr lang="en-US" sz="1800" baseline="0" dirty="0" err="1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eRVR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randomized to PR for 24 or 48 weeks</a:t>
                      </a:r>
                    </a:p>
                    <a:p>
                      <a:pPr marL="283464" marR="0" lvl="0" indent="-192024" algn="l" defTabSz="457200" rtl="0" eaLnBrk="1" fontAlgn="base" latinLnBrk="0" hangingPunct="1">
                        <a:lnSpc>
                          <a:spcPts val="21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charset="2"/>
                        <a:buChar char="§"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Patients without </a:t>
                      </a:r>
                      <a:r>
                        <a:rPr lang="en-US" sz="1800" baseline="0" dirty="0" err="1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eRVR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latin typeface="Arial" pitchFamily="22" charset="0"/>
                        </a:rPr>
                        <a:t> received PR x 48 weeks</a:t>
                      </a:r>
                      <a:endParaRPr lang="en-US" sz="1800" dirty="0" smtClean="0">
                        <a:solidFill>
                          <a:srgbClr val="000000"/>
                        </a:solidFill>
                        <a:latin typeface="Arial" pitchFamily="22" charset="0"/>
                      </a:endParaRPr>
                    </a:p>
                  </a:txBody>
                  <a:tcPr marL="81280" marR="8128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6E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635928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7"/>
          <p:cNvSpPr>
            <a:spLocks noChangeArrowheads="1"/>
          </p:cNvSpPr>
          <p:nvPr/>
        </p:nvSpPr>
        <p:spPr bwMode="ltGray">
          <a:xfrm>
            <a:off x="3308350" y="3644900"/>
            <a:ext cx="1263650" cy="45719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b">
            <a:prstTxWarp prst="textNoShape">
              <a:avLst/>
            </a:prstTxWarp>
          </a:bodyPr>
          <a:lstStyle/>
          <a:p>
            <a:pPr>
              <a:lnSpc>
                <a:spcPts val="1400"/>
              </a:lnSpc>
            </a:pPr>
            <a:endParaRPr lang="en-US" sz="16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464742" y="1643634"/>
            <a:ext cx="6190472" cy="31394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Sherman KE, et. al. N </a:t>
            </a:r>
            <a:r>
              <a:rPr lang="en-US" dirty="0" err="1"/>
              <a:t>Engl</a:t>
            </a:r>
            <a:r>
              <a:rPr lang="en-US" dirty="0"/>
              <a:t> J Med. 2011;365:1014-24.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Treatment-Naïve HCV Genotype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1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/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ILLUMINATE Study</a:t>
            </a: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: </a:t>
            </a:r>
            <a:r>
              <a:rPr lang="en-US" sz="2400" dirty="0" smtClean="0"/>
              <a:t>Design</a:t>
            </a:r>
            <a:endParaRPr lang="en-US" sz="2400" dirty="0"/>
          </a:p>
        </p:txBody>
      </p:sp>
      <p:sp>
        <p:nvSpPr>
          <p:cNvPr id="54" name="Rectangle 53"/>
          <p:cNvSpPr/>
          <p:nvPr/>
        </p:nvSpPr>
        <p:spPr>
          <a:xfrm>
            <a:off x="7239003" y="159385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48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85800" y="1593850"/>
            <a:ext cx="838200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rgbClr val="000000"/>
                </a:solidFill>
              </a:rPr>
              <a:t>Week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283208" y="159385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0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4" name="Line 12"/>
          <p:cNvSpPr>
            <a:spLocks noChangeShapeType="1"/>
          </p:cNvSpPr>
          <p:nvPr/>
        </p:nvSpPr>
        <p:spPr bwMode="auto">
          <a:xfrm>
            <a:off x="7594602" y="2041524"/>
            <a:ext cx="0" cy="26644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071234" y="1593850"/>
            <a:ext cx="450903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12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4" name="Line 12"/>
          <p:cNvSpPr>
            <a:spLocks noChangeShapeType="1"/>
          </p:cNvSpPr>
          <p:nvPr/>
        </p:nvSpPr>
        <p:spPr bwMode="auto">
          <a:xfrm>
            <a:off x="3302001" y="2038349"/>
            <a:ext cx="0" cy="26644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2743200" y="4847505"/>
            <a:ext cx="1981200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963232"/>
                </a:solidFill>
                <a:latin typeface="Arial"/>
                <a:cs typeface="Arial"/>
              </a:rPr>
              <a:t>Without </a:t>
            </a:r>
            <a:r>
              <a:rPr lang="en-US" sz="1600" b="1" dirty="0" err="1" smtClean="0">
                <a:solidFill>
                  <a:srgbClr val="963232"/>
                </a:solidFill>
                <a:latin typeface="Arial"/>
                <a:cs typeface="Arial"/>
              </a:rPr>
              <a:t>eRVR</a:t>
            </a:r>
            <a:endParaRPr lang="en-US" sz="1600" b="1" dirty="0">
              <a:solidFill>
                <a:srgbClr val="963232"/>
              </a:solidFill>
              <a:latin typeface="Arial"/>
              <a:cs typeface="Arial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952736" y="2798346"/>
            <a:ext cx="1549404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8000"/>
                </a:solidFill>
                <a:latin typeface="Arial"/>
                <a:cs typeface="Arial"/>
              </a:rPr>
              <a:t>With </a:t>
            </a:r>
            <a:r>
              <a:rPr lang="en-US" sz="1600" b="1" dirty="0" err="1" smtClean="0">
                <a:solidFill>
                  <a:srgbClr val="008000"/>
                </a:solidFill>
                <a:latin typeface="Arial"/>
                <a:cs typeface="Arial"/>
              </a:rPr>
              <a:t>eRVR</a:t>
            </a:r>
            <a:endParaRPr lang="en-US" sz="1600" b="1" dirty="0">
              <a:solidFill>
                <a:srgbClr val="008000"/>
              </a:solidFill>
              <a:latin typeface="Arial"/>
              <a:cs typeface="Arial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365960" y="1593850"/>
            <a:ext cx="40991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20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1" name="Line 12"/>
          <p:cNvSpPr>
            <a:spLocks noChangeShapeType="1"/>
          </p:cNvSpPr>
          <p:nvPr/>
        </p:nvSpPr>
        <p:spPr bwMode="auto">
          <a:xfrm>
            <a:off x="4574065" y="2038349"/>
            <a:ext cx="0" cy="26644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4991608" y="1593850"/>
            <a:ext cx="545592" cy="40538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  <a:latin typeface="Arial"/>
                <a:cs typeface="Arial"/>
              </a:rPr>
              <a:t>24</a:t>
            </a:r>
            <a:endParaRPr lang="en-US" sz="16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6" name="Line 12"/>
          <p:cNvSpPr>
            <a:spLocks noChangeShapeType="1"/>
          </p:cNvSpPr>
          <p:nvPr/>
        </p:nvSpPr>
        <p:spPr bwMode="auto">
          <a:xfrm>
            <a:off x="5257800" y="2038349"/>
            <a:ext cx="0" cy="26644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" name="Rectangle 7"/>
          <p:cNvSpPr>
            <a:spLocks noChangeArrowheads="1"/>
          </p:cNvSpPr>
          <p:nvPr/>
        </p:nvSpPr>
        <p:spPr bwMode="ltGray">
          <a:xfrm>
            <a:off x="1473201" y="3644900"/>
            <a:ext cx="1828798" cy="4571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600" b="1" smtClean="0">
                <a:solidFill>
                  <a:srgbClr val="000000"/>
                </a:solidFill>
                <a:latin typeface="Arial"/>
                <a:cs typeface="Arial"/>
              </a:rPr>
              <a:t>Telaprevir</a:t>
            </a:r>
            <a:endParaRPr lang="en-US" sz="16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38" name="Rectangle 7"/>
          <p:cNvSpPr>
            <a:spLocks noChangeArrowheads="1"/>
          </p:cNvSpPr>
          <p:nvPr/>
        </p:nvSpPr>
        <p:spPr bwMode="ltGray">
          <a:xfrm>
            <a:off x="1473200" y="4096004"/>
            <a:ext cx="3098800" cy="457197"/>
          </a:xfrm>
          <a:prstGeom prst="rect">
            <a:avLst/>
          </a:prstGeom>
          <a:solidFill>
            <a:srgbClr val="85BAF0"/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  <a:t>PEG + Ribavirin (PR)</a:t>
            </a:r>
            <a:endParaRPr lang="en-US" sz="16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1" name="Rectangle 7"/>
          <p:cNvSpPr>
            <a:spLocks noChangeArrowheads="1"/>
          </p:cNvSpPr>
          <p:nvPr/>
        </p:nvSpPr>
        <p:spPr bwMode="ltGray">
          <a:xfrm>
            <a:off x="4572000" y="3041650"/>
            <a:ext cx="3014472" cy="457197"/>
          </a:xfrm>
          <a:prstGeom prst="rect">
            <a:avLst/>
          </a:prstGeom>
          <a:solidFill>
            <a:srgbClr val="85BAF0"/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  <a:t>PR</a:t>
            </a:r>
            <a:endParaRPr lang="en-US" sz="16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4" name="Rectangle 7"/>
          <p:cNvSpPr>
            <a:spLocks noChangeArrowheads="1"/>
          </p:cNvSpPr>
          <p:nvPr/>
        </p:nvSpPr>
        <p:spPr bwMode="ltGray">
          <a:xfrm>
            <a:off x="4572000" y="4787897"/>
            <a:ext cx="3017520" cy="457197"/>
          </a:xfrm>
          <a:prstGeom prst="rect">
            <a:avLst/>
          </a:prstGeom>
          <a:solidFill>
            <a:srgbClr val="85BAF0"/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  <a:t>PR</a:t>
            </a:r>
            <a:endParaRPr lang="en-US" sz="16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5" name="Rectangle 7"/>
          <p:cNvSpPr>
            <a:spLocks noChangeArrowheads="1"/>
          </p:cNvSpPr>
          <p:nvPr/>
        </p:nvSpPr>
        <p:spPr bwMode="ltGray">
          <a:xfrm>
            <a:off x="4572000" y="2470150"/>
            <a:ext cx="685800" cy="457197"/>
          </a:xfrm>
          <a:prstGeom prst="rect">
            <a:avLst/>
          </a:prstGeom>
          <a:solidFill>
            <a:srgbClr val="85BAF0"/>
          </a:solidFill>
          <a:ln w="12700" cap="flat" cmpd="sng" algn="ctr">
            <a:solidFill>
              <a:srgbClr val="00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lIns="91430" tIns="45714" rIns="91430" bIns="45714" anchor="ctr">
            <a:prstTxWarp prst="textNoShape">
              <a:avLst/>
            </a:prstTxWarp>
          </a:bodyPr>
          <a:lstStyle/>
          <a:p>
            <a:pPr>
              <a:lnSpc>
                <a:spcPts val="2000"/>
              </a:lnSpc>
            </a:pPr>
            <a:r>
              <a:rPr lang="en-US" sz="1600" b="1" dirty="0" smtClean="0">
                <a:solidFill>
                  <a:srgbClr val="000000"/>
                </a:solidFill>
                <a:latin typeface="Arial"/>
                <a:cs typeface="Arial"/>
              </a:rPr>
              <a:t>PR</a:t>
            </a:r>
            <a:endParaRPr lang="en-US" sz="1600" b="1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7" name="Rectangle 46"/>
          <p:cNvSpPr/>
          <p:nvPr/>
        </p:nvSpPr>
        <p:spPr bwMode="ltGray">
          <a:xfrm>
            <a:off x="285752" y="3640506"/>
            <a:ext cx="1136899" cy="914400"/>
          </a:xfrm>
          <a:prstGeom prst="rect">
            <a:avLst/>
          </a:prstGeom>
          <a:solidFill>
            <a:schemeClr val="tx1">
              <a:alpha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ts val="2000"/>
              </a:lnSpc>
            </a:pPr>
            <a:r>
              <a:rPr lang="en-US" sz="1400" dirty="0" smtClean="0">
                <a:latin typeface="Arial"/>
                <a:cs typeface="Arial"/>
              </a:rPr>
              <a:t>T12</a:t>
            </a:r>
            <a:r>
              <a:rPr lang="en-US" sz="1400" dirty="0">
                <a:latin typeface="Arial"/>
                <a:cs typeface="Arial"/>
              </a:rPr>
              <a:t/>
            </a:r>
            <a:br>
              <a:rPr lang="en-US" sz="1400" dirty="0">
                <a:latin typeface="Arial"/>
                <a:cs typeface="Arial"/>
              </a:rPr>
            </a:br>
            <a:r>
              <a:rPr lang="en-US" sz="1400" dirty="0" smtClean="0">
                <a:latin typeface="Arial"/>
                <a:cs typeface="Arial"/>
              </a:rPr>
              <a:t>PR 24 or 48</a:t>
            </a:r>
            <a:endParaRPr lang="en-US" sz="1400" dirty="0">
              <a:latin typeface="Arial"/>
              <a:cs typeface="Arial"/>
            </a:endParaRP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4572000" y="2463800"/>
            <a:ext cx="0" cy="2785870"/>
          </a:xfrm>
          <a:prstGeom prst="line">
            <a:avLst/>
          </a:prstGeom>
          <a:ln w="19050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Line 12"/>
          <p:cNvSpPr>
            <a:spLocks noChangeShapeType="1"/>
          </p:cNvSpPr>
          <p:nvPr/>
        </p:nvSpPr>
        <p:spPr bwMode="auto">
          <a:xfrm flipV="1">
            <a:off x="4317998" y="2726268"/>
            <a:ext cx="243838" cy="22250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 rot="16200000" flipH="1">
            <a:off x="4325619" y="3018031"/>
            <a:ext cx="225550" cy="24079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9" name="Rectangle 25"/>
          <p:cNvSpPr>
            <a:spLocks noChangeArrowheads="1"/>
          </p:cNvSpPr>
          <p:nvPr/>
        </p:nvSpPr>
        <p:spPr bwMode="auto">
          <a:xfrm>
            <a:off x="-1355" y="5587998"/>
            <a:ext cx="9162288" cy="640402"/>
          </a:xfrm>
          <a:prstGeom prst="rect">
            <a:avLst/>
          </a:prstGeom>
          <a:solidFill>
            <a:srgbClr val="D9D9D9"/>
          </a:solidFill>
          <a:ln w="12700">
            <a:noFill/>
            <a:miter lim="800000"/>
            <a:headEnd/>
            <a:tailEnd/>
          </a:ln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marL="274320" defTabSz="935038">
              <a:spcBef>
                <a:spcPct val="50000"/>
              </a:spcBef>
            </a:pP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T = Telaprevir</a:t>
            </a:r>
            <a:br>
              <a:rPr lang="en-US" sz="1200" dirty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PR 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= Peginterferon</a:t>
            </a: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 </a:t>
            </a:r>
            <a:r>
              <a:rPr lang="en-US" sz="1200" smtClean="0">
                <a:solidFill>
                  <a:srgbClr val="000000"/>
                </a:solidFill>
                <a:latin typeface="Arial" pitchFamily="22" charset="0"/>
              </a:rPr>
              <a:t>+</a:t>
            </a:r>
            <a:r>
              <a:rPr lang="en-US" sz="1200">
                <a:solidFill>
                  <a:srgbClr val="000000"/>
                </a:solidFill>
                <a:latin typeface="Arial" pitchFamily="22" charset="0"/>
              </a:rPr>
              <a:t> </a:t>
            </a:r>
            <a:r>
              <a:rPr lang="en-US" sz="1200" smtClean="0">
                <a:solidFill>
                  <a:srgbClr val="000000"/>
                </a:solidFill>
                <a:latin typeface="Arial" pitchFamily="22" charset="0"/>
              </a:rPr>
              <a:t>Ribavirin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/>
            </a:r>
            <a:b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eRVR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</a:t>
            </a: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= extended rapid virologic response (undetectable HCV RNA at weeks 4 and 12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)</a:t>
            </a:r>
            <a:endParaRPr lang="en-US" sz="1200" dirty="0">
              <a:solidFill>
                <a:srgbClr val="000000"/>
              </a:solidFill>
              <a:latin typeface="Arial" pitchFamily="22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5269045" y="2692401"/>
            <a:ext cx="2407920" cy="0"/>
          </a:xfrm>
          <a:prstGeom prst="line">
            <a:avLst/>
          </a:prstGeom>
          <a:ln w="12700" cmpd="sng">
            <a:solidFill>
              <a:srgbClr val="008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7599374" y="3251201"/>
            <a:ext cx="100571" cy="0"/>
          </a:xfrm>
          <a:prstGeom prst="line">
            <a:avLst/>
          </a:prstGeom>
          <a:ln w="12700" cmpd="sng">
            <a:solidFill>
              <a:srgbClr val="008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7591552" y="5016494"/>
            <a:ext cx="128004" cy="0"/>
          </a:xfrm>
          <a:prstGeom prst="line">
            <a:avLst/>
          </a:prstGeom>
          <a:ln w="12700" cmpd="sng">
            <a:solidFill>
              <a:schemeClr val="accent6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696200" y="2470150"/>
            <a:ext cx="1136904" cy="450066"/>
          </a:xfrm>
          <a:prstGeom prst="rect">
            <a:avLst/>
          </a:prstGeom>
          <a:solidFill>
            <a:schemeClr val="tx1"/>
          </a:solidFill>
          <a:ln w="12700" cmpd="sng">
            <a:solidFill>
              <a:schemeClr val="tx1"/>
            </a:solidFill>
          </a:ln>
          <a:effectLst>
            <a:outerShdw blurRad="38100" dist="38100" dir="2700000" algn="tl" rotWithShape="0">
              <a:srgbClr val="000000">
                <a:alpha val="70000"/>
              </a:srgbClr>
            </a:outerShdw>
          </a:effectLst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FFFFFF"/>
                </a:solidFill>
                <a:latin typeface="Arial"/>
                <a:cs typeface="Arial"/>
              </a:rPr>
              <a:t>eRVR</a:t>
            </a:r>
            <a:r>
              <a:rPr lang="en-US" sz="1400" dirty="0" smtClean="0">
                <a:solidFill>
                  <a:srgbClr val="FFFFFF"/>
                </a:solidFill>
                <a:latin typeface="Arial"/>
                <a:cs typeface="Arial"/>
              </a:rPr>
              <a:t> (+)</a:t>
            </a:r>
            <a:br>
              <a:rPr lang="en-US" sz="1400" dirty="0" smtClean="0">
                <a:solidFill>
                  <a:srgbClr val="FFFFFF"/>
                </a:solidFill>
                <a:latin typeface="Arial"/>
                <a:cs typeface="Arial"/>
              </a:rPr>
            </a:br>
            <a:r>
              <a:rPr lang="en-US" sz="1400" dirty="0" smtClean="0">
                <a:solidFill>
                  <a:srgbClr val="FFFFFF"/>
                </a:solidFill>
                <a:latin typeface="Arial"/>
                <a:cs typeface="Arial"/>
              </a:rPr>
              <a:t>T12/PR24</a:t>
            </a:r>
            <a:endParaRPr lang="en-US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696200" y="3041650"/>
            <a:ext cx="1136904" cy="450066"/>
          </a:xfrm>
          <a:prstGeom prst="rect">
            <a:avLst/>
          </a:prstGeom>
          <a:solidFill>
            <a:schemeClr val="tx1"/>
          </a:solidFill>
          <a:ln w="12700" cmpd="sng">
            <a:solidFill>
              <a:schemeClr val="tx1"/>
            </a:solidFill>
          </a:ln>
          <a:effectLst>
            <a:outerShdw blurRad="38100" dist="38100" dir="2700000" algn="tl" rotWithShape="0">
              <a:srgbClr val="000000">
                <a:alpha val="70000"/>
              </a:srgbClr>
            </a:outerShdw>
          </a:effectLst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FFFFFF"/>
                </a:solidFill>
                <a:latin typeface="Arial"/>
                <a:cs typeface="Arial"/>
              </a:rPr>
              <a:t>eRVR</a:t>
            </a:r>
            <a:r>
              <a:rPr lang="en-US" sz="1400" dirty="0" smtClean="0">
                <a:solidFill>
                  <a:srgbClr val="FFFFFF"/>
                </a:solidFill>
                <a:latin typeface="Arial"/>
                <a:cs typeface="Arial"/>
              </a:rPr>
              <a:t> (+)</a:t>
            </a:r>
            <a:br>
              <a:rPr lang="en-US" sz="1400" dirty="0" smtClean="0">
                <a:solidFill>
                  <a:srgbClr val="FFFFFF"/>
                </a:solidFill>
                <a:latin typeface="Arial"/>
                <a:cs typeface="Arial"/>
              </a:rPr>
            </a:br>
            <a:r>
              <a:rPr lang="en-US" sz="1400" dirty="0" smtClean="0">
                <a:solidFill>
                  <a:srgbClr val="FFFFFF"/>
                </a:solidFill>
                <a:latin typeface="Arial"/>
                <a:cs typeface="Arial"/>
              </a:rPr>
              <a:t>T12/PR48</a:t>
            </a:r>
            <a:endParaRPr lang="en-US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696200" y="4787897"/>
            <a:ext cx="1136904" cy="450066"/>
          </a:xfrm>
          <a:prstGeom prst="rect">
            <a:avLst/>
          </a:prstGeom>
          <a:solidFill>
            <a:schemeClr val="tx1"/>
          </a:solidFill>
          <a:ln w="12700" cmpd="sng">
            <a:solidFill>
              <a:schemeClr val="tx1"/>
            </a:solidFill>
          </a:ln>
          <a:effectLst>
            <a:outerShdw blurRad="38100" dist="38100" dir="2700000" algn="tl" rotWithShape="0">
              <a:srgbClr val="000000">
                <a:alpha val="70000"/>
              </a:srgbClr>
            </a:outerShdw>
          </a:effectLst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FFFFFF"/>
                </a:solidFill>
                <a:latin typeface="Arial"/>
                <a:cs typeface="Arial"/>
              </a:rPr>
              <a:t>eRVR</a:t>
            </a:r>
            <a:r>
              <a:rPr lang="en-US" sz="1400" dirty="0" smtClean="0">
                <a:solidFill>
                  <a:srgbClr val="FFFFFF"/>
                </a:solidFill>
                <a:latin typeface="Arial"/>
                <a:cs typeface="Arial"/>
              </a:rPr>
              <a:t> (-)</a:t>
            </a:r>
            <a:br>
              <a:rPr lang="en-US" sz="1400" dirty="0" smtClean="0">
                <a:solidFill>
                  <a:srgbClr val="FFFFFF"/>
                </a:solidFill>
                <a:latin typeface="Arial"/>
                <a:cs typeface="Arial"/>
              </a:rPr>
            </a:br>
            <a:r>
              <a:rPr lang="en-US" sz="1400" dirty="0" smtClean="0">
                <a:solidFill>
                  <a:srgbClr val="FFFFFF"/>
                </a:solidFill>
                <a:latin typeface="Arial"/>
                <a:cs typeface="Arial"/>
              </a:rPr>
              <a:t>T12/PR48</a:t>
            </a:r>
            <a:endParaRPr lang="en-US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3149699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Treatment-Naïve HCV Genotype 1</a:t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ILLUMINATE Study</a:t>
            </a: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: </a:t>
            </a:r>
            <a:r>
              <a:rPr lang="en-US" sz="2400" dirty="0" smtClean="0"/>
              <a:t>Results</a:t>
            </a:r>
            <a:endParaRPr lang="en-US" sz="24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rPr>
              <a:t>ILLUMINATE: SVR 24 by Regimen</a:t>
            </a:r>
            <a:endParaRPr lang="en-US" dirty="0">
              <a:solidFill>
                <a:schemeClr val="bg1"/>
              </a:solidFill>
              <a:latin typeface="Arial" pitchFamily="-110" charset="0"/>
              <a:ea typeface="ＭＳ Ｐゴシック" pitchFamily="-110" charset="-128"/>
              <a:cs typeface="ＭＳ Ｐゴシック" pitchFamily="-110" charset="-128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Sherman KE, et. al. N </a:t>
            </a:r>
            <a:r>
              <a:rPr lang="en-US" dirty="0" err="1"/>
              <a:t>Engl</a:t>
            </a:r>
            <a:r>
              <a:rPr lang="en-US" dirty="0"/>
              <a:t> J Med. 2011;365:1014-24.</a:t>
            </a:r>
          </a:p>
        </p:txBody>
      </p:sp>
      <p:graphicFrame>
        <p:nvGraphicFramePr>
          <p:cNvPr id="30" name="Chart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0854822"/>
              </p:ext>
            </p:extLst>
          </p:nvPr>
        </p:nvGraphicFramePr>
        <p:xfrm>
          <a:off x="457200" y="1828804"/>
          <a:ext cx="8229600" cy="3962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3" name="Rectangle 25"/>
          <p:cNvSpPr>
            <a:spLocks noChangeArrowheads="1"/>
          </p:cNvSpPr>
          <p:nvPr/>
        </p:nvSpPr>
        <p:spPr bwMode="auto">
          <a:xfrm>
            <a:off x="0" y="5918203"/>
            <a:ext cx="9153144" cy="41181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</p:spPr>
        <p:txBody>
          <a:bodyPr lIns="92486" tIns="45431" rIns="92486" bIns="45431" anchor="ctr">
            <a:prstTxWarp prst="textNoShape">
              <a:avLst/>
            </a:prstTxWarp>
          </a:bodyPr>
          <a:lstStyle/>
          <a:p>
            <a:pPr marL="274320" defTabSz="935038">
              <a:spcBef>
                <a:spcPct val="50000"/>
              </a:spcBef>
            </a:pP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SVR = Sustained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virologic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response; T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Telaprevir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;  PR = </a:t>
            </a:r>
            <a:r>
              <a:rPr lang="en-US" sz="1200" dirty="0" err="1" smtClean="0">
                <a:solidFill>
                  <a:srgbClr val="000000"/>
                </a:solidFill>
                <a:latin typeface="Arial" pitchFamily="22" charset="0"/>
              </a:rPr>
              <a:t>Peginterferon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 </a:t>
            </a: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+ Ribavirin</a:t>
            </a:r>
            <a:br>
              <a:rPr lang="en-US" sz="1200" dirty="0">
                <a:solidFill>
                  <a:srgbClr val="000000"/>
                </a:solidFill>
                <a:latin typeface="Arial" pitchFamily="22" charset="0"/>
              </a:rPr>
            </a:br>
            <a:r>
              <a:rPr lang="en-US" sz="1200" dirty="0" err="1">
                <a:solidFill>
                  <a:srgbClr val="000000"/>
                </a:solidFill>
                <a:latin typeface="Arial" pitchFamily="22" charset="0"/>
              </a:rPr>
              <a:t>eRVR</a:t>
            </a: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 = extended rapid </a:t>
            </a:r>
            <a:r>
              <a:rPr lang="en-US" sz="1200" dirty="0" err="1">
                <a:solidFill>
                  <a:srgbClr val="000000"/>
                </a:solidFill>
                <a:latin typeface="Arial" pitchFamily="22" charset="0"/>
              </a:rPr>
              <a:t>virologic</a:t>
            </a:r>
            <a:r>
              <a:rPr lang="en-US" sz="1200" dirty="0">
                <a:solidFill>
                  <a:srgbClr val="000000"/>
                </a:solidFill>
                <a:latin typeface="Arial" pitchFamily="22" charset="0"/>
              </a:rPr>
              <a:t> response (undetectable HCV RNA at weeks 4 and 12</a:t>
            </a:r>
            <a:r>
              <a:rPr lang="en-US" sz="1200" dirty="0" smtClean="0">
                <a:solidFill>
                  <a:srgbClr val="000000"/>
                </a:solidFill>
                <a:latin typeface="Arial" pitchFamily="22" charset="0"/>
              </a:rPr>
              <a:t>)</a:t>
            </a:r>
            <a:endParaRPr lang="en-US" sz="1200" dirty="0">
              <a:solidFill>
                <a:srgbClr val="000000"/>
              </a:solidFill>
              <a:latin typeface="Arial" pitchFamily="2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39748" y="4713451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388/540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647088" y="4713451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149/162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64504" y="4713451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140/160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239000" y="4713451"/>
            <a:ext cx="905255" cy="381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76/118</a:t>
            </a:r>
            <a:endParaRPr lang="en-US" sz="1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35397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Treatment-Naïve HCV Genotype 1</a:t>
            </a:r>
            <a:br>
              <a:rPr lang="en-US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dirty="0" smtClean="0">
                <a:ea typeface="ＭＳ Ｐゴシック" pitchFamily="22" charset="-128"/>
                <a:cs typeface="ＭＳ Ｐゴシック" pitchFamily="22" charset="-128"/>
              </a:rPr>
              <a:t>ILLUMINATE </a:t>
            </a:r>
            <a:r>
              <a:rPr lang="en-US" dirty="0">
                <a:ea typeface="ＭＳ Ｐゴシック" pitchFamily="22" charset="-128"/>
                <a:cs typeface="ＭＳ Ｐゴシック" pitchFamily="22" charset="-128"/>
              </a:rPr>
              <a:t>Study: </a:t>
            </a:r>
            <a:r>
              <a:rPr lang="en-US" dirty="0" smtClean="0">
                <a:ea typeface="ＭＳ Ｐゴシック" pitchFamily="22" charset="-128"/>
                <a:cs typeface="ＭＳ Ｐゴシック" pitchFamily="22" charset="-128"/>
              </a:rPr>
              <a:t>Key Findings</a:t>
            </a: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342900" indent="-342900">
              <a:spcAft>
                <a:spcPts val="600"/>
              </a:spcAft>
              <a:buFont typeface="Arial"/>
              <a:buChar char="•"/>
            </a:pPr>
            <a:r>
              <a:rPr lang="en-US" sz="2000" dirty="0">
                <a:solidFill>
                  <a:schemeClr val="tx1"/>
                </a:solidFill>
                <a:cs typeface="Arial"/>
              </a:rPr>
              <a:t>24 weeks </a:t>
            </a:r>
            <a:r>
              <a:rPr lang="en-US" sz="2000" dirty="0" smtClean="0">
                <a:solidFill>
                  <a:schemeClr val="tx1"/>
                </a:solidFill>
                <a:cs typeface="Arial"/>
              </a:rPr>
              <a:t>of Peg-IFN non</a:t>
            </a:r>
            <a:r>
              <a:rPr lang="en-US" sz="2000" dirty="0">
                <a:solidFill>
                  <a:schemeClr val="tx1"/>
                </a:solidFill>
                <a:cs typeface="Arial"/>
              </a:rPr>
              <a:t>-</a:t>
            </a:r>
            <a:r>
              <a:rPr lang="en-US" sz="2000" dirty="0" smtClean="0">
                <a:solidFill>
                  <a:schemeClr val="tx1"/>
                </a:solidFill>
                <a:cs typeface="Arial"/>
              </a:rPr>
              <a:t>inferior to 48 weeks in patients with </a:t>
            </a:r>
            <a:r>
              <a:rPr lang="en-US" sz="2000" dirty="0" err="1" smtClean="0">
                <a:solidFill>
                  <a:schemeClr val="tx1"/>
                </a:solidFill>
                <a:cs typeface="Arial"/>
              </a:rPr>
              <a:t>eRVR</a:t>
            </a:r>
            <a:endParaRPr lang="en-US" sz="2000" dirty="0">
              <a:solidFill>
                <a:schemeClr val="tx1"/>
              </a:solidFill>
              <a:cs typeface="Arial"/>
            </a:endParaRPr>
          </a:p>
          <a:p>
            <a:pPr marL="342900" indent="-342900">
              <a:spcAft>
                <a:spcPts val="600"/>
              </a:spcAft>
              <a:buFont typeface="Arial"/>
              <a:buChar char="•"/>
            </a:pPr>
            <a:r>
              <a:rPr lang="en-US" sz="2000" dirty="0">
                <a:solidFill>
                  <a:schemeClr val="tx1"/>
                </a:solidFill>
                <a:cs typeface="Arial"/>
              </a:rPr>
              <a:t>Overall SVR 72</a:t>
            </a:r>
            <a:r>
              <a:rPr lang="en-US" sz="2000" dirty="0" smtClean="0">
                <a:solidFill>
                  <a:schemeClr val="tx1"/>
                </a:solidFill>
                <a:cs typeface="Arial"/>
              </a:rPr>
              <a:t>%</a:t>
            </a:r>
            <a:endParaRPr lang="en-US" sz="2000" dirty="0">
              <a:solidFill>
                <a:schemeClr val="tx1"/>
              </a:solidFill>
              <a:cs typeface="Arial"/>
            </a:endParaRPr>
          </a:p>
          <a:p>
            <a:pPr marL="342900" indent="-342900">
              <a:spcAft>
                <a:spcPts val="600"/>
              </a:spcAft>
              <a:buFont typeface="Arial"/>
              <a:buChar char="•"/>
            </a:pPr>
            <a:r>
              <a:rPr lang="en-US" sz="2000" dirty="0" smtClean="0">
                <a:solidFill>
                  <a:schemeClr val="tx1"/>
                </a:solidFill>
                <a:cs typeface="Arial"/>
              </a:rPr>
              <a:t>SVR in 60</a:t>
            </a:r>
            <a:r>
              <a:rPr lang="en-US" sz="2000" dirty="0">
                <a:solidFill>
                  <a:schemeClr val="tx1"/>
                </a:solidFill>
                <a:cs typeface="Arial"/>
              </a:rPr>
              <a:t>% </a:t>
            </a:r>
            <a:r>
              <a:rPr lang="en-US" sz="2000" dirty="0" smtClean="0">
                <a:solidFill>
                  <a:schemeClr val="tx1"/>
                </a:solidFill>
                <a:cs typeface="Arial"/>
              </a:rPr>
              <a:t>of blacks</a:t>
            </a:r>
            <a:endParaRPr lang="en-US" sz="2000" dirty="0">
              <a:solidFill>
                <a:schemeClr val="tx1"/>
              </a:solidFill>
              <a:cs typeface="Arial"/>
            </a:endParaRPr>
          </a:p>
          <a:p>
            <a:pPr marL="342900" indent="-342900">
              <a:spcAft>
                <a:spcPts val="600"/>
              </a:spcAft>
              <a:buFont typeface="Arial"/>
              <a:buChar char="•"/>
            </a:pPr>
            <a:r>
              <a:rPr lang="en-US" sz="2000" dirty="0" smtClean="0">
                <a:solidFill>
                  <a:schemeClr val="tx1"/>
                </a:solidFill>
                <a:cs typeface="Arial"/>
              </a:rPr>
              <a:t>SVR of 63</a:t>
            </a:r>
            <a:r>
              <a:rPr lang="en-US" sz="2000" dirty="0">
                <a:solidFill>
                  <a:schemeClr val="tx1"/>
                </a:solidFill>
                <a:cs typeface="Arial"/>
              </a:rPr>
              <a:t>% </a:t>
            </a:r>
            <a:r>
              <a:rPr lang="en-US" sz="2000" dirty="0" smtClean="0">
                <a:solidFill>
                  <a:schemeClr val="tx1"/>
                </a:solidFill>
                <a:cs typeface="Arial"/>
              </a:rPr>
              <a:t>in patients with cirrhosis</a:t>
            </a:r>
          </a:p>
          <a:p>
            <a:pPr marL="342900" indent="-342900">
              <a:spcAft>
                <a:spcPts val="600"/>
              </a:spcAft>
              <a:buFont typeface="Arial"/>
              <a:buChar char="•"/>
            </a:pPr>
            <a:r>
              <a:rPr lang="en-US" sz="2000" dirty="0" smtClean="0">
                <a:solidFill>
                  <a:schemeClr val="tx1"/>
                </a:solidFill>
                <a:cs typeface="Arial"/>
              </a:rPr>
              <a:t>65% of patients had </a:t>
            </a:r>
            <a:r>
              <a:rPr lang="en-US" sz="2000" dirty="0" err="1" smtClean="0">
                <a:solidFill>
                  <a:schemeClr val="tx1"/>
                </a:solidFill>
                <a:cs typeface="Arial"/>
              </a:rPr>
              <a:t>eRVR</a:t>
            </a:r>
            <a:endParaRPr lang="en-US" sz="2000" dirty="0">
              <a:solidFill>
                <a:schemeClr val="tx1"/>
              </a:solidFill>
              <a:cs typeface="Arial"/>
            </a:endParaRPr>
          </a:p>
          <a:p>
            <a:pPr marL="342900" indent="-342900">
              <a:spcAft>
                <a:spcPts val="600"/>
              </a:spcAft>
              <a:buFont typeface="Arial"/>
              <a:buChar char="•"/>
            </a:pPr>
            <a:r>
              <a:rPr lang="en-US" sz="2000" dirty="0" smtClean="0">
                <a:solidFill>
                  <a:schemeClr val="tx1"/>
                </a:solidFill>
                <a:cs typeface="Arial"/>
              </a:rPr>
              <a:t>88-92% </a:t>
            </a:r>
            <a:r>
              <a:rPr lang="en-US" sz="2000" dirty="0">
                <a:solidFill>
                  <a:schemeClr val="tx1"/>
                </a:solidFill>
                <a:cs typeface="Arial"/>
              </a:rPr>
              <a:t>of those who achieved </a:t>
            </a:r>
            <a:r>
              <a:rPr lang="en-US" sz="2000" dirty="0" err="1" smtClean="0">
                <a:solidFill>
                  <a:schemeClr val="tx1"/>
                </a:solidFill>
                <a:cs typeface="Arial"/>
              </a:rPr>
              <a:t>eRVR</a:t>
            </a:r>
            <a:r>
              <a:rPr lang="en-US" sz="2000" dirty="0" smtClean="0">
                <a:solidFill>
                  <a:schemeClr val="tx1"/>
                </a:solidFill>
                <a:cs typeface="Arial"/>
              </a:rPr>
              <a:t> achieved SVR</a:t>
            </a:r>
          </a:p>
          <a:p>
            <a:pPr marL="342900" indent="-342900">
              <a:spcAft>
                <a:spcPts val="600"/>
              </a:spcAft>
              <a:buFont typeface="Arial"/>
              <a:buChar char="•"/>
            </a:pPr>
            <a:r>
              <a:rPr lang="en-US" sz="2000" dirty="0" smtClean="0">
                <a:solidFill>
                  <a:schemeClr val="tx1"/>
                </a:solidFill>
                <a:cs typeface="Arial"/>
              </a:rPr>
              <a:t>7</a:t>
            </a:r>
            <a:r>
              <a:rPr lang="en-US" sz="2000" dirty="0">
                <a:solidFill>
                  <a:schemeClr val="tx1"/>
                </a:solidFill>
                <a:cs typeface="Arial"/>
              </a:rPr>
              <a:t>% </a:t>
            </a:r>
            <a:r>
              <a:rPr lang="en-US" sz="2000" dirty="0" smtClean="0">
                <a:solidFill>
                  <a:schemeClr val="tx1"/>
                </a:solidFill>
                <a:cs typeface="Arial"/>
              </a:rPr>
              <a:t>stopped treatment </a:t>
            </a:r>
            <a:r>
              <a:rPr lang="en-US" sz="2000" dirty="0">
                <a:solidFill>
                  <a:schemeClr val="tx1"/>
                </a:solidFill>
                <a:cs typeface="Arial"/>
              </a:rPr>
              <a:t>early due to </a:t>
            </a:r>
            <a:r>
              <a:rPr lang="en-US" sz="2000" dirty="0" err="1">
                <a:solidFill>
                  <a:schemeClr val="tx1"/>
                </a:solidFill>
                <a:cs typeface="Arial"/>
              </a:rPr>
              <a:t>virologic</a:t>
            </a:r>
            <a:r>
              <a:rPr lang="en-US" sz="2000" dirty="0">
                <a:solidFill>
                  <a:schemeClr val="tx1"/>
                </a:solidFill>
                <a:cs typeface="Arial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cs typeface="Arial"/>
              </a:rPr>
              <a:t>failure</a:t>
            </a:r>
            <a:endParaRPr lang="en-US" sz="2000" dirty="0">
              <a:solidFill>
                <a:schemeClr val="tx1"/>
              </a:solidFill>
              <a:cs typeface="Arial"/>
            </a:endParaRPr>
          </a:p>
          <a:p>
            <a:pPr marL="342900" indent="-342900">
              <a:spcAft>
                <a:spcPts val="600"/>
              </a:spcAft>
              <a:buFont typeface="Arial"/>
              <a:buChar char="•"/>
            </a:pPr>
            <a:r>
              <a:rPr lang="en-US" sz="2000" dirty="0">
                <a:solidFill>
                  <a:schemeClr val="tx1"/>
                </a:solidFill>
                <a:cs typeface="Arial"/>
              </a:rPr>
              <a:t>17% stopped early due to fatigue or </a:t>
            </a:r>
            <a:r>
              <a:rPr lang="en-US" sz="2000" dirty="0" smtClean="0">
                <a:solidFill>
                  <a:schemeClr val="tx1"/>
                </a:solidFill>
                <a:cs typeface="Arial"/>
              </a:rPr>
              <a:t>anemia</a:t>
            </a:r>
            <a:endParaRPr lang="en-US" sz="2000" dirty="0">
              <a:solidFill>
                <a:schemeClr val="tx1"/>
              </a:solidFill>
              <a:cs typeface="Arial"/>
            </a:endParaRPr>
          </a:p>
          <a:p>
            <a:pPr>
              <a:spcBef>
                <a:spcPts val="2000"/>
              </a:spcBef>
            </a:pPr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Sherman KE, et. al. N </a:t>
            </a:r>
            <a:r>
              <a:rPr lang="en-US" dirty="0" err="1"/>
              <a:t>Engl</a:t>
            </a:r>
            <a:r>
              <a:rPr lang="en-US" dirty="0"/>
              <a:t> J Med. 2011;365:1014-24.</a:t>
            </a:r>
          </a:p>
        </p:txBody>
      </p:sp>
    </p:spTree>
    <p:extLst>
      <p:ext uri="{BB962C8B-B14F-4D97-AF65-F5344CB8AC3E}">
        <p14:creationId xmlns:p14="http://schemas.microsoft.com/office/powerpoint/2010/main" val="37373320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Source: Sherman KE, et. al. N </a:t>
            </a:r>
            <a:r>
              <a:rPr lang="en-US" dirty="0" err="1"/>
              <a:t>Engl</a:t>
            </a:r>
            <a:r>
              <a:rPr lang="en-US" dirty="0"/>
              <a:t> J Med. 2011;365:1014-24.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Telaprevir for Treatment-Naïve HCV Genotype </a:t>
            </a:r>
            <a:r>
              <a:rPr lang="en-US" sz="2400" dirty="0" smtClean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>1</a:t>
            </a:r>
            <a: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  <a:t/>
            </a:r>
            <a:br>
              <a:rPr lang="en-US" sz="2400" dirty="0">
                <a:solidFill>
                  <a:schemeClr val="accent5">
                    <a:lumMod val="20000"/>
                    <a:lumOff val="80000"/>
                  </a:schemeClr>
                </a:solidFill>
                <a:ea typeface="ＭＳ Ｐゴシック" pitchFamily="22" charset="-128"/>
                <a:cs typeface="ＭＳ Ｐゴシック" pitchFamily="22" charset="-128"/>
              </a:rPr>
            </a:br>
            <a:r>
              <a:rPr lang="en-US" sz="2400" dirty="0">
                <a:ea typeface="ＭＳ Ｐゴシック" pitchFamily="22" charset="-128"/>
                <a:cs typeface="ＭＳ Ｐゴシック" pitchFamily="22" charset="-128"/>
              </a:rPr>
              <a:t>ILLUMINATE </a:t>
            </a:r>
            <a:r>
              <a:rPr lang="en-US" sz="2400" dirty="0" smtClean="0">
                <a:ea typeface="ＭＳ Ｐゴシック" pitchFamily="22" charset="-128"/>
                <a:cs typeface="ＭＳ Ｐゴシック" pitchFamily="22" charset="-128"/>
              </a:rPr>
              <a:t>Study: </a:t>
            </a:r>
            <a:r>
              <a:rPr lang="en-US" sz="2400" dirty="0" smtClean="0"/>
              <a:t>Conclusions</a:t>
            </a:r>
            <a:endParaRPr lang="en-US" sz="24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525774"/>
              </p:ext>
            </p:extLst>
          </p:nvPr>
        </p:nvGraphicFramePr>
        <p:xfrm>
          <a:off x="0" y="2427899"/>
          <a:ext cx="9144000" cy="265176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9144000"/>
              </a:tblGrid>
              <a:tr h="2008632">
                <a:tc>
                  <a:txBody>
                    <a:bodyPr/>
                    <a:lstStyle/>
                    <a:p>
                      <a:pPr>
                        <a:lnSpc>
                          <a:spcPts val="3000"/>
                        </a:lnSpc>
                      </a:pPr>
                      <a:r>
                        <a:rPr lang="en-US" sz="2000" b="1" i="0" dirty="0" smtClean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Conclusions</a:t>
                      </a:r>
                      <a:r>
                        <a:rPr lang="en-US" sz="2000" b="0" i="0" dirty="0" smtClean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: “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In this study, among patients with chronic HCV infection who had not received treatment previously, a regimen of peginterferon–ribavirin for 24 weeks, with telaprevir for the first 12 weeks, was </a:t>
                      </a:r>
                      <a:r>
                        <a:rPr lang="en-US" sz="2000" b="0" i="0" u="none" strike="noStrike" kern="1200" baseline="0" dirty="0" err="1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noninferior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 to the same regimen for 48 weeks in patients with undetectable HCV RNA at weeks 4 and 12, with an extended rapid virologic response achieved in nearly two thirds of patients.</a:t>
                      </a:r>
                      <a:r>
                        <a:rPr lang="en-US" sz="2000" b="0" kern="1200" dirty="0" smtClean="0">
                          <a:solidFill>
                            <a:schemeClr val="tx1"/>
                          </a:solidFill>
                          <a:latin typeface="Arial"/>
                          <a:ea typeface="+mn-ea"/>
                          <a:cs typeface="Arial"/>
                        </a:rPr>
                        <a:t>” </a:t>
                      </a:r>
                    </a:p>
                  </a:txBody>
                  <a:tcPr marL="457200" marR="457200" marT="182880" marB="182880" anchor="ctr">
                    <a:lnT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264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4857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TC_Master_Template_061510">
  <a:themeElements>
    <a:clrScheme name="NWAETC Final">
      <a:dk1>
        <a:srgbClr val="000000"/>
      </a:dk1>
      <a:lt1>
        <a:sysClr val="window" lastClr="FFFFFF"/>
      </a:lt1>
      <a:dk2>
        <a:srgbClr val="001D48"/>
      </a:dk2>
      <a:lt2>
        <a:srgbClr val="003A78"/>
      </a:lt2>
      <a:accent1>
        <a:srgbClr val="326496"/>
      </a:accent1>
      <a:accent2>
        <a:srgbClr val="718E25"/>
      </a:accent2>
      <a:accent3>
        <a:srgbClr val="D8D8D8"/>
      </a:accent3>
      <a:accent4>
        <a:srgbClr val="6E4B7D"/>
      </a:accent4>
      <a:accent5>
        <a:srgbClr val="B59452"/>
      </a:accent5>
      <a:accent6>
        <a:srgbClr val="963232"/>
      </a:accent6>
      <a:hlink>
        <a:srgbClr val="3973AD"/>
      </a:hlink>
      <a:folHlink>
        <a:srgbClr val="81AE2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NWAETC Final">
    <a:dk1>
      <a:srgbClr val="000000"/>
    </a:dk1>
    <a:lt1>
      <a:sysClr val="window" lastClr="FFFFFF"/>
    </a:lt1>
    <a:dk2>
      <a:srgbClr val="001D48"/>
    </a:dk2>
    <a:lt2>
      <a:srgbClr val="003A78"/>
    </a:lt2>
    <a:accent1>
      <a:srgbClr val="326496"/>
    </a:accent1>
    <a:accent2>
      <a:srgbClr val="718E25"/>
    </a:accent2>
    <a:accent3>
      <a:srgbClr val="D8D8D8"/>
    </a:accent3>
    <a:accent4>
      <a:srgbClr val="6E4B7D"/>
    </a:accent4>
    <a:accent5>
      <a:srgbClr val="B59452"/>
    </a:accent5>
    <a:accent6>
      <a:srgbClr val="963232"/>
    </a:accent6>
    <a:hlink>
      <a:srgbClr val="3973AD"/>
    </a:hlink>
    <a:folHlink>
      <a:srgbClr val="81AE28"/>
    </a:folHlink>
  </a:clrScheme>
  <a:fontScheme name="Office Classic 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AETC_Master_Template_061510.potx</Template>
  <TotalTime>44547</TotalTime>
  <Words>404</Words>
  <Application>Microsoft Office PowerPoint</Application>
  <PresentationFormat>On-screen Show (4:3)</PresentationFormat>
  <Paragraphs>60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ＭＳ Ｐゴシック</vt:lpstr>
      <vt:lpstr>Arial</vt:lpstr>
      <vt:lpstr>Geneva</vt:lpstr>
      <vt:lpstr>Myriad Pro</vt:lpstr>
      <vt:lpstr>Times New Roman</vt:lpstr>
      <vt:lpstr>Wingdings</vt:lpstr>
      <vt:lpstr>AETC_Master_Template_061510</vt:lpstr>
      <vt:lpstr>Telaprevir in Treatment Naïve GT-1 ILLUMINATE (Study 111)</vt:lpstr>
      <vt:lpstr>Telaprevir for Treatment-Naïve HCV Genotype 1 ILLUMINATE: Study Design</vt:lpstr>
      <vt:lpstr>Telaprevir for Treatment-Naïve HCV Genotype 1 ILLUMINATE Study: Design</vt:lpstr>
      <vt:lpstr>Telaprevir for Treatment-Naïve HCV Genotype 1 ILLUMINATE Study: Results</vt:lpstr>
      <vt:lpstr>Telaprevir for Treatment-Naïve HCV Genotype 1 ILLUMINATE Study: Key Findings</vt:lpstr>
      <vt:lpstr>Telaprevir for Treatment-Naïve HCV Genotype 1 ILLUMINATE Study: Conclusions</vt:lpstr>
    </vt:vector>
  </TitlesOfParts>
  <Company>HMC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Spach</dc:creator>
  <cp:lastModifiedBy>Kent Unruh</cp:lastModifiedBy>
  <cp:revision>2065</cp:revision>
  <cp:lastPrinted>2011-04-18T21:48:04Z</cp:lastPrinted>
  <dcterms:created xsi:type="dcterms:W3CDTF">2010-11-28T05:36:22Z</dcterms:created>
  <dcterms:modified xsi:type="dcterms:W3CDTF">2014-02-03T19:49:40Z</dcterms:modified>
</cp:coreProperties>
</file>