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495" r:id="rId2"/>
    <p:sldId id="496" r:id="rId3"/>
    <p:sldId id="501" r:id="rId4"/>
    <p:sldId id="499" r:id="rId5"/>
    <p:sldId id="503" r:id="rId6"/>
    <p:sldId id="502" r:id="rId7"/>
    <p:sldId id="505" r:id="rId8"/>
    <p:sldId id="504" r:id="rId9"/>
    <p:sldId id="511" r:id="rId10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25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838C"/>
    <a:srgbClr val="808B67"/>
    <a:srgbClr val="6698A2"/>
    <a:srgbClr val="74A29C"/>
    <a:srgbClr val="97A379"/>
    <a:srgbClr val="4E92A2"/>
    <a:srgbClr val="006787"/>
    <a:srgbClr val="000000"/>
    <a:srgbClr val="556B1C"/>
    <a:srgbClr val="556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00" autoAdjust="0"/>
    <p:restoredTop sz="72946" autoAdjust="0"/>
  </p:normalViewPr>
  <p:slideViewPr>
    <p:cSldViewPr showGuides="1">
      <p:cViewPr varScale="1">
        <p:scale>
          <a:sx n="100" d="100"/>
          <a:sy n="100" d="100"/>
        </p:scale>
        <p:origin x="1536" y="90"/>
      </p:cViewPr>
      <p:guideLst>
        <p:guide orient="horz" pos="3743"/>
        <p:guide pos="25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15608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718E25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326496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Telaprevir bid + PR</c:v>
                </c:pt>
                <c:pt idx="1">
                  <c:v>Telaprevir q8h + PR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74</c:v>
                </c:pt>
                <c:pt idx="1">
                  <c:v>73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90182672"/>
        <c:axId val="390183232"/>
      </c:barChart>
      <c:catAx>
        <c:axId val="390182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800" b="1" i="0">
                <a:latin typeface="Arial"/>
                <a:cs typeface="Arial"/>
              </a:defRPr>
            </a:pPr>
            <a:endParaRPr lang="en-US"/>
          </a:p>
        </c:txPr>
        <c:crossAx val="390183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90183232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</a:t>
                </a:r>
                <a:r>
                  <a:rPr lang="en-US" sz="1800" dirty="0" smtClean="0">
                    <a:latin typeface="Arial"/>
                    <a:cs typeface="Arial"/>
                  </a:rPr>
                  <a:t>SVR 12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9.2650074981100894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0182672"/>
        <c:crossesAt val="1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9.1335003579098004E-2"/>
          <c:w val="0.87636482939632498"/>
          <c:h val="0.78709116717553096"/>
        </c:manualLayout>
      </c:layout>
      <c:barChart>
        <c:barDir val="col"/>
        <c:grouping val="clustered"/>
        <c:varyColors val="0"/>
        <c:ser>
          <c:idx val="0"/>
          <c:order val="0"/>
          <c:tx>
            <c:v>Telaprevir bid + PR</c:v>
          </c:tx>
          <c:spPr>
            <a:solidFill>
              <a:srgbClr val="718E25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</c:v>
                </c:pt>
                <c:pt idx="1">
                  <c:v>(+) RVR</c:v>
                </c:pt>
                <c:pt idx="2">
                  <c:v>(-) RVR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74</c:v>
                </c:pt>
                <c:pt idx="1">
                  <c:v>86</c:v>
                </c:pt>
                <c:pt idx="2">
                  <c:v>47</c:v>
                </c:pt>
              </c:numCache>
            </c:numRef>
          </c:val>
        </c:ser>
        <c:ser>
          <c:idx val="1"/>
          <c:order val="1"/>
          <c:tx>
            <c:v>Telaprevir q8h + PR</c:v>
          </c:tx>
          <c:spPr>
            <a:solidFill>
              <a:srgbClr val="326496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</c:v>
                </c:pt>
                <c:pt idx="1">
                  <c:v>(+) RVR</c:v>
                </c:pt>
                <c:pt idx="2">
                  <c:v>(-) RVR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73</c:v>
                </c:pt>
                <c:pt idx="1">
                  <c:v>85</c:v>
                </c:pt>
                <c:pt idx="2">
                  <c:v>47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90186032"/>
        <c:axId val="390186592"/>
      </c:barChart>
      <c:catAx>
        <c:axId val="390186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90186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90186592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600" b="1" i="0" u="none" strike="noStrike" kern="1200" baseline="0">
                    <a:solidFill>
                      <a:srgbClr val="000000"/>
                    </a:solidFill>
                    <a:latin typeface="Arial"/>
                    <a:ea typeface="+mn-ea"/>
                    <a:cs typeface="Arial"/>
                  </a:defRPr>
                </a:pPr>
                <a:r>
                  <a:rPr lang="en-US" sz="1600" b="1" i="0" baseline="0" dirty="0" smtClean="0">
                    <a:effectLst/>
                  </a:rPr>
                  <a:t>Patients (%) with SVR 12</a:t>
                </a:r>
                <a:endParaRPr lang="en-US" sz="1600" dirty="0" smtClean="0">
                  <a:effectLst/>
                </a:endParaRPr>
              </a:p>
            </c:rich>
          </c:tx>
          <c:layout>
            <c:manualLayout>
              <c:xMode val="edge"/>
              <c:yMode val="edge"/>
              <c:x val="6.4724919093851101E-3"/>
              <c:y val="0.15867525650202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018603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32371250923731598"/>
          <c:y val="0"/>
          <c:w val="0.66320961700175796"/>
          <c:h val="8.1576292391505004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142522233264499"/>
          <c:y val="9.1335003579098004E-2"/>
          <c:w val="0.86989233748693995"/>
          <c:h val="0.78146337389644505"/>
        </c:manualLayout>
      </c:layout>
      <c:barChart>
        <c:barDir val="col"/>
        <c:grouping val="clustered"/>
        <c:varyColors val="0"/>
        <c:ser>
          <c:idx val="0"/>
          <c:order val="0"/>
          <c:tx>
            <c:v>Telaprevir bid + PR</c:v>
          </c:tx>
          <c:spPr>
            <a:solidFill>
              <a:srgbClr val="718E25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spPr>
              <a:noFill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Genotype 1a</c:v>
                </c:pt>
                <c:pt idx="1">
                  <c:v>Genotype 1b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70</c:v>
                </c:pt>
                <c:pt idx="1">
                  <c:v>80</c:v>
                </c:pt>
              </c:numCache>
            </c:numRef>
          </c:val>
        </c:ser>
        <c:ser>
          <c:idx val="1"/>
          <c:order val="1"/>
          <c:tx>
            <c:v>Telaprevir q8h + PR</c:v>
          </c:tx>
          <c:spPr>
            <a:solidFill>
              <a:srgbClr val="326496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Genotype 1a</c:v>
                </c:pt>
                <c:pt idx="1">
                  <c:v>Genotype 1b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69</c:v>
                </c:pt>
                <c:pt idx="1">
                  <c:v>77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391557712"/>
        <c:axId val="391558272"/>
      </c:barChart>
      <c:catAx>
        <c:axId val="3915577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800" b="1" i="0">
                <a:latin typeface="Arial"/>
                <a:cs typeface="Arial"/>
              </a:defRPr>
            </a:pPr>
            <a:endParaRPr lang="en-US"/>
          </a:p>
        </c:txPr>
        <c:crossAx val="391558272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91558272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b="1" i="0" baseline="0" dirty="0" smtClean="0">
                    <a:effectLst/>
                  </a:rPr>
                  <a:t>Patients (%) with SVR 12</a:t>
                </a:r>
                <a:endParaRPr lang="en-US" sz="16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8.0852636138929197E-3"/>
              <c:y val="0.139997852541160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155771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32371250923731598"/>
          <c:y val="0"/>
          <c:w val="0.66159149402441197"/>
          <c:h val="8.1576292391505004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9.1335003579098004E-2"/>
          <c:w val="0.87636482939632498"/>
          <c:h val="0.72691791935099004"/>
        </c:manualLayout>
      </c:layout>
      <c:barChart>
        <c:barDir val="col"/>
        <c:grouping val="clustered"/>
        <c:varyColors val="0"/>
        <c:ser>
          <c:idx val="0"/>
          <c:order val="0"/>
          <c:tx>
            <c:v>Telaprevir bid + PR</c:v>
          </c:tx>
          <c:spPr>
            <a:solidFill>
              <a:srgbClr val="718E25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dLbl>
              <c:idx val="0"/>
              <c:layout>
                <c:manualLayout>
                  <c:x val="0"/>
                  <c:y val="9.09090909090906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CC</c:v>
                </c:pt>
                <c:pt idx="1">
                  <c:v>CT</c:v>
                </c:pt>
                <c:pt idx="2">
                  <c:v>TT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92</c:v>
                </c:pt>
                <c:pt idx="1">
                  <c:v>67</c:v>
                </c:pt>
                <c:pt idx="2">
                  <c:v>66</c:v>
                </c:pt>
              </c:numCache>
            </c:numRef>
          </c:val>
        </c:ser>
        <c:ser>
          <c:idx val="1"/>
          <c:order val="1"/>
          <c:tx>
            <c:v>Telaprevir q8h + PR</c:v>
          </c:tx>
          <c:spPr>
            <a:solidFill>
              <a:srgbClr val="326496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CC</c:v>
                </c:pt>
                <c:pt idx="1">
                  <c:v>CT</c:v>
                </c:pt>
                <c:pt idx="2">
                  <c:v>TT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87</c:v>
                </c:pt>
                <c:pt idx="1">
                  <c:v>68</c:v>
                </c:pt>
                <c:pt idx="2">
                  <c:v>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91561072"/>
        <c:axId val="391561632"/>
      </c:barChart>
      <c:catAx>
        <c:axId val="3915610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IL28B</a:t>
                </a:r>
                <a:r>
                  <a:rPr lang="en-US" baseline="0" dirty="0" smtClean="0"/>
                  <a:t> Genotype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44062291364064898"/>
              <c:y val="0.90743617275113297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391561632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91561632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600" b="1" i="0" u="none" strike="noStrike" kern="1200" baseline="0">
                    <a:solidFill>
                      <a:srgbClr val="000000"/>
                    </a:solidFill>
                    <a:latin typeface="Arial"/>
                    <a:ea typeface="+mn-ea"/>
                    <a:cs typeface="Arial"/>
                  </a:defRPr>
                </a:pPr>
                <a:r>
                  <a:rPr lang="en-US" sz="1600" b="1" i="0" baseline="0" dirty="0" smtClean="0">
                    <a:effectLst/>
                  </a:rPr>
                  <a:t>Patients (%) with SVR 12</a:t>
                </a:r>
                <a:endParaRPr lang="en-US" sz="1600" dirty="0" smtClean="0">
                  <a:effectLst/>
                </a:endParaRPr>
              </a:p>
            </c:rich>
          </c:tx>
          <c:layout>
            <c:manualLayout>
              <c:xMode val="edge"/>
              <c:yMode val="edge"/>
              <c:x val="6.4724919093851101E-3"/>
              <c:y val="0.15867525650202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156107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33342124710139398"/>
          <c:y val="0"/>
          <c:w val="0.65350087913768096"/>
          <c:h val="8.1576292391505004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9.1335003579098004E-2"/>
          <c:w val="0.87636482939632498"/>
          <c:h val="0.72691791935099004"/>
        </c:manualLayout>
      </c:layout>
      <c:barChart>
        <c:barDir val="col"/>
        <c:grouping val="clustered"/>
        <c:varyColors val="0"/>
        <c:ser>
          <c:idx val="0"/>
          <c:order val="0"/>
          <c:tx>
            <c:v>Telaprevir bid + PR</c:v>
          </c:tx>
          <c:spPr>
            <a:solidFill>
              <a:srgbClr val="718E25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No or Minimal Fibrosis</c:v>
                </c:pt>
                <c:pt idx="1">
                  <c:v>Portal Fibrosis</c:v>
                </c:pt>
                <c:pt idx="2">
                  <c:v>Bridging Fibrosis</c:v>
                </c:pt>
                <c:pt idx="3">
                  <c:v>Cirrhosis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80</c:v>
                </c:pt>
                <c:pt idx="1">
                  <c:v>79</c:v>
                </c:pt>
                <c:pt idx="2">
                  <c:v>67</c:v>
                </c:pt>
                <c:pt idx="3">
                  <c:v>54</c:v>
                </c:pt>
              </c:numCache>
            </c:numRef>
          </c:val>
        </c:ser>
        <c:ser>
          <c:idx val="1"/>
          <c:order val="1"/>
          <c:tx>
            <c:v>Telaprevir q8h + PR</c:v>
          </c:tx>
          <c:spPr>
            <a:solidFill>
              <a:srgbClr val="326496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No or Minimal Fibrosis</c:v>
                </c:pt>
                <c:pt idx="1">
                  <c:v>Portal Fibrosis</c:v>
                </c:pt>
                <c:pt idx="2">
                  <c:v>Bridging Fibrosis</c:v>
                </c:pt>
                <c:pt idx="3">
                  <c:v>Cirrhosis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79</c:v>
                </c:pt>
                <c:pt idx="1">
                  <c:v>80</c:v>
                </c:pt>
                <c:pt idx="2">
                  <c:v>64</c:v>
                </c:pt>
                <c:pt idx="3" formatCode="General">
                  <c:v>49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91564432"/>
        <c:axId val="391564992"/>
      </c:barChart>
      <c:catAx>
        <c:axId val="391564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391564992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91564992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600" b="1" i="0" u="none" strike="noStrike" kern="1200" baseline="0">
                    <a:solidFill>
                      <a:srgbClr val="000000"/>
                    </a:solidFill>
                    <a:latin typeface="Arial"/>
                    <a:ea typeface="+mn-ea"/>
                    <a:cs typeface="Arial"/>
                  </a:defRPr>
                </a:pPr>
                <a:r>
                  <a:rPr lang="en-US" sz="1600" b="1" i="0" baseline="0" dirty="0" smtClean="0">
                    <a:effectLst/>
                  </a:rPr>
                  <a:t>Patients (%) with SVR 12</a:t>
                </a:r>
                <a:endParaRPr lang="en-US" sz="1600" dirty="0" smtClean="0">
                  <a:effectLst/>
                </a:endParaRPr>
              </a:p>
            </c:rich>
          </c:tx>
          <c:layout>
            <c:manualLayout>
              <c:xMode val="edge"/>
              <c:yMode val="edge"/>
              <c:x val="6.4724919093851101E-3"/>
              <c:y val="0.15867525650202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9156443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34135146957981599"/>
          <c:y val="0"/>
          <c:w val="0.64557057057056999"/>
          <c:h val="8.1576292391505004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53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6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456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6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50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238769144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B59452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chemeClr val="accent5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63" r:id="rId2"/>
    <p:sldLayoutId id="2147483664" r:id="rId3"/>
    <p:sldLayoutId id="2147483686" r:id="rId4"/>
    <p:sldLayoutId id="2147483691" r:id="rId5"/>
    <p:sldLayoutId id="2147483665" r:id="rId6"/>
    <p:sldLayoutId id="2147483689" r:id="rId7"/>
    <p:sldLayoutId id="2147483666" r:id="rId8"/>
    <p:sldLayoutId id="2147483688" r:id="rId9"/>
    <p:sldLayoutId id="2147483668" r:id="rId10"/>
    <p:sldLayoutId id="2147483687" r:id="rId11"/>
    <p:sldLayoutId id="2147483690" r:id="rId12"/>
    <p:sldLayoutId id="2147483692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Telaprevir </a:t>
            </a:r>
            <a:r>
              <a:rPr lang="en-US" sz="2400" dirty="0" smtClean="0"/>
              <a:t>BID versus q8 in Treatment Naïve GT-1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800" dirty="0" smtClean="0"/>
              <a:t>OPTIMIZE (</a:t>
            </a:r>
            <a:r>
              <a:rPr lang="en-US" sz="2800" dirty="0"/>
              <a:t>Study </a:t>
            </a:r>
            <a:r>
              <a:rPr lang="en-US" sz="2800" dirty="0" smtClean="0"/>
              <a:t>C211)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3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Naïve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err="1"/>
              <a:t>Buti</a:t>
            </a:r>
            <a:r>
              <a:rPr lang="en-US" sz="1400" dirty="0"/>
              <a:t> M, et al. Gastroenterology. 2013 Dec 4.  [</a:t>
            </a:r>
            <a:r>
              <a:rPr lang="en-US" sz="1400" dirty="0" err="1"/>
              <a:t>Epub</a:t>
            </a:r>
            <a:r>
              <a:rPr lang="en-US" sz="1400" dirty="0"/>
              <a:t> ahead of print]</a:t>
            </a:r>
          </a:p>
        </p:txBody>
      </p:sp>
    </p:spTree>
    <p:extLst>
      <p:ext uri="{BB962C8B-B14F-4D97-AF65-F5344CB8AC3E}">
        <p14:creationId xmlns:p14="http://schemas.microsoft.com/office/powerpoint/2010/main" val="36818300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</a:t>
            </a:r>
            <a:r>
              <a:rPr lang="en-US" dirty="0" err="1" smtClean="0"/>
              <a:t>Buti</a:t>
            </a:r>
            <a:r>
              <a:rPr lang="en-US" dirty="0" smtClean="0"/>
              <a:t> M, et al. Gastroenterology. 2013 Dec 4.  [</a:t>
            </a:r>
            <a:r>
              <a:rPr lang="en-US" dirty="0" err="1" smtClean="0"/>
              <a:t>Epub</a:t>
            </a:r>
            <a:r>
              <a:rPr lang="en-US" dirty="0" smtClean="0"/>
              <a:t> ahead of print]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Twice Daily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OPTIMIZE Study: Design</a:t>
            </a:r>
            <a:endParaRPr lang="en-US" sz="2800" dirty="0"/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914400" y="4876800"/>
            <a:ext cx="7358063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ct val="50000"/>
              </a:spcBef>
            </a:pP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Telaprevir = 1125 mg bid or 750 mg q8h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alfa-2a = 180 µg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1000 mg/day for wt &lt; 75 kg; 1200 mg/day for wt </a:t>
            </a: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&gt;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 75 kg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13392"/>
              </p:ext>
            </p:extLst>
          </p:nvPr>
        </p:nvGraphicFramePr>
        <p:xfrm>
          <a:off x="914400" y="1447800"/>
          <a:ext cx="7358063" cy="3307080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7358063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OPTIMIZE: Study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884631">
                <a:tc>
                  <a:txBody>
                    <a:bodyPr/>
                    <a:lstStyle/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740 enrolled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, double-blind, placebo-controlled, Phase 3 trial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Genotype 1 HCV and treatment naïve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85% with HCV RNA ≥ 800,000 IU/ml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one of 2 arms to compare bid and q8h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telaprevir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RVR =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HCV RNA undetectable (&lt;25 IU/ml) at week 4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patients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received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telaprevir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for 12 weeks (bid or q8h)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Patients with RVR received PR for 24 weeks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Patients without RVR received PR for 48 weeks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2287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 noChangeArrowheads="1"/>
          </p:cNvSpPr>
          <p:nvPr/>
        </p:nvSpPr>
        <p:spPr bwMode="ltGray">
          <a:xfrm>
            <a:off x="5194300" y="4184904"/>
            <a:ext cx="3657600" cy="4571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400" b="1" dirty="0" smtClean="0">
                <a:solidFill>
                  <a:schemeClr val="accent6"/>
                </a:solidFill>
                <a:latin typeface="Arial"/>
                <a:cs typeface="Arial"/>
              </a:rPr>
              <a:t>If </a:t>
            </a:r>
            <a:r>
              <a:rPr lang="en-US" sz="1400" b="1" dirty="0">
                <a:solidFill>
                  <a:schemeClr val="accent6"/>
                </a:solidFill>
                <a:latin typeface="Arial"/>
                <a:cs typeface="Arial"/>
              </a:rPr>
              <a:t>(-) RVR </a:t>
            </a:r>
            <a:r>
              <a:rPr lang="en-US" sz="1400" b="1" dirty="0" smtClean="0">
                <a:solidFill>
                  <a:schemeClr val="accent6"/>
                </a:solidFill>
                <a:latin typeface="Arial"/>
                <a:cs typeface="Arial"/>
              </a:rPr>
              <a:t>continue 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+ RBV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ltGray">
          <a:xfrm>
            <a:off x="5194300" y="2741337"/>
            <a:ext cx="3657600" cy="4571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400" b="1" dirty="0">
                <a:solidFill>
                  <a:schemeClr val="accent6"/>
                </a:solidFill>
                <a:latin typeface="Arial"/>
                <a:cs typeface="Arial"/>
              </a:rPr>
              <a:t>If </a:t>
            </a:r>
            <a:r>
              <a:rPr lang="en-US" sz="1400" b="1" dirty="0" smtClean="0">
                <a:solidFill>
                  <a:schemeClr val="accent6"/>
                </a:solidFill>
                <a:latin typeface="Arial"/>
                <a:cs typeface="Arial"/>
              </a:rPr>
              <a:t>(-) RVR continue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549401" y="1618234"/>
            <a:ext cx="7292337" cy="3779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Buti</a:t>
            </a:r>
            <a:r>
              <a:rPr lang="en-US" dirty="0"/>
              <a:t> M, et al. Gastroenterology. 2013 Dec 4.  [</a:t>
            </a:r>
            <a:r>
              <a:rPr lang="en-US" dirty="0" err="1"/>
              <a:t>Epub</a:t>
            </a:r>
            <a:r>
              <a:rPr lang="en-US" dirty="0"/>
              <a:t> ahead of print]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Twice Daily 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>
                <a:ea typeface="ＭＳ Ｐゴシック" pitchFamily="22" charset="-128"/>
                <a:cs typeface="ＭＳ Ｐゴシック" pitchFamily="22" charset="-128"/>
              </a:rPr>
              <a:t>OPTIMIZE Study</a:t>
            </a: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800" dirty="0" smtClean="0"/>
              <a:t>Treatment Regimens</a:t>
            </a:r>
            <a:endParaRPr lang="en-US" sz="2800" dirty="0"/>
          </a:p>
        </p:txBody>
      </p:sp>
      <p:sp>
        <p:nvSpPr>
          <p:cNvPr id="53" name="Rectangle 52"/>
          <p:cNvSpPr/>
          <p:nvPr/>
        </p:nvSpPr>
        <p:spPr>
          <a:xfrm>
            <a:off x="4927600" y="15938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24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319008" y="15938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48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47700" y="1593850"/>
            <a:ext cx="8382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Week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84808" y="15938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0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111500" y="15938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ltGray">
          <a:xfrm>
            <a:off x="1542628" y="2290233"/>
            <a:ext cx="1828800" cy="4571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Telaprevir (bid)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3" name="Rectangle 7"/>
          <p:cNvSpPr>
            <a:spLocks noChangeArrowheads="1"/>
          </p:cNvSpPr>
          <p:nvPr/>
        </p:nvSpPr>
        <p:spPr bwMode="ltGray">
          <a:xfrm>
            <a:off x="1542628" y="2741337"/>
            <a:ext cx="3657600" cy="4571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</a:p>
        </p:txBody>
      </p:sp>
      <p:sp>
        <p:nvSpPr>
          <p:cNvPr id="49" name="Rectangle 48"/>
          <p:cNvSpPr/>
          <p:nvPr/>
        </p:nvSpPr>
        <p:spPr bwMode="ltGray">
          <a:xfrm>
            <a:off x="228600" y="2286000"/>
            <a:ext cx="1321644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T12 </a:t>
            </a:r>
            <a:r>
              <a:rPr lang="en-US" sz="1400" dirty="0" smtClean="0">
                <a:cs typeface="Arial"/>
              </a:rPr>
              <a:t>bid</a:t>
            </a:r>
            <a:r>
              <a:rPr lang="en-US" sz="1400" dirty="0" smtClean="0">
                <a:latin typeface="Arial"/>
                <a:cs typeface="Arial"/>
              </a:rPr>
              <a:t/>
            </a:r>
            <a:br>
              <a:rPr lang="en-US" sz="1400" dirty="0" smtClean="0">
                <a:latin typeface="Arial"/>
                <a:cs typeface="Arial"/>
              </a:rPr>
            </a:br>
            <a:r>
              <a:rPr lang="en-US" sz="1600" dirty="0" smtClean="0">
                <a:latin typeface="Arial"/>
                <a:cs typeface="Arial"/>
              </a:rPr>
              <a:t>PR 24 or 48</a:t>
            </a:r>
            <a:br>
              <a:rPr lang="en-US" sz="1600" dirty="0" smtClean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(n = 369)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invGray">
          <a:xfrm>
            <a:off x="228600" y="2290233"/>
            <a:ext cx="8628049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ltGray">
          <a:xfrm>
            <a:off x="1542628" y="3733800"/>
            <a:ext cx="1828800" cy="457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Telaprevir (q8h)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1" name="Rectangle 7"/>
          <p:cNvSpPr>
            <a:spLocks noChangeArrowheads="1"/>
          </p:cNvSpPr>
          <p:nvPr/>
        </p:nvSpPr>
        <p:spPr bwMode="ltGray">
          <a:xfrm>
            <a:off x="1542628" y="4184904"/>
            <a:ext cx="3657600" cy="4571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</a:p>
        </p:txBody>
      </p:sp>
      <p:sp>
        <p:nvSpPr>
          <p:cNvPr id="65" name="Rectangle 64"/>
          <p:cNvSpPr/>
          <p:nvPr/>
        </p:nvSpPr>
        <p:spPr bwMode="ltGray">
          <a:xfrm>
            <a:off x="228600" y="3729567"/>
            <a:ext cx="1321644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T12 </a:t>
            </a:r>
            <a:r>
              <a:rPr lang="en-US" sz="1400" dirty="0" smtClean="0">
                <a:latin typeface="Arial"/>
                <a:cs typeface="Arial"/>
              </a:rPr>
              <a:t>q8h</a:t>
            </a:r>
            <a:r>
              <a:rPr lang="en-US" sz="1200" dirty="0" smtClean="0">
                <a:latin typeface="Arial"/>
                <a:cs typeface="Arial"/>
              </a:rPr>
              <a:t/>
            </a:r>
            <a:br>
              <a:rPr lang="en-US" sz="1200" dirty="0" smtClean="0">
                <a:latin typeface="Arial"/>
                <a:cs typeface="Arial"/>
              </a:rPr>
            </a:br>
            <a:r>
              <a:rPr lang="en-US" sz="1600" dirty="0">
                <a:cs typeface="Arial"/>
              </a:rPr>
              <a:t>PR 24 or 48</a:t>
            </a:r>
            <a:br>
              <a:rPr lang="en-US" sz="1600" dirty="0">
                <a:cs typeface="Arial"/>
              </a:rPr>
            </a:br>
            <a:r>
              <a:rPr lang="en-US" sz="1400" dirty="0">
                <a:cs typeface="Arial"/>
              </a:rPr>
              <a:t>(n = </a:t>
            </a:r>
            <a:r>
              <a:rPr lang="en-US" sz="1400" dirty="0" smtClean="0">
                <a:cs typeface="Arial"/>
              </a:rPr>
              <a:t>371)</a:t>
            </a:r>
            <a:endParaRPr lang="en-US" sz="1400" dirty="0">
              <a:cs typeface="Arial"/>
            </a:endParaRPr>
          </a:p>
        </p:txBody>
      </p:sp>
      <p:sp>
        <p:nvSpPr>
          <p:cNvPr id="67" name="Rectangle 7"/>
          <p:cNvSpPr>
            <a:spLocks noChangeArrowheads="1"/>
          </p:cNvSpPr>
          <p:nvPr/>
        </p:nvSpPr>
        <p:spPr bwMode="invGray">
          <a:xfrm>
            <a:off x="228601" y="3733800"/>
            <a:ext cx="8628048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5181600"/>
            <a:ext cx="9153144" cy="77722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1800"/>
              </a:lnSpc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RVR = week 4 HCV RNA undetectable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PEG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=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peginterferon; RBV = ribavirin </a:t>
            </a:r>
            <a:b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Therapy stopped if HCV RNA &gt; 1000 IU/mL at week 4 or HCV RNA &gt; 25 IU/mL at weeks 12, 24, 32, or 40     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2713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Twice Daily 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OPTIMIZE Study</a:t>
            </a: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OPTIMIZE: SVR12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Buti</a:t>
            </a:r>
            <a:r>
              <a:rPr lang="en-US" dirty="0"/>
              <a:t> M, et al. Gastroenterology. 2013 Dec 4.  [</a:t>
            </a:r>
            <a:r>
              <a:rPr lang="en-US" dirty="0" err="1"/>
              <a:t>Epub</a:t>
            </a:r>
            <a:r>
              <a:rPr lang="en-US" dirty="0"/>
              <a:t> ahead of print]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7410711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019800"/>
            <a:ext cx="9153144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953000"/>
            <a:ext cx="13716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274/369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34100" y="4953000"/>
            <a:ext cx="13716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270/371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4275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Twice Daily 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OPTIMIZE Study: </a:t>
            </a:r>
            <a:r>
              <a:rPr lang="en-US" sz="2400" dirty="0"/>
              <a:t>Results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OPTIMIZE</a:t>
            </a:r>
            <a:r>
              <a:rPr lang="en-US" dirty="0" smtClean="0"/>
              <a:t>: SVR12 by Week 4 Virologic Response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Buti</a:t>
            </a:r>
            <a:r>
              <a:rPr lang="en-US" dirty="0"/>
              <a:t> M, et al. Gastroenterology. 2013 Dec 4.  [</a:t>
            </a:r>
            <a:r>
              <a:rPr lang="en-US" dirty="0" err="1"/>
              <a:t>Epub</a:t>
            </a:r>
            <a:r>
              <a:rPr lang="en-US" dirty="0"/>
              <a:t> ahead of print]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2115639"/>
              </p:ext>
            </p:extLst>
          </p:nvPr>
        </p:nvGraphicFramePr>
        <p:xfrm>
          <a:off x="457200" y="1981200"/>
          <a:ext cx="8018463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5867400"/>
            <a:ext cx="9143999" cy="457529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320040"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RVR = rapid virologic response (undetectable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HCV RNA at week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4)</a:t>
            </a:r>
            <a:b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Abbreviations: SVR = sustained virologic response; PR = 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6482" y="4902200"/>
            <a:ext cx="91353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270/371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63700" y="4902200"/>
            <a:ext cx="91353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274/369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59395" y="4902200"/>
            <a:ext cx="91353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213/250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13200" y="4902200"/>
            <a:ext cx="910018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221/256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900" y="4902200"/>
            <a:ext cx="91353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57/121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368813" y="4902200"/>
            <a:ext cx="91353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53/113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0884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Buti</a:t>
            </a:r>
            <a:r>
              <a:rPr lang="en-US" dirty="0"/>
              <a:t> M, et al. Gastroenterology. 2013 Dec 4.  [</a:t>
            </a:r>
            <a:r>
              <a:rPr lang="en-US" dirty="0" err="1"/>
              <a:t>Epub</a:t>
            </a:r>
            <a:r>
              <a:rPr lang="en-US" dirty="0"/>
              <a:t> ahead of print]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9426403"/>
              </p:ext>
            </p:extLst>
          </p:nvPr>
        </p:nvGraphicFramePr>
        <p:xfrm>
          <a:off x="647700" y="1828800"/>
          <a:ext cx="7848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OPTIMIZE: SVR12 by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Genotype 1 Subtype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Twice Daily 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OPTIMIZE Study: </a:t>
            </a:r>
            <a:r>
              <a:rPr lang="en-US" dirty="0"/>
              <a:t>Results</a:t>
            </a: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0" y="6050588"/>
            <a:ext cx="9153144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45720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Abbreviations: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Abbreviations: SVR = sustained virologic response;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PR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= peginterferon +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94466" y="5105400"/>
            <a:ext cx="96091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146/210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41853" y="5105400"/>
            <a:ext cx="95402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145/209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05454" y="5105400"/>
            <a:ext cx="96010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126/157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70843" y="5105400"/>
            <a:ext cx="96010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123/160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5846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Twice Daily 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OPTIMIZE Study: </a:t>
            </a:r>
            <a:r>
              <a:rPr lang="en-US" sz="2400" dirty="0"/>
              <a:t>Results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OPTIMIZE</a:t>
            </a:r>
            <a:r>
              <a:rPr lang="en-US" dirty="0" smtClean="0"/>
              <a:t>: SVR12 by Host </a:t>
            </a:r>
            <a:r>
              <a:rPr lang="en-US" i="1" dirty="0" smtClean="0"/>
              <a:t>IL28B</a:t>
            </a:r>
            <a:r>
              <a:rPr lang="en-US" dirty="0" smtClean="0"/>
              <a:t> Genotype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Buti</a:t>
            </a:r>
            <a:r>
              <a:rPr lang="en-US" dirty="0"/>
              <a:t> M, et al. Gastroenterology. 2013 Dec 4.  [</a:t>
            </a:r>
            <a:r>
              <a:rPr lang="en-US" dirty="0" err="1"/>
              <a:t>Epub</a:t>
            </a:r>
            <a:r>
              <a:rPr lang="en-US" dirty="0"/>
              <a:t> ahead of print]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6032069"/>
              </p:ext>
            </p:extLst>
          </p:nvPr>
        </p:nvGraphicFramePr>
        <p:xfrm>
          <a:off x="647700" y="1905000"/>
          <a:ext cx="7848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6088046"/>
            <a:ext cx="9143999" cy="274654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320040"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Abbreviations: SVR = sustained virologic response;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PR = peginterferon + ribavirin</a:t>
            </a:r>
          </a:p>
        </p:txBody>
      </p:sp>
      <p:sp>
        <p:nvSpPr>
          <p:cNvPr id="8" name="Rectangle 7"/>
          <p:cNvSpPr/>
          <p:nvPr/>
        </p:nvSpPr>
        <p:spPr>
          <a:xfrm>
            <a:off x="2643482" y="4987332"/>
            <a:ext cx="91353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92/106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24095" y="4987332"/>
            <a:ext cx="91353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97/105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35595" y="4987332"/>
            <a:ext cx="91353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141/208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22794" y="4987332"/>
            <a:ext cx="910018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139/206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39000" y="4987332"/>
            <a:ext cx="91353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37/57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432313" y="4987332"/>
            <a:ext cx="91353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38/58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0744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Twice Daily 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OPTIMIZE Study: </a:t>
            </a:r>
            <a:r>
              <a:rPr lang="en-US" sz="2400" dirty="0"/>
              <a:t>Results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OPTIMIZE</a:t>
            </a:r>
            <a:r>
              <a:rPr lang="en-US" dirty="0" smtClean="0"/>
              <a:t>: SVR12 by Fibrosis Stage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Buti</a:t>
            </a:r>
            <a:r>
              <a:rPr lang="en-US" dirty="0"/>
              <a:t> M, et al. Gastroenterology. 2013 Dec 4.  [</a:t>
            </a:r>
            <a:r>
              <a:rPr lang="en-US" dirty="0" err="1"/>
              <a:t>Epub</a:t>
            </a:r>
            <a:r>
              <a:rPr lang="en-US" dirty="0"/>
              <a:t> ahead of print]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6794097"/>
              </p:ext>
            </p:extLst>
          </p:nvPr>
        </p:nvGraphicFramePr>
        <p:xfrm>
          <a:off x="457200" y="1905000"/>
          <a:ext cx="8458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6088046"/>
            <a:ext cx="9143999" cy="274654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320040"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Abbreviations: SVR = sustained virologic response;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PR = peginterferon +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92585" y="4961932"/>
            <a:ext cx="86780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140/177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3998" y="4961932"/>
            <a:ext cx="86780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138/172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97587" y="4961932"/>
            <a:ext cx="73064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68/85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67099" y="4961932"/>
            <a:ext cx="73064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75/95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75500" y="4961932"/>
            <a:ext cx="73064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</a:t>
            </a:r>
            <a:r>
              <a:rPr lang="en-US" sz="1400" dirty="0">
                <a:solidFill>
                  <a:srgbClr val="FFFFFF"/>
                </a:solidFill>
              </a:rPr>
              <a:t>9</a:t>
            </a:r>
            <a:r>
              <a:rPr lang="en-US" sz="1400" dirty="0" smtClean="0">
                <a:solidFill>
                  <a:srgbClr val="FFFFFF"/>
                </a:solidFill>
              </a:rPr>
              <a:t>/54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24800" y="4961932"/>
            <a:ext cx="73064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24/49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21300" y="4961932"/>
            <a:ext cx="73064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32/48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70600" y="4961932"/>
            <a:ext cx="73064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38/59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5574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Buti</a:t>
            </a:r>
            <a:r>
              <a:rPr lang="en-US" dirty="0"/>
              <a:t> M, et al. Gastroenterology. 2013 Dec 4.  [</a:t>
            </a:r>
            <a:r>
              <a:rPr lang="en-US" dirty="0" err="1"/>
              <a:t>Epub</a:t>
            </a:r>
            <a:r>
              <a:rPr lang="en-US" dirty="0"/>
              <a:t> ahead of print]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Twice Daily Telaprevir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OPTIMIZE Study: </a:t>
            </a:r>
            <a:r>
              <a:rPr lang="en-US" sz="2400" dirty="0" smtClean="0"/>
              <a:t>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0" y="2427899"/>
          <a:ext cx="9144000" cy="2143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“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Based on a phase 3 trial, telaprevir twice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daily is </a:t>
                      </a:r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noninferior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to every </a:t>
                      </a:r>
                      <a:r>
                        <a:rPr lang="en-US" sz="2000" b="0" kern="120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8 hours in 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producing SVR12, with similar levels of safety and tolerability. These results support use of </a:t>
                      </a:r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telaprevir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twice-daily in patients with chronic HCV genotype 1 infection, including those with cirrhosis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.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640080" marR="64008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520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44443</TotalTime>
  <Words>596</Words>
  <Application>Microsoft Office PowerPoint</Application>
  <PresentationFormat>On-screen Show (4:3)</PresentationFormat>
  <Paragraphs>96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Telaprevir BID versus q8 in Treatment Naïve GT-1 OPTIMIZE (Study C211)</vt:lpstr>
      <vt:lpstr>Twice Daily Telaprevir for Treatment-Naïve HCV Genotype 1 OPTIMIZE Study: Design</vt:lpstr>
      <vt:lpstr>Twice Daily Telaprevir for Treatment-Naïve HCV Genotype 1 OPTIMIZE Study: Treatment Regimens</vt:lpstr>
      <vt:lpstr>Twice Daily Telaprevir for Treatment-Naïve HCV Genotype 1 OPTIMIZE Study: Results</vt:lpstr>
      <vt:lpstr>Twice Daily Telaprevir for Treatment-Naïve HCV Genotype 1 OPTIMIZE Study: Results</vt:lpstr>
      <vt:lpstr>Twice Daily Telaprevir for Treatment-Naïve HCV Genotype 1 OPTIMIZE Study: Results</vt:lpstr>
      <vt:lpstr>Twice Daily Telaprevir for Treatment-Naïve HCV Genotype 1 OPTIMIZE Study: Results</vt:lpstr>
      <vt:lpstr>Twice Daily Telaprevir for Treatment-Naïve HCV Genotype 1 OPTIMIZE Study: Results</vt:lpstr>
      <vt:lpstr>Twice Daily Telaprevir for Treatment-Naïve HCV Genotype 1 OPTIMIZE Study: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2065</cp:revision>
  <cp:lastPrinted>2011-04-18T21:48:04Z</cp:lastPrinted>
  <dcterms:created xsi:type="dcterms:W3CDTF">2010-11-28T05:36:22Z</dcterms:created>
  <dcterms:modified xsi:type="dcterms:W3CDTF">2014-02-03T22:07:28Z</dcterms:modified>
</cp:coreProperties>
</file>