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569" r:id="rId2"/>
    <p:sldId id="570" r:id="rId3"/>
    <p:sldId id="571" r:id="rId4"/>
    <p:sldId id="572" r:id="rId5"/>
    <p:sldId id="546" r:id="rId6"/>
    <p:sldId id="545" r:id="rId7"/>
    <p:sldId id="568" r:id="rId8"/>
    <p:sldId id="614" r:id="rId9"/>
    <p:sldId id="547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94E"/>
    <a:srgbClr val="4E3821"/>
    <a:srgbClr val="DCF2E8"/>
    <a:srgbClr val="E3E0E9"/>
    <a:srgbClr val="D4F2E8"/>
    <a:srgbClr val="626371"/>
    <a:srgbClr val="597E83"/>
    <a:srgbClr val="58838C"/>
    <a:srgbClr val="6E4B7D"/>
    <a:srgbClr val="2A5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60" autoAdjust="0"/>
    <p:restoredTop sz="95833" autoAdjust="0"/>
  </p:normalViewPr>
  <p:slideViewPr>
    <p:cSldViewPr showGuides="1">
      <p:cViewPr varScale="1">
        <p:scale>
          <a:sx n="138" d="100"/>
          <a:sy n="138" d="100"/>
        </p:scale>
        <p:origin x="1134" y="114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77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5.4971367215461697E-2"/>
          <c:w val="0.87636482939632498"/>
          <c:h val="0.81479670722977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A548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82693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82693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57F2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657F2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Treatment-Naïve</c:v>
                </c:pt>
                <c:pt idx="2">
                  <c:v>Relapsers</c:v>
                </c:pt>
                <c:pt idx="3">
                  <c:v>Partial</c:v>
                </c:pt>
                <c:pt idx="4">
                  <c:v>Null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73.599999999999994</c:v>
                </c:pt>
                <c:pt idx="1">
                  <c:v>79.2</c:v>
                </c:pt>
                <c:pt idx="2">
                  <c:v>86.7</c:v>
                </c:pt>
                <c:pt idx="3">
                  <c:v>70</c:v>
                </c:pt>
                <c:pt idx="4">
                  <c:v>57.1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16252768"/>
        <c:axId val="416253328"/>
      </c:barChart>
      <c:catAx>
        <c:axId val="416252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4162533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41625332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3696754951085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1625276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5.4971367215461697E-2"/>
          <c:w val="0.87636482939632498"/>
          <c:h val="0.85419064662371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A548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GT1b</c:v>
                </c:pt>
                <c:pt idx="1">
                  <c:v>GT1a</c:v>
                </c:pt>
                <c:pt idx="2">
                  <c:v>GT1a with Q80K</c:v>
                </c:pt>
                <c:pt idx="3">
                  <c:v>GT1a without Q80K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89</c:v>
                </c:pt>
                <c:pt idx="1">
                  <c:v>71</c:v>
                </c:pt>
                <c:pt idx="2">
                  <c:v>67</c:v>
                </c:pt>
                <c:pt idx="3">
                  <c:v>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16255568"/>
        <c:axId val="416256128"/>
      </c:barChart>
      <c:catAx>
        <c:axId val="416255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 i="0">
                <a:latin typeface="Arial"/>
                <a:cs typeface="Arial"/>
              </a:defRPr>
            </a:pPr>
            <a:endParaRPr lang="en-US"/>
          </a:p>
        </c:txPr>
        <c:crossAx val="4162561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41625612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3696754951085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1625556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9090909090909101E-2"/>
          <c:w val="0.87636482939632498"/>
          <c:h val="0.85116034359341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METAVIR F0-F2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Treatment-Naïve</c:v>
                </c:pt>
                <c:pt idx="2">
                  <c:v>Relapsers</c:v>
                </c:pt>
                <c:pt idx="3">
                  <c:v>Partial</c:v>
                </c:pt>
                <c:pt idx="4">
                  <c:v>Null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80</c:v>
                </c:pt>
                <c:pt idx="1">
                  <c:v>89</c:v>
                </c:pt>
                <c:pt idx="2">
                  <c:v>78</c:v>
                </c:pt>
                <c:pt idx="3">
                  <c:v>50</c:v>
                </c:pt>
                <c:pt idx="4">
                  <c:v>57</c:v>
                </c:pt>
              </c:numCache>
            </c:numRef>
          </c:val>
        </c:ser>
        <c:ser>
          <c:idx val="1"/>
          <c:order val="1"/>
          <c:tx>
            <c:v>METAVIR F3-F4</c:v>
          </c:tx>
          <c:spPr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Treatment-Naïve</c:v>
                </c:pt>
                <c:pt idx="2">
                  <c:v>Relapsers</c:v>
                </c:pt>
                <c:pt idx="3">
                  <c:v>Partial</c:v>
                </c:pt>
                <c:pt idx="4">
                  <c:v>Null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64</c:v>
                </c:pt>
                <c:pt idx="1">
                  <c:v>57</c:v>
                </c:pt>
                <c:pt idx="2">
                  <c:v>100</c:v>
                </c:pt>
                <c:pt idx="3" formatCode="General">
                  <c:v>67</c:v>
                </c:pt>
                <c:pt idx="4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16258928"/>
        <c:axId val="416259488"/>
      </c:barChart>
      <c:catAx>
        <c:axId val="416258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4162594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41625948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3696754951085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1625892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69851948118135698"/>
          <c:y val="4.8484848484848499E-2"/>
          <c:w val="0.284190811100069"/>
          <c:h val="0.160299928418039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9090909090909101E-2"/>
          <c:w val="0.87636482939632498"/>
          <c:h val="0.85116034359341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CC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Treatment-Naïve</c:v>
                </c:pt>
                <c:pt idx="2">
                  <c:v>Relapsers</c:v>
                </c:pt>
                <c:pt idx="3">
                  <c:v>Partial</c:v>
                </c:pt>
                <c:pt idx="4">
                  <c:v>Null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96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80</c:v>
                </c:pt>
              </c:numCache>
            </c:numRef>
          </c:val>
        </c:ser>
        <c:ser>
          <c:idx val="1"/>
          <c:order val="1"/>
          <c:tx>
            <c:v>CT</c:v>
          </c:tx>
          <c:spPr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Treatment-Naïve</c:v>
                </c:pt>
                <c:pt idx="2">
                  <c:v>Relapsers</c:v>
                </c:pt>
                <c:pt idx="3">
                  <c:v>Partial</c:v>
                </c:pt>
                <c:pt idx="4">
                  <c:v>Null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68</c:v>
                </c:pt>
                <c:pt idx="1">
                  <c:v>70</c:v>
                </c:pt>
                <c:pt idx="2">
                  <c:v>100</c:v>
                </c:pt>
                <c:pt idx="3" formatCode="General">
                  <c:v>71</c:v>
                </c:pt>
                <c:pt idx="4">
                  <c:v>53</c:v>
                </c:pt>
              </c:numCache>
            </c:numRef>
          </c:val>
        </c:ser>
        <c:ser>
          <c:idx val="2"/>
          <c:order val="2"/>
          <c:tx>
            <c:v>TT</c:v>
          </c:tx>
          <c:spPr>
            <a:solidFill>
              <a:srgbClr val="A1824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Treatment-Naïve</c:v>
                </c:pt>
                <c:pt idx="2">
                  <c:v>Relapsers</c:v>
                </c:pt>
                <c:pt idx="3">
                  <c:v>Partial</c:v>
                </c:pt>
                <c:pt idx="4">
                  <c:v>Null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61</c:v>
                </c:pt>
                <c:pt idx="1">
                  <c:v>80</c:v>
                </c:pt>
                <c:pt idx="2">
                  <c:v>0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418052832"/>
        <c:axId val="418053392"/>
      </c:barChart>
      <c:catAx>
        <c:axId val="418052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4180533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4180533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3696754951085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1805283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88592353375182897"/>
          <c:y val="4.54545454545454E-2"/>
          <c:w val="9.6753026839386996E-2"/>
          <c:h val="0.199064423765211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5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0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91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7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67185144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4611943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404228933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63" r:id="rId2"/>
    <p:sldLayoutId id="2147483664" r:id="rId3"/>
    <p:sldLayoutId id="2147483686" r:id="rId4"/>
    <p:sldLayoutId id="2147483697" r:id="rId5"/>
    <p:sldLayoutId id="2147483665" r:id="rId6"/>
    <p:sldLayoutId id="2147483689" r:id="rId7"/>
    <p:sldLayoutId id="2147483666" r:id="rId8"/>
    <p:sldLayoutId id="2147483668" r:id="rId9"/>
    <p:sldLayoutId id="2147483692" r:id="rId10"/>
    <p:sldLayoutId id="2147483694" r:id="rId11"/>
    <p:sldLayoutId id="2147483688" r:id="rId12"/>
    <p:sldLayoutId id="2147483687" r:id="rId13"/>
    <p:sldLayoutId id="2147483690" r:id="rId14"/>
    <p:sldLayoutId id="2147483693" r:id="rId15"/>
    <p:sldLayoutId id="2147483699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Simeprevir</a:t>
            </a:r>
            <a:r>
              <a:rPr lang="en-US" sz="2800" dirty="0" smtClean="0"/>
              <a:t> in </a:t>
            </a:r>
            <a:r>
              <a:rPr lang="en-US" sz="2800" dirty="0" smtClean="0">
                <a:solidFill>
                  <a:srgbClr val="001D48"/>
                </a:solidFill>
              </a:rPr>
              <a:t>HIV Coinfection, </a:t>
            </a:r>
            <a:r>
              <a:rPr lang="en-US" sz="2800" dirty="0" smtClean="0"/>
              <a:t>GT-1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C212 Trial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Naïve and Treatment </a:t>
            </a:r>
            <a:r>
              <a:rPr lang="en-US" sz="1800" dirty="0" smtClean="0">
                <a:solidFill>
                  <a:schemeClr val="bg1"/>
                </a:solidFill>
              </a:rPr>
              <a:t>Experienced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Dieterich</a:t>
            </a:r>
            <a:r>
              <a:rPr lang="en-US" sz="1400" dirty="0" smtClean="0"/>
              <a:t> </a:t>
            </a:r>
            <a:r>
              <a:rPr lang="en-US" sz="1400" dirty="0"/>
              <a:t>D</a:t>
            </a:r>
            <a:r>
              <a:rPr lang="en-US" sz="1400" dirty="0">
                <a:latin typeface="Arial" pitchFamily="22" charset="0"/>
              </a:rPr>
              <a:t>, et al. </a:t>
            </a:r>
            <a:r>
              <a:rPr lang="en-US" sz="1400" dirty="0" err="1" smtClean="0"/>
              <a:t>Clin</a:t>
            </a:r>
            <a:r>
              <a:rPr lang="en-US" sz="1400" dirty="0" smtClean="0"/>
              <a:t> Infect Dis. 2014;59:1579-87.</a:t>
            </a:r>
            <a:endParaRPr lang="en-US" sz="1400" dirty="0">
              <a:latin typeface="Arial" pitchFamily="2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1828800"/>
            <a:ext cx="1597150" cy="3444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HIV Coinfection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24211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 err="1"/>
              <a:t>Clin</a:t>
            </a:r>
            <a:r>
              <a:rPr lang="en-US" dirty="0"/>
              <a:t> Infect Dis. 2014;59:1579-87.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PEG + Ribavirin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Study C212: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832376"/>
              </p:ext>
            </p:extLst>
          </p:nvPr>
        </p:nvGraphicFramePr>
        <p:xfrm>
          <a:off x="533400" y="1447800"/>
          <a:ext cx="8305800" cy="47859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3058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C212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pen-label, phase 3, trial evaluating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simeprevir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PEG + RBV in HCV-HIV and GT 1 (treatment naïve and experienced)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39 sites in 7 countries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coinfection;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naïve or treatment experienced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Group 1: HCV treatment-naïve or prior relapse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Group 2: Prior partial or null response or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CD4 ≥ 200 if on stable ARV therapy; CD4 ≥ 500 if no ARV therapy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Stable antiretroviral therapy = HIV RNA &lt; 50 copies/ml &gt; 8 weeks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 = 106 HCV-HIV coinfected patients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Race: white (82%); black (14%)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Baseline Median CD4 (cells/mm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): 629 cells/mm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Efficacy (SVR12), safety, and impact on HIV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4173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 err="1"/>
              <a:t>Clin</a:t>
            </a:r>
            <a:r>
              <a:rPr lang="en-US" dirty="0"/>
              <a:t> Infect Dis. 2014;59:1579-87.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PEG +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Study C212: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ltGray">
          <a:xfrm>
            <a:off x="3267265" y="1981200"/>
            <a:ext cx="1364328" cy="4571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ltGray">
          <a:xfrm>
            <a:off x="3267265" y="2432304"/>
            <a:ext cx="2743200" cy="4571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39" name="Rectangle 38"/>
          <p:cNvSpPr/>
          <p:nvPr/>
        </p:nvSpPr>
        <p:spPr bwMode="ltGray">
          <a:xfrm>
            <a:off x="152400" y="2434167"/>
            <a:ext cx="1754282" cy="1143000"/>
          </a:xfrm>
          <a:prstGeom prst="rect">
            <a:avLst/>
          </a:prstGeom>
          <a:solidFill>
            <a:srgbClr val="000000">
              <a:alpha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400" dirty="0" smtClean="0"/>
              <a:t>Treatment-Naïve</a:t>
            </a:r>
            <a:br>
              <a:rPr lang="en-US" sz="1400" dirty="0" smtClean="0"/>
            </a:br>
            <a:r>
              <a:rPr lang="en-US" sz="1400" i="1" dirty="0" smtClean="0"/>
              <a:t>or</a:t>
            </a:r>
            <a:br>
              <a:rPr lang="en-US" sz="1400" i="1" dirty="0" smtClean="0"/>
            </a:br>
            <a:r>
              <a:rPr lang="en-US" sz="1400" dirty="0" smtClean="0"/>
              <a:t>Prior Relapse</a:t>
            </a:r>
            <a:endParaRPr lang="en-US" sz="1400" dirty="0"/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invGray">
          <a:xfrm>
            <a:off x="3254294" y="1981200"/>
            <a:ext cx="5492101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ltGray">
          <a:xfrm>
            <a:off x="3267265" y="3043767"/>
            <a:ext cx="1364328" cy="4571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ltGray">
          <a:xfrm>
            <a:off x="3267265" y="3494871"/>
            <a:ext cx="5486400" cy="4571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invGray">
          <a:xfrm>
            <a:off x="3254294" y="3043767"/>
            <a:ext cx="5492101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ltGray">
          <a:xfrm>
            <a:off x="3267265" y="4256861"/>
            <a:ext cx="1364328" cy="4571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ltGray">
          <a:xfrm>
            <a:off x="3267265" y="4707965"/>
            <a:ext cx="5486400" cy="457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invGray">
          <a:xfrm>
            <a:off x="3254294" y="4256861"/>
            <a:ext cx="5492101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 bwMode="ltGray">
          <a:xfrm>
            <a:off x="152400" y="4168626"/>
            <a:ext cx="1754282" cy="1062567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400" dirty="0" smtClean="0"/>
              <a:t>Partial Response</a:t>
            </a:r>
            <a:br>
              <a:rPr lang="en-US" sz="1400" dirty="0" smtClean="0"/>
            </a:br>
            <a:r>
              <a:rPr lang="en-US" sz="1400" i="1" dirty="0" smtClean="0"/>
              <a:t>or</a:t>
            </a:r>
            <a:br>
              <a:rPr lang="en-US" sz="1400" i="1" dirty="0" smtClean="0"/>
            </a:br>
            <a:r>
              <a:rPr lang="en-US" sz="1400" dirty="0" smtClean="0"/>
              <a:t>Null Response</a:t>
            </a:r>
            <a:endParaRPr lang="en-US" sz="1400" dirty="0"/>
          </a:p>
        </p:txBody>
      </p:sp>
      <p:sp>
        <p:nvSpPr>
          <p:cNvPr id="3" name="Rounded Rectangle 2"/>
          <p:cNvSpPr/>
          <p:nvPr/>
        </p:nvSpPr>
        <p:spPr>
          <a:xfrm>
            <a:off x="1969860" y="2438400"/>
            <a:ext cx="1219200" cy="114300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Response Guided Therapy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-12330" y="5355844"/>
            <a:ext cx="9180577" cy="10058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Simeprevir: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Peginterferon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alfa-2a (PEG): 180 mcg/week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(RBV) weight-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based (in 2 divided doses):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1000 mg if &lt; 75kg or 1200 mg/day if ≥ 75kg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6113" y="1313696"/>
            <a:ext cx="9162291" cy="515104"/>
            <a:chOff x="-6113" y="1313696"/>
            <a:chExt cx="9162291" cy="515104"/>
          </a:xfrm>
        </p:grpSpPr>
        <p:sp>
          <p:nvSpPr>
            <p:cNvPr id="25" name="Rectangle 24"/>
            <p:cNvSpPr/>
            <p:nvPr/>
          </p:nvSpPr>
          <p:spPr>
            <a:xfrm>
              <a:off x="-6113" y="1399076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09800" y="1381418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71800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-6113" y="1801392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243061" y="1722148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8732096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353888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4635910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8438392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48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737680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6019702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9383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PEG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Study C212: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C212: SVR12 by Prior Treatment Status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 err="1"/>
              <a:t>Clin</a:t>
            </a:r>
            <a:r>
              <a:rPr lang="en-US" dirty="0"/>
              <a:t> Infect Dis. 2014;59:1579-87.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593822"/>
              </p:ext>
            </p:extLst>
          </p:nvPr>
        </p:nvGraphicFramePr>
        <p:xfrm>
          <a:off x="647700" y="19050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648200" y="5943600"/>
            <a:ext cx="3505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Treatment-Experienced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225296" y="3844544"/>
            <a:ext cx="3401568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07562" y="5943600"/>
            <a:ext cx="3566097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38960" y="5172320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78/106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42000" y="5172320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4</a:t>
            </a:r>
            <a:r>
              <a:rPr lang="en-US" sz="1400" dirty="0" smtClean="0">
                <a:solidFill>
                  <a:srgbClr val="FFFFFF"/>
                </a:solidFill>
              </a:rPr>
              <a:t>2/53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17720" y="5172320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1</a:t>
            </a:r>
            <a:r>
              <a:rPr lang="en-US" sz="1400" dirty="0" smtClean="0">
                <a:solidFill>
                  <a:srgbClr val="FFFFFF"/>
                </a:solidFill>
              </a:rPr>
              <a:t>3/15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99480" y="5172320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7/10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5840" y="5172320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16/28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71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PEG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Study C212: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C212: SVR12 by GT1 Subtype and Baseline NS3 Q80K Polymorphism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 err="1"/>
              <a:t>Clin</a:t>
            </a:r>
            <a:r>
              <a:rPr lang="en-US" dirty="0"/>
              <a:t> Infect Dis. 2014;59:1579-87.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135420"/>
              </p:ext>
            </p:extLst>
          </p:nvPr>
        </p:nvGraphicFramePr>
        <p:xfrm>
          <a:off x="552450" y="1905000"/>
          <a:ext cx="80391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2001464" y="5339076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16/18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3960" y="5339076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62/88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96504" y="5339076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20/30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69424" y="5339076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42/58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38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PEG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Study C212: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C212: SVR12 by Fibrosis Stage and Prior History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 err="1"/>
              <a:t>Clin</a:t>
            </a:r>
            <a:r>
              <a:rPr lang="en-US" dirty="0"/>
              <a:t> Infect Dis. 2014;59:1579-87.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870913"/>
              </p:ext>
            </p:extLst>
          </p:nvPr>
        </p:nvGraphicFramePr>
        <p:xfrm>
          <a:off x="647700" y="19050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648200" y="5943600"/>
            <a:ext cx="3505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Treatment-Experienced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152144" y="3811016"/>
            <a:ext cx="3547872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36442" y="5943600"/>
            <a:ext cx="3730689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52882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36/45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91928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14/22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2354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24/27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1400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4</a:t>
            </a:r>
            <a:r>
              <a:rPr lang="en-US" sz="1200" dirty="0" smtClean="0">
                <a:solidFill>
                  <a:srgbClr val="FFFFFF"/>
                </a:solidFill>
              </a:rPr>
              <a:t>/7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13954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7/9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41241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2/2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1200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1/2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30246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2/3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57154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4/7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96200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6/10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372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586649"/>
              </p:ext>
            </p:extLst>
          </p:nvPr>
        </p:nvGraphicFramePr>
        <p:xfrm>
          <a:off x="436563" y="1905000"/>
          <a:ext cx="82677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4" name="Straight Connector 23"/>
          <p:cNvCxnSpPr/>
          <p:nvPr/>
        </p:nvCxnSpPr>
        <p:spPr>
          <a:xfrm rot="5400000">
            <a:off x="5400052" y="3811016"/>
            <a:ext cx="3547872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PEG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Study C212: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C212: SVR12 by IL28B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 err="1"/>
              <a:t>Clin</a:t>
            </a:r>
            <a:r>
              <a:rPr lang="en-US" dirty="0"/>
              <a:t> Infect Dis. 2014;59:1579-87.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648200" y="5943600"/>
            <a:ext cx="3505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Treatment-Experienced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069553" y="3811016"/>
            <a:ext cx="3547872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07093" y="5943600"/>
            <a:ext cx="4178745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13072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</a:rPr>
              <a:t>2</a:t>
            </a:r>
            <a:r>
              <a:rPr lang="en-US" sz="1000" dirty="0" smtClean="0">
                <a:solidFill>
                  <a:srgbClr val="FFFFFF"/>
                </a:solidFill>
              </a:rPr>
              <a:t>7/28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420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40/59</a:t>
            </a:r>
            <a:endParaRPr lang="en-US" sz="1000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505023" y="3811016"/>
            <a:ext cx="3547872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52823" y="3811016"/>
            <a:ext cx="3547872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239344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11/18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70699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15/15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81446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19/27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78567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</a:rPr>
              <a:t>8</a:t>
            </a:r>
            <a:r>
              <a:rPr lang="en-US" sz="1000" dirty="0" smtClean="0">
                <a:solidFill>
                  <a:srgbClr val="FFFFFF"/>
                </a:solidFill>
              </a:rPr>
              <a:t>/10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50727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7/7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56873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</a:rPr>
              <a:t>6</a:t>
            </a:r>
            <a:r>
              <a:rPr lang="en-US" sz="1000" dirty="0" smtClean="0">
                <a:solidFill>
                  <a:srgbClr val="FFFFFF"/>
                </a:solidFill>
              </a:rPr>
              <a:t>/6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58595" y="495300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/2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72796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1/1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90728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</a:rPr>
              <a:t>5</a:t>
            </a:r>
            <a:r>
              <a:rPr lang="en-US" sz="1000" dirty="0" smtClean="0">
                <a:solidFill>
                  <a:srgbClr val="FFFFFF"/>
                </a:solidFill>
              </a:rPr>
              <a:t>/7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87849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1/2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50786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</a:rPr>
              <a:t>4</a:t>
            </a:r>
            <a:r>
              <a:rPr lang="en-US" sz="1000" dirty="0" smtClean="0">
                <a:solidFill>
                  <a:srgbClr val="FFFFFF"/>
                </a:solidFill>
              </a:rPr>
              <a:t>/5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43129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10/19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049452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2/4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59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 err="1"/>
              <a:t>Clin</a:t>
            </a:r>
            <a:r>
              <a:rPr lang="en-US" dirty="0"/>
              <a:t> Infect Dis. 2014;59:1579-87.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Study C212: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580786"/>
              </p:ext>
            </p:extLst>
          </p:nvPr>
        </p:nvGraphicFramePr>
        <p:xfrm>
          <a:off x="0" y="2362200"/>
          <a:ext cx="9144000" cy="2397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 smtClean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24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imeprevir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was generally well tolerated with safety similar to that observed in HCV-monoinfected patients and high SVR12 rates in HCV treatment-naive patients, prior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relapsers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prior partial responders, and prior null responders with HIV-1 coinfection.”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53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83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51722</TotalTime>
  <Words>393</Words>
  <Application>Microsoft Office PowerPoint</Application>
  <PresentationFormat>On-screen Show (4:3)</PresentationFormat>
  <Paragraphs>99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Simeprevir in HIV Coinfection, GT-1 C212 Trial</vt:lpstr>
      <vt:lpstr>Simeprevir + PEG + Ribavirin for HCV-HIV Coinfection Study C212: Study Features</vt:lpstr>
      <vt:lpstr>Simeprevir + PEG + Ribavirin for HCV-HIV Coinfection Study C212: Design</vt:lpstr>
      <vt:lpstr>Simeprevir + PEG + Ribavirin for HCV-HIV Coinfection Study C212: Results</vt:lpstr>
      <vt:lpstr>Simeprevir + PEG + Ribavirin for HCV-HIV Coinfection Study C212: Results</vt:lpstr>
      <vt:lpstr>Simeprevir + PEG + Ribavirin for HCV-HIV Coinfection Study C212: Results</vt:lpstr>
      <vt:lpstr>Simeprevir + PEG + Ribavirin for HCV-HIV Coinfection Study C212: Results</vt:lpstr>
      <vt:lpstr>Simeprevir + PEG + Ribavirin for HCV-HIV Coinfection Study C212: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2550</cp:revision>
  <cp:lastPrinted>2011-04-18T21:48:04Z</cp:lastPrinted>
  <dcterms:created xsi:type="dcterms:W3CDTF">2010-11-28T05:36:22Z</dcterms:created>
  <dcterms:modified xsi:type="dcterms:W3CDTF">2015-07-15T22:34:06Z</dcterms:modified>
</cp:coreProperties>
</file>