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39" r:id="rId2"/>
    <p:sldId id="540" r:id="rId3"/>
    <p:sldId id="541" r:id="rId4"/>
    <p:sldId id="542" r:id="rId5"/>
    <p:sldId id="546" r:id="rId6"/>
    <p:sldId id="545" r:id="rId7"/>
    <p:sldId id="547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864A"/>
    <a:srgbClr val="F2F2F2"/>
    <a:srgbClr val="043346"/>
    <a:srgbClr val="2A2312"/>
    <a:srgbClr val="F0EADC"/>
    <a:srgbClr val="E1D4BA"/>
    <a:srgbClr val="5A646D"/>
    <a:srgbClr val="E6EBF2"/>
    <a:srgbClr val="F0F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5" autoAdjust="0"/>
    <p:restoredTop sz="86410" autoAdjust="0"/>
  </p:normalViewPr>
  <p:slideViewPr>
    <p:cSldViewPr showGuides="1">
      <p:cViewPr varScale="1">
        <p:scale>
          <a:sx n="114" d="100"/>
          <a:sy n="114" d="100"/>
        </p:scale>
        <p:origin x="1146" y="11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96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A486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A486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74</c:v>
                </c:pt>
                <c:pt idx="1">
                  <c:v>79</c:v>
                </c:pt>
                <c:pt idx="2">
                  <c:v>87</c:v>
                </c:pt>
                <c:pt idx="3">
                  <c:v>70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0300512"/>
        <c:axId val="380301072"/>
      </c:barChart>
      <c:catAx>
        <c:axId val="38030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0301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3010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3005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541906466237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GT1b</c:v>
                </c:pt>
                <c:pt idx="1">
                  <c:v>GT1a</c:v>
                </c:pt>
                <c:pt idx="2">
                  <c:v>GT1a with Q80K</c:v>
                </c:pt>
                <c:pt idx="3">
                  <c:v>GT1a without Q80K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89</c:v>
                </c:pt>
                <c:pt idx="1">
                  <c:v>71</c:v>
                </c:pt>
                <c:pt idx="2">
                  <c:v>67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0303312"/>
        <c:axId val="380303872"/>
      </c:barChart>
      <c:catAx>
        <c:axId val="38030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380303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3038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3033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F0-F2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</c:v>
                </c:pt>
                <c:pt idx="1">
                  <c:v>89</c:v>
                </c:pt>
                <c:pt idx="2">
                  <c:v>78</c:v>
                </c:pt>
                <c:pt idx="3">
                  <c:v>50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v>F3-F4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6181229773462799E-3"/>
                  <c:y val="3.636363636363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</c:v>
                </c:pt>
                <c:pt idx="1">
                  <c:v>57</c:v>
                </c:pt>
                <c:pt idx="2">
                  <c:v>100</c:v>
                </c:pt>
                <c:pt idx="3" formatCode="General">
                  <c:v>67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0306672"/>
        <c:axId val="380307232"/>
      </c:barChart>
      <c:catAx>
        <c:axId val="38030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03072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3072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3066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83444181127844497"/>
          <c:y val="3.9393939393939398E-2"/>
          <c:w val="0.151504726957674"/>
          <c:h val="0.1815120496301599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1D48"/>
                </a:solidFill>
              </a:rPr>
              <a:t>HIV Coinfection, </a:t>
            </a:r>
            <a:r>
              <a:rPr lang="en-US" sz="2800" dirty="0" smtClean="0"/>
              <a:t>GT-1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C212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3, Treatment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and Treatment Experienced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Dieterich</a:t>
            </a:r>
            <a:r>
              <a:rPr lang="en-US" sz="1400" dirty="0"/>
              <a:t> D</a:t>
            </a:r>
            <a:r>
              <a:rPr lang="en-US" sz="1400" dirty="0">
                <a:latin typeface="Arial" pitchFamily="22" charset="0"/>
              </a:rPr>
              <a:t>, et al. 14th European AIDS Conference. Abstract PS9/6.</a:t>
            </a:r>
          </a:p>
        </p:txBody>
      </p:sp>
    </p:spTree>
    <p:extLst>
      <p:ext uri="{BB962C8B-B14F-4D97-AF65-F5344CB8AC3E}">
        <p14:creationId xmlns:p14="http://schemas.microsoft.com/office/powerpoint/2010/main" val="3404254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Dieterich</a:t>
            </a:r>
            <a:r>
              <a:rPr lang="en-US" dirty="0" smtClean="0"/>
              <a:t> D</a:t>
            </a:r>
            <a:r>
              <a:rPr lang="en-US" dirty="0" smtClean="0">
                <a:latin typeface="Arial" pitchFamily="22" charset="0"/>
              </a:rPr>
              <a:t>, </a:t>
            </a:r>
            <a:r>
              <a:rPr lang="en-US" dirty="0">
                <a:latin typeface="Arial" pitchFamily="22" charset="0"/>
              </a:rPr>
              <a:t>et </a:t>
            </a:r>
            <a:r>
              <a:rPr lang="en-US" dirty="0" smtClean="0">
                <a:latin typeface="Arial" pitchFamily="22" charset="0"/>
              </a:rPr>
              <a:t>al. 14th European AIDS Conference. Abstract</a:t>
            </a:r>
            <a:r>
              <a:rPr lang="en-US" dirty="0">
                <a:latin typeface="Arial" pitchFamily="22" charset="0"/>
              </a:rPr>
              <a:t> </a:t>
            </a:r>
            <a:r>
              <a:rPr lang="en-US" dirty="0" smtClean="0">
                <a:latin typeface="Arial" pitchFamily="22" charset="0"/>
              </a:rPr>
              <a:t>PS9/6.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C212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88927"/>
              </p:ext>
            </p:extLst>
          </p:nvPr>
        </p:nvGraphicFramePr>
        <p:xfrm>
          <a:off x="533400" y="1447800"/>
          <a:ext cx="83058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C212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trial in HCV-HIV and GT 1 (treatment naïve and experienced)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1: HCV treatment-naïve or prior relapse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2: Prior partial or null response or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≥ 200 if on stable ARV therapy; CD4 ≥ 500 if no ARV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Stable antiretroviral therapy = HIV RNA &lt; 50 copies/ml &gt; 8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106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(82%); black (14%)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Median CD4 (cells/mm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629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72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14th European AIDS Conference. Abstract PS9/6.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C212 Trial: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981200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432304"/>
            <a:ext cx="2743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434167"/>
            <a:ext cx="1754282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3" y="1981200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2132" y="1421384"/>
            <a:ext cx="5619390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5082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6682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69808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282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0" y="1435100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304376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494871"/>
            <a:ext cx="54864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3" y="3043767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4339167"/>
            <a:ext cx="1364328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790271"/>
            <a:ext cx="54864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3" y="4339167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4215658"/>
            <a:ext cx="1754282" cy="1062567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Null Response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Cirrhosis (F4)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981200" y="2438400"/>
            <a:ext cx="1219200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 Guided Therapy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-12330" y="5379360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384817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C212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14th European AIDS Conference. Abstract PS9/6.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984655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225296" y="3844544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7562" y="5943600"/>
            <a:ext cx="356609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72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948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C212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GT1 Subtype and Baseline NS3 Q80K Polymorphism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14th European AIDS Conference. Abstract PS9/6.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62278"/>
              </p:ext>
            </p:extLst>
          </p:nvPr>
        </p:nvGraphicFramePr>
        <p:xfrm>
          <a:off x="552450" y="1905000"/>
          <a:ext cx="8039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0146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3960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650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942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C212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Fibrosis Stage and Prior History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14th European AIDS Conference. Abstract PS9/6.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038947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152144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6442" y="5943600"/>
            <a:ext cx="3730689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37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50125</TotalTime>
  <Words>277</Words>
  <Application>Microsoft Office PowerPoint</Application>
  <PresentationFormat>On-screen Show (4:3)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in HIV Coinfection, GT-1 C212 Trial</vt:lpstr>
      <vt:lpstr>Simeprevir + PEG + Ribavirin for HCV-HIV Coinfection C212 Trial: Study Features</vt:lpstr>
      <vt:lpstr>Simeprevir + PEG + Ribavirin for HCV-HIV Coinfection C212 Trial: Study Design</vt:lpstr>
      <vt:lpstr>Simeprevir + PEG + Ribavirin for HCV-HIV Coinfection C212 Trial: Results</vt:lpstr>
      <vt:lpstr>Simeprevir + PEG + Ribavirin for HCV-HIV Coinfection C212 Trial: Results</vt:lpstr>
      <vt:lpstr>Simeprevir + PEG + Ribavirin for HCV-HIV Coinfection C212 Trial: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2274</cp:revision>
  <cp:lastPrinted>2011-04-18T21:48:04Z</cp:lastPrinted>
  <dcterms:created xsi:type="dcterms:W3CDTF">2010-11-28T05:36:22Z</dcterms:created>
  <dcterms:modified xsi:type="dcterms:W3CDTF">2014-02-14T00:33:17Z</dcterms:modified>
</cp:coreProperties>
</file>