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theme/themeOverride4.xml" ContentType="application/vnd.openxmlformats-officedocument.themeOverride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256" r:id="rId2"/>
    <p:sldId id="310" r:id="rId3"/>
    <p:sldId id="301" r:id="rId4"/>
    <p:sldId id="303" r:id="rId5"/>
    <p:sldId id="294" r:id="rId6"/>
    <p:sldId id="261" r:id="rId7"/>
    <p:sldId id="307" r:id="rId8"/>
    <p:sldId id="285" r:id="rId9"/>
    <p:sldId id="304" r:id="rId10"/>
    <p:sldId id="264" r:id="rId11"/>
    <p:sldId id="265" r:id="rId12"/>
    <p:sldId id="292" r:id="rId13"/>
    <p:sldId id="290" r:id="rId14"/>
    <p:sldId id="305" r:id="rId15"/>
    <p:sldId id="306" r:id="rId16"/>
    <p:sldId id="267" r:id="rId17"/>
    <p:sldId id="268" r:id="rId18"/>
    <p:sldId id="297" r:id="rId19"/>
    <p:sldId id="298" r:id="rId20"/>
    <p:sldId id="270" r:id="rId21"/>
    <p:sldId id="274" r:id="rId22"/>
    <p:sldId id="275" r:id="rId23"/>
    <p:sldId id="276" r:id="rId24"/>
    <p:sldId id="311" r:id="rId25"/>
    <p:sldId id="308" r:id="rId26"/>
  </p:sldIdLst>
  <p:sldSz cx="9144000" cy="6858000" type="screen4x3"/>
  <p:notesSz cx="6858000" cy="10287000"/>
  <p:kinsoku lang="ja-JP" invalStChars="、。，．・：；？！゛゜ヽヾゝゞ々ー’”）〕］｝〉》」』】°‰′″℃％ぁぃぅぇぉっゃゅょゎァィゥェォッャュョヮヵヶ!%),.:;?]}｡｣､･ｧｨｩｪｫｬｭｮｯｰﾞﾟ¢" invalEndChars="‘“（〔［｛〈《「『【￥＄$([\{｢£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8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4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A6A6"/>
    <a:srgbClr val="9D946F"/>
    <a:srgbClr val="448DD8"/>
    <a:srgbClr val="4186CB"/>
    <a:srgbClr val="3C7CBB"/>
    <a:srgbClr val="3A76B2"/>
    <a:srgbClr val="6D9692"/>
    <a:srgbClr val="285078"/>
    <a:srgbClr val="0C3951"/>
    <a:srgbClr val="1459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765" autoAdjust="0"/>
    <p:restoredTop sz="89430" autoAdjust="0"/>
  </p:normalViewPr>
  <p:slideViewPr>
    <p:cSldViewPr showGuides="1">
      <p:cViewPr>
        <p:scale>
          <a:sx n="54" d="100"/>
          <a:sy n="54" d="100"/>
        </p:scale>
        <p:origin x="-2344" y="-1792"/>
      </p:cViewPr>
      <p:guideLst>
        <p:guide orient="horz" pos="18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080"/>
    </p:cViewPr>
  </p:sorterViewPr>
  <p:notesViewPr>
    <p:cSldViewPr showGuides="1">
      <p:cViewPr varScale="1">
        <p:scale>
          <a:sx n="76" d="100"/>
          <a:sy n="76" d="100"/>
        </p:scale>
        <p:origin x="-1416" y="-112"/>
      </p:cViewPr>
      <p:guideLst>
        <p:guide orient="horz" pos="324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package" Target="../embeddings/Microsoft_Excel_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3.xml"/><Relationship Id="rId2" Type="http://schemas.openxmlformats.org/officeDocument/2006/relationships/package" Target="../embeddings/Microsoft_Excel_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4.xml"/><Relationship Id="rId2" Type="http://schemas.openxmlformats.org/officeDocument/2006/relationships/package" Target="../embeddings/Microsoft_Excel_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7399700471032"/>
          <c:y val="0.0316536542120427"/>
          <c:w val="0.788600585975732"/>
          <c:h val="0.849989964489733"/>
        </c:manualLayout>
      </c:layout>
      <c:lineChart>
        <c:grouping val="standard"/>
        <c:varyColors val="0"/>
        <c:ser>
          <c:idx val="1"/>
          <c:order val="0"/>
          <c:tx>
            <c:strRef>
              <c:f>Sheet1!$A$3</c:f>
              <c:strCache>
                <c:ptCount val="1"/>
                <c:pt idx="0">
                  <c:v>  Estimated Acute Clinical Cases</c:v>
                </c:pt>
              </c:strCache>
            </c:strRef>
          </c:tx>
          <c:spPr>
            <a:ln w="34925">
              <a:solidFill>
                <a:srgbClr val="135E7E"/>
              </a:solidFill>
            </a:ln>
          </c:spPr>
          <c:marker>
            <c:symbol val="none"/>
          </c:marker>
          <c:cat>
            <c:numRef>
              <c:f>Sheet1!$D$1:$AF$1</c:f>
              <c:numCache>
                <c:formatCode>General</c:formatCode>
                <c:ptCount val="29"/>
                <c:pt idx="0">
                  <c:v>1982.0</c:v>
                </c:pt>
                <c:pt idx="2">
                  <c:v>1984.0</c:v>
                </c:pt>
                <c:pt idx="4">
                  <c:v>1986.0</c:v>
                </c:pt>
                <c:pt idx="6">
                  <c:v>1988.0</c:v>
                </c:pt>
                <c:pt idx="8">
                  <c:v>1990.0</c:v>
                </c:pt>
                <c:pt idx="10">
                  <c:v>1992.0</c:v>
                </c:pt>
                <c:pt idx="12">
                  <c:v>1994.0</c:v>
                </c:pt>
                <c:pt idx="14">
                  <c:v>1996.0</c:v>
                </c:pt>
                <c:pt idx="16">
                  <c:v>1998.0</c:v>
                </c:pt>
                <c:pt idx="18">
                  <c:v>2000.0</c:v>
                </c:pt>
                <c:pt idx="20">
                  <c:v>2002.0</c:v>
                </c:pt>
                <c:pt idx="22">
                  <c:v>2004.0</c:v>
                </c:pt>
                <c:pt idx="24">
                  <c:v>2006.0</c:v>
                </c:pt>
                <c:pt idx="26">
                  <c:v>2008.0</c:v>
                </c:pt>
                <c:pt idx="28">
                  <c:v>2010.0</c:v>
                </c:pt>
              </c:numCache>
            </c:numRef>
          </c:cat>
          <c:val>
            <c:numRef>
              <c:f>Sheet1!$D$3:$AF$3</c:f>
              <c:numCache>
                <c:formatCode>#,##0</c:formatCode>
                <c:ptCount val="29"/>
                <c:pt idx="0">
                  <c:v>29500.0</c:v>
                </c:pt>
                <c:pt idx="1">
                  <c:v>30800.0</c:v>
                </c:pt>
                <c:pt idx="2">
                  <c:v>36000.0</c:v>
                </c:pt>
                <c:pt idx="3">
                  <c:v>42700.0</c:v>
                </c:pt>
                <c:pt idx="4">
                  <c:v>43000.0</c:v>
                </c:pt>
                <c:pt idx="5">
                  <c:v>35400.0</c:v>
                </c:pt>
                <c:pt idx="6">
                  <c:v>39400.0</c:v>
                </c:pt>
                <c:pt idx="7">
                  <c:v>47800.0</c:v>
                </c:pt>
                <c:pt idx="8">
                  <c:v>29400.0</c:v>
                </c:pt>
                <c:pt idx="9">
                  <c:v>18400.0</c:v>
                </c:pt>
                <c:pt idx="10">
                  <c:v>12000.0</c:v>
                </c:pt>
                <c:pt idx="11">
                  <c:v>9400.0</c:v>
                </c:pt>
                <c:pt idx="12">
                  <c:v>8900.0</c:v>
                </c:pt>
                <c:pt idx="13">
                  <c:v>5900.0</c:v>
                </c:pt>
                <c:pt idx="14">
                  <c:v>5900.0</c:v>
                </c:pt>
                <c:pt idx="15">
                  <c:v>6300.0</c:v>
                </c:pt>
                <c:pt idx="16">
                  <c:v>6800.0</c:v>
                </c:pt>
                <c:pt idx="17">
                  <c:v>6400.0</c:v>
                </c:pt>
                <c:pt idx="18">
                  <c:v>6300.0</c:v>
                </c:pt>
                <c:pt idx="19">
                  <c:v>3900.0</c:v>
                </c:pt>
                <c:pt idx="20">
                  <c:v>4800.0</c:v>
                </c:pt>
                <c:pt idx="21">
                  <c:v>4500.0</c:v>
                </c:pt>
                <c:pt idx="22">
                  <c:v>4200.0</c:v>
                </c:pt>
                <c:pt idx="23">
                  <c:v>3400.0</c:v>
                </c:pt>
                <c:pt idx="24">
                  <c:v>3200.0</c:v>
                </c:pt>
                <c:pt idx="25">
                  <c:v>2800.0</c:v>
                </c:pt>
                <c:pt idx="26">
                  <c:v>2900.0</c:v>
                </c:pt>
                <c:pt idx="27">
                  <c:v>2600.0</c:v>
                </c:pt>
                <c:pt idx="28">
                  <c:v>2800.0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46702840"/>
        <c:axId val="2124592664"/>
      </c:lineChart>
      <c:catAx>
        <c:axId val="-2046702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c:spPr>
        <c:txPr>
          <a:bodyPr rot="1800000" vert="horz" anchor="t" anchorCtr="0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24592664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2124592664"/>
        <c:scaling>
          <c:orientation val="minMax"/>
          <c:max val="60000.0"/>
          <c:min val="0.0"/>
        </c:scaling>
        <c:delete val="0"/>
        <c:axPos val="l"/>
        <c:title>
          <c:tx>
            <c:rich>
              <a:bodyPr anchor="b" anchorCtr="0"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 Estimated Number of Cases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0.0154408909321119"/>
              <c:y val="0.155417322834646"/>
            </c:manualLayout>
          </c:layout>
          <c:overlay val="0"/>
          <c:spPr>
            <a:noFill/>
            <a:ln w="31601">
              <a:noFill/>
            </a:ln>
          </c:spPr>
        </c:title>
        <c:numFmt formatCode="#,##0" sourceLinked="1"/>
        <c:majorTickMark val="out"/>
        <c:minorTickMark val="none"/>
        <c:tickLblPos val="nextTo"/>
        <c:spPr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2046702840"/>
        <c:crossesAt val="0.0"/>
        <c:crossBetween val="midCat"/>
        <c:majorUnit val="10000.0"/>
        <c:minorUnit val="10000.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plotVisOnly val="1"/>
    <c:dispBlanksAs val="gap"/>
    <c:showDLblsOverMax val="0"/>
  </c:chart>
  <c:spPr>
    <a:solidFill>
      <a:srgbClr val="FFFFFF"/>
    </a:solidFill>
    <a:ln>
      <a:noFill/>
    </a:ln>
  </c:spPr>
  <c:txPr>
    <a:bodyPr/>
    <a:lstStyle/>
    <a:p>
      <a:pPr>
        <a:defRPr sz="2239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575678040245"/>
          <c:y val="0.0462555066079289"/>
          <c:w val="0.795062302818208"/>
          <c:h val="0.787522866459889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Reported Acute Cases </c:v>
                </c:pt>
              </c:strCache>
            </c:strRef>
          </c:tx>
          <c:spPr>
            <a:ln w="31750">
              <a:solidFill>
                <a:srgbClr val="4F81BD"/>
              </a:solidFill>
            </a:ln>
          </c:spPr>
          <c:marker>
            <c:symbol val="circle"/>
            <c:size val="7"/>
            <c:spPr>
              <a:solidFill>
                <a:schemeClr val="bg2"/>
              </a:solidFill>
              <a:ln>
                <a:solidFill>
                  <a:schemeClr val="bg2"/>
                </a:solidFill>
              </a:ln>
            </c:spPr>
          </c:marker>
          <c:cat>
            <c:numRef>
              <c:f>Sheet1!$A$2:$A$12</c:f>
              <c:numCache>
                <c:formatCode>General</c:formatCode>
                <c:ptCount val="11"/>
                <c:pt idx="0">
                  <c:v>2000.0</c:v>
                </c:pt>
                <c:pt idx="1">
                  <c:v>2001.0</c:v>
                </c:pt>
                <c:pt idx="2">
                  <c:v>2002.0</c:v>
                </c:pt>
                <c:pt idx="3">
                  <c:v>2003.0</c:v>
                </c:pt>
                <c:pt idx="4">
                  <c:v>2004.0</c:v>
                </c:pt>
                <c:pt idx="5">
                  <c:v>2005.0</c:v>
                </c:pt>
                <c:pt idx="6">
                  <c:v>2006.0</c:v>
                </c:pt>
                <c:pt idx="7">
                  <c:v>2007.0</c:v>
                </c:pt>
                <c:pt idx="8">
                  <c:v>2008.0</c:v>
                </c:pt>
                <c:pt idx="9">
                  <c:v>2009.0</c:v>
                </c:pt>
                <c:pt idx="10">
                  <c:v>2010.0</c:v>
                </c:pt>
              </c:numCache>
            </c:numRef>
          </c:cat>
          <c:val>
            <c:numRef>
              <c:f>Sheet1!$B$2:$B$12</c:f>
              <c:numCache>
                <c:formatCode>#,##0</c:formatCode>
                <c:ptCount val="11"/>
                <c:pt idx="0" formatCode="General">
                  <c:v>3197.0</c:v>
                </c:pt>
                <c:pt idx="1">
                  <c:v>1640.0</c:v>
                </c:pt>
                <c:pt idx="2">
                  <c:v>1223.0</c:v>
                </c:pt>
                <c:pt idx="3" formatCode="General">
                  <c:v>891.0</c:v>
                </c:pt>
                <c:pt idx="4" formatCode="General">
                  <c:v>758.0</c:v>
                </c:pt>
                <c:pt idx="5" formatCode="General">
                  <c:v>694.0</c:v>
                </c:pt>
                <c:pt idx="6" formatCode="General">
                  <c:v>802.0</c:v>
                </c:pt>
                <c:pt idx="7" formatCode="General">
                  <c:v>849.0</c:v>
                </c:pt>
                <c:pt idx="8" formatCode="General">
                  <c:v>878.0</c:v>
                </c:pt>
                <c:pt idx="9" formatCode="General">
                  <c:v>781.0</c:v>
                </c:pt>
                <c:pt idx="10">
                  <c:v>850.0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39252152"/>
        <c:axId val="-2144249624"/>
      </c:lineChart>
      <c:catAx>
        <c:axId val="-21392521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layout>
            <c:manualLayout>
              <c:xMode val="edge"/>
              <c:yMode val="edge"/>
              <c:x val="0.483326420134989"/>
              <c:y val="0.9349608349737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rgbClr val="000000"/>
            </a:solidFill>
          </a:ln>
        </c:spPr>
        <c:txPr>
          <a:bodyPr rot="0" vert="horz"/>
          <a:lstStyle/>
          <a:p>
            <a:pPr>
              <a:defRPr sz="1600"/>
            </a:pPr>
            <a:endParaRPr lang="en-US"/>
          </a:p>
        </c:txPr>
        <c:crossAx val="-2144249624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-2144249624"/>
        <c:scaling>
          <c:orientation val="minMax"/>
          <c:max val="3500.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Number of </a:t>
                </a:r>
                <a:r>
                  <a:rPr lang="en-US" dirty="0" smtClean="0"/>
                  <a:t>Cases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0"/>
              <c:y val="0.243735971338195"/>
            </c:manualLayout>
          </c:layout>
          <c:overlay val="0"/>
        </c:title>
        <c:numFmt formatCode="#,##0" sourceLinked="0"/>
        <c:majorTickMark val="out"/>
        <c:minorTickMark val="out"/>
        <c:tickLblPos val="nextTo"/>
        <c:spPr>
          <a:ln>
            <a:solidFill>
              <a:schemeClr val="tx1"/>
            </a:solidFill>
          </a:ln>
        </c:spPr>
        <c:txPr>
          <a:bodyPr rot="0" vert="horz"/>
          <a:lstStyle/>
          <a:p>
            <a:pPr>
              <a:defRPr sz="1600"/>
            </a:pPr>
            <a:endParaRPr lang="en-US"/>
          </a:p>
        </c:txPr>
        <c:crossAx val="-2139252152"/>
        <c:crosses val="autoZero"/>
        <c:crossBetween val="midCat"/>
        <c:minorUnit val="500.0"/>
      </c:valAx>
      <c:spPr>
        <a:solidFill>
          <a:srgbClr val="E6EBF2"/>
        </a:solidFill>
        <a:ln>
          <a:solidFill>
            <a:schemeClr val="tx1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>
          <a:latin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8883785360163"/>
          <c:y val="0.03123795618071"/>
          <c:w val="0.862951662292213"/>
          <c:h val="0.805223742523988"/>
        </c:manualLayout>
      </c:layout>
      <c:barChart>
        <c:barDir val="col"/>
        <c:grouping val="clustered"/>
        <c:varyColors val="0"/>
        <c:ser>
          <c:idx val="0"/>
          <c:order val="0"/>
          <c:tx>
            <c:v>Acute</c:v>
          </c:tx>
          <c:spPr>
            <a:solidFill>
              <a:srgbClr val="326496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numFmt formatCode="0.0" sourceLinked="0"/>
              <c:spPr/>
              <c:txPr>
                <a:bodyPr/>
                <a:lstStyle/>
                <a:p>
                  <a:pPr>
                    <a:defRPr sz="13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0.0" sourceLinked="0"/>
              <c:spPr/>
              <c:txPr>
                <a:bodyPr/>
                <a:lstStyle/>
                <a:p>
                  <a:pPr>
                    <a:defRPr sz="13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0.00816993464052299"/>
                  <c:y val="0.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&lt;3.5</c:v>
                </c:pt>
                <c:pt idx="1">
                  <c:v>4.0</c:v>
                </c:pt>
                <c:pt idx="2">
                  <c:v>4.5</c:v>
                </c:pt>
                <c:pt idx="3">
                  <c:v>5.0</c:v>
                </c:pt>
                <c:pt idx="4">
                  <c:v>5.5</c:v>
                </c:pt>
                <c:pt idx="5">
                  <c:v>6.0</c:v>
                </c:pt>
                <c:pt idx="6">
                  <c:v>6.5</c:v>
                </c:pt>
                <c:pt idx="7">
                  <c:v>&gt;6.5</c:v>
                </c:pt>
              </c:strCache>
            </c:strRef>
          </c:cat>
          <c:val>
            <c:numRef>
              <c:f>Sheet1!$B$2:$B$9</c:f>
              <c:numCache>
                <c:formatCode>0.0</c:formatCode>
                <c:ptCount val="8"/>
                <c:pt idx="0">
                  <c:v>16.0</c:v>
                </c:pt>
                <c:pt idx="1">
                  <c:v>8.0</c:v>
                </c:pt>
                <c:pt idx="2">
                  <c:v>13.0</c:v>
                </c:pt>
                <c:pt idx="3">
                  <c:v>25.0</c:v>
                </c:pt>
                <c:pt idx="4">
                  <c:v>20.0</c:v>
                </c:pt>
                <c:pt idx="5">
                  <c:v>11.0</c:v>
                </c:pt>
                <c:pt idx="6">
                  <c:v>7.0</c:v>
                </c:pt>
                <c:pt idx="7" formatCode="0">
                  <c:v>0.0</c:v>
                </c:pt>
              </c:numCache>
            </c:numRef>
          </c:val>
        </c:ser>
        <c:ser>
          <c:idx val="1"/>
          <c:order val="1"/>
          <c:tx>
            <c:v>Chronic</c:v>
          </c:tx>
          <c:spPr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4"/>
              <c:layout>
                <c:manualLayout>
                  <c:x val="0.00163398692810445"/>
                  <c:y val="0.0057947340924282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&lt;3.5</c:v>
                </c:pt>
                <c:pt idx="1">
                  <c:v>4.0</c:v>
                </c:pt>
                <c:pt idx="2">
                  <c:v>4.5</c:v>
                </c:pt>
                <c:pt idx="3">
                  <c:v>5.0</c:v>
                </c:pt>
                <c:pt idx="4">
                  <c:v>5.5</c:v>
                </c:pt>
                <c:pt idx="5">
                  <c:v>6.0</c:v>
                </c:pt>
                <c:pt idx="6">
                  <c:v>6.5</c:v>
                </c:pt>
                <c:pt idx="7">
                  <c:v>&gt;6.5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1.3</c:v>
                </c:pt>
                <c:pt idx="1">
                  <c:v>1.9</c:v>
                </c:pt>
                <c:pt idx="2">
                  <c:v>1.9</c:v>
                </c:pt>
                <c:pt idx="3">
                  <c:v>7.9</c:v>
                </c:pt>
                <c:pt idx="4">
                  <c:v>16.5</c:v>
                </c:pt>
                <c:pt idx="5">
                  <c:v>26.1</c:v>
                </c:pt>
                <c:pt idx="6">
                  <c:v>30.2</c:v>
                </c:pt>
                <c:pt idx="7">
                  <c:v>14.3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-2054534056"/>
        <c:axId val="-2054543672"/>
      </c:barChart>
      <c:catAx>
        <c:axId val="-20545340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 dirty="0" smtClean="0"/>
                  <a:t>Baseline</a:t>
                </a:r>
                <a:r>
                  <a:rPr lang="en-US" sz="1600" baseline="0" dirty="0" smtClean="0"/>
                  <a:t> HCV RNA concentration, log</a:t>
                </a:r>
                <a:r>
                  <a:rPr lang="en-US" sz="1600" baseline="-25000" dirty="0" smtClean="0"/>
                  <a:t>10</a:t>
                </a:r>
                <a:r>
                  <a:rPr lang="en-US" sz="1600" baseline="0" dirty="0" smtClean="0"/>
                  <a:t> IU/ml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0.236766507127785"/>
              <c:y val="0.919810005726292"/>
            </c:manualLayout>
          </c:layout>
          <c:overlay val="0"/>
        </c:title>
        <c:numFmt formatCode="#,##0.00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0">
                <a:latin typeface="Arial"/>
                <a:cs typeface="Arial"/>
              </a:defRPr>
            </a:pPr>
            <a:endParaRPr lang="en-US"/>
          </a:p>
        </c:txPr>
        <c:crossAx val="-2054543672"/>
        <c:crosses val="autoZero"/>
        <c:auto val="1"/>
        <c:lblAlgn val="ctr"/>
        <c:lblOffset val="0"/>
        <c:tickLblSkip val="1"/>
        <c:tickMarkSkip val="1"/>
        <c:noMultiLvlLbl val="0"/>
      </c:catAx>
      <c:valAx>
        <c:axId val="-2054543672"/>
        <c:scaling>
          <c:orientation val="minMax"/>
          <c:max val="40.0"/>
          <c:min val="0.0"/>
        </c:scaling>
        <c:delete val="0"/>
        <c:axPos val="l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Percent of All Patients (</a:t>
                </a:r>
                <a:r>
                  <a:rPr lang="en-US" sz="1600" dirty="0"/>
                  <a:t>%)</a:t>
                </a:r>
              </a:p>
            </c:rich>
          </c:tx>
          <c:layout>
            <c:manualLayout>
              <c:xMode val="edge"/>
              <c:yMode val="edge"/>
              <c:x val="0.0133410529566157"/>
              <c:y val="0.103293188449772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 anchor="ctr" anchorCtr="1"/>
          <a:lstStyle/>
          <a:p>
            <a:pPr>
              <a:defRPr sz="1600"/>
            </a:pPr>
            <a:endParaRPr lang="en-US"/>
          </a:p>
        </c:txPr>
        <c:crossAx val="-2054534056"/>
        <c:crosses val="autoZero"/>
        <c:crossBetween val="between"/>
        <c:majorUnit val="10.0"/>
        <c:minorUnit val="10.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legend>
      <c:legendPos val="t"/>
      <c:layout>
        <c:manualLayout>
          <c:xMode val="edge"/>
          <c:yMode val="edge"/>
          <c:x val="0.137585589170767"/>
          <c:y val="0.0504111268878275"/>
          <c:w val="0.194900674180433"/>
          <c:h val="0.163611075254937"/>
        </c:manualLayout>
      </c:layout>
      <c:overlay val="0"/>
      <c:spPr>
        <a:solidFill>
          <a:sysClr val="window" lastClr="FFFFFF"/>
        </a:solidFill>
        <a:ln>
          <a:solidFill>
            <a:srgbClr val="000000"/>
          </a:solidFill>
        </a:ln>
      </c:spPr>
    </c:legend>
    <c:plotVisOnly val="1"/>
    <c:dispBlanksAs val="gap"/>
    <c:showDLblsOverMax val="0"/>
  </c:chart>
  <c:spPr>
    <a:solidFill>
      <a:schemeClr val="bg1"/>
    </a:solidFill>
    <a:ln w="381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47745994560597"/>
          <c:y val="0.0319526627218935"/>
          <c:w val="0.826017615566649"/>
          <c:h val="0.8439470251129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Telbivudine</c:v>
                </c:pt>
              </c:strCache>
            </c:strRef>
          </c:tx>
          <c:spPr>
            <a:solidFill>
              <a:srgbClr val="3C7EB7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latin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Jaundice</c:v>
                </c:pt>
                <c:pt idx="1">
                  <c:v>Flu-Like                  Symptoms</c:v>
                </c:pt>
                <c:pt idx="2">
                  <c:v>Dark Urine &amp; White Stool</c:v>
                </c:pt>
                <c:pt idx="3">
                  <c:v>Nausea</c:v>
                </c:pt>
                <c:pt idx="4">
                  <c:v>Abdominal Pain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68.0</c:v>
                </c:pt>
                <c:pt idx="1">
                  <c:v>55.0</c:v>
                </c:pt>
                <c:pt idx="2">
                  <c:v>39.0</c:v>
                </c:pt>
                <c:pt idx="3">
                  <c:v>34.0</c:v>
                </c:pt>
                <c:pt idx="4">
                  <c:v>25.0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-2139585256"/>
        <c:axId val="-2144248072"/>
      </c:barChart>
      <c:catAx>
        <c:axId val="-21395852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400" b="1">
                <a:latin typeface="Arial"/>
                <a:cs typeface="Arial"/>
              </a:defRPr>
            </a:pPr>
            <a:endParaRPr lang="en-US"/>
          </a:p>
        </c:txPr>
        <c:crossAx val="-2144248072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-2144248072"/>
        <c:scaling>
          <c:orientation val="minMax"/>
          <c:max val="100.0"/>
        </c:scaling>
        <c:delete val="0"/>
        <c:axPos val="l"/>
        <c:title>
          <c:tx>
            <c:rich>
              <a:bodyPr/>
              <a:lstStyle/>
              <a:p>
                <a:pPr>
                  <a:defRPr sz="1600">
                    <a:latin typeface="Arial"/>
                    <a:cs typeface="Arial"/>
                  </a:defRPr>
                </a:pPr>
                <a:r>
                  <a:rPr lang="en-US" sz="1600" dirty="0">
                    <a:latin typeface="Arial"/>
                    <a:cs typeface="Arial"/>
                  </a:rPr>
                  <a:t>Patients (%</a:t>
                </a:r>
                <a:r>
                  <a:rPr lang="en-US" sz="1600" dirty="0" smtClean="0">
                    <a:latin typeface="Arial"/>
                    <a:cs typeface="Arial"/>
                  </a:rPr>
                  <a:t>)</a:t>
                </a:r>
                <a:endParaRPr lang="en-US" sz="1600" dirty="0">
                  <a:latin typeface="Arial"/>
                  <a:cs typeface="Arial"/>
                </a:endParaRPr>
              </a:p>
            </c:rich>
          </c:tx>
          <c:layout>
            <c:manualLayout>
              <c:xMode val="edge"/>
              <c:yMode val="edge"/>
              <c:x val="0.0310489588256554"/>
              <c:y val="0.299993907011624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crossAx val="-2139585256"/>
        <c:crosses val="autoZero"/>
        <c:crossBetween val="between"/>
        <c:majorUnit val="20.0"/>
        <c:minorUnit val="20.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428927788985"/>
          <c:y val="0.0333248031496063"/>
          <c:w val="0.855533554173497"/>
          <c:h val="0.8273374890638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Telbivudine</c:v>
                </c:pt>
              </c:strCache>
            </c:strRef>
          </c:tx>
          <c:spPr>
            <a:solidFill>
              <a:srgbClr val="3C7EB7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latin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Fatigue</c:v>
                </c:pt>
                <c:pt idx="1">
                  <c:v>Jaundice</c:v>
                </c:pt>
                <c:pt idx="2">
                  <c:v>Dyspepsia</c:v>
                </c:pt>
                <c:pt idx="3">
                  <c:v>Abdominal Pain</c:v>
                </c:pt>
              </c:strCache>
            </c:strRef>
          </c:cat>
          <c:val>
            <c:numRef>
              <c:f>Sheet1!$B$2:$B$5</c:f>
              <c:numCache>
                <c:formatCode>0.0</c:formatCode>
                <c:ptCount val="4"/>
                <c:pt idx="0">
                  <c:v>63.0</c:v>
                </c:pt>
                <c:pt idx="1">
                  <c:v>50.0</c:v>
                </c:pt>
                <c:pt idx="2">
                  <c:v>38.0</c:v>
                </c:pt>
                <c:pt idx="3">
                  <c:v>17.0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-2139642152"/>
        <c:axId val="2072242280"/>
      </c:barChart>
      <c:catAx>
        <c:axId val="-21396421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1">
                <a:latin typeface="Arial"/>
                <a:cs typeface="Arial"/>
              </a:defRPr>
            </a:pPr>
            <a:endParaRPr lang="en-US"/>
          </a:p>
        </c:txPr>
        <c:crossAx val="2072242280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2072242280"/>
        <c:scaling>
          <c:orientation val="minMax"/>
          <c:max val="100.0"/>
        </c:scaling>
        <c:delete val="0"/>
        <c:axPos val="l"/>
        <c:title>
          <c:tx>
            <c:rich>
              <a:bodyPr/>
              <a:lstStyle/>
              <a:p>
                <a:pPr>
                  <a:defRPr sz="1600">
                    <a:latin typeface="Arial"/>
                    <a:cs typeface="Arial"/>
                  </a:defRPr>
                </a:pPr>
                <a:r>
                  <a:rPr lang="en-US" sz="1600" dirty="0">
                    <a:latin typeface="Arial"/>
                    <a:cs typeface="Arial"/>
                  </a:rPr>
                  <a:t>Patients (%</a:t>
                </a:r>
                <a:r>
                  <a:rPr lang="en-US" sz="1600" dirty="0" smtClean="0">
                    <a:latin typeface="Arial"/>
                    <a:cs typeface="Arial"/>
                  </a:rPr>
                  <a:t>)</a:t>
                </a:r>
                <a:endParaRPr lang="en-US" sz="1600" dirty="0">
                  <a:latin typeface="Arial"/>
                  <a:cs typeface="Arial"/>
                </a:endParaRPr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crossAx val="-2139642152"/>
        <c:crosses val="autoZero"/>
        <c:crossBetween val="between"/>
        <c:majorUnit val="20.0"/>
        <c:minorUnit val="20.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8459403906952"/>
          <c:y val="0.0316536542120427"/>
          <c:w val="0.83885787474734"/>
          <c:h val="0.7970501381357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Overall</c:v>
                </c:pt>
              </c:strCache>
            </c:strRef>
          </c:tx>
          <c:spPr>
            <a:solidFill>
              <a:srgbClr val="B59452"/>
            </a:solidFill>
            <a:ln w="12700" cap="rnd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38100" dir="27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326496"/>
              </a:solidFill>
              <a:ln w="12700" cap="rnd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38100" dist="38100" dir="27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invertIfNegative val="0"/>
            <c:bubble3D val="0"/>
            <c:spPr>
              <a:solidFill>
                <a:srgbClr val="6E4B7D"/>
              </a:solidFill>
              <a:ln w="12700" cap="rnd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38100" dist="38100" dir="27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invertIfNegative val="0"/>
            <c:bubble3D val="0"/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T/T</c:v>
                </c:pt>
                <c:pt idx="1">
                  <c:v>C/T</c:v>
                </c:pt>
                <c:pt idx="2">
                  <c:v>C/C</c:v>
                </c:pt>
              </c:strCache>
            </c:strRef>
          </c:cat>
          <c:val>
            <c:numRef>
              <c:f>Sheet1!$B$2:$D$2</c:f>
              <c:numCache>
                <c:formatCode>#,##0.0</c:formatCode>
                <c:ptCount val="3"/>
                <c:pt idx="0">
                  <c:v>23.4</c:v>
                </c:pt>
                <c:pt idx="1">
                  <c:v>29.5</c:v>
                </c:pt>
                <c:pt idx="2">
                  <c:v>53.0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25"/>
        <c:axId val="-2139516856"/>
        <c:axId val="-2139491592"/>
      </c:barChart>
      <c:catAx>
        <c:axId val="-21395168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 dirty="0" smtClean="0"/>
                  <a:t>Genotype</a:t>
                </a:r>
                <a:endParaRPr lang="en-US" sz="1800" dirty="0"/>
              </a:p>
            </c:rich>
          </c:tx>
          <c:layout>
            <c:manualLayout>
              <c:xMode val="edge"/>
              <c:yMode val="edge"/>
              <c:x val="0.528031460818946"/>
              <c:y val="0.91935583203072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c:spPr>
        <c:txPr>
          <a:bodyPr rot="0" vert="horz" anchor="t" anchorCtr="0"/>
          <a:lstStyle/>
          <a:p>
            <a:pPr>
              <a:defRPr sz="1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2139491592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-2139491592"/>
        <c:scaling>
          <c:orientation val="minMax"/>
          <c:max val="100.0"/>
          <c:min val="0.0"/>
        </c:scaling>
        <c:delete val="0"/>
        <c:axPos val="l"/>
        <c:title>
          <c:tx>
            <c:rich>
              <a:bodyPr anchor="b" anchorCtr="0"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Spontaneous Clearance of</a:t>
                </a:r>
                <a:r>
                  <a:rPr lang="en-US" sz="1600" baseline="0" dirty="0" smtClean="0"/>
                  <a:t> HCV (%</a:t>
                </a:r>
                <a:r>
                  <a:rPr lang="en-US" sz="1600" dirty="0" smtClean="0"/>
                  <a:t>)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0.0108483057850635"/>
              <c:y val="0.0863061577460135"/>
            </c:manualLayout>
          </c:layout>
          <c:overlay val="0"/>
          <c:spPr>
            <a:noFill/>
            <a:ln w="31601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c:spPr>
        <c:txPr>
          <a:bodyPr rot="0" vert="horz" anchor="ctr" anchorCtr="1"/>
          <a:lstStyle/>
          <a:p>
            <a:pPr>
              <a:defRPr sz="1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2139516856"/>
        <c:crosses val="autoZero"/>
        <c:crossBetween val="between"/>
        <c:majorUnit val="20.0"/>
        <c:minorUnit val="20.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plotVisOnly val="1"/>
    <c:dispBlanksAs val="gap"/>
    <c:showDLblsOverMax val="0"/>
  </c:chart>
  <c:spPr>
    <a:solidFill>
      <a:srgbClr val="FFFFFF"/>
    </a:solidFill>
    <a:ln>
      <a:noFill/>
    </a:ln>
  </c:spPr>
  <c:txPr>
    <a:bodyPr/>
    <a:lstStyle/>
    <a:p>
      <a:pPr>
        <a:defRPr sz="2239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929337999416739"/>
          <c:y val="0.0241923733320128"/>
          <c:w val="0.895277656265189"/>
          <c:h val="0.8767436342000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T/T </c:v>
                </c:pt>
              </c:strCache>
            </c:strRef>
          </c:tx>
          <c:spPr>
            <a:solidFill>
              <a:srgbClr val="3C7EB7"/>
            </a:solidFill>
            <a:ln w="12902">
              <a:solidFill>
                <a:schemeClr val="tx1"/>
              </a:solidFill>
              <a:prstDash val="solid"/>
            </a:ln>
            <a:effectLst>
              <a:outerShdw blurRad="38100" dist="38100" dir="2700000" algn="br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Sheet1!$B$1:$D$1</c:f>
              <c:strCache>
                <c:ptCount val="3"/>
                <c:pt idx="0">
                  <c:v>All </c:v>
                </c:pt>
                <c:pt idx="1">
                  <c:v>European Ancestry</c:v>
                </c:pt>
                <c:pt idx="2">
                  <c:v>African Ancestry</c:v>
                </c:pt>
              </c:strCache>
            </c:strRef>
          </c:cat>
          <c:val>
            <c:numRef>
              <c:f>Sheet1!$B$2:$D$2</c:f>
              <c:numCache>
                <c:formatCode>0.0</c:formatCode>
                <c:ptCount val="3"/>
                <c:pt idx="0" formatCode="General">
                  <c:v>23.4</c:v>
                </c:pt>
                <c:pt idx="1">
                  <c:v>31.4</c:v>
                </c:pt>
                <c:pt idx="2" formatCode="General">
                  <c:v>20.8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C/T</c:v>
                </c:pt>
              </c:strCache>
            </c:strRef>
          </c:tx>
          <c:spPr>
            <a:solidFill>
              <a:srgbClr val="7F7FC6"/>
            </a:solidFill>
            <a:ln w="12694">
              <a:solidFill>
                <a:schemeClr val="tx1"/>
              </a:solidFill>
              <a:prstDash val="solid"/>
            </a:ln>
            <a:effectLst>
              <a:outerShdw blurRad="38100" dist="38100" dir="2700000" algn="br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Sheet1!$B$1:$D$1</c:f>
              <c:strCache>
                <c:ptCount val="3"/>
                <c:pt idx="0">
                  <c:v>All </c:v>
                </c:pt>
                <c:pt idx="1">
                  <c:v>European Ancestry</c:v>
                </c:pt>
                <c:pt idx="2">
                  <c:v>African Ancestry</c:v>
                </c:pt>
              </c:strCache>
            </c:strRef>
          </c:cat>
          <c:val>
            <c:numRef>
              <c:f>Sheet1!$B$3:$D$3</c:f>
              <c:numCache>
                <c:formatCode>0.0</c:formatCode>
                <c:ptCount val="3"/>
                <c:pt idx="0" formatCode="General">
                  <c:v>29.5</c:v>
                </c:pt>
                <c:pt idx="1">
                  <c:v>27.8</c:v>
                </c:pt>
                <c:pt idx="2" formatCode="General">
                  <c:v>33.0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C/C</c:v>
                </c:pt>
              </c:strCache>
            </c:strRef>
          </c:tx>
          <c:spPr>
            <a:solidFill>
              <a:schemeClr val="accent5"/>
            </a:solidFill>
            <a:ln w="12902">
              <a:solidFill>
                <a:schemeClr val="tx1"/>
              </a:solidFill>
              <a:prstDash val="solid"/>
            </a:ln>
            <a:effectLst>
              <a:outerShdw blurRad="38100" dist="38100" dir="2700000" algn="br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Sheet1!$B$1:$D$1</c:f>
              <c:strCache>
                <c:ptCount val="3"/>
                <c:pt idx="0">
                  <c:v>All </c:v>
                </c:pt>
                <c:pt idx="1">
                  <c:v>European Ancestry</c:v>
                </c:pt>
                <c:pt idx="2">
                  <c:v>African Ancestry</c:v>
                </c:pt>
              </c:strCache>
            </c:strRef>
          </c:cat>
          <c:val>
            <c:numRef>
              <c:f>Sheet1!$B$4:$D$4</c:f>
              <c:numCache>
                <c:formatCode>General</c:formatCode>
                <c:ptCount val="3"/>
                <c:pt idx="0">
                  <c:v>53.0</c:v>
                </c:pt>
                <c:pt idx="1">
                  <c:v>51.8</c:v>
                </c:pt>
                <c:pt idx="2">
                  <c:v>55.2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6"/>
        <c:axId val="2073064536"/>
        <c:axId val="2073067816"/>
      </c:barChart>
      <c:catAx>
        <c:axId val="2073064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905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3067816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2073067816"/>
        <c:scaling>
          <c:orientation val="minMax"/>
          <c:max val="100.0"/>
        </c:scaling>
        <c:delete val="0"/>
        <c:axPos val="l"/>
        <c:title>
          <c:tx>
            <c:rich>
              <a:bodyPr/>
              <a:lstStyle/>
              <a:p>
                <a:pPr>
                  <a:defRPr sz="1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800" dirty="0" smtClean="0"/>
                  <a:t>Clearance </a:t>
                </a:r>
                <a:r>
                  <a:rPr lang="en-US" sz="1800" dirty="0"/>
                  <a:t>(%)</a:t>
                </a:r>
              </a:p>
            </c:rich>
          </c:tx>
          <c:layout>
            <c:manualLayout>
              <c:xMode val="edge"/>
              <c:yMode val="edge"/>
              <c:x val="0.00553715919147191"/>
              <c:y val="0.325170349843138"/>
            </c:manualLayout>
          </c:layout>
          <c:overlay val="0"/>
          <c:spPr>
            <a:noFill/>
            <a:ln w="25805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1905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49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3064536"/>
        <c:crosses val="autoZero"/>
        <c:crossBetween val="between"/>
        <c:majorUnit val="20.0"/>
      </c:valAx>
      <c:spPr>
        <a:solidFill>
          <a:srgbClr val="E6EBF2"/>
        </a:solidFill>
        <a:ln w="19044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0000"/>
            </a:srgbClr>
          </a:outerShdw>
        </a:effectLst>
      </c:spPr>
    </c:plotArea>
    <c:legend>
      <c:legendPos val="t"/>
      <c:layout>
        <c:manualLayout>
          <c:xMode val="edge"/>
          <c:yMode val="edge"/>
          <c:x val="0.0916446728881112"/>
          <c:y val="0.0490495203835091"/>
          <c:w val="0.893498590453971"/>
          <c:h val="0.0835011883323229"/>
        </c:manualLayout>
      </c:layout>
      <c:overlay val="0"/>
      <c:spPr>
        <a:solidFill>
          <a:schemeClr val="bg1"/>
        </a:solidFill>
        <a:ln>
          <a:solidFill>
            <a:schemeClr val="tx1"/>
          </a:solidFill>
        </a:ln>
      </c:spPr>
      <c:txPr>
        <a:bodyPr/>
        <a:lstStyle/>
        <a:p>
          <a:pPr>
            <a:defRPr sz="2000" b="0"/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>
      <a:noFill/>
    </a:ln>
  </c:spPr>
  <c:txPr>
    <a:bodyPr/>
    <a:lstStyle/>
    <a:p>
      <a:pPr>
        <a:defRPr sz="1624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715000" y="533400"/>
            <a:ext cx="375104" cy="2744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AFADDE07-A3B2-714E-914F-4081EC661B9E}" type="slidenum">
              <a:rPr lang="en-US" sz="1200">
                <a:latin typeface="Arial"/>
                <a:cs typeface="Arial"/>
              </a:rPr>
              <a:pPr>
                <a:defRPr/>
              </a:pPr>
              <a:t>‹#›</a:t>
            </a:fld>
            <a:endParaRPr lang="en-US" sz="1200" dirty="0">
              <a:latin typeface="Arial"/>
              <a:cs typeface="Arial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390525" y="282575"/>
            <a:ext cx="915988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18730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857250"/>
            <a:ext cx="5024438" cy="3768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6788" y="4897438"/>
            <a:ext cx="5013325" cy="4645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807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5" charset="-128"/>
        <a:cs typeface="ＭＳ Ｐゴシック" pitchFamily="-10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Must maintain high index of suspicion.</a:t>
            </a:r>
          </a:p>
          <a:p>
            <a:r>
              <a:rPr lang="en-US" dirty="0" err="1" smtClean="0"/>
              <a:t>Prob</a:t>
            </a:r>
            <a:r>
              <a:rPr lang="en-US" dirty="0" smtClean="0"/>
              <a:t> the most definitive dx of acute HCV is</a:t>
            </a:r>
            <a:r>
              <a:rPr lang="en-US" baseline="0" dirty="0" smtClean="0"/>
              <a:t> documented </a:t>
            </a:r>
            <a:r>
              <a:rPr lang="en-US" baseline="0" dirty="0" err="1" smtClean="0"/>
              <a:t>seroconversion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esp</a:t>
            </a:r>
            <a:r>
              <a:rPr lang="en-US" baseline="0" dirty="0" smtClean="0"/>
              <a:t> with acute rise in ALT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393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Must maintain high index of suspicion.</a:t>
            </a:r>
          </a:p>
          <a:p>
            <a:r>
              <a:rPr lang="en-US" dirty="0" err="1" smtClean="0"/>
              <a:t>Prob</a:t>
            </a:r>
            <a:r>
              <a:rPr lang="en-US" dirty="0" smtClean="0"/>
              <a:t> the most definitive dx of acute HCV is</a:t>
            </a:r>
            <a:r>
              <a:rPr lang="en-US" baseline="0" dirty="0" smtClean="0"/>
              <a:t> documented </a:t>
            </a:r>
            <a:r>
              <a:rPr lang="en-US" baseline="0" dirty="0" err="1" smtClean="0"/>
              <a:t>seroconversion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esp</a:t>
            </a:r>
            <a:r>
              <a:rPr lang="en-US" baseline="0" dirty="0" smtClean="0"/>
              <a:t> with acute rise in ALT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3936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408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4087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Making</a:t>
            </a:r>
            <a:r>
              <a:rPr lang="en-US" baseline="0" dirty="0" smtClean="0"/>
              <a:t> a case for screening because elusive condition – we often miss this!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7045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602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922499"/>
            <a:ext cx="9157371" cy="3895344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479299" y="2209802"/>
            <a:ext cx="83118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Aft>
                <a:spcPts val="300"/>
              </a:spcAft>
            </a:pPr>
            <a:r>
              <a:rPr lang="en-US" sz="2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Web Study</a:t>
            </a:r>
          </a:p>
        </p:txBody>
      </p:sp>
      <p:sp>
        <p:nvSpPr>
          <p:cNvPr id="18" name="Subtitle 2"/>
          <p:cNvSpPr>
            <a:spLocks noGrp="1"/>
          </p:cNvSpPr>
          <p:nvPr>
            <p:ph type="subTitle" idx="1"/>
          </p:nvPr>
        </p:nvSpPr>
        <p:spPr>
          <a:xfrm>
            <a:off x="476251" y="3695700"/>
            <a:ext cx="8314943" cy="1333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>
                <a:latin typeface="Arial"/>
                <a:cs typeface="Arial"/>
              </a:rPr>
              <a:t>Add subtitle</a:t>
            </a:r>
            <a:endParaRPr lang="en-US" dirty="0">
              <a:latin typeface="Arial"/>
              <a:cs typeface="Arial"/>
            </a:endParaRPr>
          </a:p>
        </p:txBody>
      </p:sp>
      <p:grpSp>
        <p:nvGrpSpPr>
          <p:cNvPr id="21" name="Group 20"/>
          <p:cNvGrpSpPr>
            <a:grpSpLocks noChangeAspect="1"/>
          </p:cNvGrpSpPr>
          <p:nvPr userDrawn="1"/>
        </p:nvGrpSpPr>
        <p:grpSpPr>
          <a:xfrm>
            <a:off x="2597460" y="457201"/>
            <a:ext cx="910232" cy="908413"/>
            <a:chOff x="1573527" y="457200"/>
            <a:chExt cx="1093473" cy="1091294"/>
          </a:xfrm>
          <a:solidFill>
            <a:srgbClr val="C0504D"/>
          </a:solidFill>
        </p:grpSpPr>
        <p:sp>
          <p:nvSpPr>
            <p:cNvPr id="22" name="Dodecagon 2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Dodecagon 2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Dodecagon 2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Dodecagon 2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Dodecagon 2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Dodecagon 2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Dodecagon 2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Dodecagon 2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Dodecagon 2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Dodecagon 3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Dodecagon 3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Dodecagon 3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Dodecagon 3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Dodecagon 3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Dodecagon 3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Dodecagon 3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Dodecagon 3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Dodecagon 3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>
            <a:grpSpLocks noChangeAspect="1"/>
          </p:cNvGrpSpPr>
          <p:nvPr userDrawn="1"/>
        </p:nvGrpSpPr>
        <p:grpSpPr>
          <a:xfrm>
            <a:off x="5645460" y="457201"/>
            <a:ext cx="910232" cy="908413"/>
            <a:chOff x="4011927" y="457200"/>
            <a:chExt cx="1093473" cy="1091294"/>
          </a:xfrm>
          <a:solidFill>
            <a:srgbClr val="B36C34"/>
          </a:solidFill>
        </p:grpSpPr>
        <p:sp>
          <p:nvSpPr>
            <p:cNvPr id="67" name="Dodecagon 66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Dodecagon 67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Dodecagon 68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Dodecagon 69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Dodecagon 70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Dodecagon 71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Dodecagon 72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decagon 73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Dodecagon 74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Dodecagon 75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Dodecagon 76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Dodecagon 77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Dodecagon 78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Dodecagon 79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Dodecagon 80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Dodecagon 81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Dodecagon 82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Dodecagon 83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1" name="Group 110"/>
          <p:cNvGrpSpPr>
            <a:grpSpLocks noChangeAspect="1"/>
          </p:cNvGrpSpPr>
          <p:nvPr userDrawn="1"/>
        </p:nvGrpSpPr>
        <p:grpSpPr>
          <a:xfrm>
            <a:off x="7169460" y="457201"/>
            <a:ext cx="910232" cy="908413"/>
            <a:chOff x="4011927" y="457200"/>
            <a:chExt cx="1093473" cy="1091294"/>
          </a:xfrm>
          <a:solidFill>
            <a:schemeClr val="accent4">
              <a:lumMod val="75000"/>
            </a:schemeClr>
          </a:solidFill>
        </p:grpSpPr>
        <p:sp>
          <p:nvSpPr>
            <p:cNvPr id="112" name="Dodecagon 111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Dodecagon 112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Dodecagon 113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Dodecagon 114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Dodecagon 115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Dodecagon 116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Dodecagon 117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Dodecagon 118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Dodecagon 119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Dodecagon 120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Dodecagon 121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Dodecagon 122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Dodecagon 123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Dodecagon 124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Dodecagon 125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Dodecagon 126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Dodecagon 127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Dodecagon 128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6" name="Group 155"/>
          <p:cNvGrpSpPr>
            <a:grpSpLocks noChangeAspect="1"/>
          </p:cNvGrpSpPr>
          <p:nvPr userDrawn="1"/>
        </p:nvGrpSpPr>
        <p:grpSpPr>
          <a:xfrm>
            <a:off x="1073460" y="457201"/>
            <a:ext cx="910232" cy="908413"/>
            <a:chOff x="1573527" y="457200"/>
            <a:chExt cx="1093473" cy="1091294"/>
          </a:xfrm>
          <a:solidFill>
            <a:schemeClr val="tx2"/>
          </a:solidFill>
        </p:grpSpPr>
        <p:sp>
          <p:nvSpPr>
            <p:cNvPr id="157" name="Dodecagon 156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Dodecagon 157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Dodecagon 158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Dodecagon 159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Dodecagon 160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Dodecagon 161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Dodecagon 162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Dodecagon 163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Dodecagon 164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Dodecagon 165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Dodecagon 166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Dodecagon 167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Dodecagon 168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Dodecagon 169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Dodecagon 170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Dodecagon 171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Dodecagon 172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Dodecagon 173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Oval 187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Oval 188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1" name="Group 200"/>
          <p:cNvGrpSpPr>
            <a:grpSpLocks noChangeAspect="1"/>
          </p:cNvGrpSpPr>
          <p:nvPr userDrawn="1"/>
        </p:nvGrpSpPr>
        <p:grpSpPr>
          <a:xfrm>
            <a:off x="4121460" y="457201"/>
            <a:ext cx="910232" cy="908413"/>
            <a:chOff x="1573527" y="457200"/>
            <a:chExt cx="1093473" cy="1091294"/>
          </a:xfrm>
          <a:solidFill>
            <a:srgbClr val="687E3C"/>
          </a:solidFill>
        </p:grpSpPr>
        <p:sp>
          <p:nvSpPr>
            <p:cNvPr id="202" name="Dodecagon 20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Dodecagon 20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Dodecagon 20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Dodecagon 20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Dodecagon 20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Dodecagon 20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Dodecagon 20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Dodecagon 20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Dodecagon 20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Dodecagon 21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Dodecagon 21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Dodecagon 21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Dodecagon 21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Dodecagon 21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Dodecagon 21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Dodecagon 21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Dodecagon 21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Dodecagon 21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Oval 21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Oval 22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Oval 22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Oval 22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Oval 22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Oval 22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Oval 22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Oval 23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Oval 23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Oval 23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Oval 23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Oval 23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Oval 24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Oval 24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Oval 24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Oval 24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6" name="Title 1"/>
          <p:cNvSpPr>
            <a:spLocks noGrp="1"/>
          </p:cNvSpPr>
          <p:nvPr>
            <p:ph type="ctrTitle" hasCustomPrompt="1"/>
          </p:nvPr>
        </p:nvSpPr>
        <p:spPr>
          <a:xfrm>
            <a:off x="477012" y="2686050"/>
            <a:ext cx="8314182" cy="10287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247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76250" y="5071535"/>
            <a:ext cx="8314944" cy="609600"/>
          </a:xfrm>
          <a:prstGeom prst="rect">
            <a:avLst/>
          </a:prstGeom>
        </p:spPr>
        <p:txBody>
          <a:bodyPr vert="horz"/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defRPr>
            </a:lvl1pPr>
          </a:lstStyle>
          <a:p>
            <a:pPr lvl="0"/>
            <a:r>
              <a:rPr lang="en-US" dirty="0" smtClean="0"/>
              <a:t>Add Presenter Information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6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 Slide: click to add title</a:t>
            </a:r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invGray">
          <a:xfrm>
            <a:off x="-5588" y="1447802"/>
            <a:ext cx="9162288" cy="365755"/>
          </a:xfrm>
          <a:prstGeom prst="rect">
            <a:avLst/>
          </a:prstGeom>
          <a:solidFill>
            <a:srgbClr val="5A646E"/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 defTabSz="457200">
              <a:lnSpc>
                <a:spcPct val="85000"/>
              </a:lnSpc>
            </a:pPr>
            <a:endParaRPr lang="en-US" sz="20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0" y="1447800"/>
            <a:ext cx="9144000" cy="3596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13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1295401"/>
            <a:ext cx="9162288" cy="5590031"/>
          </a:xfrm>
          <a:prstGeom prst="rect">
            <a:avLst/>
          </a:prstGeom>
          <a:gradFill>
            <a:gsLst>
              <a:gs pos="0">
                <a:srgbClr val="194A5A"/>
              </a:gs>
              <a:gs pos="80000">
                <a:srgbClr val="24708B"/>
              </a:gs>
              <a:gs pos="100000">
                <a:srgbClr val="2E84AA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2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27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6873240"/>
          </a:xfrm>
          <a:prstGeom prst="rect">
            <a:avLst/>
          </a:prstGeom>
        </p:spPr>
      </p:pic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13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1" y="3276600"/>
            <a:ext cx="8077200" cy="123825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ctr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1" y="2476500"/>
            <a:ext cx="8077200" cy="790576"/>
          </a:xfrm>
          <a:prstGeom prst="rect">
            <a:avLst/>
          </a:prstGeom>
        </p:spPr>
        <p:txBody>
          <a:bodyPr bIns="0" anchor="b"/>
          <a:lstStyle>
            <a:lvl1pPr marL="0" indent="0" algn="ctr">
              <a:buNone/>
              <a:defRPr sz="20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ADD HEADER TEXT</a:t>
            </a:r>
          </a:p>
        </p:txBody>
      </p:sp>
      <p:pic>
        <p:nvPicPr>
          <p:cNvPr id="12" name="Picture 1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1" name="Rectangle 10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600325"/>
            <a:ext cx="3657600" cy="68580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l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0" y="2028825"/>
            <a:ext cx="3657600" cy="533400"/>
          </a:xfrm>
          <a:prstGeom prst="rect">
            <a:avLst/>
          </a:prstGeom>
        </p:spPr>
        <p:txBody>
          <a:bodyPr bIns="0" anchor="b"/>
          <a:lstStyle>
            <a:lvl1pPr marL="0" indent="0" algn="l">
              <a:buNone/>
              <a:defRPr sz="24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525" y="3429002"/>
            <a:ext cx="4572001" cy="1612899"/>
          </a:xfrm>
          <a:prstGeom prst="rect">
            <a:avLst/>
          </a:prstGeom>
          <a:solidFill>
            <a:srgbClr val="B59452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588933" y="1828800"/>
            <a:ext cx="4572001" cy="1581150"/>
          </a:xfrm>
          <a:prstGeom prst="rect">
            <a:avLst/>
          </a:prstGeom>
          <a:solidFill>
            <a:schemeClr val="accent5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0" hasCustomPrompt="1"/>
          </p:nvPr>
        </p:nvSpPr>
        <p:spPr>
          <a:xfrm>
            <a:off x="4876800" y="3581400"/>
            <a:ext cx="3962400" cy="1219200"/>
          </a:xfrm>
          <a:prstGeom prst="rect">
            <a:avLst/>
          </a:prstGeom>
        </p:spPr>
        <p:txBody>
          <a:bodyPr/>
          <a:lstStyle>
            <a:lvl1pPr marL="228600" indent="-228600">
              <a:defRPr sz="2000">
                <a:solidFill>
                  <a:srgbClr val="003A78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</a:p>
        </p:txBody>
      </p:sp>
      <p:pic>
        <p:nvPicPr>
          <p:cNvPr id="18" name="Picture 1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1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23" name="Straight Connector 2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6" name="Rectangle 15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Dodecagon 37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Dodecagon 38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Dodecagon 39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Dodecagon 40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Dodecagon 41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Dodecagon 42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Oval 67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Oval 68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2794000"/>
            <a:ext cx="9143999" cy="1295400"/>
          </a:xfrm>
          <a:prstGeom prst="rect">
            <a:avLst/>
          </a:prstGeom>
          <a:solidFill>
            <a:srgbClr val="D3BF97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4487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D3BF97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4224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85153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Data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and Data/Image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40957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260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One Line Title: click to add title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two line title: click to add title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654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52933" y="6349672"/>
            <a:chExt cx="1399539" cy="494594"/>
          </a:xfrm>
        </p:grpSpPr>
        <p:sp>
          <p:nvSpPr>
            <p:cNvPr id="5" name="Rectangle 4"/>
            <p:cNvSpPr/>
            <p:nvPr/>
          </p:nvSpPr>
          <p:spPr>
            <a:xfrm>
              <a:off x="8006814" y="63496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>
                  <a:solidFill>
                    <a:srgbClr val="1B2328"/>
                  </a:solidFill>
                  <a:latin typeface="Myriad Pro"/>
                  <a:cs typeface="Myriad Pro"/>
                </a:rPr>
                <a:t>Hepatitis</a:t>
              </a:r>
              <a:endParaRPr lang="en-US" sz="1800" dirty="0">
                <a:solidFill>
                  <a:srgbClr val="1B2328"/>
                </a:solidFill>
                <a:latin typeface="Myriad Pro"/>
                <a:cs typeface="Myriad Pro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8115309" y="65394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E3729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E3729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752933" y="6426246"/>
              <a:ext cx="354457" cy="350649"/>
              <a:chOff x="7752933" y="6426246"/>
              <a:chExt cx="354457" cy="350649"/>
            </a:xfrm>
          </p:grpSpPr>
          <p:sp>
            <p:nvSpPr>
              <p:cNvPr id="8" name="Dodecagon 7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Dodecagon 8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Dodecagon 9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Dodecagon 10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Dodecagon 11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Oval 29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86" r:id="rId4"/>
    <p:sldLayoutId id="2147483691" r:id="rId5"/>
    <p:sldLayoutId id="2147483665" r:id="rId6"/>
    <p:sldLayoutId id="2147483689" r:id="rId7"/>
    <p:sldLayoutId id="2147483666" r:id="rId8"/>
    <p:sldLayoutId id="2147483688" r:id="rId9"/>
    <p:sldLayoutId id="2147483668" r:id="rId10"/>
    <p:sldLayoutId id="2147483687" r:id="rId11"/>
    <p:sldLayoutId id="2147483690" r:id="rId12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chart" Target="../charts/char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chart" Target="../charts/char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chart" Target="../charts/char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chart" Target="../charts/char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chart" Target="../charts/char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H. Nina Kim, MD</a:t>
            </a:r>
            <a:br>
              <a:rPr lang="en-US" sz="1800" dirty="0" smtClean="0"/>
            </a:br>
            <a:r>
              <a:rPr lang="en-US" sz="1800" dirty="0" smtClean="0"/>
              <a:t>Assistant Professor of Medicine</a:t>
            </a:r>
            <a:br>
              <a:rPr lang="en-US" sz="1800" dirty="0" smtClean="0"/>
            </a:br>
            <a:r>
              <a:rPr lang="en-US" sz="1800" dirty="0" smtClean="0"/>
              <a:t>Division of Infectious Diseases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 smtClean="0"/>
              <a:t>University of Washington School of Medicine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Acute Hepatitis C Virus </a:t>
            </a:r>
            <a:r>
              <a:rPr lang="en-US" sz="2800" dirty="0" smtClean="0"/>
              <a:t>Infection: Epidemiology, Clinical Features, and Diagnosis</a:t>
            </a:r>
            <a:endParaRPr lang="en-US" sz="28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March 11,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177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7449"/>
    </mc:Choice>
    <mc:Fallback xmlns="">
      <p:transition advTm="17449"/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5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305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155"/>
    </mc:Choice>
    <mc:Fallback xmlns="">
      <p:transition advTm="3155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Diagnosis of Acute Hepatitis C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342900" indent="-342900">
              <a:lnSpc>
                <a:spcPct val="110000"/>
              </a:lnSpc>
              <a:buFont typeface="Arial"/>
              <a:buChar char="•"/>
            </a:pPr>
            <a:r>
              <a:rPr lang="en-US" sz="2200" dirty="0" smtClean="0">
                <a:solidFill>
                  <a:schemeClr val="tx1"/>
                </a:solidFill>
              </a:rPr>
              <a:t>Acute HCV = first 6 months of infection</a:t>
            </a:r>
          </a:p>
          <a:p>
            <a:pPr marL="342900" indent="-342900">
              <a:lnSpc>
                <a:spcPct val="110000"/>
              </a:lnSpc>
              <a:spcBef>
                <a:spcPts val="1824"/>
              </a:spcBef>
              <a:buFont typeface="Arial"/>
              <a:buChar char="•"/>
            </a:pPr>
            <a:r>
              <a:rPr lang="en-US" sz="2200" dirty="0" smtClean="0">
                <a:solidFill>
                  <a:schemeClr val="tx1"/>
                </a:solidFill>
              </a:rPr>
              <a:t>Diagnosis </a:t>
            </a:r>
            <a:r>
              <a:rPr lang="en-US" sz="2200" dirty="0">
                <a:solidFill>
                  <a:schemeClr val="tx1"/>
                </a:solidFill>
              </a:rPr>
              <a:t>of acute HCV can be </a:t>
            </a:r>
            <a:r>
              <a:rPr lang="en-US" sz="2200" dirty="0" smtClean="0">
                <a:solidFill>
                  <a:schemeClr val="tx1"/>
                </a:solidFill>
              </a:rPr>
              <a:t>challenging:</a:t>
            </a:r>
            <a:br>
              <a:rPr lang="en-US" sz="2200" dirty="0" smtClean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- </a:t>
            </a:r>
            <a:r>
              <a:rPr lang="en-US" sz="2200" dirty="0" smtClean="0"/>
              <a:t>Most </a:t>
            </a:r>
            <a:r>
              <a:rPr lang="en-US" sz="2200" dirty="0"/>
              <a:t>cases </a:t>
            </a:r>
            <a:r>
              <a:rPr lang="en-US" sz="2200" dirty="0" smtClean="0"/>
              <a:t>asymptomatic</a:t>
            </a:r>
            <a:br>
              <a:rPr lang="en-US" sz="2200" dirty="0" smtClean="0"/>
            </a:br>
            <a:r>
              <a:rPr lang="en-US" sz="2200" dirty="0" smtClean="0"/>
              <a:t>- No </a:t>
            </a:r>
            <a:r>
              <a:rPr lang="en-US" sz="2200" dirty="0"/>
              <a:t>reliable or specific </a:t>
            </a:r>
            <a:r>
              <a:rPr lang="en-US" sz="2200" dirty="0" err="1"/>
              <a:t>IgM</a:t>
            </a:r>
            <a:r>
              <a:rPr lang="en-US" sz="2200" dirty="0"/>
              <a:t>-based </a:t>
            </a:r>
            <a:r>
              <a:rPr lang="en-US" sz="2200" dirty="0" smtClean="0"/>
              <a:t>HCV antibody test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918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4097"/>
    </mc:Choice>
    <mc:Fallback xmlns="">
      <p:transition advTm="44097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Source: CDC and Prevention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Acute Hepatitis C: 2012 </a:t>
            </a:r>
            <a:r>
              <a:rPr lang="en-US" dirty="0"/>
              <a:t>CDC Case </a:t>
            </a:r>
            <a:r>
              <a:rPr lang="en-US" dirty="0" smtClean="0"/>
              <a:t>Definition</a:t>
            </a:r>
            <a:endParaRPr lang="en-US" dirty="0"/>
          </a:p>
        </p:txBody>
      </p:sp>
      <p:graphicFrame>
        <p:nvGraphicFramePr>
          <p:cNvPr id="9" name="Group 19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398048"/>
              </p:ext>
            </p:extLst>
          </p:nvPr>
        </p:nvGraphicFramePr>
        <p:xfrm>
          <a:off x="457200" y="1524000"/>
          <a:ext cx="8229600" cy="4675805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43061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bg1"/>
                          </a:solidFill>
                          <a:cs typeface="Arial"/>
                        </a:rPr>
                        <a:t>Acute Hepatitis C: 2012 Case Definition</a:t>
                      </a:r>
                    </a:p>
                  </a:txBody>
                  <a:tcPr marT="91440" marB="91440" horzOverflow="overflow"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43061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cs typeface="Arial"/>
                        </a:rPr>
                        <a:t>Clinical Presentation</a:t>
                      </a:r>
                    </a:p>
                  </a:txBody>
                  <a:tcPr marL="182880" marT="91440" marB="91440" horzOverflow="overflow"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1081863">
                <a:tc>
                  <a:txBody>
                    <a:bodyPr/>
                    <a:lstStyle/>
                    <a:p>
                      <a:pPr marL="0" indent="0">
                        <a:lnSpc>
                          <a:spcPts val="2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en-US" sz="2000" dirty="0" smtClean="0">
                          <a:cs typeface="Arial"/>
                        </a:rPr>
                        <a:t>An acute illness consistent with acute viral hepatitis </a:t>
                      </a:r>
                    </a:p>
                    <a:p>
                      <a:pPr marL="0" indent="0">
                        <a:lnSpc>
                          <a:spcPts val="2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en-US" sz="2000" b="1" i="1" dirty="0" smtClean="0">
                          <a:cs typeface="Arial"/>
                        </a:rPr>
                        <a:t>AND</a:t>
                      </a:r>
                    </a:p>
                    <a:p>
                      <a:pPr marL="0" indent="0">
                        <a:lnSpc>
                          <a:spcPts val="2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en-US" sz="2000" dirty="0" smtClean="0">
                          <a:cs typeface="Arial"/>
                        </a:rPr>
                        <a:t>Jaundice/dark urine </a:t>
                      </a:r>
                      <a:r>
                        <a:rPr lang="en-US" sz="2000" b="1" i="1" dirty="0" smtClean="0">
                          <a:cs typeface="Arial"/>
                        </a:rPr>
                        <a:t>or</a:t>
                      </a:r>
                      <a:r>
                        <a:rPr lang="en-US" sz="2000" dirty="0" smtClean="0">
                          <a:cs typeface="Arial"/>
                        </a:rPr>
                        <a:t> ALT greater than 400 IU/L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26" charset="0"/>
                      </a:endParaRPr>
                    </a:p>
                  </a:txBody>
                  <a:tcPr marL="182880" marT="91440" marB="91440" anchor="ctr" horzOverflow="overflow"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306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000" b="1" dirty="0" smtClean="0">
                          <a:solidFill>
                            <a:srgbClr val="FFFFFF"/>
                          </a:solidFill>
                          <a:cs typeface="Arial"/>
                        </a:rPr>
                        <a:t>Laboratory Criteria for Diagnosis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26" charset="0"/>
                      </a:endParaRPr>
                    </a:p>
                  </a:txBody>
                  <a:tcPr marL="182880" marT="91440" marB="91440" horzOverflow="overflow"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2198281">
                <a:tc>
                  <a:txBody>
                    <a:bodyPr/>
                    <a:lstStyle/>
                    <a:p>
                      <a:pPr marL="0" indent="0">
                        <a:lnSpc>
                          <a:spcPts val="2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en-US" sz="2000" b="1" dirty="0" smtClean="0">
                          <a:cs typeface="Arial"/>
                        </a:rPr>
                        <a:t>Meets 1 of the following 3 criteria:</a:t>
                      </a:r>
                    </a:p>
                    <a:p>
                      <a:pPr marL="228600" indent="-137160">
                        <a:lnSpc>
                          <a:spcPts val="2000"/>
                        </a:lnSpc>
                        <a:spcBef>
                          <a:spcPts val="600"/>
                        </a:spcBef>
                        <a:buFont typeface="Arial"/>
                        <a:buChar char="•"/>
                      </a:pPr>
                      <a:r>
                        <a:rPr lang="en-US" sz="2000" dirty="0" smtClean="0"/>
                        <a:t>HCV EIA positive, </a:t>
                      </a:r>
                      <a:r>
                        <a:rPr lang="en-US" sz="2000" b="1" dirty="0" smtClean="0"/>
                        <a:t>OR </a:t>
                      </a:r>
                    </a:p>
                    <a:p>
                      <a:pPr marL="228600" indent="-137160">
                        <a:lnSpc>
                          <a:spcPts val="2000"/>
                        </a:lnSpc>
                        <a:spcBef>
                          <a:spcPts val="600"/>
                        </a:spcBef>
                        <a:buFont typeface="Arial"/>
                        <a:buChar char="•"/>
                      </a:pPr>
                      <a:r>
                        <a:rPr lang="en-US" sz="2000" dirty="0" smtClean="0"/>
                        <a:t>HCV RIBA positive, </a:t>
                      </a:r>
                      <a:r>
                        <a:rPr lang="en-US" sz="2000" b="1" dirty="0" smtClean="0"/>
                        <a:t>OR</a:t>
                      </a:r>
                    </a:p>
                    <a:p>
                      <a:pPr marL="228600" indent="-137160">
                        <a:lnSpc>
                          <a:spcPts val="2000"/>
                        </a:lnSpc>
                        <a:spcBef>
                          <a:spcPts val="600"/>
                        </a:spcBef>
                        <a:buFont typeface="Arial"/>
                        <a:buChar char="•"/>
                      </a:pPr>
                      <a:r>
                        <a:rPr lang="en-US" sz="2000" dirty="0" smtClean="0"/>
                        <a:t>HCV RNA positive</a:t>
                      </a:r>
                    </a:p>
                    <a:p>
                      <a:pPr marL="91440" indent="0">
                        <a:lnSpc>
                          <a:spcPts val="2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Font typeface="Arial"/>
                        <a:buNone/>
                      </a:pPr>
                      <a:r>
                        <a:rPr lang="en-US" sz="2000" b="1" i="1" dirty="0" smtClean="0">
                          <a:cs typeface="Arial"/>
                        </a:rPr>
                        <a:t>AND</a:t>
                      </a:r>
                    </a:p>
                    <a:p>
                      <a:pPr marL="228600" indent="-137160">
                        <a:lnSpc>
                          <a:spcPts val="2000"/>
                        </a:lnSpc>
                        <a:spcBef>
                          <a:spcPts val="600"/>
                        </a:spcBef>
                        <a:buFont typeface="Arial"/>
                        <a:buChar char="•"/>
                      </a:pPr>
                      <a:r>
                        <a:rPr lang="en-US" sz="2000" dirty="0" smtClean="0"/>
                        <a:t>Negative HAV </a:t>
                      </a:r>
                      <a:r>
                        <a:rPr lang="en-US" sz="2000" dirty="0" err="1" smtClean="0"/>
                        <a:t>IgM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b="1" i="1" dirty="0" smtClean="0"/>
                        <a:t>AND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0" dirty="0" smtClean="0"/>
                        <a:t>negative</a:t>
                      </a:r>
                      <a:r>
                        <a:rPr lang="en-US" sz="2000" dirty="0" smtClean="0"/>
                        <a:t> HBV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dirty="0" err="1" smtClean="0"/>
                        <a:t>IgM</a:t>
                      </a:r>
                      <a:r>
                        <a:rPr lang="en-US" sz="2000" dirty="0" smtClean="0"/>
                        <a:t> anti-</a:t>
                      </a:r>
                      <a:r>
                        <a:rPr lang="en-US" sz="2000" dirty="0" err="1" smtClean="0"/>
                        <a:t>HBc</a:t>
                      </a:r>
                      <a:endParaRPr lang="en-US" sz="2000" dirty="0" smtClean="0">
                        <a:cs typeface="Arial"/>
                      </a:endParaRPr>
                    </a:p>
                  </a:txBody>
                  <a:tcPr marL="182880" marT="91440" marB="91440" horzOverflow="overflow"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5E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4808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35187"/>
    </mc:Choice>
    <mc:Fallback xmlns="">
      <p:transition advTm="135187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Diagnosis of Acute Hepatitis C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285750" lvl="1" indent="-285750">
              <a:lnSpc>
                <a:spcPts val="2400"/>
              </a:lnSpc>
              <a:spcBef>
                <a:spcPts val="1800"/>
              </a:spcBef>
              <a:buFont typeface="Arial"/>
              <a:buChar char="•"/>
            </a:pPr>
            <a:r>
              <a:rPr lang="en-US" sz="1800" b="1" dirty="0" smtClean="0"/>
              <a:t>Hepatitis C RNA </a:t>
            </a:r>
            <a:r>
              <a:rPr lang="en-US" sz="1800" dirty="0" smtClean="0"/>
              <a:t>– quantitative</a:t>
            </a:r>
            <a:r>
              <a:rPr lang="en-US" sz="1800" dirty="0"/>
              <a:t> (or qualitative)</a:t>
            </a:r>
            <a:r>
              <a:rPr lang="en-US" sz="1800" dirty="0" smtClean="0"/>
              <a:t> assay</a:t>
            </a:r>
            <a:br>
              <a:rPr lang="en-US" sz="1800" dirty="0" smtClean="0"/>
            </a:br>
            <a:r>
              <a:rPr lang="en-US" sz="1800" dirty="0" smtClean="0"/>
              <a:t>- Can detect HCR RNA as early as 1 week from time of infection</a:t>
            </a:r>
            <a:br>
              <a:rPr lang="en-US" sz="1800" dirty="0" smtClean="0"/>
            </a:br>
            <a:r>
              <a:rPr lang="en-US" sz="1800" dirty="0" smtClean="0"/>
              <a:t>- Most sensitive early test</a:t>
            </a:r>
            <a:br>
              <a:rPr lang="en-US" sz="1800" dirty="0" smtClean="0"/>
            </a:br>
            <a:r>
              <a:rPr lang="en-US" sz="1800" dirty="0" smtClean="0"/>
              <a:t>- Levels can fluctuate widely in acute infection</a:t>
            </a:r>
            <a:br>
              <a:rPr lang="en-US" sz="1800" dirty="0" smtClean="0"/>
            </a:br>
            <a:r>
              <a:rPr lang="en-US" sz="1800" dirty="0" smtClean="0"/>
              <a:t>- Best to use assay with low limit of detection (&lt;10-15 IU/mL)</a:t>
            </a:r>
          </a:p>
          <a:p>
            <a:pPr marL="285750" lvl="1" indent="-285750">
              <a:lnSpc>
                <a:spcPts val="2400"/>
              </a:lnSpc>
              <a:spcBef>
                <a:spcPts val="1800"/>
              </a:spcBef>
              <a:buFont typeface="Arial"/>
              <a:buChar char="•"/>
            </a:pPr>
            <a:r>
              <a:rPr lang="en-US" sz="1800" b="1" dirty="0" smtClean="0"/>
              <a:t>Serum ALT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 smtClean="0"/>
              <a:t>- Elevated </a:t>
            </a:r>
            <a:r>
              <a:rPr lang="en-US" sz="1800" dirty="0"/>
              <a:t>in range of 400-800 U/</a:t>
            </a:r>
            <a:r>
              <a:rPr lang="en-US" sz="1800" dirty="0" smtClean="0"/>
              <a:t>L for symptomatic patients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 smtClean="0"/>
              <a:t>- Any </a:t>
            </a:r>
            <a:r>
              <a:rPr lang="en-US" sz="1800" dirty="0"/>
              <a:t>new elevation </a:t>
            </a:r>
            <a:r>
              <a:rPr lang="en-US" sz="1800" dirty="0" smtClean="0"/>
              <a:t>(typically &gt;7X ULN)</a:t>
            </a:r>
            <a:endParaRPr lang="en-US" sz="1800" dirty="0"/>
          </a:p>
          <a:p>
            <a:pPr marL="285750" lvl="1" indent="-285750">
              <a:lnSpc>
                <a:spcPts val="2400"/>
              </a:lnSpc>
              <a:spcBef>
                <a:spcPts val="1800"/>
              </a:spcBef>
              <a:buFont typeface="Arial"/>
              <a:buChar char="•"/>
            </a:pPr>
            <a:r>
              <a:rPr lang="en-US" sz="1800" b="1" dirty="0" smtClean="0"/>
              <a:t>Hepatitis C antibody </a:t>
            </a:r>
            <a:r>
              <a:rPr lang="en-US" sz="1800" dirty="0" smtClean="0"/>
              <a:t>(by standard EIA)</a:t>
            </a:r>
            <a:br>
              <a:rPr lang="en-US" sz="1800" dirty="0" smtClean="0"/>
            </a:br>
            <a:r>
              <a:rPr lang="en-US" sz="1800" dirty="0" smtClean="0"/>
              <a:t>- Lags behind HCV RNA</a:t>
            </a:r>
            <a:br>
              <a:rPr lang="en-US" sz="1800" dirty="0" smtClean="0"/>
            </a:br>
            <a:r>
              <a:rPr lang="en-US" sz="1800" dirty="0" smtClean="0"/>
              <a:t>- In most patients, detected x 2-4 months from time of infection</a:t>
            </a:r>
            <a:br>
              <a:rPr lang="en-US" sz="1800" dirty="0" smtClean="0"/>
            </a:br>
            <a:r>
              <a:rPr lang="en-US" sz="1800" dirty="0" smtClean="0"/>
              <a:t>- Not as sensitive: only 50-70% acutely infected are HCV Ab (+)</a:t>
            </a:r>
            <a:br>
              <a:rPr lang="en-US" sz="1800" dirty="0" smtClean="0"/>
            </a:br>
            <a:r>
              <a:rPr lang="en-US" sz="1800" dirty="0" smtClean="0"/>
              <a:t>- Helpful if </a:t>
            </a:r>
            <a:r>
              <a:rPr lang="en-US" sz="1800" dirty="0" err="1" smtClean="0"/>
              <a:t>seroconversion</a:t>
            </a:r>
            <a:r>
              <a:rPr lang="en-US" sz="1800" dirty="0" smtClean="0"/>
              <a:t> has occurred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960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78936"/>
    </mc:Choice>
    <mc:Fallback xmlns="">
      <p:transition advTm="178936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/>
          <p:cNvSpPr>
            <a:spLocks/>
          </p:cNvSpPr>
          <p:nvPr/>
        </p:nvSpPr>
        <p:spPr>
          <a:xfrm>
            <a:off x="1219200" y="1524000"/>
            <a:ext cx="6477000" cy="4800600"/>
          </a:xfrm>
          <a:prstGeom prst="rect">
            <a:avLst/>
          </a:prstGeom>
          <a:solidFill>
            <a:srgbClr val="FFFFFF">
              <a:alpha val="95000"/>
            </a:srgbClr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>
            <a:spLocks/>
          </p:cNvSpPr>
          <p:nvPr/>
        </p:nvSpPr>
        <p:spPr>
          <a:xfrm>
            <a:off x="1676402" y="1689102"/>
            <a:ext cx="5772908" cy="3993892"/>
          </a:xfrm>
          <a:prstGeom prst="rect">
            <a:avLst/>
          </a:prstGeom>
          <a:solidFill>
            <a:srgbClr val="E6EBF2">
              <a:alpha val="95000"/>
            </a:srgbClr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Source: </a:t>
            </a:r>
            <a:r>
              <a:rPr lang="en-US" dirty="0" err="1" smtClean="0"/>
              <a:t>www.hepwebstudy.org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Spontaneous Clearance </a:t>
            </a:r>
            <a:r>
              <a:rPr lang="en-US" dirty="0" smtClean="0"/>
              <a:t>of HCV after </a:t>
            </a:r>
            <a:r>
              <a:rPr lang="en-US" dirty="0"/>
              <a:t>Acute Infection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973068" y="2032000"/>
            <a:ext cx="1197864" cy="22859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+/- Symptoms</a:t>
            </a:r>
            <a:endParaRPr lang="en-US" sz="1200" b="1" dirty="0">
              <a:solidFill>
                <a:schemeClr val="tx1"/>
              </a:solidFill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1936750" y="5676903"/>
            <a:ext cx="5499100" cy="131058"/>
            <a:chOff x="1936750" y="5676903"/>
            <a:chExt cx="5499100" cy="131058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193675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222885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250825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280035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308610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337820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367030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396240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425450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454660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483235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511810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541655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569595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598805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628015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657225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685165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714375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743585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>
            <a:off x="1803404" y="5772150"/>
            <a:ext cx="5848346" cy="228596"/>
            <a:chOff x="1803404" y="5943600"/>
            <a:chExt cx="5848346" cy="228596"/>
          </a:xfrm>
        </p:grpSpPr>
        <p:sp>
          <p:nvSpPr>
            <p:cNvPr id="23" name="Rectangle 22"/>
            <p:cNvSpPr>
              <a:spLocks/>
            </p:cNvSpPr>
            <p:nvPr/>
          </p:nvSpPr>
          <p:spPr>
            <a:xfrm>
              <a:off x="1803404" y="5943600"/>
              <a:ext cx="228596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1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45" name="Rectangle 44"/>
            <p:cNvSpPr>
              <a:spLocks/>
            </p:cNvSpPr>
            <p:nvPr/>
          </p:nvSpPr>
          <p:spPr>
            <a:xfrm>
              <a:off x="2101850" y="5943600"/>
              <a:ext cx="228596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2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47" name="Rectangle 46"/>
            <p:cNvSpPr>
              <a:spLocks/>
            </p:cNvSpPr>
            <p:nvPr/>
          </p:nvSpPr>
          <p:spPr>
            <a:xfrm>
              <a:off x="2381250" y="5943600"/>
              <a:ext cx="228596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0000"/>
                  </a:solidFill>
                  <a:latin typeface="Arial"/>
                  <a:cs typeface="Arial"/>
                </a:rPr>
                <a:t>3</a:t>
              </a:r>
            </a:p>
          </p:txBody>
        </p:sp>
        <p:sp>
          <p:nvSpPr>
            <p:cNvPr id="48" name="Rectangle 47"/>
            <p:cNvSpPr>
              <a:spLocks/>
            </p:cNvSpPr>
            <p:nvPr/>
          </p:nvSpPr>
          <p:spPr>
            <a:xfrm>
              <a:off x="2660646" y="5943600"/>
              <a:ext cx="228596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4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49" name="Rectangle 48"/>
            <p:cNvSpPr>
              <a:spLocks/>
            </p:cNvSpPr>
            <p:nvPr/>
          </p:nvSpPr>
          <p:spPr>
            <a:xfrm>
              <a:off x="2952762" y="5943600"/>
              <a:ext cx="228596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5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50" name="Rectangle 49"/>
            <p:cNvSpPr>
              <a:spLocks/>
            </p:cNvSpPr>
            <p:nvPr/>
          </p:nvSpPr>
          <p:spPr>
            <a:xfrm>
              <a:off x="3244858" y="5943600"/>
              <a:ext cx="228596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6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51" name="Rectangle 50"/>
            <p:cNvSpPr>
              <a:spLocks/>
            </p:cNvSpPr>
            <p:nvPr/>
          </p:nvSpPr>
          <p:spPr>
            <a:xfrm>
              <a:off x="3530608" y="5943600"/>
              <a:ext cx="228596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0000"/>
                  </a:solidFill>
                  <a:latin typeface="Arial"/>
                  <a:cs typeface="Arial"/>
                </a:rPr>
                <a:t>7</a:t>
              </a:r>
            </a:p>
          </p:txBody>
        </p:sp>
        <p:sp>
          <p:nvSpPr>
            <p:cNvPr id="52" name="Rectangle 51"/>
            <p:cNvSpPr>
              <a:spLocks/>
            </p:cNvSpPr>
            <p:nvPr/>
          </p:nvSpPr>
          <p:spPr>
            <a:xfrm>
              <a:off x="3822704" y="5943600"/>
              <a:ext cx="228596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8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53" name="Rectangle 52"/>
            <p:cNvSpPr>
              <a:spLocks/>
            </p:cNvSpPr>
            <p:nvPr/>
          </p:nvSpPr>
          <p:spPr>
            <a:xfrm>
              <a:off x="4114800" y="5943600"/>
              <a:ext cx="228596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9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54" name="Rectangle 53"/>
            <p:cNvSpPr>
              <a:spLocks/>
            </p:cNvSpPr>
            <p:nvPr/>
          </p:nvSpPr>
          <p:spPr>
            <a:xfrm>
              <a:off x="4330692" y="5943600"/>
              <a:ext cx="411468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10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55" name="Rectangle 54"/>
            <p:cNvSpPr>
              <a:spLocks/>
            </p:cNvSpPr>
            <p:nvPr/>
          </p:nvSpPr>
          <p:spPr>
            <a:xfrm>
              <a:off x="4616450" y="5943600"/>
              <a:ext cx="411468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11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56" name="Rectangle 55"/>
            <p:cNvSpPr>
              <a:spLocks/>
            </p:cNvSpPr>
            <p:nvPr/>
          </p:nvSpPr>
          <p:spPr>
            <a:xfrm>
              <a:off x="4902196" y="5943600"/>
              <a:ext cx="411468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12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57" name="Rectangle 56"/>
            <p:cNvSpPr>
              <a:spLocks/>
            </p:cNvSpPr>
            <p:nvPr/>
          </p:nvSpPr>
          <p:spPr>
            <a:xfrm>
              <a:off x="5194312" y="5943600"/>
              <a:ext cx="411468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13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58" name="Rectangle 57"/>
            <p:cNvSpPr>
              <a:spLocks/>
            </p:cNvSpPr>
            <p:nvPr/>
          </p:nvSpPr>
          <p:spPr>
            <a:xfrm>
              <a:off x="5492758" y="5943600"/>
              <a:ext cx="411468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14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59" name="Rectangle 58"/>
            <p:cNvSpPr>
              <a:spLocks/>
            </p:cNvSpPr>
            <p:nvPr/>
          </p:nvSpPr>
          <p:spPr>
            <a:xfrm>
              <a:off x="5772158" y="5943600"/>
              <a:ext cx="411468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15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60" name="Rectangle 59"/>
            <p:cNvSpPr>
              <a:spLocks/>
            </p:cNvSpPr>
            <p:nvPr/>
          </p:nvSpPr>
          <p:spPr>
            <a:xfrm>
              <a:off x="6070604" y="5943600"/>
              <a:ext cx="411468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16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61" name="Rectangle 60"/>
            <p:cNvSpPr>
              <a:spLocks/>
            </p:cNvSpPr>
            <p:nvPr/>
          </p:nvSpPr>
          <p:spPr>
            <a:xfrm>
              <a:off x="6369050" y="5943600"/>
              <a:ext cx="411468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17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62" name="Rectangle 61"/>
            <p:cNvSpPr>
              <a:spLocks/>
            </p:cNvSpPr>
            <p:nvPr/>
          </p:nvSpPr>
          <p:spPr>
            <a:xfrm>
              <a:off x="6648446" y="5943600"/>
              <a:ext cx="411468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18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63" name="Rectangle 62"/>
            <p:cNvSpPr>
              <a:spLocks/>
            </p:cNvSpPr>
            <p:nvPr/>
          </p:nvSpPr>
          <p:spPr>
            <a:xfrm>
              <a:off x="6946896" y="5943600"/>
              <a:ext cx="411468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19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64" name="Rectangle 63"/>
            <p:cNvSpPr>
              <a:spLocks/>
            </p:cNvSpPr>
            <p:nvPr/>
          </p:nvSpPr>
          <p:spPr>
            <a:xfrm>
              <a:off x="7240282" y="5943600"/>
              <a:ext cx="411468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20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</p:grpSp>
      <p:sp>
        <p:nvSpPr>
          <p:cNvPr id="67" name="Rectangle 66"/>
          <p:cNvSpPr/>
          <p:nvPr/>
        </p:nvSpPr>
        <p:spPr>
          <a:xfrm>
            <a:off x="4006850" y="6038850"/>
            <a:ext cx="1143000" cy="22859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Weeks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>
            <a:spLocks/>
          </p:cNvSpPr>
          <p:nvPr/>
        </p:nvSpPr>
        <p:spPr>
          <a:xfrm>
            <a:off x="5715000" y="1752600"/>
            <a:ext cx="1600200" cy="941832"/>
          </a:xfrm>
          <a:prstGeom prst="rect">
            <a:avLst/>
          </a:prstGeom>
          <a:solidFill>
            <a:schemeClr val="bg1">
              <a:alpha val="95000"/>
            </a:schemeClr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9" name="Group 68"/>
          <p:cNvGrpSpPr/>
          <p:nvPr/>
        </p:nvGrpSpPr>
        <p:grpSpPr>
          <a:xfrm>
            <a:off x="5943600" y="1803401"/>
            <a:ext cx="1346200" cy="838198"/>
            <a:chOff x="5943600" y="1803401"/>
            <a:chExt cx="1346200" cy="838198"/>
          </a:xfrm>
        </p:grpSpPr>
        <p:sp>
          <p:nvSpPr>
            <p:cNvPr id="16" name="Rectangle 15"/>
            <p:cNvSpPr>
              <a:spLocks noChangeAspect="1"/>
            </p:cNvSpPr>
            <p:nvPr/>
          </p:nvSpPr>
          <p:spPr>
            <a:xfrm>
              <a:off x="5943600" y="2133600"/>
              <a:ext cx="182876" cy="182876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>
              <a:spLocks noChangeAspect="1"/>
            </p:cNvSpPr>
            <p:nvPr/>
          </p:nvSpPr>
          <p:spPr>
            <a:xfrm>
              <a:off x="5943600" y="2438400"/>
              <a:ext cx="182876" cy="182876"/>
            </a:xfrm>
            <a:prstGeom prst="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146800" y="1803401"/>
              <a:ext cx="1143000" cy="22859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HCV RNA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146800" y="2108200"/>
              <a:ext cx="1143000" cy="22859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ALT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146800" y="2413000"/>
              <a:ext cx="1143000" cy="22859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Anti-HCV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>
              <a:spLocks noChangeAspect="1"/>
            </p:cNvSpPr>
            <p:nvPr/>
          </p:nvSpPr>
          <p:spPr>
            <a:xfrm>
              <a:off x="5943600" y="1828800"/>
              <a:ext cx="182876" cy="182876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1847850" y="5283200"/>
            <a:ext cx="1143000" cy="22859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HCV Infection</a:t>
            </a:r>
            <a:endParaRPr lang="en-US" sz="1200" dirty="0"/>
          </a:p>
        </p:txBody>
      </p:sp>
      <p:sp>
        <p:nvSpPr>
          <p:cNvPr id="76" name="Freeform 75"/>
          <p:cNvSpPr/>
          <p:nvPr/>
        </p:nvSpPr>
        <p:spPr>
          <a:xfrm>
            <a:off x="1684866" y="2031054"/>
            <a:ext cx="4000501" cy="3654311"/>
          </a:xfrm>
          <a:custGeom>
            <a:avLst/>
            <a:gdLst>
              <a:gd name="connsiteX0" fmla="*/ 0 w 3996267"/>
              <a:gd name="connsiteY0" fmla="*/ 3624334 h 3658200"/>
              <a:gd name="connsiteX1" fmla="*/ 93133 w 3996267"/>
              <a:gd name="connsiteY1" fmla="*/ 2074934 h 3658200"/>
              <a:gd name="connsiteX2" fmla="*/ 186267 w 3996267"/>
              <a:gd name="connsiteY2" fmla="*/ 1156300 h 3658200"/>
              <a:gd name="connsiteX3" fmla="*/ 393700 w 3996267"/>
              <a:gd name="connsiteY3" fmla="*/ 453567 h 3658200"/>
              <a:gd name="connsiteX4" fmla="*/ 690033 w 3996267"/>
              <a:gd name="connsiteY4" fmla="*/ 123367 h 3658200"/>
              <a:gd name="connsiteX5" fmla="*/ 1181100 w 3996267"/>
              <a:gd name="connsiteY5" fmla="*/ 4834 h 3658200"/>
              <a:gd name="connsiteX6" fmla="*/ 1481667 w 3996267"/>
              <a:gd name="connsiteY6" fmla="*/ 51400 h 3658200"/>
              <a:gd name="connsiteX7" fmla="*/ 1773767 w 3996267"/>
              <a:gd name="connsiteY7" fmla="*/ 305400 h 3658200"/>
              <a:gd name="connsiteX8" fmla="*/ 2125133 w 3996267"/>
              <a:gd name="connsiteY8" fmla="*/ 859967 h 3658200"/>
              <a:gd name="connsiteX9" fmla="*/ 2480733 w 3996267"/>
              <a:gd name="connsiteY9" fmla="*/ 1621967 h 3658200"/>
              <a:gd name="connsiteX10" fmla="*/ 2895600 w 3996267"/>
              <a:gd name="connsiteY10" fmla="*/ 2663367 h 3658200"/>
              <a:gd name="connsiteX11" fmla="*/ 3158067 w 3996267"/>
              <a:gd name="connsiteY11" fmla="*/ 3213700 h 3658200"/>
              <a:gd name="connsiteX12" fmla="*/ 3331633 w 3996267"/>
              <a:gd name="connsiteY12" fmla="*/ 3272967 h 3658200"/>
              <a:gd name="connsiteX13" fmla="*/ 3412067 w 3996267"/>
              <a:gd name="connsiteY13" fmla="*/ 3107867 h 3658200"/>
              <a:gd name="connsiteX14" fmla="*/ 3615267 w 3996267"/>
              <a:gd name="connsiteY14" fmla="*/ 3226400 h 3658200"/>
              <a:gd name="connsiteX15" fmla="*/ 3996267 w 3996267"/>
              <a:gd name="connsiteY15" fmla="*/ 3658200 h 3658200"/>
              <a:gd name="connsiteX0" fmla="*/ 0 w 3996267"/>
              <a:gd name="connsiteY0" fmla="*/ 3619844 h 3653710"/>
              <a:gd name="connsiteX1" fmla="*/ 93133 w 3996267"/>
              <a:gd name="connsiteY1" fmla="*/ 2070444 h 3653710"/>
              <a:gd name="connsiteX2" fmla="*/ 186267 w 3996267"/>
              <a:gd name="connsiteY2" fmla="*/ 1151810 h 3653710"/>
              <a:gd name="connsiteX3" fmla="*/ 393700 w 3996267"/>
              <a:gd name="connsiteY3" fmla="*/ 449077 h 3653710"/>
              <a:gd name="connsiteX4" fmla="*/ 690033 w 3996267"/>
              <a:gd name="connsiteY4" fmla="*/ 118877 h 3653710"/>
              <a:gd name="connsiteX5" fmla="*/ 1181100 w 3996267"/>
              <a:gd name="connsiteY5" fmla="*/ 344 h 3653710"/>
              <a:gd name="connsiteX6" fmla="*/ 1481667 w 3996267"/>
              <a:gd name="connsiteY6" fmla="*/ 46910 h 3653710"/>
              <a:gd name="connsiteX7" fmla="*/ 1773767 w 3996267"/>
              <a:gd name="connsiteY7" fmla="*/ 300910 h 3653710"/>
              <a:gd name="connsiteX8" fmla="*/ 2125133 w 3996267"/>
              <a:gd name="connsiteY8" fmla="*/ 855477 h 3653710"/>
              <a:gd name="connsiteX9" fmla="*/ 2480733 w 3996267"/>
              <a:gd name="connsiteY9" fmla="*/ 1617477 h 3653710"/>
              <a:gd name="connsiteX10" fmla="*/ 2895600 w 3996267"/>
              <a:gd name="connsiteY10" fmla="*/ 2658877 h 3653710"/>
              <a:gd name="connsiteX11" fmla="*/ 3158067 w 3996267"/>
              <a:gd name="connsiteY11" fmla="*/ 3209210 h 3653710"/>
              <a:gd name="connsiteX12" fmla="*/ 3331633 w 3996267"/>
              <a:gd name="connsiteY12" fmla="*/ 3268477 h 3653710"/>
              <a:gd name="connsiteX13" fmla="*/ 3412067 w 3996267"/>
              <a:gd name="connsiteY13" fmla="*/ 3103377 h 3653710"/>
              <a:gd name="connsiteX14" fmla="*/ 3615267 w 3996267"/>
              <a:gd name="connsiteY14" fmla="*/ 3221910 h 3653710"/>
              <a:gd name="connsiteX15" fmla="*/ 3996267 w 3996267"/>
              <a:gd name="connsiteY15" fmla="*/ 3653710 h 3653710"/>
              <a:gd name="connsiteX0" fmla="*/ 0 w 3996267"/>
              <a:gd name="connsiteY0" fmla="*/ 3619844 h 3653710"/>
              <a:gd name="connsiteX1" fmla="*/ 93133 w 3996267"/>
              <a:gd name="connsiteY1" fmla="*/ 2070444 h 3653710"/>
              <a:gd name="connsiteX2" fmla="*/ 186267 w 3996267"/>
              <a:gd name="connsiteY2" fmla="*/ 1151810 h 3653710"/>
              <a:gd name="connsiteX3" fmla="*/ 393700 w 3996267"/>
              <a:gd name="connsiteY3" fmla="*/ 449077 h 3653710"/>
              <a:gd name="connsiteX4" fmla="*/ 690033 w 3996267"/>
              <a:gd name="connsiteY4" fmla="*/ 118877 h 3653710"/>
              <a:gd name="connsiteX5" fmla="*/ 1181100 w 3996267"/>
              <a:gd name="connsiteY5" fmla="*/ 344 h 3653710"/>
              <a:gd name="connsiteX6" fmla="*/ 1481667 w 3996267"/>
              <a:gd name="connsiteY6" fmla="*/ 46910 h 3653710"/>
              <a:gd name="connsiteX7" fmla="*/ 1773767 w 3996267"/>
              <a:gd name="connsiteY7" fmla="*/ 300910 h 3653710"/>
              <a:gd name="connsiteX8" fmla="*/ 2125133 w 3996267"/>
              <a:gd name="connsiteY8" fmla="*/ 855477 h 3653710"/>
              <a:gd name="connsiteX9" fmla="*/ 2480733 w 3996267"/>
              <a:gd name="connsiteY9" fmla="*/ 1617477 h 3653710"/>
              <a:gd name="connsiteX10" fmla="*/ 2895600 w 3996267"/>
              <a:gd name="connsiteY10" fmla="*/ 2658877 h 3653710"/>
              <a:gd name="connsiteX11" fmla="*/ 3158067 w 3996267"/>
              <a:gd name="connsiteY11" fmla="*/ 3209210 h 3653710"/>
              <a:gd name="connsiteX12" fmla="*/ 3331633 w 3996267"/>
              <a:gd name="connsiteY12" fmla="*/ 3268477 h 3653710"/>
              <a:gd name="connsiteX13" fmla="*/ 3412067 w 3996267"/>
              <a:gd name="connsiteY13" fmla="*/ 3103377 h 3653710"/>
              <a:gd name="connsiteX14" fmla="*/ 3615267 w 3996267"/>
              <a:gd name="connsiteY14" fmla="*/ 3221910 h 3653710"/>
              <a:gd name="connsiteX15" fmla="*/ 3996267 w 3996267"/>
              <a:gd name="connsiteY15" fmla="*/ 3653710 h 3653710"/>
              <a:gd name="connsiteX0" fmla="*/ 0 w 3996267"/>
              <a:gd name="connsiteY0" fmla="*/ 3619844 h 3653710"/>
              <a:gd name="connsiteX1" fmla="*/ 93133 w 3996267"/>
              <a:gd name="connsiteY1" fmla="*/ 2070444 h 3653710"/>
              <a:gd name="connsiteX2" fmla="*/ 186267 w 3996267"/>
              <a:gd name="connsiteY2" fmla="*/ 1151810 h 3653710"/>
              <a:gd name="connsiteX3" fmla="*/ 393700 w 3996267"/>
              <a:gd name="connsiteY3" fmla="*/ 449077 h 3653710"/>
              <a:gd name="connsiteX4" fmla="*/ 690033 w 3996267"/>
              <a:gd name="connsiteY4" fmla="*/ 118877 h 3653710"/>
              <a:gd name="connsiteX5" fmla="*/ 1181100 w 3996267"/>
              <a:gd name="connsiteY5" fmla="*/ 344 h 3653710"/>
              <a:gd name="connsiteX6" fmla="*/ 1481667 w 3996267"/>
              <a:gd name="connsiteY6" fmla="*/ 46910 h 3653710"/>
              <a:gd name="connsiteX7" fmla="*/ 1773767 w 3996267"/>
              <a:gd name="connsiteY7" fmla="*/ 300910 h 3653710"/>
              <a:gd name="connsiteX8" fmla="*/ 2125133 w 3996267"/>
              <a:gd name="connsiteY8" fmla="*/ 855477 h 3653710"/>
              <a:gd name="connsiteX9" fmla="*/ 2480733 w 3996267"/>
              <a:gd name="connsiteY9" fmla="*/ 1617477 h 3653710"/>
              <a:gd name="connsiteX10" fmla="*/ 2895600 w 3996267"/>
              <a:gd name="connsiteY10" fmla="*/ 2658877 h 3653710"/>
              <a:gd name="connsiteX11" fmla="*/ 3158067 w 3996267"/>
              <a:gd name="connsiteY11" fmla="*/ 3209210 h 3653710"/>
              <a:gd name="connsiteX12" fmla="*/ 3331633 w 3996267"/>
              <a:gd name="connsiteY12" fmla="*/ 3268477 h 3653710"/>
              <a:gd name="connsiteX13" fmla="*/ 3412067 w 3996267"/>
              <a:gd name="connsiteY13" fmla="*/ 3103377 h 3653710"/>
              <a:gd name="connsiteX14" fmla="*/ 3615267 w 3996267"/>
              <a:gd name="connsiteY14" fmla="*/ 3221910 h 3653710"/>
              <a:gd name="connsiteX15" fmla="*/ 3996267 w 3996267"/>
              <a:gd name="connsiteY15" fmla="*/ 3653710 h 3653710"/>
              <a:gd name="connsiteX0" fmla="*/ 0 w 3996267"/>
              <a:gd name="connsiteY0" fmla="*/ 3624334 h 3658200"/>
              <a:gd name="connsiteX1" fmla="*/ 93133 w 3996267"/>
              <a:gd name="connsiteY1" fmla="*/ 2074934 h 3658200"/>
              <a:gd name="connsiteX2" fmla="*/ 186267 w 3996267"/>
              <a:gd name="connsiteY2" fmla="*/ 1156300 h 3658200"/>
              <a:gd name="connsiteX3" fmla="*/ 393700 w 3996267"/>
              <a:gd name="connsiteY3" fmla="*/ 453567 h 3658200"/>
              <a:gd name="connsiteX4" fmla="*/ 690033 w 3996267"/>
              <a:gd name="connsiteY4" fmla="*/ 123367 h 3658200"/>
              <a:gd name="connsiteX5" fmla="*/ 1181100 w 3996267"/>
              <a:gd name="connsiteY5" fmla="*/ 4834 h 3658200"/>
              <a:gd name="connsiteX6" fmla="*/ 1481667 w 3996267"/>
              <a:gd name="connsiteY6" fmla="*/ 51400 h 3658200"/>
              <a:gd name="connsiteX7" fmla="*/ 1773767 w 3996267"/>
              <a:gd name="connsiteY7" fmla="*/ 305400 h 3658200"/>
              <a:gd name="connsiteX8" fmla="*/ 2125133 w 3996267"/>
              <a:gd name="connsiteY8" fmla="*/ 859967 h 3658200"/>
              <a:gd name="connsiteX9" fmla="*/ 2480733 w 3996267"/>
              <a:gd name="connsiteY9" fmla="*/ 1621967 h 3658200"/>
              <a:gd name="connsiteX10" fmla="*/ 2895600 w 3996267"/>
              <a:gd name="connsiteY10" fmla="*/ 2663367 h 3658200"/>
              <a:gd name="connsiteX11" fmla="*/ 3158067 w 3996267"/>
              <a:gd name="connsiteY11" fmla="*/ 3213700 h 3658200"/>
              <a:gd name="connsiteX12" fmla="*/ 3331633 w 3996267"/>
              <a:gd name="connsiteY12" fmla="*/ 3272967 h 3658200"/>
              <a:gd name="connsiteX13" fmla="*/ 3412067 w 3996267"/>
              <a:gd name="connsiteY13" fmla="*/ 3107867 h 3658200"/>
              <a:gd name="connsiteX14" fmla="*/ 3615267 w 3996267"/>
              <a:gd name="connsiteY14" fmla="*/ 3226400 h 3658200"/>
              <a:gd name="connsiteX15" fmla="*/ 3996267 w 3996267"/>
              <a:gd name="connsiteY15" fmla="*/ 3658200 h 3658200"/>
              <a:gd name="connsiteX0" fmla="*/ 0 w 3996267"/>
              <a:gd name="connsiteY0" fmla="*/ 3619845 h 3653711"/>
              <a:gd name="connsiteX1" fmla="*/ 93133 w 3996267"/>
              <a:gd name="connsiteY1" fmla="*/ 2070445 h 3653711"/>
              <a:gd name="connsiteX2" fmla="*/ 186267 w 3996267"/>
              <a:gd name="connsiteY2" fmla="*/ 1151811 h 3653711"/>
              <a:gd name="connsiteX3" fmla="*/ 393700 w 3996267"/>
              <a:gd name="connsiteY3" fmla="*/ 449078 h 3653711"/>
              <a:gd name="connsiteX4" fmla="*/ 690033 w 3996267"/>
              <a:gd name="connsiteY4" fmla="*/ 118878 h 3653711"/>
              <a:gd name="connsiteX5" fmla="*/ 1181100 w 3996267"/>
              <a:gd name="connsiteY5" fmla="*/ 345 h 3653711"/>
              <a:gd name="connsiteX6" fmla="*/ 1481667 w 3996267"/>
              <a:gd name="connsiteY6" fmla="*/ 46911 h 3653711"/>
              <a:gd name="connsiteX7" fmla="*/ 1773767 w 3996267"/>
              <a:gd name="connsiteY7" fmla="*/ 300911 h 3653711"/>
              <a:gd name="connsiteX8" fmla="*/ 2125133 w 3996267"/>
              <a:gd name="connsiteY8" fmla="*/ 855478 h 3653711"/>
              <a:gd name="connsiteX9" fmla="*/ 2480733 w 3996267"/>
              <a:gd name="connsiteY9" fmla="*/ 1617478 h 3653711"/>
              <a:gd name="connsiteX10" fmla="*/ 2895600 w 3996267"/>
              <a:gd name="connsiteY10" fmla="*/ 2658878 h 3653711"/>
              <a:gd name="connsiteX11" fmla="*/ 3158067 w 3996267"/>
              <a:gd name="connsiteY11" fmla="*/ 3209211 h 3653711"/>
              <a:gd name="connsiteX12" fmla="*/ 3331633 w 3996267"/>
              <a:gd name="connsiteY12" fmla="*/ 3268478 h 3653711"/>
              <a:gd name="connsiteX13" fmla="*/ 3412067 w 3996267"/>
              <a:gd name="connsiteY13" fmla="*/ 3103378 h 3653711"/>
              <a:gd name="connsiteX14" fmla="*/ 3615267 w 3996267"/>
              <a:gd name="connsiteY14" fmla="*/ 3221911 h 3653711"/>
              <a:gd name="connsiteX15" fmla="*/ 3996267 w 3996267"/>
              <a:gd name="connsiteY15" fmla="*/ 3653711 h 3653711"/>
              <a:gd name="connsiteX0" fmla="*/ 0 w 3996267"/>
              <a:gd name="connsiteY0" fmla="*/ 3622019 h 3655885"/>
              <a:gd name="connsiteX1" fmla="*/ 93133 w 3996267"/>
              <a:gd name="connsiteY1" fmla="*/ 2072619 h 3655885"/>
              <a:gd name="connsiteX2" fmla="*/ 186267 w 3996267"/>
              <a:gd name="connsiteY2" fmla="*/ 1153985 h 3655885"/>
              <a:gd name="connsiteX3" fmla="*/ 393700 w 3996267"/>
              <a:gd name="connsiteY3" fmla="*/ 451252 h 3655885"/>
              <a:gd name="connsiteX4" fmla="*/ 690033 w 3996267"/>
              <a:gd name="connsiteY4" fmla="*/ 121052 h 3655885"/>
              <a:gd name="connsiteX5" fmla="*/ 1181100 w 3996267"/>
              <a:gd name="connsiteY5" fmla="*/ 2519 h 3655885"/>
              <a:gd name="connsiteX6" fmla="*/ 1494367 w 3996267"/>
              <a:gd name="connsiteY6" fmla="*/ 61785 h 3655885"/>
              <a:gd name="connsiteX7" fmla="*/ 1773767 w 3996267"/>
              <a:gd name="connsiteY7" fmla="*/ 303085 h 3655885"/>
              <a:gd name="connsiteX8" fmla="*/ 2125133 w 3996267"/>
              <a:gd name="connsiteY8" fmla="*/ 857652 h 3655885"/>
              <a:gd name="connsiteX9" fmla="*/ 2480733 w 3996267"/>
              <a:gd name="connsiteY9" fmla="*/ 1619652 h 3655885"/>
              <a:gd name="connsiteX10" fmla="*/ 2895600 w 3996267"/>
              <a:gd name="connsiteY10" fmla="*/ 2661052 h 3655885"/>
              <a:gd name="connsiteX11" fmla="*/ 3158067 w 3996267"/>
              <a:gd name="connsiteY11" fmla="*/ 3211385 h 3655885"/>
              <a:gd name="connsiteX12" fmla="*/ 3331633 w 3996267"/>
              <a:gd name="connsiteY12" fmla="*/ 3270652 h 3655885"/>
              <a:gd name="connsiteX13" fmla="*/ 3412067 w 3996267"/>
              <a:gd name="connsiteY13" fmla="*/ 3105552 h 3655885"/>
              <a:gd name="connsiteX14" fmla="*/ 3615267 w 3996267"/>
              <a:gd name="connsiteY14" fmla="*/ 3224085 h 3655885"/>
              <a:gd name="connsiteX15" fmla="*/ 3996267 w 3996267"/>
              <a:gd name="connsiteY15" fmla="*/ 3655885 h 3655885"/>
              <a:gd name="connsiteX0" fmla="*/ 0 w 3996267"/>
              <a:gd name="connsiteY0" fmla="*/ 3622019 h 3655885"/>
              <a:gd name="connsiteX1" fmla="*/ 93133 w 3996267"/>
              <a:gd name="connsiteY1" fmla="*/ 2072619 h 3655885"/>
              <a:gd name="connsiteX2" fmla="*/ 186267 w 3996267"/>
              <a:gd name="connsiteY2" fmla="*/ 1153985 h 3655885"/>
              <a:gd name="connsiteX3" fmla="*/ 393700 w 3996267"/>
              <a:gd name="connsiteY3" fmla="*/ 451252 h 3655885"/>
              <a:gd name="connsiteX4" fmla="*/ 690033 w 3996267"/>
              <a:gd name="connsiteY4" fmla="*/ 121052 h 3655885"/>
              <a:gd name="connsiteX5" fmla="*/ 1181100 w 3996267"/>
              <a:gd name="connsiteY5" fmla="*/ 2519 h 3655885"/>
              <a:gd name="connsiteX6" fmla="*/ 1494367 w 3996267"/>
              <a:gd name="connsiteY6" fmla="*/ 61785 h 3655885"/>
              <a:gd name="connsiteX7" fmla="*/ 1773767 w 3996267"/>
              <a:gd name="connsiteY7" fmla="*/ 303085 h 3655885"/>
              <a:gd name="connsiteX8" fmla="*/ 2125133 w 3996267"/>
              <a:gd name="connsiteY8" fmla="*/ 857652 h 3655885"/>
              <a:gd name="connsiteX9" fmla="*/ 2480733 w 3996267"/>
              <a:gd name="connsiteY9" fmla="*/ 1619652 h 3655885"/>
              <a:gd name="connsiteX10" fmla="*/ 2895600 w 3996267"/>
              <a:gd name="connsiteY10" fmla="*/ 2661052 h 3655885"/>
              <a:gd name="connsiteX11" fmla="*/ 3158067 w 3996267"/>
              <a:gd name="connsiteY11" fmla="*/ 3211385 h 3655885"/>
              <a:gd name="connsiteX12" fmla="*/ 3331633 w 3996267"/>
              <a:gd name="connsiteY12" fmla="*/ 3270652 h 3655885"/>
              <a:gd name="connsiteX13" fmla="*/ 3441700 w 3996267"/>
              <a:gd name="connsiteY13" fmla="*/ 3105552 h 3655885"/>
              <a:gd name="connsiteX14" fmla="*/ 3615267 w 3996267"/>
              <a:gd name="connsiteY14" fmla="*/ 3224085 h 3655885"/>
              <a:gd name="connsiteX15" fmla="*/ 3996267 w 3996267"/>
              <a:gd name="connsiteY15" fmla="*/ 3655885 h 3655885"/>
              <a:gd name="connsiteX0" fmla="*/ 0 w 3996267"/>
              <a:gd name="connsiteY0" fmla="*/ 3622019 h 3655885"/>
              <a:gd name="connsiteX1" fmla="*/ 93133 w 3996267"/>
              <a:gd name="connsiteY1" fmla="*/ 2072619 h 3655885"/>
              <a:gd name="connsiteX2" fmla="*/ 186267 w 3996267"/>
              <a:gd name="connsiteY2" fmla="*/ 1153985 h 3655885"/>
              <a:gd name="connsiteX3" fmla="*/ 393700 w 3996267"/>
              <a:gd name="connsiteY3" fmla="*/ 451252 h 3655885"/>
              <a:gd name="connsiteX4" fmla="*/ 690033 w 3996267"/>
              <a:gd name="connsiteY4" fmla="*/ 121052 h 3655885"/>
              <a:gd name="connsiteX5" fmla="*/ 1181100 w 3996267"/>
              <a:gd name="connsiteY5" fmla="*/ 2519 h 3655885"/>
              <a:gd name="connsiteX6" fmla="*/ 1494367 w 3996267"/>
              <a:gd name="connsiteY6" fmla="*/ 61785 h 3655885"/>
              <a:gd name="connsiteX7" fmla="*/ 1773767 w 3996267"/>
              <a:gd name="connsiteY7" fmla="*/ 303085 h 3655885"/>
              <a:gd name="connsiteX8" fmla="*/ 2125133 w 3996267"/>
              <a:gd name="connsiteY8" fmla="*/ 857652 h 3655885"/>
              <a:gd name="connsiteX9" fmla="*/ 2480733 w 3996267"/>
              <a:gd name="connsiteY9" fmla="*/ 1619652 h 3655885"/>
              <a:gd name="connsiteX10" fmla="*/ 2895600 w 3996267"/>
              <a:gd name="connsiteY10" fmla="*/ 2661052 h 3655885"/>
              <a:gd name="connsiteX11" fmla="*/ 3158067 w 3996267"/>
              <a:gd name="connsiteY11" fmla="*/ 3211385 h 3655885"/>
              <a:gd name="connsiteX12" fmla="*/ 3331633 w 3996267"/>
              <a:gd name="connsiteY12" fmla="*/ 3270652 h 3655885"/>
              <a:gd name="connsiteX13" fmla="*/ 3441700 w 3996267"/>
              <a:gd name="connsiteY13" fmla="*/ 3105552 h 3655885"/>
              <a:gd name="connsiteX14" fmla="*/ 3615267 w 3996267"/>
              <a:gd name="connsiteY14" fmla="*/ 3224085 h 3655885"/>
              <a:gd name="connsiteX15" fmla="*/ 3996267 w 3996267"/>
              <a:gd name="connsiteY15" fmla="*/ 3655885 h 3655885"/>
              <a:gd name="connsiteX0" fmla="*/ 0 w 3996267"/>
              <a:gd name="connsiteY0" fmla="*/ 3620445 h 3654311"/>
              <a:gd name="connsiteX1" fmla="*/ 93133 w 3996267"/>
              <a:gd name="connsiteY1" fmla="*/ 2071045 h 3654311"/>
              <a:gd name="connsiteX2" fmla="*/ 186267 w 3996267"/>
              <a:gd name="connsiteY2" fmla="*/ 1152411 h 3654311"/>
              <a:gd name="connsiteX3" fmla="*/ 393700 w 3996267"/>
              <a:gd name="connsiteY3" fmla="*/ 449678 h 3654311"/>
              <a:gd name="connsiteX4" fmla="*/ 690033 w 3996267"/>
              <a:gd name="connsiteY4" fmla="*/ 119478 h 3654311"/>
              <a:gd name="connsiteX5" fmla="*/ 1181100 w 3996267"/>
              <a:gd name="connsiteY5" fmla="*/ 945 h 3654311"/>
              <a:gd name="connsiteX6" fmla="*/ 1502834 w 3996267"/>
              <a:gd name="connsiteY6" fmla="*/ 77145 h 3654311"/>
              <a:gd name="connsiteX7" fmla="*/ 1773767 w 3996267"/>
              <a:gd name="connsiteY7" fmla="*/ 301511 h 3654311"/>
              <a:gd name="connsiteX8" fmla="*/ 2125133 w 3996267"/>
              <a:gd name="connsiteY8" fmla="*/ 856078 h 3654311"/>
              <a:gd name="connsiteX9" fmla="*/ 2480733 w 3996267"/>
              <a:gd name="connsiteY9" fmla="*/ 1618078 h 3654311"/>
              <a:gd name="connsiteX10" fmla="*/ 2895600 w 3996267"/>
              <a:gd name="connsiteY10" fmla="*/ 2659478 h 3654311"/>
              <a:gd name="connsiteX11" fmla="*/ 3158067 w 3996267"/>
              <a:gd name="connsiteY11" fmla="*/ 3209811 h 3654311"/>
              <a:gd name="connsiteX12" fmla="*/ 3331633 w 3996267"/>
              <a:gd name="connsiteY12" fmla="*/ 3269078 h 3654311"/>
              <a:gd name="connsiteX13" fmla="*/ 3441700 w 3996267"/>
              <a:gd name="connsiteY13" fmla="*/ 3103978 h 3654311"/>
              <a:gd name="connsiteX14" fmla="*/ 3615267 w 3996267"/>
              <a:gd name="connsiteY14" fmla="*/ 3222511 h 3654311"/>
              <a:gd name="connsiteX15" fmla="*/ 3996267 w 3996267"/>
              <a:gd name="connsiteY15" fmla="*/ 3654311 h 3654311"/>
              <a:gd name="connsiteX0" fmla="*/ 0 w 4000501"/>
              <a:gd name="connsiteY0" fmla="*/ 3645845 h 3654311"/>
              <a:gd name="connsiteX1" fmla="*/ 97367 w 4000501"/>
              <a:gd name="connsiteY1" fmla="*/ 2071045 h 3654311"/>
              <a:gd name="connsiteX2" fmla="*/ 190501 w 4000501"/>
              <a:gd name="connsiteY2" fmla="*/ 1152411 h 3654311"/>
              <a:gd name="connsiteX3" fmla="*/ 397934 w 4000501"/>
              <a:gd name="connsiteY3" fmla="*/ 449678 h 3654311"/>
              <a:gd name="connsiteX4" fmla="*/ 694267 w 4000501"/>
              <a:gd name="connsiteY4" fmla="*/ 119478 h 3654311"/>
              <a:gd name="connsiteX5" fmla="*/ 1185334 w 4000501"/>
              <a:gd name="connsiteY5" fmla="*/ 945 h 3654311"/>
              <a:gd name="connsiteX6" fmla="*/ 1507068 w 4000501"/>
              <a:gd name="connsiteY6" fmla="*/ 77145 h 3654311"/>
              <a:gd name="connsiteX7" fmla="*/ 1778001 w 4000501"/>
              <a:gd name="connsiteY7" fmla="*/ 301511 h 3654311"/>
              <a:gd name="connsiteX8" fmla="*/ 2129367 w 4000501"/>
              <a:gd name="connsiteY8" fmla="*/ 856078 h 3654311"/>
              <a:gd name="connsiteX9" fmla="*/ 2484967 w 4000501"/>
              <a:gd name="connsiteY9" fmla="*/ 1618078 h 3654311"/>
              <a:gd name="connsiteX10" fmla="*/ 2899834 w 4000501"/>
              <a:gd name="connsiteY10" fmla="*/ 2659478 h 3654311"/>
              <a:gd name="connsiteX11" fmla="*/ 3162301 w 4000501"/>
              <a:gd name="connsiteY11" fmla="*/ 3209811 h 3654311"/>
              <a:gd name="connsiteX12" fmla="*/ 3335867 w 4000501"/>
              <a:gd name="connsiteY12" fmla="*/ 3269078 h 3654311"/>
              <a:gd name="connsiteX13" fmla="*/ 3445934 w 4000501"/>
              <a:gd name="connsiteY13" fmla="*/ 3103978 h 3654311"/>
              <a:gd name="connsiteX14" fmla="*/ 3619501 w 4000501"/>
              <a:gd name="connsiteY14" fmla="*/ 3222511 h 3654311"/>
              <a:gd name="connsiteX15" fmla="*/ 4000501 w 4000501"/>
              <a:gd name="connsiteY15" fmla="*/ 3654311 h 3654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000501" h="3654311">
                <a:moveTo>
                  <a:pt x="0" y="3645845"/>
                </a:moveTo>
                <a:cubicBezTo>
                  <a:pt x="31044" y="3076814"/>
                  <a:pt x="65617" y="2486617"/>
                  <a:pt x="97367" y="2071045"/>
                </a:cubicBezTo>
                <a:cubicBezTo>
                  <a:pt x="129117" y="1655473"/>
                  <a:pt x="140406" y="1422639"/>
                  <a:pt x="190501" y="1152411"/>
                </a:cubicBezTo>
                <a:cubicBezTo>
                  <a:pt x="240596" y="882183"/>
                  <a:pt x="313973" y="621834"/>
                  <a:pt x="397934" y="449678"/>
                </a:cubicBezTo>
                <a:cubicBezTo>
                  <a:pt x="481895" y="277522"/>
                  <a:pt x="563034" y="194267"/>
                  <a:pt x="694267" y="119478"/>
                </a:cubicBezTo>
                <a:cubicBezTo>
                  <a:pt x="825500" y="44689"/>
                  <a:pt x="1049867" y="8000"/>
                  <a:pt x="1185334" y="945"/>
                </a:cubicBezTo>
                <a:cubicBezTo>
                  <a:pt x="1320801" y="-6110"/>
                  <a:pt x="1408290" y="27051"/>
                  <a:pt x="1507068" y="77145"/>
                </a:cubicBezTo>
                <a:cubicBezTo>
                  <a:pt x="1605846" y="127239"/>
                  <a:pt x="1674285" y="171689"/>
                  <a:pt x="1778001" y="301511"/>
                </a:cubicBezTo>
                <a:cubicBezTo>
                  <a:pt x="1881717" y="431333"/>
                  <a:pt x="2011539" y="636650"/>
                  <a:pt x="2129367" y="856078"/>
                </a:cubicBezTo>
                <a:cubicBezTo>
                  <a:pt x="2247195" y="1075506"/>
                  <a:pt x="2356556" y="1317511"/>
                  <a:pt x="2484967" y="1618078"/>
                </a:cubicBezTo>
                <a:cubicBezTo>
                  <a:pt x="2613378" y="1918645"/>
                  <a:pt x="2786945" y="2394189"/>
                  <a:pt x="2899834" y="2659478"/>
                </a:cubicBezTo>
                <a:cubicBezTo>
                  <a:pt x="3012723" y="2924767"/>
                  <a:pt x="3089629" y="3108211"/>
                  <a:pt x="3162301" y="3209811"/>
                </a:cubicBezTo>
                <a:cubicBezTo>
                  <a:pt x="3234973" y="3311411"/>
                  <a:pt x="3288595" y="3286717"/>
                  <a:pt x="3335867" y="3269078"/>
                </a:cubicBezTo>
                <a:cubicBezTo>
                  <a:pt x="3383139" y="3251439"/>
                  <a:pt x="3398662" y="3111739"/>
                  <a:pt x="3445934" y="3103978"/>
                </a:cubicBezTo>
                <a:cubicBezTo>
                  <a:pt x="3493206" y="3096217"/>
                  <a:pt x="3527073" y="3130789"/>
                  <a:pt x="3619501" y="3222511"/>
                </a:cubicBezTo>
                <a:cubicBezTo>
                  <a:pt x="3711929" y="3314233"/>
                  <a:pt x="3858684" y="3484272"/>
                  <a:pt x="4000501" y="3654311"/>
                </a:cubicBezTo>
              </a:path>
            </a:pathLst>
          </a:custGeom>
          <a:ln w="317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 76"/>
          <p:cNvSpPr/>
          <p:nvPr/>
        </p:nvSpPr>
        <p:spPr>
          <a:xfrm>
            <a:off x="3678767" y="2772099"/>
            <a:ext cx="2006600" cy="2904799"/>
          </a:xfrm>
          <a:custGeom>
            <a:avLst/>
            <a:gdLst>
              <a:gd name="connsiteX0" fmla="*/ 0 w 2006600"/>
              <a:gd name="connsiteY0" fmla="*/ 2896332 h 2904799"/>
              <a:gd name="connsiteX1" fmla="*/ 275166 w 2006600"/>
              <a:gd name="connsiteY1" fmla="*/ 1075999 h 2904799"/>
              <a:gd name="connsiteX2" fmla="*/ 512233 w 2006600"/>
              <a:gd name="connsiteY2" fmla="*/ 186999 h 2904799"/>
              <a:gd name="connsiteX3" fmla="*/ 719666 w 2006600"/>
              <a:gd name="connsiteY3" fmla="*/ 21899 h 2904799"/>
              <a:gd name="connsiteX4" fmla="*/ 918633 w 2006600"/>
              <a:gd name="connsiteY4" fmla="*/ 512966 h 2904799"/>
              <a:gd name="connsiteX5" fmla="*/ 1037166 w 2006600"/>
              <a:gd name="connsiteY5" fmla="*/ 1067532 h 2904799"/>
              <a:gd name="connsiteX6" fmla="*/ 1206500 w 2006600"/>
              <a:gd name="connsiteY6" fmla="*/ 1715232 h 2904799"/>
              <a:gd name="connsiteX7" fmla="*/ 1490133 w 2006600"/>
              <a:gd name="connsiteY7" fmla="*/ 2464532 h 2904799"/>
              <a:gd name="connsiteX8" fmla="*/ 1811866 w 2006600"/>
              <a:gd name="connsiteY8" fmla="*/ 2820132 h 2904799"/>
              <a:gd name="connsiteX9" fmla="*/ 2006600 w 2006600"/>
              <a:gd name="connsiteY9" fmla="*/ 2904799 h 2904799"/>
              <a:gd name="connsiteX0" fmla="*/ 0 w 2006600"/>
              <a:gd name="connsiteY0" fmla="*/ 2904798 h 2904799"/>
              <a:gd name="connsiteX1" fmla="*/ 275166 w 2006600"/>
              <a:gd name="connsiteY1" fmla="*/ 1075999 h 2904799"/>
              <a:gd name="connsiteX2" fmla="*/ 512233 w 2006600"/>
              <a:gd name="connsiteY2" fmla="*/ 186999 h 2904799"/>
              <a:gd name="connsiteX3" fmla="*/ 719666 w 2006600"/>
              <a:gd name="connsiteY3" fmla="*/ 21899 h 2904799"/>
              <a:gd name="connsiteX4" fmla="*/ 918633 w 2006600"/>
              <a:gd name="connsiteY4" fmla="*/ 512966 h 2904799"/>
              <a:gd name="connsiteX5" fmla="*/ 1037166 w 2006600"/>
              <a:gd name="connsiteY5" fmla="*/ 1067532 h 2904799"/>
              <a:gd name="connsiteX6" fmla="*/ 1206500 w 2006600"/>
              <a:gd name="connsiteY6" fmla="*/ 1715232 h 2904799"/>
              <a:gd name="connsiteX7" fmla="*/ 1490133 w 2006600"/>
              <a:gd name="connsiteY7" fmla="*/ 2464532 h 2904799"/>
              <a:gd name="connsiteX8" fmla="*/ 1811866 w 2006600"/>
              <a:gd name="connsiteY8" fmla="*/ 2820132 h 2904799"/>
              <a:gd name="connsiteX9" fmla="*/ 2006600 w 2006600"/>
              <a:gd name="connsiteY9" fmla="*/ 2904799 h 2904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06600" h="2904799">
                <a:moveTo>
                  <a:pt x="0" y="2904798"/>
                </a:moveTo>
                <a:cubicBezTo>
                  <a:pt x="94897" y="2220409"/>
                  <a:pt x="189794" y="1528965"/>
                  <a:pt x="275166" y="1075999"/>
                </a:cubicBezTo>
                <a:cubicBezTo>
                  <a:pt x="360538" y="623033"/>
                  <a:pt x="438150" y="362682"/>
                  <a:pt x="512233" y="186999"/>
                </a:cubicBezTo>
                <a:cubicBezTo>
                  <a:pt x="586316" y="11316"/>
                  <a:pt x="651933" y="-32429"/>
                  <a:pt x="719666" y="21899"/>
                </a:cubicBezTo>
                <a:cubicBezTo>
                  <a:pt x="787399" y="76227"/>
                  <a:pt x="865716" y="338694"/>
                  <a:pt x="918633" y="512966"/>
                </a:cubicBezTo>
                <a:cubicBezTo>
                  <a:pt x="971550" y="687238"/>
                  <a:pt x="989188" y="867155"/>
                  <a:pt x="1037166" y="1067532"/>
                </a:cubicBezTo>
                <a:cubicBezTo>
                  <a:pt x="1085144" y="1267909"/>
                  <a:pt x="1131006" y="1482399"/>
                  <a:pt x="1206500" y="1715232"/>
                </a:cubicBezTo>
                <a:cubicBezTo>
                  <a:pt x="1281994" y="1948065"/>
                  <a:pt x="1389239" y="2280382"/>
                  <a:pt x="1490133" y="2464532"/>
                </a:cubicBezTo>
                <a:cubicBezTo>
                  <a:pt x="1591027" y="2648682"/>
                  <a:pt x="1725788" y="2746754"/>
                  <a:pt x="1811866" y="2820132"/>
                </a:cubicBezTo>
                <a:cubicBezTo>
                  <a:pt x="1897944" y="2893510"/>
                  <a:pt x="2006600" y="2904799"/>
                  <a:pt x="2006600" y="2904799"/>
                </a:cubicBezTo>
              </a:path>
            </a:pathLst>
          </a:custGeom>
          <a:ln w="31750">
            <a:solidFill>
              <a:srgbClr val="718E2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Freeform 77"/>
          <p:cNvSpPr/>
          <p:nvPr/>
        </p:nvSpPr>
        <p:spPr>
          <a:xfrm>
            <a:off x="3831166" y="2992968"/>
            <a:ext cx="3606799" cy="2683932"/>
          </a:xfrm>
          <a:custGeom>
            <a:avLst/>
            <a:gdLst>
              <a:gd name="connsiteX0" fmla="*/ 0 w 3589866"/>
              <a:gd name="connsiteY0" fmla="*/ 2650066 h 2662040"/>
              <a:gd name="connsiteX1" fmla="*/ 618066 w 3589866"/>
              <a:gd name="connsiteY1" fmla="*/ 2658533 h 2662040"/>
              <a:gd name="connsiteX2" fmla="*/ 774700 w 3589866"/>
              <a:gd name="connsiteY2" fmla="*/ 2599266 h 2662040"/>
              <a:gd name="connsiteX3" fmla="*/ 918633 w 3589866"/>
              <a:gd name="connsiteY3" fmla="*/ 2476500 h 2662040"/>
              <a:gd name="connsiteX4" fmla="*/ 1075266 w 3589866"/>
              <a:gd name="connsiteY4" fmla="*/ 2053166 h 2662040"/>
              <a:gd name="connsiteX5" fmla="*/ 1299633 w 3589866"/>
              <a:gd name="connsiteY5" fmla="*/ 1612900 h 2662040"/>
              <a:gd name="connsiteX6" fmla="*/ 1714500 w 3589866"/>
              <a:gd name="connsiteY6" fmla="*/ 1100666 h 2662040"/>
              <a:gd name="connsiteX7" fmla="*/ 2286000 w 3589866"/>
              <a:gd name="connsiteY7" fmla="*/ 630766 h 2662040"/>
              <a:gd name="connsiteX8" fmla="*/ 3086100 w 3589866"/>
              <a:gd name="connsiteY8" fmla="*/ 169333 h 2662040"/>
              <a:gd name="connsiteX9" fmla="*/ 3589866 w 3589866"/>
              <a:gd name="connsiteY9" fmla="*/ 0 h 2662040"/>
              <a:gd name="connsiteX0" fmla="*/ 0 w 3589866"/>
              <a:gd name="connsiteY0" fmla="*/ 2650066 h 2662040"/>
              <a:gd name="connsiteX1" fmla="*/ 618066 w 3589866"/>
              <a:gd name="connsiteY1" fmla="*/ 2658533 h 2662040"/>
              <a:gd name="connsiteX2" fmla="*/ 817033 w 3589866"/>
              <a:gd name="connsiteY2" fmla="*/ 2599266 h 2662040"/>
              <a:gd name="connsiteX3" fmla="*/ 918633 w 3589866"/>
              <a:gd name="connsiteY3" fmla="*/ 2476500 h 2662040"/>
              <a:gd name="connsiteX4" fmla="*/ 1075266 w 3589866"/>
              <a:gd name="connsiteY4" fmla="*/ 2053166 h 2662040"/>
              <a:gd name="connsiteX5" fmla="*/ 1299633 w 3589866"/>
              <a:gd name="connsiteY5" fmla="*/ 1612900 h 2662040"/>
              <a:gd name="connsiteX6" fmla="*/ 1714500 w 3589866"/>
              <a:gd name="connsiteY6" fmla="*/ 1100666 h 2662040"/>
              <a:gd name="connsiteX7" fmla="*/ 2286000 w 3589866"/>
              <a:gd name="connsiteY7" fmla="*/ 630766 h 2662040"/>
              <a:gd name="connsiteX8" fmla="*/ 3086100 w 3589866"/>
              <a:gd name="connsiteY8" fmla="*/ 169333 h 2662040"/>
              <a:gd name="connsiteX9" fmla="*/ 3589866 w 3589866"/>
              <a:gd name="connsiteY9" fmla="*/ 0 h 2662040"/>
              <a:gd name="connsiteX0" fmla="*/ 0 w 3589866"/>
              <a:gd name="connsiteY0" fmla="*/ 2650066 h 2662040"/>
              <a:gd name="connsiteX1" fmla="*/ 618066 w 3589866"/>
              <a:gd name="connsiteY1" fmla="*/ 2658533 h 2662040"/>
              <a:gd name="connsiteX2" fmla="*/ 817033 w 3589866"/>
              <a:gd name="connsiteY2" fmla="*/ 2599266 h 2662040"/>
              <a:gd name="connsiteX3" fmla="*/ 918633 w 3589866"/>
              <a:gd name="connsiteY3" fmla="*/ 2476500 h 2662040"/>
              <a:gd name="connsiteX4" fmla="*/ 1075266 w 3589866"/>
              <a:gd name="connsiteY4" fmla="*/ 2053166 h 2662040"/>
              <a:gd name="connsiteX5" fmla="*/ 1299633 w 3589866"/>
              <a:gd name="connsiteY5" fmla="*/ 1612900 h 2662040"/>
              <a:gd name="connsiteX6" fmla="*/ 1714500 w 3589866"/>
              <a:gd name="connsiteY6" fmla="*/ 1100666 h 2662040"/>
              <a:gd name="connsiteX7" fmla="*/ 2286000 w 3589866"/>
              <a:gd name="connsiteY7" fmla="*/ 630766 h 2662040"/>
              <a:gd name="connsiteX8" fmla="*/ 3086100 w 3589866"/>
              <a:gd name="connsiteY8" fmla="*/ 169333 h 2662040"/>
              <a:gd name="connsiteX9" fmla="*/ 3589866 w 3589866"/>
              <a:gd name="connsiteY9" fmla="*/ 0 h 2662040"/>
              <a:gd name="connsiteX0" fmla="*/ 0 w 3589866"/>
              <a:gd name="connsiteY0" fmla="*/ 2650066 h 2662040"/>
              <a:gd name="connsiteX1" fmla="*/ 618066 w 3589866"/>
              <a:gd name="connsiteY1" fmla="*/ 2658533 h 2662040"/>
              <a:gd name="connsiteX2" fmla="*/ 817033 w 3589866"/>
              <a:gd name="connsiteY2" fmla="*/ 2599266 h 2662040"/>
              <a:gd name="connsiteX3" fmla="*/ 910166 w 3589866"/>
              <a:gd name="connsiteY3" fmla="*/ 2489200 h 2662040"/>
              <a:gd name="connsiteX4" fmla="*/ 918633 w 3589866"/>
              <a:gd name="connsiteY4" fmla="*/ 2476500 h 2662040"/>
              <a:gd name="connsiteX5" fmla="*/ 1075266 w 3589866"/>
              <a:gd name="connsiteY5" fmla="*/ 2053166 h 2662040"/>
              <a:gd name="connsiteX6" fmla="*/ 1299633 w 3589866"/>
              <a:gd name="connsiteY6" fmla="*/ 1612900 h 2662040"/>
              <a:gd name="connsiteX7" fmla="*/ 1714500 w 3589866"/>
              <a:gd name="connsiteY7" fmla="*/ 1100666 h 2662040"/>
              <a:gd name="connsiteX8" fmla="*/ 2286000 w 3589866"/>
              <a:gd name="connsiteY8" fmla="*/ 630766 h 2662040"/>
              <a:gd name="connsiteX9" fmla="*/ 3086100 w 3589866"/>
              <a:gd name="connsiteY9" fmla="*/ 169333 h 2662040"/>
              <a:gd name="connsiteX10" fmla="*/ 3589866 w 3589866"/>
              <a:gd name="connsiteY10" fmla="*/ 0 h 2662040"/>
              <a:gd name="connsiteX0" fmla="*/ 0 w 3589866"/>
              <a:gd name="connsiteY0" fmla="*/ 2650066 h 2662040"/>
              <a:gd name="connsiteX1" fmla="*/ 618066 w 3589866"/>
              <a:gd name="connsiteY1" fmla="*/ 2658533 h 2662040"/>
              <a:gd name="connsiteX2" fmla="*/ 817033 w 3589866"/>
              <a:gd name="connsiteY2" fmla="*/ 2599266 h 2662040"/>
              <a:gd name="connsiteX3" fmla="*/ 910166 w 3589866"/>
              <a:gd name="connsiteY3" fmla="*/ 2489200 h 2662040"/>
              <a:gd name="connsiteX4" fmla="*/ 918633 w 3589866"/>
              <a:gd name="connsiteY4" fmla="*/ 2476500 h 2662040"/>
              <a:gd name="connsiteX5" fmla="*/ 1075266 w 3589866"/>
              <a:gd name="connsiteY5" fmla="*/ 2053166 h 2662040"/>
              <a:gd name="connsiteX6" fmla="*/ 1299633 w 3589866"/>
              <a:gd name="connsiteY6" fmla="*/ 1612900 h 2662040"/>
              <a:gd name="connsiteX7" fmla="*/ 1714500 w 3589866"/>
              <a:gd name="connsiteY7" fmla="*/ 1100666 h 2662040"/>
              <a:gd name="connsiteX8" fmla="*/ 2286000 w 3589866"/>
              <a:gd name="connsiteY8" fmla="*/ 630766 h 2662040"/>
              <a:gd name="connsiteX9" fmla="*/ 3086100 w 3589866"/>
              <a:gd name="connsiteY9" fmla="*/ 169333 h 2662040"/>
              <a:gd name="connsiteX10" fmla="*/ 3589866 w 3589866"/>
              <a:gd name="connsiteY10" fmla="*/ 0 h 2662040"/>
              <a:gd name="connsiteX0" fmla="*/ 0 w 3589866"/>
              <a:gd name="connsiteY0" fmla="*/ 2650066 h 2662040"/>
              <a:gd name="connsiteX1" fmla="*/ 618066 w 3589866"/>
              <a:gd name="connsiteY1" fmla="*/ 2658533 h 2662040"/>
              <a:gd name="connsiteX2" fmla="*/ 817033 w 3589866"/>
              <a:gd name="connsiteY2" fmla="*/ 2599266 h 2662040"/>
              <a:gd name="connsiteX3" fmla="*/ 910166 w 3589866"/>
              <a:gd name="connsiteY3" fmla="*/ 2489200 h 2662040"/>
              <a:gd name="connsiteX4" fmla="*/ 918633 w 3589866"/>
              <a:gd name="connsiteY4" fmla="*/ 2476500 h 2662040"/>
              <a:gd name="connsiteX5" fmla="*/ 1075266 w 3589866"/>
              <a:gd name="connsiteY5" fmla="*/ 2053166 h 2662040"/>
              <a:gd name="connsiteX6" fmla="*/ 1299633 w 3589866"/>
              <a:gd name="connsiteY6" fmla="*/ 1612900 h 2662040"/>
              <a:gd name="connsiteX7" fmla="*/ 1714500 w 3589866"/>
              <a:gd name="connsiteY7" fmla="*/ 1100666 h 2662040"/>
              <a:gd name="connsiteX8" fmla="*/ 2286000 w 3589866"/>
              <a:gd name="connsiteY8" fmla="*/ 630766 h 2662040"/>
              <a:gd name="connsiteX9" fmla="*/ 3086100 w 3589866"/>
              <a:gd name="connsiteY9" fmla="*/ 169333 h 2662040"/>
              <a:gd name="connsiteX10" fmla="*/ 3589866 w 3589866"/>
              <a:gd name="connsiteY10" fmla="*/ 0 h 2662040"/>
              <a:gd name="connsiteX0" fmla="*/ 0 w 3589866"/>
              <a:gd name="connsiteY0" fmla="*/ 2650066 h 2662040"/>
              <a:gd name="connsiteX1" fmla="*/ 618066 w 3589866"/>
              <a:gd name="connsiteY1" fmla="*/ 2658533 h 2662040"/>
              <a:gd name="connsiteX2" fmla="*/ 817033 w 3589866"/>
              <a:gd name="connsiteY2" fmla="*/ 2599266 h 2662040"/>
              <a:gd name="connsiteX3" fmla="*/ 910166 w 3589866"/>
              <a:gd name="connsiteY3" fmla="*/ 2489200 h 2662040"/>
              <a:gd name="connsiteX4" fmla="*/ 1075266 w 3589866"/>
              <a:gd name="connsiteY4" fmla="*/ 2053166 h 2662040"/>
              <a:gd name="connsiteX5" fmla="*/ 1299633 w 3589866"/>
              <a:gd name="connsiteY5" fmla="*/ 1612900 h 2662040"/>
              <a:gd name="connsiteX6" fmla="*/ 1714500 w 3589866"/>
              <a:gd name="connsiteY6" fmla="*/ 1100666 h 2662040"/>
              <a:gd name="connsiteX7" fmla="*/ 2286000 w 3589866"/>
              <a:gd name="connsiteY7" fmla="*/ 630766 h 2662040"/>
              <a:gd name="connsiteX8" fmla="*/ 3086100 w 3589866"/>
              <a:gd name="connsiteY8" fmla="*/ 169333 h 2662040"/>
              <a:gd name="connsiteX9" fmla="*/ 3589866 w 3589866"/>
              <a:gd name="connsiteY9" fmla="*/ 0 h 2662040"/>
              <a:gd name="connsiteX0" fmla="*/ 0 w 3589866"/>
              <a:gd name="connsiteY0" fmla="*/ 2650066 h 2670157"/>
              <a:gd name="connsiteX1" fmla="*/ 618066 w 3589866"/>
              <a:gd name="connsiteY1" fmla="*/ 2658533 h 2670157"/>
              <a:gd name="connsiteX2" fmla="*/ 910166 w 3589866"/>
              <a:gd name="connsiteY2" fmla="*/ 2489200 h 2670157"/>
              <a:gd name="connsiteX3" fmla="*/ 1075266 w 3589866"/>
              <a:gd name="connsiteY3" fmla="*/ 2053166 h 2670157"/>
              <a:gd name="connsiteX4" fmla="*/ 1299633 w 3589866"/>
              <a:gd name="connsiteY4" fmla="*/ 1612900 h 2670157"/>
              <a:gd name="connsiteX5" fmla="*/ 1714500 w 3589866"/>
              <a:gd name="connsiteY5" fmla="*/ 1100666 h 2670157"/>
              <a:gd name="connsiteX6" fmla="*/ 2286000 w 3589866"/>
              <a:gd name="connsiteY6" fmla="*/ 630766 h 2670157"/>
              <a:gd name="connsiteX7" fmla="*/ 3086100 w 3589866"/>
              <a:gd name="connsiteY7" fmla="*/ 169333 h 2670157"/>
              <a:gd name="connsiteX8" fmla="*/ 3589866 w 3589866"/>
              <a:gd name="connsiteY8" fmla="*/ 0 h 2670157"/>
              <a:gd name="connsiteX0" fmla="*/ 0 w 3598332"/>
              <a:gd name="connsiteY0" fmla="*/ 2666999 h 2677096"/>
              <a:gd name="connsiteX1" fmla="*/ 626532 w 3598332"/>
              <a:gd name="connsiteY1" fmla="*/ 2658533 h 2677096"/>
              <a:gd name="connsiteX2" fmla="*/ 918632 w 3598332"/>
              <a:gd name="connsiteY2" fmla="*/ 2489200 h 2677096"/>
              <a:gd name="connsiteX3" fmla="*/ 1083732 w 3598332"/>
              <a:gd name="connsiteY3" fmla="*/ 2053166 h 2677096"/>
              <a:gd name="connsiteX4" fmla="*/ 1308099 w 3598332"/>
              <a:gd name="connsiteY4" fmla="*/ 1612900 h 2677096"/>
              <a:gd name="connsiteX5" fmla="*/ 1722966 w 3598332"/>
              <a:gd name="connsiteY5" fmla="*/ 1100666 h 2677096"/>
              <a:gd name="connsiteX6" fmla="*/ 2294466 w 3598332"/>
              <a:gd name="connsiteY6" fmla="*/ 630766 h 2677096"/>
              <a:gd name="connsiteX7" fmla="*/ 3094566 w 3598332"/>
              <a:gd name="connsiteY7" fmla="*/ 169333 h 2677096"/>
              <a:gd name="connsiteX8" fmla="*/ 3598332 w 3598332"/>
              <a:gd name="connsiteY8" fmla="*/ 0 h 2677096"/>
              <a:gd name="connsiteX0" fmla="*/ 0 w 3606799"/>
              <a:gd name="connsiteY0" fmla="*/ 2683932 h 2688332"/>
              <a:gd name="connsiteX1" fmla="*/ 634999 w 3606799"/>
              <a:gd name="connsiteY1" fmla="*/ 2658533 h 2688332"/>
              <a:gd name="connsiteX2" fmla="*/ 927099 w 3606799"/>
              <a:gd name="connsiteY2" fmla="*/ 2489200 h 2688332"/>
              <a:gd name="connsiteX3" fmla="*/ 1092199 w 3606799"/>
              <a:gd name="connsiteY3" fmla="*/ 2053166 h 2688332"/>
              <a:gd name="connsiteX4" fmla="*/ 1316566 w 3606799"/>
              <a:gd name="connsiteY4" fmla="*/ 1612900 h 2688332"/>
              <a:gd name="connsiteX5" fmla="*/ 1731433 w 3606799"/>
              <a:gd name="connsiteY5" fmla="*/ 1100666 h 2688332"/>
              <a:gd name="connsiteX6" fmla="*/ 2302933 w 3606799"/>
              <a:gd name="connsiteY6" fmla="*/ 630766 h 2688332"/>
              <a:gd name="connsiteX7" fmla="*/ 3103033 w 3606799"/>
              <a:gd name="connsiteY7" fmla="*/ 169333 h 2688332"/>
              <a:gd name="connsiteX8" fmla="*/ 3606799 w 3606799"/>
              <a:gd name="connsiteY8" fmla="*/ 0 h 2688332"/>
              <a:gd name="connsiteX0" fmla="*/ 0 w 3606799"/>
              <a:gd name="connsiteY0" fmla="*/ 2683932 h 2683932"/>
              <a:gd name="connsiteX1" fmla="*/ 634999 w 3606799"/>
              <a:gd name="connsiteY1" fmla="*/ 2658533 h 2683932"/>
              <a:gd name="connsiteX2" fmla="*/ 927099 w 3606799"/>
              <a:gd name="connsiteY2" fmla="*/ 2489200 h 2683932"/>
              <a:gd name="connsiteX3" fmla="*/ 1092199 w 3606799"/>
              <a:gd name="connsiteY3" fmla="*/ 2053166 h 2683932"/>
              <a:gd name="connsiteX4" fmla="*/ 1316566 w 3606799"/>
              <a:gd name="connsiteY4" fmla="*/ 1612900 h 2683932"/>
              <a:gd name="connsiteX5" fmla="*/ 1731433 w 3606799"/>
              <a:gd name="connsiteY5" fmla="*/ 1100666 h 2683932"/>
              <a:gd name="connsiteX6" fmla="*/ 2302933 w 3606799"/>
              <a:gd name="connsiteY6" fmla="*/ 630766 h 2683932"/>
              <a:gd name="connsiteX7" fmla="*/ 3103033 w 3606799"/>
              <a:gd name="connsiteY7" fmla="*/ 169333 h 2683932"/>
              <a:gd name="connsiteX8" fmla="*/ 3606799 w 3606799"/>
              <a:gd name="connsiteY8" fmla="*/ 0 h 2683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06799" h="2683932">
                <a:moveTo>
                  <a:pt x="0" y="2683932"/>
                </a:moveTo>
                <a:cubicBezTo>
                  <a:pt x="227541" y="2666999"/>
                  <a:pt x="480483" y="2690988"/>
                  <a:pt x="634999" y="2658533"/>
                </a:cubicBezTo>
                <a:cubicBezTo>
                  <a:pt x="789516" y="2626078"/>
                  <a:pt x="850899" y="2590094"/>
                  <a:pt x="927099" y="2489200"/>
                </a:cubicBezTo>
                <a:cubicBezTo>
                  <a:pt x="1003299" y="2388306"/>
                  <a:pt x="1027288" y="2199216"/>
                  <a:pt x="1092199" y="2053166"/>
                </a:cubicBezTo>
                <a:cubicBezTo>
                  <a:pt x="1157110" y="1907116"/>
                  <a:pt x="1210027" y="1771650"/>
                  <a:pt x="1316566" y="1612900"/>
                </a:cubicBezTo>
                <a:cubicBezTo>
                  <a:pt x="1423105" y="1454150"/>
                  <a:pt x="1567039" y="1264355"/>
                  <a:pt x="1731433" y="1100666"/>
                </a:cubicBezTo>
                <a:cubicBezTo>
                  <a:pt x="1895827" y="936977"/>
                  <a:pt x="2074333" y="785988"/>
                  <a:pt x="2302933" y="630766"/>
                </a:cubicBezTo>
                <a:cubicBezTo>
                  <a:pt x="2531533" y="475544"/>
                  <a:pt x="2885722" y="274461"/>
                  <a:pt x="3103033" y="169333"/>
                </a:cubicBezTo>
                <a:cubicBezTo>
                  <a:pt x="3320344" y="64205"/>
                  <a:pt x="3463571" y="32102"/>
                  <a:pt x="3606799" y="0"/>
                </a:cubicBezTo>
              </a:path>
            </a:pathLst>
          </a:custGeom>
          <a:ln w="31750">
            <a:solidFill>
              <a:srgbClr val="96323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5" name="Straight Arrow Connector 64"/>
          <p:cNvCxnSpPr/>
          <p:nvPr/>
        </p:nvCxnSpPr>
        <p:spPr>
          <a:xfrm flipH="1">
            <a:off x="1708150" y="5505450"/>
            <a:ext cx="152400" cy="15240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2461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76303"/>
    </mc:Choice>
    <mc:Fallback xmlns="">
      <p:transition advTm="76303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/>
          <p:cNvSpPr>
            <a:spLocks/>
          </p:cNvSpPr>
          <p:nvPr/>
        </p:nvSpPr>
        <p:spPr>
          <a:xfrm>
            <a:off x="1219200" y="1524000"/>
            <a:ext cx="6477000" cy="4800600"/>
          </a:xfrm>
          <a:prstGeom prst="rect">
            <a:avLst/>
          </a:prstGeom>
          <a:solidFill>
            <a:srgbClr val="FFFFFF">
              <a:alpha val="95000"/>
            </a:srgbClr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>
            <a:spLocks/>
          </p:cNvSpPr>
          <p:nvPr/>
        </p:nvSpPr>
        <p:spPr>
          <a:xfrm>
            <a:off x="1676402" y="1689102"/>
            <a:ext cx="5772908" cy="3993892"/>
          </a:xfrm>
          <a:prstGeom prst="rect">
            <a:avLst/>
          </a:prstGeom>
          <a:solidFill>
            <a:srgbClr val="E6EBF2">
              <a:alpha val="95000"/>
            </a:srgbClr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Source: </a:t>
            </a:r>
            <a:r>
              <a:rPr lang="en-US" dirty="0" err="1" smtClean="0"/>
              <a:t>www.hepwebstudy.org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HCV Persistence after Acute Infection</a:t>
            </a:r>
          </a:p>
        </p:txBody>
      </p:sp>
      <p:sp>
        <p:nvSpPr>
          <p:cNvPr id="10" name="Freeform 9"/>
          <p:cNvSpPr/>
          <p:nvPr/>
        </p:nvSpPr>
        <p:spPr>
          <a:xfrm>
            <a:off x="1681362" y="1973658"/>
            <a:ext cx="5772150" cy="3709592"/>
          </a:xfrm>
          <a:custGeom>
            <a:avLst/>
            <a:gdLst>
              <a:gd name="connsiteX0" fmla="*/ 0 w 5772150"/>
              <a:gd name="connsiteY0" fmla="*/ 3671492 h 3671492"/>
              <a:gd name="connsiteX1" fmla="*/ 139700 w 5772150"/>
              <a:gd name="connsiteY1" fmla="*/ 1544242 h 3671492"/>
              <a:gd name="connsiteX2" fmla="*/ 349250 w 5772150"/>
              <a:gd name="connsiteY2" fmla="*/ 591742 h 3671492"/>
              <a:gd name="connsiteX3" fmla="*/ 673100 w 5772150"/>
              <a:gd name="connsiteY3" fmla="*/ 172642 h 3671492"/>
              <a:gd name="connsiteX4" fmla="*/ 1168400 w 5772150"/>
              <a:gd name="connsiteY4" fmla="*/ 20242 h 3671492"/>
              <a:gd name="connsiteX5" fmla="*/ 1670050 w 5772150"/>
              <a:gd name="connsiteY5" fmla="*/ 26592 h 3671492"/>
              <a:gd name="connsiteX6" fmla="*/ 2139950 w 5772150"/>
              <a:gd name="connsiteY6" fmla="*/ 248842 h 3671492"/>
              <a:gd name="connsiteX7" fmla="*/ 2406650 w 5772150"/>
              <a:gd name="connsiteY7" fmla="*/ 559992 h 3671492"/>
              <a:gd name="connsiteX8" fmla="*/ 2597150 w 5772150"/>
              <a:gd name="connsiteY8" fmla="*/ 1067992 h 3671492"/>
              <a:gd name="connsiteX9" fmla="*/ 2895600 w 5772150"/>
              <a:gd name="connsiteY9" fmla="*/ 2153842 h 3671492"/>
              <a:gd name="connsiteX10" fmla="*/ 3041650 w 5772150"/>
              <a:gd name="connsiteY10" fmla="*/ 2668192 h 3671492"/>
              <a:gd name="connsiteX11" fmla="*/ 3092450 w 5772150"/>
              <a:gd name="connsiteY11" fmla="*/ 2731692 h 3671492"/>
              <a:gd name="connsiteX12" fmla="*/ 3175000 w 5772150"/>
              <a:gd name="connsiteY12" fmla="*/ 2674542 h 3671492"/>
              <a:gd name="connsiteX13" fmla="*/ 3429000 w 5772150"/>
              <a:gd name="connsiteY13" fmla="*/ 2109392 h 3671492"/>
              <a:gd name="connsiteX14" fmla="*/ 3549650 w 5772150"/>
              <a:gd name="connsiteY14" fmla="*/ 1925242 h 3671492"/>
              <a:gd name="connsiteX15" fmla="*/ 3727450 w 5772150"/>
              <a:gd name="connsiteY15" fmla="*/ 2210992 h 3671492"/>
              <a:gd name="connsiteX16" fmla="*/ 3962400 w 5772150"/>
              <a:gd name="connsiteY16" fmla="*/ 2941242 h 3671492"/>
              <a:gd name="connsiteX17" fmla="*/ 4051300 w 5772150"/>
              <a:gd name="connsiteY17" fmla="*/ 3061892 h 3671492"/>
              <a:gd name="connsiteX18" fmla="*/ 4146550 w 5772150"/>
              <a:gd name="connsiteY18" fmla="*/ 2807892 h 3671492"/>
              <a:gd name="connsiteX19" fmla="*/ 4197350 w 5772150"/>
              <a:gd name="connsiteY19" fmla="*/ 2630092 h 3671492"/>
              <a:gd name="connsiteX20" fmla="*/ 4305300 w 5772150"/>
              <a:gd name="connsiteY20" fmla="*/ 2674542 h 3671492"/>
              <a:gd name="connsiteX21" fmla="*/ 4533900 w 5772150"/>
              <a:gd name="connsiteY21" fmla="*/ 3080942 h 3671492"/>
              <a:gd name="connsiteX22" fmla="*/ 4667250 w 5772150"/>
              <a:gd name="connsiteY22" fmla="*/ 3239692 h 3671492"/>
              <a:gd name="connsiteX23" fmla="*/ 4845050 w 5772150"/>
              <a:gd name="connsiteY23" fmla="*/ 2941242 h 3671492"/>
              <a:gd name="connsiteX24" fmla="*/ 4997450 w 5772150"/>
              <a:gd name="connsiteY24" fmla="*/ 2674542 h 3671492"/>
              <a:gd name="connsiteX25" fmla="*/ 5270500 w 5772150"/>
              <a:gd name="connsiteY25" fmla="*/ 2579292 h 3671492"/>
              <a:gd name="connsiteX26" fmla="*/ 5772150 w 5772150"/>
              <a:gd name="connsiteY26" fmla="*/ 2522142 h 3671492"/>
              <a:gd name="connsiteX0" fmla="*/ 0 w 5772150"/>
              <a:gd name="connsiteY0" fmla="*/ 3671492 h 3671492"/>
              <a:gd name="connsiteX1" fmla="*/ 139700 w 5772150"/>
              <a:gd name="connsiteY1" fmla="*/ 1544242 h 3671492"/>
              <a:gd name="connsiteX2" fmla="*/ 349250 w 5772150"/>
              <a:gd name="connsiteY2" fmla="*/ 591742 h 3671492"/>
              <a:gd name="connsiteX3" fmla="*/ 673100 w 5772150"/>
              <a:gd name="connsiteY3" fmla="*/ 172642 h 3671492"/>
              <a:gd name="connsiteX4" fmla="*/ 1168400 w 5772150"/>
              <a:gd name="connsiteY4" fmla="*/ 20242 h 3671492"/>
              <a:gd name="connsiteX5" fmla="*/ 1670050 w 5772150"/>
              <a:gd name="connsiteY5" fmla="*/ 26592 h 3671492"/>
              <a:gd name="connsiteX6" fmla="*/ 2139950 w 5772150"/>
              <a:gd name="connsiteY6" fmla="*/ 248842 h 3671492"/>
              <a:gd name="connsiteX7" fmla="*/ 2406650 w 5772150"/>
              <a:gd name="connsiteY7" fmla="*/ 559992 h 3671492"/>
              <a:gd name="connsiteX8" fmla="*/ 2597150 w 5772150"/>
              <a:gd name="connsiteY8" fmla="*/ 1067992 h 3671492"/>
              <a:gd name="connsiteX9" fmla="*/ 2895600 w 5772150"/>
              <a:gd name="connsiteY9" fmla="*/ 2153842 h 3671492"/>
              <a:gd name="connsiteX10" fmla="*/ 3041650 w 5772150"/>
              <a:gd name="connsiteY10" fmla="*/ 2668192 h 3671492"/>
              <a:gd name="connsiteX11" fmla="*/ 3111500 w 5772150"/>
              <a:gd name="connsiteY11" fmla="*/ 2769792 h 3671492"/>
              <a:gd name="connsiteX12" fmla="*/ 3175000 w 5772150"/>
              <a:gd name="connsiteY12" fmla="*/ 2674542 h 3671492"/>
              <a:gd name="connsiteX13" fmla="*/ 3429000 w 5772150"/>
              <a:gd name="connsiteY13" fmla="*/ 2109392 h 3671492"/>
              <a:gd name="connsiteX14" fmla="*/ 3549650 w 5772150"/>
              <a:gd name="connsiteY14" fmla="*/ 1925242 h 3671492"/>
              <a:gd name="connsiteX15" fmla="*/ 3727450 w 5772150"/>
              <a:gd name="connsiteY15" fmla="*/ 2210992 h 3671492"/>
              <a:gd name="connsiteX16" fmla="*/ 3962400 w 5772150"/>
              <a:gd name="connsiteY16" fmla="*/ 2941242 h 3671492"/>
              <a:gd name="connsiteX17" fmla="*/ 4051300 w 5772150"/>
              <a:gd name="connsiteY17" fmla="*/ 3061892 h 3671492"/>
              <a:gd name="connsiteX18" fmla="*/ 4146550 w 5772150"/>
              <a:gd name="connsiteY18" fmla="*/ 2807892 h 3671492"/>
              <a:gd name="connsiteX19" fmla="*/ 4197350 w 5772150"/>
              <a:gd name="connsiteY19" fmla="*/ 2630092 h 3671492"/>
              <a:gd name="connsiteX20" fmla="*/ 4305300 w 5772150"/>
              <a:gd name="connsiteY20" fmla="*/ 2674542 h 3671492"/>
              <a:gd name="connsiteX21" fmla="*/ 4533900 w 5772150"/>
              <a:gd name="connsiteY21" fmla="*/ 3080942 h 3671492"/>
              <a:gd name="connsiteX22" fmla="*/ 4667250 w 5772150"/>
              <a:gd name="connsiteY22" fmla="*/ 3239692 h 3671492"/>
              <a:gd name="connsiteX23" fmla="*/ 4845050 w 5772150"/>
              <a:gd name="connsiteY23" fmla="*/ 2941242 h 3671492"/>
              <a:gd name="connsiteX24" fmla="*/ 4997450 w 5772150"/>
              <a:gd name="connsiteY24" fmla="*/ 2674542 h 3671492"/>
              <a:gd name="connsiteX25" fmla="*/ 5270500 w 5772150"/>
              <a:gd name="connsiteY25" fmla="*/ 2579292 h 3671492"/>
              <a:gd name="connsiteX26" fmla="*/ 5772150 w 5772150"/>
              <a:gd name="connsiteY26" fmla="*/ 2522142 h 3671492"/>
              <a:gd name="connsiteX0" fmla="*/ 0 w 5772150"/>
              <a:gd name="connsiteY0" fmla="*/ 3671492 h 3671492"/>
              <a:gd name="connsiteX1" fmla="*/ 139700 w 5772150"/>
              <a:gd name="connsiteY1" fmla="*/ 1544242 h 3671492"/>
              <a:gd name="connsiteX2" fmla="*/ 349250 w 5772150"/>
              <a:gd name="connsiteY2" fmla="*/ 591742 h 3671492"/>
              <a:gd name="connsiteX3" fmla="*/ 673100 w 5772150"/>
              <a:gd name="connsiteY3" fmla="*/ 172642 h 3671492"/>
              <a:gd name="connsiteX4" fmla="*/ 1168400 w 5772150"/>
              <a:gd name="connsiteY4" fmla="*/ 20242 h 3671492"/>
              <a:gd name="connsiteX5" fmla="*/ 1670050 w 5772150"/>
              <a:gd name="connsiteY5" fmla="*/ 26592 h 3671492"/>
              <a:gd name="connsiteX6" fmla="*/ 2139950 w 5772150"/>
              <a:gd name="connsiteY6" fmla="*/ 248842 h 3671492"/>
              <a:gd name="connsiteX7" fmla="*/ 2406650 w 5772150"/>
              <a:gd name="connsiteY7" fmla="*/ 559992 h 3671492"/>
              <a:gd name="connsiteX8" fmla="*/ 2597150 w 5772150"/>
              <a:gd name="connsiteY8" fmla="*/ 1067992 h 3671492"/>
              <a:gd name="connsiteX9" fmla="*/ 2895600 w 5772150"/>
              <a:gd name="connsiteY9" fmla="*/ 2153842 h 3671492"/>
              <a:gd name="connsiteX10" fmla="*/ 3041650 w 5772150"/>
              <a:gd name="connsiteY10" fmla="*/ 2668192 h 3671492"/>
              <a:gd name="connsiteX11" fmla="*/ 3111500 w 5772150"/>
              <a:gd name="connsiteY11" fmla="*/ 2769792 h 3671492"/>
              <a:gd name="connsiteX12" fmla="*/ 3194050 w 5772150"/>
              <a:gd name="connsiteY12" fmla="*/ 2630092 h 3671492"/>
              <a:gd name="connsiteX13" fmla="*/ 3429000 w 5772150"/>
              <a:gd name="connsiteY13" fmla="*/ 2109392 h 3671492"/>
              <a:gd name="connsiteX14" fmla="*/ 3549650 w 5772150"/>
              <a:gd name="connsiteY14" fmla="*/ 1925242 h 3671492"/>
              <a:gd name="connsiteX15" fmla="*/ 3727450 w 5772150"/>
              <a:gd name="connsiteY15" fmla="*/ 2210992 h 3671492"/>
              <a:gd name="connsiteX16" fmla="*/ 3962400 w 5772150"/>
              <a:gd name="connsiteY16" fmla="*/ 2941242 h 3671492"/>
              <a:gd name="connsiteX17" fmla="*/ 4051300 w 5772150"/>
              <a:gd name="connsiteY17" fmla="*/ 3061892 h 3671492"/>
              <a:gd name="connsiteX18" fmla="*/ 4146550 w 5772150"/>
              <a:gd name="connsiteY18" fmla="*/ 2807892 h 3671492"/>
              <a:gd name="connsiteX19" fmla="*/ 4197350 w 5772150"/>
              <a:gd name="connsiteY19" fmla="*/ 2630092 h 3671492"/>
              <a:gd name="connsiteX20" fmla="*/ 4305300 w 5772150"/>
              <a:gd name="connsiteY20" fmla="*/ 2674542 h 3671492"/>
              <a:gd name="connsiteX21" fmla="*/ 4533900 w 5772150"/>
              <a:gd name="connsiteY21" fmla="*/ 3080942 h 3671492"/>
              <a:gd name="connsiteX22" fmla="*/ 4667250 w 5772150"/>
              <a:gd name="connsiteY22" fmla="*/ 3239692 h 3671492"/>
              <a:gd name="connsiteX23" fmla="*/ 4845050 w 5772150"/>
              <a:gd name="connsiteY23" fmla="*/ 2941242 h 3671492"/>
              <a:gd name="connsiteX24" fmla="*/ 4997450 w 5772150"/>
              <a:gd name="connsiteY24" fmla="*/ 2674542 h 3671492"/>
              <a:gd name="connsiteX25" fmla="*/ 5270500 w 5772150"/>
              <a:gd name="connsiteY25" fmla="*/ 2579292 h 3671492"/>
              <a:gd name="connsiteX26" fmla="*/ 5772150 w 5772150"/>
              <a:gd name="connsiteY26" fmla="*/ 2522142 h 3671492"/>
              <a:gd name="connsiteX0" fmla="*/ 0 w 5772150"/>
              <a:gd name="connsiteY0" fmla="*/ 3671492 h 3671492"/>
              <a:gd name="connsiteX1" fmla="*/ 139700 w 5772150"/>
              <a:gd name="connsiteY1" fmla="*/ 1544242 h 3671492"/>
              <a:gd name="connsiteX2" fmla="*/ 349250 w 5772150"/>
              <a:gd name="connsiteY2" fmla="*/ 591742 h 3671492"/>
              <a:gd name="connsiteX3" fmla="*/ 673100 w 5772150"/>
              <a:gd name="connsiteY3" fmla="*/ 172642 h 3671492"/>
              <a:gd name="connsiteX4" fmla="*/ 1168400 w 5772150"/>
              <a:gd name="connsiteY4" fmla="*/ 20242 h 3671492"/>
              <a:gd name="connsiteX5" fmla="*/ 1670050 w 5772150"/>
              <a:gd name="connsiteY5" fmla="*/ 26592 h 3671492"/>
              <a:gd name="connsiteX6" fmla="*/ 2139950 w 5772150"/>
              <a:gd name="connsiteY6" fmla="*/ 248842 h 3671492"/>
              <a:gd name="connsiteX7" fmla="*/ 2406650 w 5772150"/>
              <a:gd name="connsiteY7" fmla="*/ 559992 h 3671492"/>
              <a:gd name="connsiteX8" fmla="*/ 2597150 w 5772150"/>
              <a:gd name="connsiteY8" fmla="*/ 1067992 h 3671492"/>
              <a:gd name="connsiteX9" fmla="*/ 2895600 w 5772150"/>
              <a:gd name="connsiteY9" fmla="*/ 2153842 h 3671492"/>
              <a:gd name="connsiteX10" fmla="*/ 3041650 w 5772150"/>
              <a:gd name="connsiteY10" fmla="*/ 2668192 h 3671492"/>
              <a:gd name="connsiteX11" fmla="*/ 3130550 w 5772150"/>
              <a:gd name="connsiteY11" fmla="*/ 2738042 h 3671492"/>
              <a:gd name="connsiteX12" fmla="*/ 3194050 w 5772150"/>
              <a:gd name="connsiteY12" fmla="*/ 2630092 h 3671492"/>
              <a:gd name="connsiteX13" fmla="*/ 3429000 w 5772150"/>
              <a:gd name="connsiteY13" fmla="*/ 2109392 h 3671492"/>
              <a:gd name="connsiteX14" fmla="*/ 3549650 w 5772150"/>
              <a:gd name="connsiteY14" fmla="*/ 1925242 h 3671492"/>
              <a:gd name="connsiteX15" fmla="*/ 3727450 w 5772150"/>
              <a:gd name="connsiteY15" fmla="*/ 2210992 h 3671492"/>
              <a:gd name="connsiteX16" fmla="*/ 3962400 w 5772150"/>
              <a:gd name="connsiteY16" fmla="*/ 2941242 h 3671492"/>
              <a:gd name="connsiteX17" fmla="*/ 4051300 w 5772150"/>
              <a:gd name="connsiteY17" fmla="*/ 3061892 h 3671492"/>
              <a:gd name="connsiteX18" fmla="*/ 4146550 w 5772150"/>
              <a:gd name="connsiteY18" fmla="*/ 2807892 h 3671492"/>
              <a:gd name="connsiteX19" fmla="*/ 4197350 w 5772150"/>
              <a:gd name="connsiteY19" fmla="*/ 2630092 h 3671492"/>
              <a:gd name="connsiteX20" fmla="*/ 4305300 w 5772150"/>
              <a:gd name="connsiteY20" fmla="*/ 2674542 h 3671492"/>
              <a:gd name="connsiteX21" fmla="*/ 4533900 w 5772150"/>
              <a:gd name="connsiteY21" fmla="*/ 3080942 h 3671492"/>
              <a:gd name="connsiteX22" fmla="*/ 4667250 w 5772150"/>
              <a:gd name="connsiteY22" fmla="*/ 3239692 h 3671492"/>
              <a:gd name="connsiteX23" fmla="*/ 4845050 w 5772150"/>
              <a:gd name="connsiteY23" fmla="*/ 2941242 h 3671492"/>
              <a:gd name="connsiteX24" fmla="*/ 4997450 w 5772150"/>
              <a:gd name="connsiteY24" fmla="*/ 2674542 h 3671492"/>
              <a:gd name="connsiteX25" fmla="*/ 5270500 w 5772150"/>
              <a:gd name="connsiteY25" fmla="*/ 2579292 h 3671492"/>
              <a:gd name="connsiteX26" fmla="*/ 5772150 w 5772150"/>
              <a:gd name="connsiteY26" fmla="*/ 2522142 h 3671492"/>
              <a:gd name="connsiteX0" fmla="*/ 0 w 5772150"/>
              <a:gd name="connsiteY0" fmla="*/ 3671492 h 3671492"/>
              <a:gd name="connsiteX1" fmla="*/ 139700 w 5772150"/>
              <a:gd name="connsiteY1" fmla="*/ 1544242 h 3671492"/>
              <a:gd name="connsiteX2" fmla="*/ 349250 w 5772150"/>
              <a:gd name="connsiteY2" fmla="*/ 591742 h 3671492"/>
              <a:gd name="connsiteX3" fmla="*/ 673100 w 5772150"/>
              <a:gd name="connsiteY3" fmla="*/ 172642 h 3671492"/>
              <a:gd name="connsiteX4" fmla="*/ 1168400 w 5772150"/>
              <a:gd name="connsiteY4" fmla="*/ 20242 h 3671492"/>
              <a:gd name="connsiteX5" fmla="*/ 1670050 w 5772150"/>
              <a:gd name="connsiteY5" fmla="*/ 26592 h 3671492"/>
              <a:gd name="connsiteX6" fmla="*/ 2139950 w 5772150"/>
              <a:gd name="connsiteY6" fmla="*/ 248842 h 3671492"/>
              <a:gd name="connsiteX7" fmla="*/ 2406650 w 5772150"/>
              <a:gd name="connsiteY7" fmla="*/ 559992 h 3671492"/>
              <a:gd name="connsiteX8" fmla="*/ 2597150 w 5772150"/>
              <a:gd name="connsiteY8" fmla="*/ 1067992 h 3671492"/>
              <a:gd name="connsiteX9" fmla="*/ 2895600 w 5772150"/>
              <a:gd name="connsiteY9" fmla="*/ 2153842 h 3671492"/>
              <a:gd name="connsiteX10" fmla="*/ 3041650 w 5772150"/>
              <a:gd name="connsiteY10" fmla="*/ 2668192 h 3671492"/>
              <a:gd name="connsiteX11" fmla="*/ 3130550 w 5772150"/>
              <a:gd name="connsiteY11" fmla="*/ 2738042 h 3671492"/>
              <a:gd name="connsiteX12" fmla="*/ 3194050 w 5772150"/>
              <a:gd name="connsiteY12" fmla="*/ 2630092 h 3671492"/>
              <a:gd name="connsiteX13" fmla="*/ 3429000 w 5772150"/>
              <a:gd name="connsiteY13" fmla="*/ 2109392 h 3671492"/>
              <a:gd name="connsiteX14" fmla="*/ 3549650 w 5772150"/>
              <a:gd name="connsiteY14" fmla="*/ 1925242 h 3671492"/>
              <a:gd name="connsiteX15" fmla="*/ 3727450 w 5772150"/>
              <a:gd name="connsiteY15" fmla="*/ 2210992 h 3671492"/>
              <a:gd name="connsiteX16" fmla="*/ 3962400 w 5772150"/>
              <a:gd name="connsiteY16" fmla="*/ 2941242 h 3671492"/>
              <a:gd name="connsiteX17" fmla="*/ 4051300 w 5772150"/>
              <a:gd name="connsiteY17" fmla="*/ 3061892 h 3671492"/>
              <a:gd name="connsiteX18" fmla="*/ 4146550 w 5772150"/>
              <a:gd name="connsiteY18" fmla="*/ 2807892 h 3671492"/>
              <a:gd name="connsiteX19" fmla="*/ 4197350 w 5772150"/>
              <a:gd name="connsiteY19" fmla="*/ 2630092 h 3671492"/>
              <a:gd name="connsiteX20" fmla="*/ 4305300 w 5772150"/>
              <a:gd name="connsiteY20" fmla="*/ 2674542 h 3671492"/>
              <a:gd name="connsiteX21" fmla="*/ 4533900 w 5772150"/>
              <a:gd name="connsiteY21" fmla="*/ 3080942 h 3671492"/>
              <a:gd name="connsiteX22" fmla="*/ 4667250 w 5772150"/>
              <a:gd name="connsiteY22" fmla="*/ 3239692 h 3671492"/>
              <a:gd name="connsiteX23" fmla="*/ 4845050 w 5772150"/>
              <a:gd name="connsiteY23" fmla="*/ 2941242 h 3671492"/>
              <a:gd name="connsiteX24" fmla="*/ 4997450 w 5772150"/>
              <a:gd name="connsiteY24" fmla="*/ 2674542 h 3671492"/>
              <a:gd name="connsiteX25" fmla="*/ 5270500 w 5772150"/>
              <a:gd name="connsiteY25" fmla="*/ 2579292 h 3671492"/>
              <a:gd name="connsiteX26" fmla="*/ 5772150 w 5772150"/>
              <a:gd name="connsiteY26" fmla="*/ 2522142 h 3671492"/>
              <a:gd name="connsiteX0" fmla="*/ 0 w 5772150"/>
              <a:gd name="connsiteY0" fmla="*/ 3671492 h 3671492"/>
              <a:gd name="connsiteX1" fmla="*/ 139700 w 5772150"/>
              <a:gd name="connsiteY1" fmla="*/ 1544242 h 3671492"/>
              <a:gd name="connsiteX2" fmla="*/ 349250 w 5772150"/>
              <a:gd name="connsiteY2" fmla="*/ 591742 h 3671492"/>
              <a:gd name="connsiteX3" fmla="*/ 673100 w 5772150"/>
              <a:gd name="connsiteY3" fmla="*/ 172642 h 3671492"/>
              <a:gd name="connsiteX4" fmla="*/ 1168400 w 5772150"/>
              <a:gd name="connsiteY4" fmla="*/ 20242 h 3671492"/>
              <a:gd name="connsiteX5" fmla="*/ 1670050 w 5772150"/>
              <a:gd name="connsiteY5" fmla="*/ 26592 h 3671492"/>
              <a:gd name="connsiteX6" fmla="*/ 2139950 w 5772150"/>
              <a:gd name="connsiteY6" fmla="*/ 248842 h 3671492"/>
              <a:gd name="connsiteX7" fmla="*/ 2406650 w 5772150"/>
              <a:gd name="connsiteY7" fmla="*/ 559992 h 3671492"/>
              <a:gd name="connsiteX8" fmla="*/ 2597150 w 5772150"/>
              <a:gd name="connsiteY8" fmla="*/ 1067992 h 3671492"/>
              <a:gd name="connsiteX9" fmla="*/ 2895600 w 5772150"/>
              <a:gd name="connsiteY9" fmla="*/ 2153842 h 3671492"/>
              <a:gd name="connsiteX10" fmla="*/ 3041650 w 5772150"/>
              <a:gd name="connsiteY10" fmla="*/ 2668192 h 3671492"/>
              <a:gd name="connsiteX11" fmla="*/ 3130550 w 5772150"/>
              <a:gd name="connsiteY11" fmla="*/ 2738042 h 3671492"/>
              <a:gd name="connsiteX12" fmla="*/ 3194050 w 5772150"/>
              <a:gd name="connsiteY12" fmla="*/ 2630092 h 3671492"/>
              <a:gd name="connsiteX13" fmla="*/ 3429000 w 5772150"/>
              <a:gd name="connsiteY13" fmla="*/ 2109392 h 3671492"/>
              <a:gd name="connsiteX14" fmla="*/ 3549650 w 5772150"/>
              <a:gd name="connsiteY14" fmla="*/ 1925242 h 3671492"/>
              <a:gd name="connsiteX15" fmla="*/ 3727450 w 5772150"/>
              <a:gd name="connsiteY15" fmla="*/ 2210992 h 3671492"/>
              <a:gd name="connsiteX16" fmla="*/ 3962400 w 5772150"/>
              <a:gd name="connsiteY16" fmla="*/ 2941242 h 3671492"/>
              <a:gd name="connsiteX17" fmla="*/ 4051300 w 5772150"/>
              <a:gd name="connsiteY17" fmla="*/ 3061892 h 3671492"/>
              <a:gd name="connsiteX18" fmla="*/ 4146550 w 5772150"/>
              <a:gd name="connsiteY18" fmla="*/ 2807892 h 3671492"/>
              <a:gd name="connsiteX19" fmla="*/ 4197350 w 5772150"/>
              <a:gd name="connsiteY19" fmla="*/ 2630092 h 3671492"/>
              <a:gd name="connsiteX20" fmla="*/ 4305300 w 5772150"/>
              <a:gd name="connsiteY20" fmla="*/ 2674542 h 3671492"/>
              <a:gd name="connsiteX21" fmla="*/ 4533900 w 5772150"/>
              <a:gd name="connsiteY21" fmla="*/ 3080942 h 3671492"/>
              <a:gd name="connsiteX22" fmla="*/ 4667250 w 5772150"/>
              <a:gd name="connsiteY22" fmla="*/ 3239692 h 3671492"/>
              <a:gd name="connsiteX23" fmla="*/ 4845050 w 5772150"/>
              <a:gd name="connsiteY23" fmla="*/ 2941242 h 3671492"/>
              <a:gd name="connsiteX24" fmla="*/ 4997450 w 5772150"/>
              <a:gd name="connsiteY24" fmla="*/ 2674542 h 3671492"/>
              <a:gd name="connsiteX25" fmla="*/ 5270500 w 5772150"/>
              <a:gd name="connsiteY25" fmla="*/ 2579292 h 3671492"/>
              <a:gd name="connsiteX26" fmla="*/ 5772150 w 5772150"/>
              <a:gd name="connsiteY26" fmla="*/ 2522142 h 3671492"/>
              <a:gd name="connsiteX0" fmla="*/ 0 w 5772150"/>
              <a:gd name="connsiteY0" fmla="*/ 3671492 h 3671492"/>
              <a:gd name="connsiteX1" fmla="*/ 139700 w 5772150"/>
              <a:gd name="connsiteY1" fmla="*/ 1544242 h 3671492"/>
              <a:gd name="connsiteX2" fmla="*/ 349250 w 5772150"/>
              <a:gd name="connsiteY2" fmla="*/ 591742 h 3671492"/>
              <a:gd name="connsiteX3" fmla="*/ 673100 w 5772150"/>
              <a:gd name="connsiteY3" fmla="*/ 172642 h 3671492"/>
              <a:gd name="connsiteX4" fmla="*/ 1168400 w 5772150"/>
              <a:gd name="connsiteY4" fmla="*/ 20242 h 3671492"/>
              <a:gd name="connsiteX5" fmla="*/ 1670050 w 5772150"/>
              <a:gd name="connsiteY5" fmla="*/ 26592 h 3671492"/>
              <a:gd name="connsiteX6" fmla="*/ 2139950 w 5772150"/>
              <a:gd name="connsiteY6" fmla="*/ 248842 h 3671492"/>
              <a:gd name="connsiteX7" fmla="*/ 2406650 w 5772150"/>
              <a:gd name="connsiteY7" fmla="*/ 559992 h 3671492"/>
              <a:gd name="connsiteX8" fmla="*/ 2597150 w 5772150"/>
              <a:gd name="connsiteY8" fmla="*/ 1067992 h 3671492"/>
              <a:gd name="connsiteX9" fmla="*/ 2895600 w 5772150"/>
              <a:gd name="connsiteY9" fmla="*/ 2153842 h 3671492"/>
              <a:gd name="connsiteX10" fmla="*/ 3041650 w 5772150"/>
              <a:gd name="connsiteY10" fmla="*/ 2668192 h 3671492"/>
              <a:gd name="connsiteX11" fmla="*/ 3130550 w 5772150"/>
              <a:gd name="connsiteY11" fmla="*/ 2738042 h 3671492"/>
              <a:gd name="connsiteX12" fmla="*/ 3194050 w 5772150"/>
              <a:gd name="connsiteY12" fmla="*/ 2630092 h 3671492"/>
              <a:gd name="connsiteX13" fmla="*/ 3429000 w 5772150"/>
              <a:gd name="connsiteY13" fmla="*/ 2109392 h 3671492"/>
              <a:gd name="connsiteX14" fmla="*/ 3549650 w 5772150"/>
              <a:gd name="connsiteY14" fmla="*/ 1925242 h 3671492"/>
              <a:gd name="connsiteX15" fmla="*/ 3727450 w 5772150"/>
              <a:gd name="connsiteY15" fmla="*/ 2210992 h 3671492"/>
              <a:gd name="connsiteX16" fmla="*/ 3962400 w 5772150"/>
              <a:gd name="connsiteY16" fmla="*/ 2941242 h 3671492"/>
              <a:gd name="connsiteX17" fmla="*/ 4051300 w 5772150"/>
              <a:gd name="connsiteY17" fmla="*/ 3061892 h 3671492"/>
              <a:gd name="connsiteX18" fmla="*/ 4146550 w 5772150"/>
              <a:gd name="connsiteY18" fmla="*/ 2807892 h 3671492"/>
              <a:gd name="connsiteX19" fmla="*/ 4197350 w 5772150"/>
              <a:gd name="connsiteY19" fmla="*/ 2630092 h 3671492"/>
              <a:gd name="connsiteX20" fmla="*/ 4305300 w 5772150"/>
              <a:gd name="connsiteY20" fmla="*/ 2674542 h 3671492"/>
              <a:gd name="connsiteX21" fmla="*/ 4533900 w 5772150"/>
              <a:gd name="connsiteY21" fmla="*/ 3080942 h 3671492"/>
              <a:gd name="connsiteX22" fmla="*/ 4667250 w 5772150"/>
              <a:gd name="connsiteY22" fmla="*/ 3239692 h 3671492"/>
              <a:gd name="connsiteX23" fmla="*/ 4845050 w 5772150"/>
              <a:gd name="connsiteY23" fmla="*/ 2941242 h 3671492"/>
              <a:gd name="connsiteX24" fmla="*/ 4997450 w 5772150"/>
              <a:gd name="connsiteY24" fmla="*/ 2674542 h 3671492"/>
              <a:gd name="connsiteX25" fmla="*/ 5270500 w 5772150"/>
              <a:gd name="connsiteY25" fmla="*/ 2579292 h 3671492"/>
              <a:gd name="connsiteX26" fmla="*/ 5772150 w 5772150"/>
              <a:gd name="connsiteY26" fmla="*/ 2522142 h 3671492"/>
              <a:gd name="connsiteX0" fmla="*/ 0 w 5772150"/>
              <a:gd name="connsiteY0" fmla="*/ 3671492 h 3671492"/>
              <a:gd name="connsiteX1" fmla="*/ 139700 w 5772150"/>
              <a:gd name="connsiteY1" fmla="*/ 1544242 h 3671492"/>
              <a:gd name="connsiteX2" fmla="*/ 349250 w 5772150"/>
              <a:gd name="connsiteY2" fmla="*/ 591742 h 3671492"/>
              <a:gd name="connsiteX3" fmla="*/ 673100 w 5772150"/>
              <a:gd name="connsiteY3" fmla="*/ 172642 h 3671492"/>
              <a:gd name="connsiteX4" fmla="*/ 1168400 w 5772150"/>
              <a:gd name="connsiteY4" fmla="*/ 20242 h 3671492"/>
              <a:gd name="connsiteX5" fmla="*/ 1670050 w 5772150"/>
              <a:gd name="connsiteY5" fmla="*/ 26592 h 3671492"/>
              <a:gd name="connsiteX6" fmla="*/ 2139950 w 5772150"/>
              <a:gd name="connsiteY6" fmla="*/ 248842 h 3671492"/>
              <a:gd name="connsiteX7" fmla="*/ 2406650 w 5772150"/>
              <a:gd name="connsiteY7" fmla="*/ 559992 h 3671492"/>
              <a:gd name="connsiteX8" fmla="*/ 2597150 w 5772150"/>
              <a:gd name="connsiteY8" fmla="*/ 1067992 h 3671492"/>
              <a:gd name="connsiteX9" fmla="*/ 2895600 w 5772150"/>
              <a:gd name="connsiteY9" fmla="*/ 2153842 h 3671492"/>
              <a:gd name="connsiteX10" fmla="*/ 3041650 w 5772150"/>
              <a:gd name="connsiteY10" fmla="*/ 2668192 h 3671492"/>
              <a:gd name="connsiteX11" fmla="*/ 3194050 w 5772150"/>
              <a:gd name="connsiteY11" fmla="*/ 2630092 h 3671492"/>
              <a:gd name="connsiteX12" fmla="*/ 3429000 w 5772150"/>
              <a:gd name="connsiteY12" fmla="*/ 2109392 h 3671492"/>
              <a:gd name="connsiteX13" fmla="*/ 3549650 w 5772150"/>
              <a:gd name="connsiteY13" fmla="*/ 1925242 h 3671492"/>
              <a:gd name="connsiteX14" fmla="*/ 3727450 w 5772150"/>
              <a:gd name="connsiteY14" fmla="*/ 2210992 h 3671492"/>
              <a:gd name="connsiteX15" fmla="*/ 3962400 w 5772150"/>
              <a:gd name="connsiteY15" fmla="*/ 2941242 h 3671492"/>
              <a:gd name="connsiteX16" fmla="*/ 4051300 w 5772150"/>
              <a:gd name="connsiteY16" fmla="*/ 3061892 h 3671492"/>
              <a:gd name="connsiteX17" fmla="*/ 4146550 w 5772150"/>
              <a:gd name="connsiteY17" fmla="*/ 2807892 h 3671492"/>
              <a:gd name="connsiteX18" fmla="*/ 4197350 w 5772150"/>
              <a:gd name="connsiteY18" fmla="*/ 2630092 h 3671492"/>
              <a:gd name="connsiteX19" fmla="*/ 4305300 w 5772150"/>
              <a:gd name="connsiteY19" fmla="*/ 2674542 h 3671492"/>
              <a:gd name="connsiteX20" fmla="*/ 4533900 w 5772150"/>
              <a:gd name="connsiteY20" fmla="*/ 3080942 h 3671492"/>
              <a:gd name="connsiteX21" fmla="*/ 4667250 w 5772150"/>
              <a:gd name="connsiteY21" fmla="*/ 3239692 h 3671492"/>
              <a:gd name="connsiteX22" fmla="*/ 4845050 w 5772150"/>
              <a:gd name="connsiteY22" fmla="*/ 2941242 h 3671492"/>
              <a:gd name="connsiteX23" fmla="*/ 4997450 w 5772150"/>
              <a:gd name="connsiteY23" fmla="*/ 2674542 h 3671492"/>
              <a:gd name="connsiteX24" fmla="*/ 5270500 w 5772150"/>
              <a:gd name="connsiteY24" fmla="*/ 2579292 h 3671492"/>
              <a:gd name="connsiteX25" fmla="*/ 5772150 w 5772150"/>
              <a:gd name="connsiteY25" fmla="*/ 2522142 h 3671492"/>
              <a:gd name="connsiteX0" fmla="*/ 0 w 5767917"/>
              <a:gd name="connsiteY0" fmla="*/ 3696892 h 3696892"/>
              <a:gd name="connsiteX1" fmla="*/ 135467 w 5767917"/>
              <a:gd name="connsiteY1" fmla="*/ 1544242 h 3696892"/>
              <a:gd name="connsiteX2" fmla="*/ 345017 w 5767917"/>
              <a:gd name="connsiteY2" fmla="*/ 591742 h 3696892"/>
              <a:gd name="connsiteX3" fmla="*/ 668867 w 5767917"/>
              <a:gd name="connsiteY3" fmla="*/ 172642 h 3696892"/>
              <a:gd name="connsiteX4" fmla="*/ 1164167 w 5767917"/>
              <a:gd name="connsiteY4" fmla="*/ 20242 h 3696892"/>
              <a:gd name="connsiteX5" fmla="*/ 1665817 w 5767917"/>
              <a:gd name="connsiteY5" fmla="*/ 26592 h 3696892"/>
              <a:gd name="connsiteX6" fmla="*/ 2135717 w 5767917"/>
              <a:gd name="connsiteY6" fmla="*/ 248842 h 3696892"/>
              <a:gd name="connsiteX7" fmla="*/ 2402417 w 5767917"/>
              <a:gd name="connsiteY7" fmla="*/ 559992 h 3696892"/>
              <a:gd name="connsiteX8" fmla="*/ 2592917 w 5767917"/>
              <a:gd name="connsiteY8" fmla="*/ 1067992 h 3696892"/>
              <a:gd name="connsiteX9" fmla="*/ 2891367 w 5767917"/>
              <a:gd name="connsiteY9" fmla="*/ 2153842 h 3696892"/>
              <a:gd name="connsiteX10" fmla="*/ 3037417 w 5767917"/>
              <a:gd name="connsiteY10" fmla="*/ 2668192 h 3696892"/>
              <a:gd name="connsiteX11" fmla="*/ 3189817 w 5767917"/>
              <a:gd name="connsiteY11" fmla="*/ 2630092 h 3696892"/>
              <a:gd name="connsiteX12" fmla="*/ 3424767 w 5767917"/>
              <a:gd name="connsiteY12" fmla="*/ 2109392 h 3696892"/>
              <a:gd name="connsiteX13" fmla="*/ 3545417 w 5767917"/>
              <a:gd name="connsiteY13" fmla="*/ 1925242 h 3696892"/>
              <a:gd name="connsiteX14" fmla="*/ 3723217 w 5767917"/>
              <a:gd name="connsiteY14" fmla="*/ 2210992 h 3696892"/>
              <a:gd name="connsiteX15" fmla="*/ 3958167 w 5767917"/>
              <a:gd name="connsiteY15" fmla="*/ 2941242 h 3696892"/>
              <a:gd name="connsiteX16" fmla="*/ 4047067 w 5767917"/>
              <a:gd name="connsiteY16" fmla="*/ 3061892 h 3696892"/>
              <a:gd name="connsiteX17" fmla="*/ 4142317 w 5767917"/>
              <a:gd name="connsiteY17" fmla="*/ 2807892 h 3696892"/>
              <a:gd name="connsiteX18" fmla="*/ 4193117 w 5767917"/>
              <a:gd name="connsiteY18" fmla="*/ 2630092 h 3696892"/>
              <a:gd name="connsiteX19" fmla="*/ 4301067 w 5767917"/>
              <a:gd name="connsiteY19" fmla="*/ 2674542 h 3696892"/>
              <a:gd name="connsiteX20" fmla="*/ 4529667 w 5767917"/>
              <a:gd name="connsiteY20" fmla="*/ 3080942 h 3696892"/>
              <a:gd name="connsiteX21" fmla="*/ 4663017 w 5767917"/>
              <a:gd name="connsiteY21" fmla="*/ 3239692 h 3696892"/>
              <a:gd name="connsiteX22" fmla="*/ 4840817 w 5767917"/>
              <a:gd name="connsiteY22" fmla="*/ 2941242 h 3696892"/>
              <a:gd name="connsiteX23" fmla="*/ 4993217 w 5767917"/>
              <a:gd name="connsiteY23" fmla="*/ 2674542 h 3696892"/>
              <a:gd name="connsiteX24" fmla="*/ 5266267 w 5767917"/>
              <a:gd name="connsiteY24" fmla="*/ 2579292 h 3696892"/>
              <a:gd name="connsiteX25" fmla="*/ 5767917 w 5767917"/>
              <a:gd name="connsiteY25" fmla="*/ 2522142 h 3696892"/>
              <a:gd name="connsiteX0" fmla="*/ 0 w 5772150"/>
              <a:gd name="connsiteY0" fmla="*/ 3709592 h 3709592"/>
              <a:gd name="connsiteX1" fmla="*/ 139700 w 5772150"/>
              <a:gd name="connsiteY1" fmla="*/ 1544242 h 3709592"/>
              <a:gd name="connsiteX2" fmla="*/ 349250 w 5772150"/>
              <a:gd name="connsiteY2" fmla="*/ 591742 h 3709592"/>
              <a:gd name="connsiteX3" fmla="*/ 673100 w 5772150"/>
              <a:gd name="connsiteY3" fmla="*/ 172642 h 3709592"/>
              <a:gd name="connsiteX4" fmla="*/ 1168400 w 5772150"/>
              <a:gd name="connsiteY4" fmla="*/ 20242 h 3709592"/>
              <a:gd name="connsiteX5" fmla="*/ 1670050 w 5772150"/>
              <a:gd name="connsiteY5" fmla="*/ 26592 h 3709592"/>
              <a:gd name="connsiteX6" fmla="*/ 2139950 w 5772150"/>
              <a:gd name="connsiteY6" fmla="*/ 248842 h 3709592"/>
              <a:gd name="connsiteX7" fmla="*/ 2406650 w 5772150"/>
              <a:gd name="connsiteY7" fmla="*/ 559992 h 3709592"/>
              <a:gd name="connsiteX8" fmla="*/ 2597150 w 5772150"/>
              <a:gd name="connsiteY8" fmla="*/ 1067992 h 3709592"/>
              <a:gd name="connsiteX9" fmla="*/ 2895600 w 5772150"/>
              <a:gd name="connsiteY9" fmla="*/ 2153842 h 3709592"/>
              <a:gd name="connsiteX10" fmla="*/ 3041650 w 5772150"/>
              <a:gd name="connsiteY10" fmla="*/ 2668192 h 3709592"/>
              <a:gd name="connsiteX11" fmla="*/ 3194050 w 5772150"/>
              <a:gd name="connsiteY11" fmla="*/ 2630092 h 3709592"/>
              <a:gd name="connsiteX12" fmla="*/ 3429000 w 5772150"/>
              <a:gd name="connsiteY12" fmla="*/ 2109392 h 3709592"/>
              <a:gd name="connsiteX13" fmla="*/ 3549650 w 5772150"/>
              <a:gd name="connsiteY13" fmla="*/ 1925242 h 3709592"/>
              <a:gd name="connsiteX14" fmla="*/ 3727450 w 5772150"/>
              <a:gd name="connsiteY14" fmla="*/ 2210992 h 3709592"/>
              <a:gd name="connsiteX15" fmla="*/ 3962400 w 5772150"/>
              <a:gd name="connsiteY15" fmla="*/ 2941242 h 3709592"/>
              <a:gd name="connsiteX16" fmla="*/ 4051300 w 5772150"/>
              <a:gd name="connsiteY16" fmla="*/ 3061892 h 3709592"/>
              <a:gd name="connsiteX17" fmla="*/ 4146550 w 5772150"/>
              <a:gd name="connsiteY17" fmla="*/ 2807892 h 3709592"/>
              <a:gd name="connsiteX18" fmla="*/ 4197350 w 5772150"/>
              <a:gd name="connsiteY18" fmla="*/ 2630092 h 3709592"/>
              <a:gd name="connsiteX19" fmla="*/ 4305300 w 5772150"/>
              <a:gd name="connsiteY19" fmla="*/ 2674542 h 3709592"/>
              <a:gd name="connsiteX20" fmla="*/ 4533900 w 5772150"/>
              <a:gd name="connsiteY20" fmla="*/ 3080942 h 3709592"/>
              <a:gd name="connsiteX21" fmla="*/ 4667250 w 5772150"/>
              <a:gd name="connsiteY21" fmla="*/ 3239692 h 3709592"/>
              <a:gd name="connsiteX22" fmla="*/ 4845050 w 5772150"/>
              <a:gd name="connsiteY22" fmla="*/ 2941242 h 3709592"/>
              <a:gd name="connsiteX23" fmla="*/ 4997450 w 5772150"/>
              <a:gd name="connsiteY23" fmla="*/ 2674542 h 3709592"/>
              <a:gd name="connsiteX24" fmla="*/ 5270500 w 5772150"/>
              <a:gd name="connsiteY24" fmla="*/ 2579292 h 3709592"/>
              <a:gd name="connsiteX25" fmla="*/ 5772150 w 5772150"/>
              <a:gd name="connsiteY25" fmla="*/ 2522142 h 3709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5772150" h="3709592">
                <a:moveTo>
                  <a:pt x="0" y="3709592"/>
                </a:moveTo>
                <a:cubicBezTo>
                  <a:pt x="40746" y="2902613"/>
                  <a:pt x="81492" y="2063884"/>
                  <a:pt x="139700" y="1544242"/>
                </a:cubicBezTo>
                <a:cubicBezTo>
                  <a:pt x="197908" y="1024600"/>
                  <a:pt x="260350" y="820342"/>
                  <a:pt x="349250" y="591742"/>
                </a:cubicBezTo>
                <a:cubicBezTo>
                  <a:pt x="438150" y="363142"/>
                  <a:pt x="536575" y="267892"/>
                  <a:pt x="673100" y="172642"/>
                </a:cubicBezTo>
                <a:cubicBezTo>
                  <a:pt x="809625" y="77392"/>
                  <a:pt x="1002242" y="44584"/>
                  <a:pt x="1168400" y="20242"/>
                </a:cubicBezTo>
                <a:cubicBezTo>
                  <a:pt x="1334558" y="-4100"/>
                  <a:pt x="1508125" y="-11508"/>
                  <a:pt x="1670050" y="26592"/>
                </a:cubicBezTo>
                <a:cubicBezTo>
                  <a:pt x="1831975" y="64692"/>
                  <a:pt x="2017183" y="159942"/>
                  <a:pt x="2139950" y="248842"/>
                </a:cubicBezTo>
                <a:cubicBezTo>
                  <a:pt x="2262717" y="337742"/>
                  <a:pt x="2330450" y="423467"/>
                  <a:pt x="2406650" y="559992"/>
                </a:cubicBezTo>
                <a:cubicBezTo>
                  <a:pt x="2482850" y="696517"/>
                  <a:pt x="2515658" y="802350"/>
                  <a:pt x="2597150" y="1067992"/>
                </a:cubicBezTo>
                <a:cubicBezTo>
                  <a:pt x="2678642" y="1333634"/>
                  <a:pt x="2821517" y="1887142"/>
                  <a:pt x="2895600" y="2153842"/>
                </a:cubicBezTo>
                <a:cubicBezTo>
                  <a:pt x="2969683" y="2420542"/>
                  <a:pt x="2991908" y="2588817"/>
                  <a:pt x="3041650" y="2668192"/>
                </a:cubicBezTo>
                <a:cubicBezTo>
                  <a:pt x="3091392" y="2747567"/>
                  <a:pt x="3129492" y="2723225"/>
                  <a:pt x="3194050" y="2630092"/>
                </a:cubicBezTo>
                <a:cubicBezTo>
                  <a:pt x="3258608" y="2536959"/>
                  <a:pt x="3369733" y="2226867"/>
                  <a:pt x="3429000" y="2109392"/>
                </a:cubicBezTo>
                <a:cubicBezTo>
                  <a:pt x="3488267" y="1991917"/>
                  <a:pt x="3499908" y="1908309"/>
                  <a:pt x="3549650" y="1925242"/>
                </a:cubicBezTo>
                <a:cubicBezTo>
                  <a:pt x="3599392" y="1942175"/>
                  <a:pt x="3658658" y="2041659"/>
                  <a:pt x="3727450" y="2210992"/>
                </a:cubicBezTo>
                <a:cubicBezTo>
                  <a:pt x="3796242" y="2380325"/>
                  <a:pt x="3908425" y="2799425"/>
                  <a:pt x="3962400" y="2941242"/>
                </a:cubicBezTo>
                <a:cubicBezTo>
                  <a:pt x="4016375" y="3083059"/>
                  <a:pt x="4020608" y="3084117"/>
                  <a:pt x="4051300" y="3061892"/>
                </a:cubicBezTo>
                <a:cubicBezTo>
                  <a:pt x="4081992" y="3039667"/>
                  <a:pt x="4122208" y="2879859"/>
                  <a:pt x="4146550" y="2807892"/>
                </a:cubicBezTo>
                <a:cubicBezTo>
                  <a:pt x="4170892" y="2735925"/>
                  <a:pt x="4170892" y="2652317"/>
                  <a:pt x="4197350" y="2630092"/>
                </a:cubicBezTo>
                <a:cubicBezTo>
                  <a:pt x="4223808" y="2607867"/>
                  <a:pt x="4249208" y="2599400"/>
                  <a:pt x="4305300" y="2674542"/>
                </a:cubicBezTo>
                <a:cubicBezTo>
                  <a:pt x="4361392" y="2749684"/>
                  <a:pt x="4473575" y="2986750"/>
                  <a:pt x="4533900" y="3080942"/>
                </a:cubicBezTo>
                <a:cubicBezTo>
                  <a:pt x="4594225" y="3175134"/>
                  <a:pt x="4615392" y="3262975"/>
                  <a:pt x="4667250" y="3239692"/>
                </a:cubicBezTo>
                <a:cubicBezTo>
                  <a:pt x="4719108" y="3216409"/>
                  <a:pt x="4790017" y="3035433"/>
                  <a:pt x="4845050" y="2941242"/>
                </a:cubicBezTo>
                <a:cubicBezTo>
                  <a:pt x="4900083" y="2847051"/>
                  <a:pt x="4926542" y="2734867"/>
                  <a:pt x="4997450" y="2674542"/>
                </a:cubicBezTo>
                <a:cubicBezTo>
                  <a:pt x="5068358" y="2614217"/>
                  <a:pt x="5141383" y="2604692"/>
                  <a:pt x="5270500" y="2579292"/>
                </a:cubicBezTo>
                <a:cubicBezTo>
                  <a:pt x="5399617" y="2553892"/>
                  <a:pt x="5772150" y="2522142"/>
                  <a:pt x="5772150" y="2522142"/>
                </a:cubicBezTo>
              </a:path>
            </a:pathLst>
          </a:custGeom>
          <a:ln w="3175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3666066" y="2679974"/>
            <a:ext cx="3782484" cy="3007509"/>
          </a:xfrm>
          <a:custGeom>
            <a:avLst/>
            <a:gdLst>
              <a:gd name="connsiteX0" fmla="*/ 0 w 3778250"/>
              <a:gd name="connsiteY0" fmla="*/ 2977876 h 2977876"/>
              <a:gd name="connsiteX1" fmla="*/ 215900 w 3778250"/>
              <a:gd name="connsiteY1" fmla="*/ 1555476 h 2977876"/>
              <a:gd name="connsiteX2" fmla="*/ 431800 w 3778250"/>
              <a:gd name="connsiteY2" fmla="*/ 533126 h 2977876"/>
              <a:gd name="connsiteX3" fmla="*/ 635000 w 3778250"/>
              <a:gd name="connsiteY3" fmla="*/ 37826 h 2977876"/>
              <a:gd name="connsiteX4" fmla="*/ 806450 w 3778250"/>
              <a:gd name="connsiteY4" fmla="*/ 101326 h 2977876"/>
              <a:gd name="connsiteX5" fmla="*/ 996950 w 3778250"/>
              <a:gd name="connsiteY5" fmla="*/ 634726 h 2977876"/>
              <a:gd name="connsiteX6" fmla="*/ 1250950 w 3778250"/>
              <a:gd name="connsiteY6" fmla="*/ 1523726 h 2977876"/>
              <a:gd name="connsiteX7" fmla="*/ 1466850 w 3778250"/>
              <a:gd name="connsiteY7" fmla="*/ 2330176 h 2977876"/>
              <a:gd name="connsiteX8" fmla="*/ 1593850 w 3778250"/>
              <a:gd name="connsiteY8" fmla="*/ 2520676 h 2977876"/>
              <a:gd name="connsiteX9" fmla="*/ 1701800 w 3778250"/>
              <a:gd name="connsiteY9" fmla="*/ 2292076 h 2977876"/>
              <a:gd name="connsiteX10" fmla="*/ 1790700 w 3778250"/>
              <a:gd name="connsiteY10" fmla="*/ 2342876 h 2977876"/>
              <a:gd name="connsiteX11" fmla="*/ 1847850 w 3778250"/>
              <a:gd name="connsiteY11" fmla="*/ 2654026 h 2977876"/>
              <a:gd name="connsiteX12" fmla="*/ 1955800 w 3778250"/>
              <a:gd name="connsiteY12" fmla="*/ 2730226 h 2977876"/>
              <a:gd name="connsiteX13" fmla="*/ 2178050 w 3778250"/>
              <a:gd name="connsiteY13" fmla="*/ 2622276 h 2977876"/>
              <a:gd name="connsiteX14" fmla="*/ 2400300 w 3778250"/>
              <a:gd name="connsiteY14" fmla="*/ 2806426 h 2977876"/>
              <a:gd name="connsiteX15" fmla="*/ 2635250 w 3778250"/>
              <a:gd name="connsiteY15" fmla="*/ 2819126 h 2977876"/>
              <a:gd name="connsiteX16" fmla="*/ 3181350 w 3778250"/>
              <a:gd name="connsiteY16" fmla="*/ 2863576 h 2977876"/>
              <a:gd name="connsiteX17" fmla="*/ 3778250 w 3778250"/>
              <a:gd name="connsiteY17" fmla="*/ 2901676 h 2977876"/>
              <a:gd name="connsiteX0" fmla="*/ 0 w 3782484"/>
              <a:gd name="connsiteY0" fmla="*/ 3007509 h 3007509"/>
              <a:gd name="connsiteX1" fmla="*/ 220134 w 3782484"/>
              <a:gd name="connsiteY1" fmla="*/ 1555476 h 3007509"/>
              <a:gd name="connsiteX2" fmla="*/ 436034 w 3782484"/>
              <a:gd name="connsiteY2" fmla="*/ 533126 h 3007509"/>
              <a:gd name="connsiteX3" fmla="*/ 639234 w 3782484"/>
              <a:gd name="connsiteY3" fmla="*/ 37826 h 3007509"/>
              <a:gd name="connsiteX4" fmla="*/ 810684 w 3782484"/>
              <a:gd name="connsiteY4" fmla="*/ 101326 h 3007509"/>
              <a:gd name="connsiteX5" fmla="*/ 1001184 w 3782484"/>
              <a:gd name="connsiteY5" fmla="*/ 634726 h 3007509"/>
              <a:gd name="connsiteX6" fmla="*/ 1255184 w 3782484"/>
              <a:gd name="connsiteY6" fmla="*/ 1523726 h 3007509"/>
              <a:gd name="connsiteX7" fmla="*/ 1471084 w 3782484"/>
              <a:gd name="connsiteY7" fmla="*/ 2330176 h 3007509"/>
              <a:gd name="connsiteX8" fmla="*/ 1598084 w 3782484"/>
              <a:gd name="connsiteY8" fmla="*/ 2520676 h 3007509"/>
              <a:gd name="connsiteX9" fmla="*/ 1706034 w 3782484"/>
              <a:gd name="connsiteY9" fmla="*/ 2292076 h 3007509"/>
              <a:gd name="connsiteX10" fmla="*/ 1794934 w 3782484"/>
              <a:gd name="connsiteY10" fmla="*/ 2342876 h 3007509"/>
              <a:gd name="connsiteX11" fmla="*/ 1852084 w 3782484"/>
              <a:gd name="connsiteY11" fmla="*/ 2654026 h 3007509"/>
              <a:gd name="connsiteX12" fmla="*/ 1960034 w 3782484"/>
              <a:gd name="connsiteY12" fmla="*/ 2730226 h 3007509"/>
              <a:gd name="connsiteX13" fmla="*/ 2182284 w 3782484"/>
              <a:gd name="connsiteY13" fmla="*/ 2622276 h 3007509"/>
              <a:gd name="connsiteX14" fmla="*/ 2404534 w 3782484"/>
              <a:gd name="connsiteY14" fmla="*/ 2806426 h 3007509"/>
              <a:gd name="connsiteX15" fmla="*/ 2639484 w 3782484"/>
              <a:gd name="connsiteY15" fmla="*/ 2819126 h 3007509"/>
              <a:gd name="connsiteX16" fmla="*/ 3185584 w 3782484"/>
              <a:gd name="connsiteY16" fmla="*/ 2863576 h 3007509"/>
              <a:gd name="connsiteX17" fmla="*/ 3782484 w 3782484"/>
              <a:gd name="connsiteY17" fmla="*/ 2901676 h 3007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782484" h="3007509">
                <a:moveTo>
                  <a:pt x="0" y="3007509"/>
                </a:moveTo>
                <a:cubicBezTo>
                  <a:pt x="71966" y="2500038"/>
                  <a:pt x="147462" y="1967873"/>
                  <a:pt x="220134" y="1555476"/>
                </a:cubicBezTo>
                <a:cubicBezTo>
                  <a:pt x="292806" y="1143079"/>
                  <a:pt x="366184" y="786068"/>
                  <a:pt x="436034" y="533126"/>
                </a:cubicBezTo>
                <a:cubicBezTo>
                  <a:pt x="505884" y="280184"/>
                  <a:pt x="576792" y="109793"/>
                  <a:pt x="639234" y="37826"/>
                </a:cubicBezTo>
                <a:cubicBezTo>
                  <a:pt x="701676" y="-34141"/>
                  <a:pt x="750359" y="1843"/>
                  <a:pt x="810684" y="101326"/>
                </a:cubicBezTo>
                <a:cubicBezTo>
                  <a:pt x="871009" y="200809"/>
                  <a:pt x="927101" y="397659"/>
                  <a:pt x="1001184" y="634726"/>
                </a:cubicBezTo>
                <a:cubicBezTo>
                  <a:pt x="1075267" y="871793"/>
                  <a:pt x="1176867" y="1241151"/>
                  <a:pt x="1255184" y="1523726"/>
                </a:cubicBezTo>
                <a:cubicBezTo>
                  <a:pt x="1333501" y="1806301"/>
                  <a:pt x="1413934" y="2164018"/>
                  <a:pt x="1471084" y="2330176"/>
                </a:cubicBezTo>
                <a:cubicBezTo>
                  <a:pt x="1528234" y="2496334"/>
                  <a:pt x="1558926" y="2527026"/>
                  <a:pt x="1598084" y="2520676"/>
                </a:cubicBezTo>
                <a:cubicBezTo>
                  <a:pt x="1637242" y="2514326"/>
                  <a:pt x="1673226" y="2321709"/>
                  <a:pt x="1706034" y="2292076"/>
                </a:cubicBezTo>
                <a:cubicBezTo>
                  <a:pt x="1738842" y="2262443"/>
                  <a:pt x="1770592" y="2282551"/>
                  <a:pt x="1794934" y="2342876"/>
                </a:cubicBezTo>
                <a:cubicBezTo>
                  <a:pt x="1819276" y="2403201"/>
                  <a:pt x="1824567" y="2589468"/>
                  <a:pt x="1852084" y="2654026"/>
                </a:cubicBezTo>
                <a:cubicBezTo>
                  <a:pt x="1879601" y="2718584"/>
                  <a:pt x="1905001" y="2735518"/>
                  <a:pt x="1960034" y="2730226"/>
                </a:cubicBezTo>
                <a:cubicBezTo>
                  <a:pt x="2015067" y="2724934"/>
                  <a:pt x="2108201" y="2609576"/>
                  <a:pt x="2182284" y="2622276"/>
                </a:cubicBezTo>
                <a:cubicBezTo>
                  <a:pt x="2256367" y="2634976"/>
                  <a:pt x="2328334" y="2773618"/>
                  <a:pt x="2404534" y="2806426"/>
                </a:cubicBezTo>
                <a:cubicBezTo>
                  <a:pt x="2480734" y="2839234"/>
                  <a:pt x="2639484" y="2819126"/>
                  <a:pt x="2639484" y="2819126"/>
                </a:cubicBezTo>
                <a:lnTo>
                  <a:pt x="3185584" y="2863576"/>
                </a:lnTo>
                <a:lnTo>
                  <a:pt x="3782484" y="2901676"/>
                </a:lnTo>
              </a:path>
            </a:pathLst>
          </a:custGeom>
          <a:ln w="31750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835400" y="3486150"/>
            <a:ext cx="3606800" cy="2188633"/>
          </a:xfrm>
          <a:custGeom>
            <a:avLst/>
            <a:gdLst>
              <a:gd name="connsiteX0" fmla="*/ 0 w 3594100"/>
              <a:gd name="connsiteY0" fmla="*/ 2171700 h 2178613"/>
              <a:gd name="connsiteX1" fmla="*/ 450850 w 3594100"/>
              <a:gd name="connsiteY1" fmla="*/ 2178050 h 2178613"/>
              <a:gd name="connsiteX2" fmla="*/ 673100 w 3594100"/>
              <a:gd name="connsiteY2" fmla="*/ 2159000 h 2178613"/>
              <a:gd name="connsiteX3" fmla="*/ 908050 w 3594100"/>
              <a:gd name="connsiteY3" fmla="*/ 2038350 h 2178613"/>
              <a:gd name="connsiteX4" fmla="*/ 1085850 w 3594100"/>
              <a:gd name="connsiteY4" fmla="*/ 1631950 h 2178613"/>
              <a:gd name="connsiteX5" fmla="*/ 1289050 w 3594100"/>
              <a:gd name="connsiteY5" fmla="*/ 1339850 h 2178613"/>
              <a:gd name="connsiteX6" fmla="*/ 1758950 w 3594100"/>
              <a:gd name="connsiteY6" fmla="*/ 850900 h 2178613"/>
              <a:gd name="connsiteX7" fmla="*/ 2679700 w 3594100"/>
              <a:gd name="connsiteY7" fmla="*/ 292100 h 2178613"/>
              <a:gd name="connsiteX8" fmla="*/ 3327400 w 3594100"/>
              <a:gd name="connsiteY8" fmla="*/ 50800 h 2178613"/>
              <a:gd name="connsiteX9" fmla="*/ 3594100 w 3594100"/>
              <a:gd name="connsiteY9" fmla="*/ 0 h 2178613"/>
              <a:gd name="connsiteX0" fmla="*/ 0 w 3606800"/>
              <a:gd name="connsiteY0" fmla="*/ 2188633 h 2188633"/>
              <a:gd name="connsiteX1" fmla="*/ 463550 w 3606800"/>
              <a:gd name="connsiteY1" fmla="*/ 2178050 h 2188633"/>
              <a:gd name="connsiteX2" fmla="*/ 685800 w 3606800"/>
              <a:gd name="connsiteY2" fmla="*/ 2159000 h 2188633"/>
              <a:gd name="connsiteX3" fmla="*/ 920750 w 3606800"/>
              <a:gd name="connsiteY3" fmla="*/ 2038350 h 2188633"/>
              <a:gd name="connsiteX4" fmla="*/ 1098550 w 3606800"/>
              <a:gd name="connsiteY4" fmla="*/ 1631950 h 2188633"/>
              <a:gd name="connsiteX5" fmla="*/ 1301750 w 3606800"/>
              <a:gd name="connsiteY5" fmla="*/ 1339850 h 2188633"/>
              <a:gd name="connsiteX6" fmla="*/ 1771650 w 3606800"/>
              <a:gd name="connsiteY6" fmla="*/ 850900 h 2188633"/>
              <a:gd name="connsiteX7" fmla="*/ 2692400 w 3606800"/>
              <a:gd name="connsiteY7" fmla="*/ 292100 h 2188633"/>
              <a:gd name="connsiteX8" fmla="*/ 3340100 w 3606800"/>
              <a:gd name="connsiteY8" fmla="*/ 50800 h 2188633"/>
              <a:gd name="connsiteX9" fmla="*/ 3606800 w 3606800"/>
              <a:gd name="connsiteY9" fmla="*/ 0 h 218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606800" h="2188633">
                <a:moveTo>
                  <a:pt x="0" y="2188633"/>
                </a:moveTo>
                <a:lnTo>
                  <a:pt x="463550" y="2178050"/>
                </a:lnTo>
                <a:cubicBezTo>
                  <a:pt x="577850" y="2173111"/>
                  <a:pt x="609600" y="2182283"/>
                  <a:pt x="685800" y="2159000"/>
                </a:cubicBezTo>
                <a:cubicBezTo>
                  <a:pt x="762000" y="2135717"/>
                  <a:pt x="851958" y="2126192"/>
                  <a:pt x="920750" y="2038350"/>
                </a:cubicBezTo>
                <a:cubicBezTo>
                  <a:pt x="989542" y="1950508"/>
                  <a:pt x="1035050" y="1748367"/>
                  <a:pt x="1098550" y="1631950"/>
                </a:cubicBezTo>
                <a:cubicBezTo>
                  <a:pt x="1162050" y="1515533"/>
                  <a:pt x="1189567" y="1470025"/>
                  <a:pt x="1301750" y="1339850"/>
                </a:cubicBezTo>
                <a:cubicBezTo>
                  <a:pt x="1413933" y="1209675"/>
                  <a:pt x="1539875" y="1025525"/>
                  <a:pt x="1771650" y="850900"/>
                </a:cubicBezTo>
                <a:cubicBezTo>
                  <a:pt x="2003425" y="676275"/>
                  <a:pt x="2430992" y="425450"/>
                  <a:pt x="2692400" y="292100"/>
                </a:cubicBezTo>
                <a:cubicBezTo>
                  <a:pt x="2953808" y="158750"/>
                  <a:pt x="3187700" y="99483"/>
                  <a:pt x="3340100" y="50800"/>
                </a:cubicBezTo>
                <a:cubicBezTo>
                  <a:pt x="3492500" y="2117"/>
                  <a:pt x="3549650" y="1058"/>
                  <a:pt x="3606800" y="0"/>
                </a:cubicBezTo>
              </a:path>
            </a:pathLst>
          </a:custGeom>
          <a:ln w="31750">
            <a:solidFill>
              <a:schemeClr val="accent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973068" y="2032000"/>
            <a:ext cx="1197864" cy="22859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+/- Symptoms</a:t>
            </a:r>
            <a:endParaRPr lang="en-US" sz="1200" b="1" dirty="0">
              <a:solidFill>
                <a:schemeClr val="tx1"/>
              </a:solidFill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1936750" y="5676903"/>
            <a:ext cx="5499100" cy="131058"/>
            <a:chOff x="1936750" y="5676903"/>
            <a:chExt cx="5499100" cy="131058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193675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222885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250825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280035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308610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337820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367030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396240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425450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454660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483235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511810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541655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569595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598805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628015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657225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685165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714375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7435850" y="5676903"/>
              <a:ext cx="0" cy="131058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>
            <a:off x="1803404" y="5772150"/>
            <a:ext cx="5848346" cy="228596"/>
            <a:chOff x="1803404" y="5943600"/>
            <a:chExt cx="5848346" cy="228596"/>
          </a:xfrm>
        </p:grpSpPr>
        <p:sp>
          <p:nvSpPr>
            <p:cNvPr id="23" name="Rectangle 22"/>
            <p:cNvSpPr>
              <a:spLocks/>
            </p:cNvSpPr>
            <p:nvPr/>
          </p:nvSpPr>
          <p:spPr>
            <a:xfrm>
              <a:off x="1803404" y="5943600"/>
              <a:ext cx="228596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1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45" name="Rectangle 44"/>
            <p:cNvSpPr>
              <a:spLocks/>
            </p:cNvSpPr>
            <p:nvPr/>
          </p:nvSpPr>
          <p:spPr>
            <a:xfrm>
              <a:off x="2101850" y="5943600"/>
              <a:ext cx="228596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2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47" name="Rectangle 46"/>
            <p:cNvSpPr>
              <a:spLocks/>
            </p:cNvSpPr>
            <p:nvPr/>
          </p:nvSpPr>
          <p:spPr>
            <a:xfrm>
              <a:off x="2381250" y="5943600"/>
              <a:ext cx="228596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0000"/>
                  </a:solidFill>
                  <a:latin typeface="Arial"/>
                  <a:cs typeface="Arial"/>
                </a:rPr>
                <a:t>3</a:t>
              </a:r>
            </a:p>
          </p:txBody>
        </p:sp>
        <p:sp>
          <p:nvSpPr>
            <p:cNvPr id="48" name="Rectangle 47"/>
            <p:cNvSpPr>
              <a:spLocks/>
            </p:cNvSpPr>
            <p:nvPr/>
          </p:nvSpPr>
          <p:spPr>
            <a:xfrm>
              <a:off x="2660646" y="5943600"/>
              <a:ext cx="228596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4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49" name="Rectangle 48"/>
            <p:cNvSpPr>
              <a:spLocks/>
            </p:cNvSpPr>
            <p:nvPr/>
          </p:nvSpPr>
          <p:spPr>
            <a:xfrm>
              <a:off x="2952762" y="5943600"/>
              <a:ext cx="228596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5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50" name="Rectangle 49"/>
            <p:cNvSpPr>
              <a:spLocks/>
            </p:cNvSpPr>
            <p:nvPr/>
          </p:nvSpPr>
          <p:spPr>
            <a:xfrm>
              <a:off x="3244858" y="5943600"/>
              <a:ext cx="228596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6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51" name="Rectangle 50"/>
            <p:cNvSpPr>
              <a:spLocks/>
            </p:cNvSpPr>
            <p:nvPr/>
          </p:nvSpPr>
          <p:spPr>
            <a:xfrm>
              <a:off x="3530608" y="5943600"/>
              <a:ext cx="228596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0000"/>
                  </a:solidFill>
                  <a:latin typeface="Arial"/>
                  <a:cs typeface="Arial"/>
                </a:rPr>
                <a:t>7</a:t>
              </a:r>
            </a:p>
          </p:txBody>
        </p:sp>
        <p:sp>
          <p:nvSpPr>
            <p:cNvPr id="52" name="Rectangle 51"/>
            <p:cNvSpPr>
              <a:spLocks/>
            </p:cNvSpPr>
            <p:nvPr/>
          </p:nvSpPr>
          <p:spPr>
            <a:xfrm>
              <a:off x="3822704" y="5943600"/>
              <a:ext cx="228596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8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53" name="Rectangle 52"/>
            <p:cNvSpPr>
              <a:spLocks/>
            </p:cNvSpPr>
            <p:nvPr/>
          </p:nvSpPr>
          <p:spPr>
            <a:xfrm>
              <a:off x="4114800" y="5943600"/>
              <a:ext cx="228596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9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54" name="Rectangle 53"/>
            <p:cNvSpPr>
              <a:spLocks/>
            </p:cNvSpPr>
            <p:nvPr/>
          </p:nvSpPr>
          <p:spPr>
            <a:xfrm>
              <a:off x="4330692" y="5943600"/>
              <a:ext cx="411468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10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55" name="Rectangle 54"/>
            <p:cNvSpPr>
              <a:spLocks/>
            </p:cNvSpPr>
            <p:nvPr/>
          </p:nvSpPr>
          <p:spPr>
            <a:xfrm>
              <a:off x="4616450" y="5943600"/>
              <a:ext cx="411468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11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56" name="Rectangle 55"/>
            <p:cNvSpPr>
              <a:spLocks/>
            </p:cNvSpPr>
            <p:nvPr/>
          </p:nvSpPr>
          <p:spPr>
            <a:xfrm>
              <a:off x="4902196" y="5943600"/>
              <a:ext cx="411468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12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57" name="Rectangle 56"/>
            <p:cNvSpPr>
              <a:spLocks/>
            </p:cNvSpPr>
            <p:nvPr/>
          </p:nvSpPr>
          <p:spPr>
            <a:xfrm>
              <a:off x="5194312" y="5943600"/>
              <a:ext cx="411468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13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58" name="Rectangle 57"/>
            <p:cNvSpPr>
              <a:spLocks/>
            </p:cNvSpPr>
            <p:nvPr/>
          </p:nvSpPr>
          <p:spPr>
            <a:xfrm>
              <a:off x="5492758" y="5943600"/>
              <a:ext cx="411468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14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59" name="Rectangle 58"/>
            <p:cNvSpPr>
              <a:spLocks/>
            </p:cNvSpPr>
            <p:nvPr/>
          </p:nvSpPr>
          <p:spPr>
            <a:xfrm>
              <a:off x="5772158" y="5943600"/>
              <a:ext cx="411468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15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60" name="Rectangle 59"/>
            <p:cNvSpPr>
              <a:spLocks/>
            </p:cNvSpPr>
            <p:nvPr/>
          </p:nvSpPr>
          <p:spPr>
            <a:xfrm>
              <a:off x="6070604" y="5943600"/>
              <a:ext cx="411468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16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61" name="Rectangle 60"/>
            <p:cNvSpPr>
              <a:spLocks/>
            </p:cNvSpPr>
            <p:nvPr/>
          </p:nvSpPr>
          <p:spPr>
            <a:xfrm>
              <a:off x="6369050" y="5943600"/>
              <a:ext cx="411468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17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62" name="Rectangle 61"/>
            <p:cNvSpPr>
              <a:spLocks/>
            </p:cNvSpPr>
            <p:nvPr/>
          </p:nvSpPr>
          <p:spPr>
            <a:xfrm>
              <a:off x="6648446" y="5943600"/>
              <a:ext cx="411468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18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63" name="Rectangle 62"/>
            <p:cNvSpPr>
              <a:spLocks/>
            </p:cNvSpPr>
            <p:nvPr/>
          </p:nvSpPr>
          <p:spPr>
            <a:xfrm>
              <a:off x="6946896" y="5943600"/>
              <a:ext cx="411468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19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64" name="Rectangle 63"/>
            <p:cNvSpPr>
              <a:spLocks/>
            </p:cNvSpPr>
            <p:nvPr/>
          </p:nvSpPr>
          <p:spPr>
            <a:xfrm>
              <a:off x="7240282" y="5943600"/>
              <a:ext cx="411468" cy="22859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20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</p:grpSp>
      <p:sp>
        <p:nvSpPr>
          <p:cNvPr id="67" name="Rectangle 66"/>
          <p:cNvSpPr/>
          <p:nvPr/>
        </p:nvSpPr>
        <p:spPr>
          <a:xfrm>
            <a:off x="4006850" y="6038850"/>
            <a:ext cx="1143000" cy="22859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Weeks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>
            <a:spLocks/>
          </p:cNvSpPr>
          <p:nvPr/>
        </p:nvSpPr>
        <p:spPr>
          <a:xfrm>
            <a:off x="5715000" y="1752600"/>
            <a:ext cx="1600200" cy="941832"/>
          </a:xfrm>
          <a:prstGeom prst="rect">
            <a:avLst/>
          </a:prstGeom>
          <a:solidFill>
            <a:schemeClr val="bg1">
              <a:alpha val="95000"/>
            </a:schemeClr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9" name="Group 68"/>
          <p:cNvGrpSpPr/>
          <p:nvPr/>
        </p:nvGrpSpPr>
        <p:grpSpPr>
          <a:xfrm>
            <a:off x="5943600" y="1803401"/>
            <a:ext cx="1346200" cy="838198"/>
            <a:chOff x="5943600" y="1803401"/>
            <a:chExt cx="1346200" cy="838198"/>
          </a:xfrm>
        </p:grpSpPr>
        <p:sp>
          <p:nvSpPr>
            <p:cNvPr id="16" name="Rectangle 15"/>
            <p:cNvSpPr>
              <a:spLocks noChangeAspect="1"/>
            </p:cNvSpPr>
            <p:nvPr/>
          </p:nvSpPr>
          <p:spPr>
            <a:xfrm>
              <a:off x="5943600" y="2133600"/>
              <a:ext cx="182876" cy="182876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>
              <a:spLocks noChangeAspect="1"/>
            </p:cNvSpPr>
            <p:nvPr/>
          </p:nvSpPr>
          <p:spPr>
            <a:xfrm>
              <a:off x="5943600" y="2438400"/>
              <a:ext cx="182876" cy="182876"/>
            </a:xfrm>
            <a:prstGeom prst="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146800" y="1803401"/>
              <a:ext cx="1143000" cy="22859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HCV RNA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146800" y="2108200"/>
              <a:ext cx="1143000" cy="22859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ALT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146800" y="2413000"/>
              <a:ext cx="1143000" cy="22859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Anti-HCV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>
              <a:spLocks noChangeAspect="1"/>
            </p:cNvSpPr>
            <p:nvPr/>
          </p:nvSpPr>
          <p:spPr>
            <a:xfrm>
              <a:off x="5943600" y="1828800"/>
              <a:ext cx="182876" cy="182876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2" name="Straight Arrow Connector 71"/>
          <p:cNvCxnSpPr/>
          <p:nvPr/>
        </p:nvCxnSpPr>
        <p:spPr>
          <a:xfrm flipH="1">
            <a:off x="1708150" y="5505450"/>
            <a:ext cx="152400" cy="15240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847850" y="5283200"/>
            <a:ext cx="1143000" cy="22859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HCV Infection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060779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8135"/>
    </mc:Choice>
    <mc:Fallback xmlns="">
      <p:transition advTm="38135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Source: McGovern BH, et al. </a:t>
            </a:r>
            <a:r>
              <a:rPr lang="en-US" dirty="0" err="1" smtClean="0"/>
              <a:t>Clin</a:t>
            </a:r>
            <a:r>
              <a:rPr lang="en-US" dirty="0" smtClean="0"/>
              <a:t> </a:t>
            </a:r>
            <a:r>
              <a:rPr lang="en-US" smtClean="0"/>
              <a:t>Infect Dis. </a:t>
            </a:r>
            <a:r>
              <a:rPr lang="en-US" dirty="0" smtClean="0"/>
              <a:t>2009;49:1051-60.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Distribution of HCV RNA Levels for</a:t>
            </a:r>
            <a:br>
              <a:rPr lang="en-US" sz="2800" dirty="0" smtClean="0"/>
            </a:br>
            <a:r>
              <a:rPr lang="en-US" sz="2800" dirty="0" smtClean="0"/>
              <a:t>Acute versus Chronic HCV</a:t>
            </a:r>
            <a:endParaRPr lang="en-US" sz="2800" dirty="0"/>
          </a:p>
        </p:txBody>
      </p:sp>
      <p:graphicFrame>
        <p:nvGraphicFramePr>
          <p:cNvPr id="7" name="Char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7190446"/>
              </p:ext>
            </p:extLst>
          </p:nvPr>
        </p:nvGraphicFramePr>
        <p:xfrm>
          <a:off x="685799" y="1447800"/>
          <a:ext cx="8242135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26581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88093"/>
    </mc:Choice>
    <mc:Fallback xmlns="">
      <p:transition advTm="88093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Features &amp; Natural History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875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227"/>
    </mc:Choice>
    <mc:Fallback xmlns="">
      <p:transition advTm="3227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Acute Hepatitis </a:t>
            </a:r>
            <a:r>
              <a:rPr lang="en-US" dirty="0" smtClean="0">
                <a:solidFill>
                  <a:srgbClr val="FFFFFF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C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Clinical Features Among 51 Patients with Acute HCV </a:t>
            </a:r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Infection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Source: </a:t>
            </a:r>
            <a:r>
              <a:rPr lang="en-US" dirty="0" err="1">
                <a:solidFill>
                  <a:srgbClr val="1F497D"/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Gerlach</a:t>
            </a:r>
            <a:r>
              <a:rPr lang="en-US" dirty="0">
                <a:solidFill>
                  <a:srgbClr val="1F497D"/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 JT, et al.  Gastroenterology. 2003;125:80-8</a:t>
            </a:r>
            <a:r>
              <a:rPr lang="en-US" dirty="0" smtClean="0">
                <a:solidFill>
                  <a:srgbClr val="1F497D"/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.</a:t>
            </a:r>
            <a:endParaRPr lang="en-US" dirty="0">
              <a:solidFill>
                <a:srgbClr val="1F497D"/>
              </a:solidFill>
              <a:latin typeface="Arial" pitchFamily="-110" charset="0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7449557"/>
              </p:ext>
            </p:extLst>
          </p:nvPr>
        </p:nvGraphicFramePr>
        <p:xfrm>
          <a:off x="621220" y="1905000"/>
          <a:ext cx="791318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18878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2266"/>
    </mc:Choice>
    <mc:Fallback xmlns="">
      <p:transition advTm="32266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Acute Hepatitis </a:t>
            </a:r>
            <a:r>
              <a:rPr lang="en-US" dirty="0" smtClean="0">
                <a:solidFill>
                  <a:srgbClr val="FFFFFF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C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Clinical Features Among </a:t>
            </a:r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24 </a:t>
            </a:r>
            <a:r>
              <a:rPr lang="en-US" dirty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Patients with Acute HCV </a:t>
            </a:r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Infection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42900" indent="-342900" defTabSz="457200">
              <a:lnSpc>
                <a:spcPct val="90000"/>
              </a:lnSpc>
              <a:buClr>
                <a:srgbClr val="7592A4"/>
              </a:buClr>
            </a:pPr>
            <a:r>
              <a:rPr lang="en-US" dirty="0">
                <a:solidFill>
                  <a:srgbClr val="1F497D"/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Source: </a:t>
            </a:r>
            <a:r>
              <a:rPr lang="en-US" dirty="0" err="1">
                <a:solidFill>
                  <a:srgbClr val="1F497D"/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Santantonio</a:t>
            </a:r>
            <a:r>
              <a:rPr lang="en-US" dirty="0">
                <a:solidFill>
                  <a:srgbClr val="1F497D"/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 T, et al.  Dig Liver Dis. 2003;35:104-13.</a:t>
            </a:r>
            <a:endParaRPr lang="en-US" dirty="0">
              <a:solidFill>
                <a:srgbClr val="1F497D"/>
              </a:solidFill>
              <a:latin typeface="Arial" pitchFamily="-110" charset="0"/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6518102"/>
              </p:ext>
            </p:extLst>
          </p:nvPr>
        </p:nvGraphicFramePr>
        <p:xfrm>
          <a:off x="621220" y="1828800"/>
          <a:ext cx="7907909" cy="44882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48651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0061"/>
    </mc:Choice>
    <mc:Fallback xmlns="">
      <p:transition advTm="50061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Disclosure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No disclosures to report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787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57"/>
    </mc:Choice>
    <mc:Fallback xmlns="">
      <p:transition advTm="1057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Natural History of Acute HCV Infection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182880" indent="-182880">
              <a:spcBef>
                <a:spcPts val="1128"/>
              </a:spcBef>
            </a:pPr>
            <a:r>
              <a:rPr lang="en-US" sz="2000" dirty="0">
                <a:solidFill>
                  <a:schemeClr val="tx1"/>
                </a:solidFill>
              </a:rPr>
              <a:t>Incubation period = 4-14 </a:t>
            </a:r>
            <a:r>
              <a:rPr lang="en-US" sz="2000" dirty="0" smtClean="0">
                <a:solidFill>
                  <a:schemeClr val="tx1"/>
                </a:solidFill>
              </a:rPr>
              <a:t>weeks</a:t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- Most with </a:t>
            </a:r>
            <a:r>
              <a:rPr lang="en-US" sz="2000" dirty="0">
                <a:solidFill>
                  <a:schemeClr val="tx1"/>
                </a:solidFill>
              </a:rPr>
              <a:t>acute HCV are asymptomatic or minimally </a:t>
            </a:r>
            <a:r>
              <a:rPr lang="en-US" sz="2000" dirty="0" smtClean="0">
                <a:solidFill>
                  <a:schemeClr val="tx1"/>
                </a:solidFill>
              </a:rPr>
              <a:t>symptomatic</a:t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- </a:t>
            </a:r>
            <a:r>
              <a:rPr lang="en-US" sz="2000" dirty="0" smtClean="0">
                <a:solidFill>
                  <a:schemeClr val="tx1"/>
                </a:solidFill>
                <a:sym typeface="Wingdings"/>
              </a:rPr>
              <a:t>Only </a:t>
            </a:r>
            <a:r>
              <a:rPr lang="en-US" sz="2000" dirty="0">
                <a:solidFill>
                  <a:schemeClr val="tx1"/>
                </a:solidFill>
                <a:sym typeface="Wingdings"/>
              </a:rPr>
              <a:t>10-20% have </a:t>
            </a:r>
            <a:r>
              <a:rPr lang="en-US" sz="2000" dirty="0" smtClean="0">
                <a:solidFill>
                  <a:schemeClr val="tx1"/>
                </a:solidFill>
                <a:sym typeface="Wingdings"/>
              </a:rPr>
              <a:t>a distinct clinical </a:t>
            </a:r>
            <a:r>
              <a:rPr lang="en-US" sz="2000" dirty="0">
                <a:solidFill>
                  <a:schemeClr val="tx1"/>
                </a:solidFill>
                <a:sym typeface="Wingdings"/>
              </a:rPr>
              <a:t>illness</a:t>
            </a:r>
            <a:endParaRPr lang="en-US" sz="2000" dirty="0">
              <a:solidFill>
                <a:schemeClr val="tx1"/>
              </a:solidFill>
            </a:endParaRPr>
          </a:p>
          <a:p>
            <a:pPr marL="182880" indent="-182880">
              <a:spcBef>
                <a:spcPts val="1800"/>
              </a:spcBef>
              <a:buFont typeface="Arial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If clinical illness occurs, hepatitis is </a:t>
            </a:r>
            <a:r>
              <a:rPr lang="en-US" sz="2000" u="sng" dirty="0">
                <a:solidFill>
                  <a:schemeClr val="tx1"/>
                </a:solidFill>
              </a:rPr>
              <a:t>rarely </a:t>
            </a:r>
            <a:r>
              <a:rPr lang="en-US" sz="2000" u="sng" dirty="0" smtClean="0">
                <a:solidFill>
                  <a:schemeClr val="tx1"/>
                </a:solidFill>
              </a:rPr>
              <a:t>fulminant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- ALT </a:t>
            </a:r>
            <a:r>
              <a:rPr lang="en-US" sz="2000" dirty="0">
                <a:solidFill>
                  <a:schemeClr val="tx1"/>
                </a:solidFill>
              </a:rPr>
              <a:t>typically 400-1000 U/</a:t>
            </a:r>
            <a:r>
              <a:rPr lang="en-US" sz="2000" dirty="0" smtClean="0">
                <a:solidFill>
                  <a:schemeClr val="tx1"/>
                </a:solidFill>
              </a:rPr>
              <a:t>L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- Bilirubin </a:t>
            </a:r>
            <a:r>
              <a:rPr lang="en-US" sz="2000" dirty="0">
                <a:solidFill>
                  <a:schemeClr val="tx1"/>
                </a:solidFill>
              </a:rPr>
              <a:t>rarely &gt;12 mg/</a:t>
            </a:r>
            <a:r>
              <a:rPr lang="en-US" sz="2000" dirty="0" smtClean="0">
                <a:solidFill>
                  <a:schemeClr val="tx1"/>
                </a:solidFill>
              </a:rPr>
              <a:t>dl</a:t>
            </a:r>
            <a:endParaRPr lang="en-US" sz="2000" dirty="0">
              <a:solidFill>
                <a:schemeClr val="tx1"/>
              </a:solidFill>
            </a:endParaRPr>
          </a:p>
          <a:p>
            <a:pPr marL="182880" indent="-182880">
              <a:spcBef>
                <a:spcPts val="1800"/>
              </a:spcBef>
              <a:buFont typeface="Arial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Two possible </a:t>
            </a:r>
            <a:r>
              <a:rPr lang="en-US" sz="2000" dirty="0" smtClean="0">
                <a:solidFill>
                  <a:schemeClr val="tx1"/>
                </a:solidFill>
              </a:rPr>
              <a:t>outcomes:</a:t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- Spontaneous clearance: estimated at 20</a:t>
            </a:r>
            <a:r>
              <a:rPr lang="en-US" sz="2000" dirty="0">
                <a:solidFill>
                  <a:schemeClr val="tx1"/>
                </a:solidFill>
              </a:rPr>
              <a:t>-25</a:t>
            </a:r>
            <a:r>
              <a:rPr lang="en-US" sz="2000" dirty="0" smtClean="0">
                <a:solidFill>
                  <a:schemeClr val="tx1"/>
                </a:solidFill>
              </a:rPr>
              <a:t>%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1400" dirty="0" smtClean="0">
                <a:solidFill>
                  <a:schemeClr val="tx1"/>
                </a:solidFill>
              </a:rPr>
              <a:t>(may </a:t>
            </a:r>
            <a:r>
              <a:rPr lang="en-US" sz="1400" dirty="0">
                <a:solidFill>
                  <a:schemeClr val="tx1"/>
                </a:solidFill>
              </a:rPr>
              <a:t>be lower in HIV-</a:t>
            </a:r>
            <a:r>
              <a:rPr lang="en-US" sz="1400" dirty="0" smtClean="0">
                <a:solidFill>
                  <a:schemeClr val="tx1"/>
                </a:solidFill>
              </a:rPr>
              <a:t>infected)</a:t>
            </a:r>
            <a:br>
              <a:rPr lang="en-US" sz="14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- </a:t>
            </a:r>
            <a:r>
              <a:rPr lang="en-US" sz="2000" dirty="0" smtClean="0"/>
              <a:t>Persistent </a:t>
            </a:r>
            <a:r>
              <a:rPr lang="en-US" sz="2000" dirty="0"/>
              <a:t>chronic HCV infection</a:t>
            </a:r>
            <a:r>
              <a:rPr lang="en-US" sz="2000" dirty="0" smtClean="0"/>
              <a:t>.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Low, et. al. AIDS Reviews 2008; 10:245-53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195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24070"/>
    </mc:Choice>
    <mc:Fallback xmlns="">
      <p:transition advTm="12407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Predictors of Spontaneous HCV Clearance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050" y="1600200"/>
            <a:ext cx="8515350" cy="4800600"/>
          </a:xfrm>
        </p:spPr>
        <p:txBody>
          <a:bodyPr/>
          <a:lstStyle/>
          <a:p>
            <a:r>
              <a:rPr lang="en-US" dirty="0" smtClean="0"/>
              <a:t>Lower peak HCV RNA levels</a:t>
            </a:r>
          </a:p>
          <a:p>
            <a:r>
              <a:rPr lang="en-US" dirty="0" smtClean="0"/>
              <a:t>Rapid early decline in HCV viral level</a:t>
            </a:r>
          </a:p>
          <a:p>
            <a:r>
              <a:rPr lang="en-US" dirty="0" smtClean="0"/>
              <a:t>High ALT</a:t>
            </a:r>
          </a:p>
          <a:p>
            <a:r>
              <a:rPr lang="en-US" dirty="0" smtClean="0"/>
              <a:t>Presence of jaundice</a:t>
            </a:r>
          </a:p>
          <a:p>
            <a:r>
              <a:rPr lang="en-US" dirty="0" smtClean="0"/>
              <a:t>Female gender</a:t>
            </a:r>
          </a:p>
          <a:p>
            <a:r>
              <a:rPr lang="en-US" dirty="0" smtClean="0"/>
              <a:t>Younger age</a:t>
            </a:r>
          </a:p>
          <a:p>
            <a:r>
              <a:rPr lang="en-US" dirty="0" smtClean="0"/>
              <a:t>Non-black race</a:t>
            </a:r>
          </a:p>
          <a:p>
            <a:r>
              <a:rPr lang="en-US" dirty="0" err="1"/>
              <a:t>Coinfection</a:t>
            </a:r>
            <a:r>
              <a:rPr lang="en-US" dirty="0"/>
              <a:t> with chronic </a:t>
            </a:r>
            <a:r>
              <a:rPr lang="en-US" dirty="0" err="1"/>
              <a:t>hep</a:t>
            </a:r>
            <a:r>
              <a:rPr lang="en-US" dirty="0"/>
              <a:t> B (+</a:t>
            </a:r>
            <a:r>
              <a:rPr lang="en-US" dirty="0" err="1"/>
              <a:t>HBsAg</a:t>
            </a:r>
            <a:r>
              <a:rPr lang="en-US" dirty="0"/>
              <a:t>)</a:t>
            </a:r>
            <a:endParaRPr lang="en-US" dirty="0" smtClean="0"/>
          </a:p>
          <a:p>
            <a:r>
              <a:rPr lang="en-US" i="1" dirty="0" smtClean="0"/>
              <a:t>IL28B</a:t>
            </a:r>
            <a:r>
              <a:rPr lang="en-US" dirty="0" smtClean="0"/>
              <a:t> CC homozygous genotype</a:t>
            </a:r>
            <a:endParaRPr lang="en-US" i="1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70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94351"/>
    </mc:Choice>
    <mc:Fallback xmlns="">
      <p:transition advTm="94351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Source: Thomas DT, et al.  Nature.  2009;461:798-802.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Genetic Variation in IL28-B and Spontaneous HCV Clearance</a:t>
            </a:r>
            <a:endParaRPr lang="en-US" sz="2600" dirty="0"/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889657"/>
              </p:ext>
            </p:extLst>
          </p:nvPr>
        </p:nvGraphicFramePr>
        <p:xfrm>
          <a:off x="461886" y="1466604"/>
          <a:ext cx="8194828" cy="48550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80334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1306"/>
    </mc:Choice>
    <mc:Fallback xmlns="">
      <p:transition advTm="41306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Source: Thomas DT, et al.  Nature. 2009;461:798-802.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Genetic Variation in IL28-B and Spontaneous HCV Clearance</a:t>
            </a:r>
            <a:endParaRPr lang="en-US" sz="2600" dirty="0"/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8265821"/>
              </p:ext>
            </p:extLst>
          </p:nvPr>
        </p:nvGraphicFramePr>
        <p:xfrm>
          <a:off x="457200" y="1524000"/>
          <a:ext cx="8229600" cy="45639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1758696" y="2514600"/>
            <a:ext cx="1365504" cy="381000"/>
          </a:xfrm>
          <a:prstGeom prst="roundRect">
            <a:avLst/>
          </a:prstGeom>
          <a:solidFill>
            <a:schemeClr val="tx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smtClean="0">
                <a:solidFill>
                  <a:schemeClr val="bg1"/>
                </a:solidFill>
                <a:latin typeface="Arial"/>
                <a:cs typeface="Arial"/>
              </a:rPr>
              <a:t>P = 4 x 10</a:t>
            </a:r>
            <a:r>
              <a:rPr lang="en-US" sz="1600" baseline="30000" dirty="0" smtClean="0">
                <a:solidFill>
                  <a:schemeClr val="bg1"/>
                </a:solidFill>
                <a:latin typeface="Arial"/>
                <a:cs typeface="Arial"/>
              </a:rPr>
              <a:t>-</a:t>
            </a:r>
            <a:r>
              <a:rPr lang="en-US" sz="1600" baseline="30000" dirty="0">
                <a:solidFill>
                  <a:schemeClr val="bg1"/>
                </a:solidFill>
                <a:latin typeface="Arial"/>
                <a:cs typeface="Arial"/>
              </a:rPr>
              <a:t>7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197096" y="2514600"/>
            <a:ext cx="1365504" cy="381000"/>
          </a:xfrm>
          <a:prstGeom prst="roundRect">
            <a:avLst/>
          </a:prstGeom>
          <a:solidFill>
            <a:schemeClr val="tx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smtClean="0">
                <a:solidFill>
                  <a:schemeClr val="bg1"/>
                </a:solidFill>
                <a:latin typeface="Arial"/>
                <a:cs typeface="Arial"/>
              </a:rPr>
              <a:t>P = 0.04</a:t>
            </a:r>
            <a:endParaRPr lang="en-US" sz="1600" baseline="300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635496" y="2514600"/>
            <a:ext cx="1365504" cy="381000"/>
          </a:xfrm>
          <a:prstGeom prst="roundRect">
            <a:avLst/>
          </a:prstGeom>
          <a:solidFill>
            <a:schemeClr val="tx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smtClean="0">
                <a:solidFill>
                  <a:schemeClr val="bg1"/>
                </a:solidFill>
                <a:latin typeface="Arial"/>
                <a:cs typeface="Arial"/>
              </a:rPr>
              <a:t>P = 3 x 10</a:t>
            </a:r>
            <a:r>
              <a:rPr lang="en-US" sz="1600" baseline="30000" dirty="0" smtClean="0">
                <a:solidFill>
                  <a:schemeClr val="bg1"/>
                </a:solidFill>
                <a:latin typeface="Arial"/>
                <a:cs typeface="Arial"/>
              </a:rPr>
              <a:t>-</a:t>
            </a:r>
            <a:r>
              <a:rPr lang="en-US" sz="1600" baseline="30000" dirty="0">
                <a:solidFill>
                  <a:schemeClr val="bg1"/>
                </a:solidFill>
                <a:latin typeface="Arial"/>
                <a:cs typeface="Arial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631782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178"/>
    </mc:Choice>
    <mc:Fallback xmlns="">
      <p:transition advTm="43178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0500" y="1371600"/>
            <a:ext cx="8724900" cy="52578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182880" tIns="182880" rIns="182880" bIns="182880" anchor="t">
            <a:prstTxWarp prst="textNoShape">
              <a:avLst/>
            </a:prstTxWarp>
          </a:bodyPr>
          <a:lstStyle/>
          <a:p>
            <a:pPr marL="457200" indent="-457200" eaLnBrk="1" hangingPunct="1">
              <a:lnSpc>
                <a:spcPts val="2400"/>
              </a:lnSpc>
              <a:spcBef>
                <a:spcPts val="0"/>
              </a:spcBef>
              <a:spcAft>
                <a:spcPts val="2000"/>
              </a:spcAft>
              <a:buClr>
                <a:srgbClr val="B59452">
                  <a:lumMod val="40000"/>
                  <a:lumOff val="60000"/>
                </a:srgbClr>
              </a:buClr>
              <a:buFont typeface="Wingdings" charset="2"/>
              <a:buChar char="§"/>
            </a:pPr>
            <a:r>
              <a:rPr lang="en-US" sz="2000" dirty="0">
                <a:solidFill>
                  <a:prstClr val="white"/>
                </a:solidFill>
                <a:latin typeface="Arial"/>
                <a:cs typeface="Arial"/>
              </a:rPr>
              <a:t>Often a missed diagnosis!</a:t>
            </a:r>
          </a:p>
          <a:p>
            <a:pPr marL="457200" indent="-457200" eaLnBrk="1" hangingPunct="1">
              <a:lnSpc>
                <a:spcPts val="2400"/>
              </a:lnSpc>
              <a:spcBef>
                <a:spcPts val="0"/>
              </a:spcBef>
              <a:spcAft>
                <a:spcPts val="2000"/>
              </a:spcAft>
              <a:buClr>
                <a:srgbClr val="B59452">
                  <a:lumMod val="40000"/>
                  <a:lumOff val="60000"/>
                </a:srgbClr>
              </a:buClr>
              <a:buFont typeface="Wingdings" charset="2"/>
              <a:buChar char="§"/>
            </a:pPr>
            <a:r>
              <a:rPr lang="en-US" sz="2000" dirty="0">
                <a:solidFill>
                  <a:prstClr val="white"/>
                </a:solidFill>
                <a:latin typeface="Arial"/>
                <a:cs typeface="Arial"/>
              </a:rPr>
              <a:t>Contaminated blood exposure is the most common but sexual transmission can occur</a:t>
            </a:r>
          </a:p>
          <a:p>
            <a:pPr marL="457200" indent="-457200" eaLnBrk="1" hangingPunct="1">
              <a:lnSpc>
                <a:spcPts val="2400"/>
              </a:lnSpc>
              <a:spcBef>
                <a:spcPts val="0"/>
              </a:spcBef>
              <a:spcAft>
                <a:spcPts val="2000"/>
              </a:spcAft>
              <a:buClr>
                <a:srgbClr val="B59452">
                  <a:lumMod val="40000"/>
                  <a:lumOff val="60000"/>
                </a:srgbClr>
              </a:buClr>
              <a:buFont typeface="Wingdings" charset="2"/>
              <a:buChar char="§"/>
            </a:pPr>
            <a:r>
              <a:rPr lang="en-US" sz="2000" dirty="0">
                <a:solidFill>
                  <a:prstClr val="white"/>
                </a:solidFill>
                <a:latin typeface="Arial"/>
                <a:cs typeface="Arial"/>
              </a:rPr>
              <a:t>Confirmation of acute hepatitis C can be challenging since minority (10-20%) of patients have clinical symptoms</a:t>
            </a:r>
          </a:p>
          <a:p>
            <a:pPr marL="457200" indent="-457200" eaLnBrk="1" hangingPunct="1">
              <a:lnSpc>
                <a:spcPts val="2400"/>
              </a:lnSpc>
              <a:spcBef>
                <a:spcPts val="0"/>
              </a:spcBef>
              <a:spcAft>
                <a:spcPts val="2000"/>
              </a:spcAft>
              <a:buClr>
                <a:srgbClr val="B59452">
                  <a:lumMod val="40000"/>
                  <a:lumOff val="60000"/>
                </a:srgbClr>
              </a:buClr>
              <a:buFont typeface="Wingdings" charset="2"/>
              <a:buChar char="§"/>
            </a:pPr>
            <a:r>
              <a:rPr lang="en-US" sz="2000" dirty="0">
                <a:solidFill>
                  <a:prstClr val="white"/>
                </a:solidFill>
                <a:latin typeface="Arial"/>
                <a:cs typeface="Arial"/>
              </a:rPr>
              <a:t>HCV RNA, serum ALT and HCV antibody testing remain the cornerstone of acute HCV diagnosis</a:t>
            </a:r>
          </a:p>
          <a:p>
            <a:pPr marL="457200" indent="-457200" eaLnBrk="1" hangingPunct="1">
              <a:lnSpc>
                <a:spcPts val="2400"/>
              </a:lnSpc>
              <a:spcBef>
                <a:spcPts val="0"/>
              </a:spcBef>
              <a:spcAft>
                <a:spcPts val="2000"/>
              </a:spcAft>
              <a:buClr>
                <a:srgbClr val="B59452">
                  <a:lumMod val="40000"/>
                  <a:lumOff val="60000"/>
                </a:srgbClr>
              </a:buClr>
              <a:buFont typeface="Wingdings" charset="2"/>
              <a:buChar char="§"/>
            </a:pPr>
            <a:r>
              <a:rPr lang="en-US" sz="2000" dirty="0">
                <a:solidFill>
                  <a:prstClr val="white"/>
                </a:solidFill>
                <a:latin typeface="Arial"/>
                <a:cs typeface="Arial"/>
              </a:rPr>
              <a:t>Spontaneous clearance can occur in some acutely infected patients but the majority (75%) will go onto chronic infection if untreated.</a:t>
            </a:r>
          </a:p>
          <a:p>
            <a:pPr marL="457200" indent="-457200" eaLnBrk="1" hangingPunct="1">
              <a:lnSpc>
                <a:spcPts val="2400"/>
              </a:lnSpc>
              <a:spcBef>
                <a:spcPts val="0"/>
              </a:spcBef>
              <a:spcAft>
                <a:spcPts val="2000"/>
              </a:spcAft>
              <a:buClr>
                <a:srgbClr val="B59452">
                  <a:lumMod val="40000"/>
                  <a:lumOff val="60000"/>
                </a:srgbClr>
              </a:buClr>
              <a:buFont typeface="Wingdings" charset="2"/>
              <a:buChar char="§"/>
            </a:pPr>
            <a:endParaRPr lang="en-US" sz="2000" dirty="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457200"/>
            <a:ext cx="9171433" cy="762000"/>
          </a:xfrm>
          <a:prstGeom prst="rect">
            <a:avLst/>
          </a:prstGeom>
          <a:solidFill>
            <a:schemeClr val="accent5">
              <a:lumMod val="75000"/>
              <a:alpha val="71000"/>
            </a:schemeClr>
          </a:solidFill>
          <a:ln>
            <a:noFill/>
          </a:ln>
        </p:spPr>
        <p:txBody>
          <a:bodyPr lIns="457200" tIns="0" rIns="457200" anchor="ctr">
            <a:noAutofit/>
          </a:bodyPr>
          <a:lstStyle/>
          <a:p>
            <a:pPr eaLnBrk="1" fontAlgn="auto" hangingPunct="1">
              <a:lnSpc>
                <a:spcPts val="3600"/>
              </a:lnSpc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Acute Hepatitis C</a:t>
            </a:r>
            <a:r>
              <a:rPr lang="en-US" sz="2000" dirty="0" smtClean="0">
                <a:solidFill>
                  <a:srgbClr val="FFFFFF"/>
                </a:solidFill>
                <a:latin typeface="Arial"/>
                <a:ea typeface="+mj-ea"/>
                <a:cs typeface="Arial"/>
              </a:rPr>
              <a:t>: Summary</a:t>
            </a:r>
            <a:endParaRPr lang="en-US" sz="2000" dirty="0">
              <a:solidFill>
                <a:srgbClr val="FFFFFF"/>
              </a:solidFill>
              <a:latin typeface="Arial"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93646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8430"/>
    </mc:Choice>
    <mc:Fallback xmlns="">
      <p:transition advTm="5843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685800"/>
            <a:ext cx="18288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600" dirty="0" smtClean="0">
                <a:solidFill>
                  <a:srgbClr val="FFFFFF"/>
                </a:solidFill>
                <a:latin typeface="Arial"/>
                <a:cs typeface="Arial"/>
              </a:rPr>
              <a:t>End</a:t>
            </a:r>
            <a:endParaRPr lang="en-US" sz="36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3720405"/>
            <a:ext cx="9144000" cy="1458147"/>
          </a:xfrm>
          <a:prstGeom prst="rect">
            <a:avLst/>
          </a:prstGeom>
          <a:solidFill>
            <a:schemeClr val="tx1">
              <a:alpha val="24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  <a:latin typeface="Arial"/>
                <a:cs typeface="Arial"/>
              </a:rPr>
              <a:t>This presentation is brought to you by</a:t>
            </a:r>
            <a:br>
              <a:rPr lang="en-US" dirty="0" smtClean="0">
                <a:solidFill>
                  <a:srgbClr val="FFFFFF"/>
                </a:solidFill>
                <a:latin typeface="Arial"/>
                <a:cs typeface="Arial"/>
              </a:rPr>
            </a:br>
            <a:r>
              <a:rPr lang="en-US" dirty="0" smtClean="0">
                <a:solidFill>
                  <a:srgbClr val="FFFFFF"/>
                </a:solidFill>
                <a:latin typeface="Arial"/>
                <a:cs typeface="Arial"/>
              </a:rPr>
              <a:t>Hepatitis </a:t>
            </a:r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Web </a:t>
            </a:r>
            <a:r>
              <a:rPr lang="en-US" dirty="0" smtClean="0">
                <a:solidFill>
                  <a:srgbClr val="FFFFFF"/>
                </a:solidFill>
                <a:latin typeface="Arial"/>
                <a:cs typeface="Arial"/>
              </a:rPr>
              <a:t>Study &amp; the Hepatitis C Online Course</a:t>
            </a:r>
          </a:p>
          <a:p>
            <a:pPr algn="ctr"/>
            <a:r>
              <a:rPr lang="en-US" sz="1800" dirty="0" smtClean="0">
                <a:solidFill>
                  <a:srgbClr val="FFFFFF"/>
                </a:solidFill>
                <a:latin typeface="Arial"/>
                <a:cs typeface="Arial"/>
              </a:rPr>
              <a:t/>
            </a:r>
            <a:br>
              <a:rPr lang="en-US" sz="1800" dirty="0" smtClean="0">
                <a:solidFill>
                  <a:srgbClr val="FFFFFF"/>
                </a:solidFill>
                <a:latin typeface="Arial"/>
                <a:cs typeface="Arial"/>
              </a:rPr>
            </a:br>
            <a:r>
              <a:rPr lang="en-US" sz="18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Funded by a grant from the Centers for Disease Control and Prevention</a:t>
            </a:r>
            <a:endParaRPr lang="en-US" sz="1800" i="1" dirty="0">
              <a:solidFill>
                <a:schemeClr val="accent5">
                  <a:lumMod val="20000"/>
                  <a:lumOff val="80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96" name="Group 95"/>
          <p:cNvGrpSpPr>
            <a:grpSpLocks noChangeAspect="1"/>
          </p:cNvGrpSpPr>
          <p:nvPr/>
        </p:nvGrpSpPr>
        <p:grpSpPr>
          <a:xfrm>
            <a:off x="2597460" y="1834787"/>
            <a:ext cx="910232" cy="908413"/>
            <a:chOff x="1573527" y="457200"/>
            <a:chExt cx="1093473" cy="1091294"/>
          </a:xfrm>
          <a:solidFill>
            <a:srgbClr val="DF5D5B"/>
          </a:solidFill>
          <a:effectLst>
            <a:outerShdw blurRad="38100" dist="101600" dir="2700000" sx="85000" sy="85000" algn="tl" rotWithShape="0">
              <a:schemeClr val="bg1">
                <a:alpha val="49000"/>
              </a:schemeClr>
            </a:outerShdw>
          </a:effectLst>
        </p:grpSpPr>
        <p:sp>
          <p:nvSpPr>
            <p:cNvPr id="97" name="Dodecagon 96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Dodecagon 97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Dodecagon 98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Dodecagon 99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Dodecagon 100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Dodecagon 101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Dodecagon 102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Dodecagon 103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Dodecagon 104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Dodecagon 105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Dodecagon 106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Dodecagon 107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Dodecagon 108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Dodecagon 109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Dodecagon 110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Dodecagon 111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Dodecagon 112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Dodecagon 113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Oval 127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1" name="Group 140"/>
          <p:cNvGrpSpPr>
            <a:grpSpLocks noChangeAspect="1"/>
          </p:cNvGrpSpPr>
          <p:nvPr/>
        </p:nvGrpSpPr>
        <p:grpSpPr>
          <a:xfrm>
            <a:off x="5645460" y="1834787"/>
            <a:ext cx="910232" cy="908413"/>
            <a:chOff x="4011927" y="457200"/>
            <a:chExt cx="1093473" cy="1091294"/>
          </a:xfrm>
          <a:solidFill>
            <a:srgbClr val="D38040"/>
          </a:solidFill>
          <a:effectLst>
            <a:outerShdw blurRad="38100" dist="101600" dir="2700000" sx="85000" sy="85000" algn="tl" rotWithShape="0">
              <a:schemeClr val="bg1">
                <a:alpha val="49000"/>
              </a:schemeClr>
            </a:outerShdw>
          </a:effectLst>
        </p:grpSpPr>
        <p:sp>
          <p:nvSpPr>
            <p:cNvPr id="142" name="Dodecagon 141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Dodecagon 142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Dodecagon 143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Dodecagon 144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Dodecagon 145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Dodecagon 146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Dodecagon 147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Dodecagon 148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Dodecagon 149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Dodecagon 150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Dodecagon 151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Dodecagon 152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Dodecagon 153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Dodecagon 154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Dodecagon 155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Dodecagon 156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Dodecagon 157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Dodecagon 158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Oval 159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Oval 160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Oval 164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Oval 165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Oval 167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Oval 168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169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Oval 170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Oval 171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Oval 172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Oval 173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6" name="Group 185"/>
          <p:cNvGrpSpPr>
            <a:grpSpLocks noChangeAspect="1"/>
          </p:cNvGrpSpPr>
          <p:nvPr/>
        </p:nvGrpSpPr>
        <p:grpSpPr>
          <a:xfrm>
            <a:off x="7169460" y="1834787"/>
            <a:ext cx="910232" cy="908413"/>
            <a:chOff x="4011927" y="457200"/>
            <a:chExt cx="1093473" cy="1091294"/>
          </a:xfrm>
          <a:solidFill>
            <a:srgbClr val="A873C4"/>
          </a:solidFill>
          <a:effectLst>
            <a:outerShdw blurRad="38100" dist="101600" dir="2700000" sx="85000" sy="85000" algn="tl" rotWithShape="0">
              <a:schemeClr val="bg1">
                <a:alpha val="49000"/>
              </a:schemeClr>
            </a:outerShdw>
          </a:effectLst>
        </p:grpSpPr>
        <p:sp>
          <p:nvSpPr>
            <p:cNvPr id="187" name="Dodecagon 186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Dodecagon 187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Dodecagon 188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Dodecagon 189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Dodecagon 190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Dodecagon 191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Dodecagon 192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Dodecagon 193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Dodecagon 194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Dodecagon 195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Dodecagon 196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Dodecagon 197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Dodecagon 198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Dodecagon 199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Dodecagon 200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Dodecagon 201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Dodecagon 202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Dodecagon 203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Oval 204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Oval 205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Oval 210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Oval 211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Oval 212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Oval 213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Oval 214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Oval 215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Oval 216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Oval 217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Oval 218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Oval 219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Oval 220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Oval 223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Oval 224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Oval 227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Oval 228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Oval 229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1" name="Group 230"/>
          <p:cNvGrpSpPr>
            <a:grpSpLocks noChangeAspect="1"/>
          </p:cNvGrpSpPr>
          <p:nvPr/>
        </p:nvGrpSpPr>
        <p:grpSpPr>
          <a:xfrm>
            <a:off x="1073460" y="1834787"/>
            <a:ext cx="910232" cy="908413"/>
            <a:chOff x="1573527" y="457200"/>
            <a:chExt cx="1093473" cy="1091294"/>
          </a:xfrm>
          <a:solidFill>
            <a:srgbClr val="4BCEE1"/>
          </a:solidFill>
          <a:effectLst>
            <a:outerShdw blurRad="38100" dist="101600" dir="2700000" sx="85000" sy="85000" algn="tl" rotWithShape="0">
              <a:schemeClr val="bg1">
                <a:alpha val="49000"/>
              </a:schemeClr>
            </a:outerShdw>
          </a:effectLst>
        </p:grpSpPr>
        <p:sp>
          <p:nvSpPr>
            <p:cNvPr id="232" name="Dodecagon 23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Dodecagon 23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Dodecagon 23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Dodecagon 23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Dodecagon 23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Dodecagon 23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Dodecagon 23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Dodecagon 23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Dodecagon 23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Dodecagon 24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Dodecagon 24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Dodecagon 24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Dodecagon 24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Dodecagon 24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6" name="Dodecagon 24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" name="Dodecagon 24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" name="Dodecagon 24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" name="Dodecagon 24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Oval 24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Oval 25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" name="Oval 25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" name="Oval 25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Oval 25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Oval 25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" name="Oval 25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" name="Oval 25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" name="Oval 25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" name="Oval 25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Oval 25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" name="Oval 26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" name="Oval 26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Oval 26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Oval 26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Oval 26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Oval 26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Oval 26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Oval 26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Oval 26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Oval 26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Oval 27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Oval 27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Oval 27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Oval 27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Oval 27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6" name="Group 275"/>
          <p:cNvGrpSpPr>
            <a:grpSpLocks noChangeAspect="1"/>
          </p:cNvGrpSpPr>
          <p:nvPr/>
        </p:nvGrpSpPr>
        <p:grpSpPr>
          <a:xfrm>
            <a:off x="4121460" y="1834787"/>
            <a:ext cx="910232" cy="908413"/>
            <a:chOff x="1573527" y="457200"/>
            <a:chExt cx="1093473" cy="1091294"/>
          </a:xfrm>
          <a:solidFill>
            <a:srgbClr val="8EAC52"/>
          </a:solidFill>
          <a:effectLst>
            <a:outerShdw blurRad="38100" dist="101600" dir="2700000" sx="85000" sy="85000" algn="tl" rotWithShape="0">
              <a:schemeClr val="bg1">
                <a:alpha val="49000"/>
              </a:schemeClr>
            </a:outerShdw>
          </a:effectLst>
        </p:grpSpPr>
        <p:sp>
          <p:nvSpPr>
            <p:cNvPr id="277" name="Dodecagon 276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Dodecagon 277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Dodecagon 278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Dodecagon 279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Dodecagon 280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Dodecagon 281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Dodecagon 282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Dodecagon 283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Dodecagon 284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Dodecagon 285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Dodecagon 286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" name="Dodecagon 287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Dodecagon 288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Dodecagon 289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Dodecagon 290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Dodecagon 291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" name="Dodecagon 292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4" name="Dodecagon 293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5" name="Oval 294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" name="Oval 295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" name="Oval 296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" name="Oval 297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" name="Oval 298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" name="Oval 299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1" name="Oval 300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" name="Oval 301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3" name="Oval 302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4" name="Oval 303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5" name="Oval 304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6" name="Oval 305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7" name="Oval 306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" name="Oval 307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" name="Oval 308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0" name="Oval 309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1" name="Oval 310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2" name="Oval 311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3" name="Oval 312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4" name="Oval 313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5" name="Oval 314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6" name="Oval 315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7" name="Oval 316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8" name="Oval 317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9" name="Oval 318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0" name="Oval 319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82001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108"/>
    </mc:Choice>
    <mc:Fallback xmlns="">
      <p:transition advClick="0" advTm="10108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Acute Hepatitis C: Epidemiology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880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308"/>
    </mc:Choice>
    <mc:Fallback xmlns="">
      <p:transition advTm="5308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Source: CDC Division of Viral Hepatitis. Statistics and Surveillance.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Incidence of Acute Hepatitis C, by year</a:t>
            </a:r>
            <a:br>
              <a:rPr lang="en-US" sz="3200" dirty="0" smtClean="0"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</a:br>
            <a:r>
              <a:rPr lang="en-US" sz="3200" dirty="0" smtClean="0"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United States, 1982-2010</a:t>
            </a:r>
            <a:endParaRPr lang="en-US" sz="3200" dirty="0"/>
          </a:p>
        </p:txBody>
      </p:sp>
      <p:graphicFrame>
        <p:nvGraphicFramePr>
          <p:cNvPr id="7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4348545"/>
              </p:ext>
            </p:extLst>
          </p:nvPr>
        </p:nvGraphicFramePr>
        <p:xfrm>
          <a:off x="459543" y="1524000"/>
          <a:ext cx="8224914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2726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058"/>
    </mc:Choice>
    <mc:Fallback xmlns="">
      <p:transition advTm="43058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National </a:t>
            </a:r>
            <a:r>
              <a:rPr lang="en-US" dirty="0" err="1"/>
              <a:t>Notifiable</a:t>
            </a:r>
            <a:r>
              <a:rPr lang="en-US" dirty="0"/>
              <a:t> Diseases </a:t>
            </a:r>
            <a:r>
              <a:rPr lang="en-US" dirty="0" smtClean="0"/>
              <a:t>Surveillance </a:t>
            </a:r>
            <a:r>
              <a:rPr lang="en-US" dirty="0"/>
              <a:t>System (NNDSS)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Reported </a:t>
            </a:r>
            <a:r>
              <a:rPr lang="en-US" dirty="0" smtClean="0"/>
              <a:t>Number </a:t>
            </a:r>
            <a:r>
              <a:rPr lang="en-US" dirty="0"/>
              <a:t>of </a:t>
            </a:r>
            <a:r>
              <a:rPr lang="en-US" dirty="0" smtClean="0"/>
              <a:t>Acute </a:t>
            </a:r>
            <a:r>
              <a:rPr lang="en-US" dirty="0"/>
              <a:t>HCV </a:t>
            </a:r>
            <a:r>
              <a:rPr lang="en-US" dirty="0" smtClean="0"/>
              <a:t>Cases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United States, 2000</a:t>
            </a:r>
            <a:r>
              <a:rPr lang="en-US" dirty="0"/>
              <a:t>-2010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176174"/>
              </p:ext>
            </p:extLst>
          </p:nvPr>
        </p:nvGraphicFramePr>
        <p:xfrm>
          <a:off x="803275" y="1524000"/>
          <a:ext cx="7543800" cy="4528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01858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9276"/>
    </mc:Choice>
    <mc:Fallback xmlns="">
      <p:transition advTm="29276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Source: CDC Division of Viral Hepatitis. Statistics and Surveillance.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Hepatitis C</a:t>
            </a:r>
            <a:br>
              <a:rPr lang="en-US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dirty="0"/>
              <a:t>Incident Cases in </a:t>
            </a:r>
            <a:r>
              <a:rPr lang="en-US" dirty="0" smtClean="0"/>
              <a:t>2010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90800" y="1905000"/>
            <a:ext cx="396240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17,000 estimated new HCV infections per year in U.S.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90800" y="3512403"/>
            <a:ext cx="396240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  <a:r>
              <a:rPr lang="en-US" dirty="0" smtClean="0"/>
              <a:t>,800 cases with symptomatic acute HCV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590800" y="5112603"/>
            <a:ext cx="396240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853 cases of acute HCV actually reported</a:t>
            </a:r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4445000" y="2895600"/>
            <a:ext cx="228600" cy="45720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4445000" y="4495800"/>
            <a:ext cx="228600" cy="45720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5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6107"/>
    </mc:Choice>
    <mc:Fallback xmlns="">
      <p:transition advTm="36107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Rationale for Identifying Patients with Acute HCV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spcBef>
                <a:spcPts val="1080"/>
              </a:spcBef>
            </a:pPr>
            <a:r>
              <a:rPr lang="en-US" sz="2200" dirty="0" smtClean="0"/>
              <a:t>Provide risk reduction counseling and linkage to care</a:t>
            </a:r>
          </a:p>
          <a:p>
            <a:pPr>
              <a:spcBef>
                <a:spcPts val="1680"/>
              </a:spcBef>
            </a:pPr>
            <a:r>
              <a:rPr lang="en-US" sz="2200" dirty="0" smtClean="0"/>
              <a:t>Shift dynamics of natural history of HCV disease</a:t>
            </a:r>
            <a:endParaRPr lang="en-US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45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031"/>
    </mc:Choice>
    <mc:Fallback xmlns="">
      <p:transition advTm="40031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Hepatitis C Transmission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spcBef>
                <a:spcPts val="1080"/>
              </a:spcBef>
            </a:pPr>
            <a:r>
              <a:rPr lang="en-US" sz="2200" dirty="0" err="1"/>
              <a:t>Bloodborne</a:t>
            </a:r>
            <a:r>
              <a:rPr lang="en-US" sz="2200" dirty="0"/>
              <a:t> transmission is the most common route</a:t>
            </a:r>
            <a:endParaRPr lang="en-US" sz="2200" u="sng" dirty="0" smtClean="0"/>
          </a:p>
          <a:p>
            <a:pPr>
              <a:spcBef>
                <a:spcPts val="1680"/>
              </a:spcBef>
            </a:pPr>
            <a:r>
              <a:rPr lang="en-US" sz="2200" dirty="0" smtClean="0"/>
              <a:t>Sexual transmission in general population considered rare</a:t>
            </a:r>
          </a:p>
          <a:p>
            <a:pPr lvl="1">
              <a:spcBef>
                <a:spcPts val="1080"/>
              </a:spcBef>
            </a:pPr>
            <a:r>
              <a:rPr lang="en-US" sz="2000" dirty="0" smtClean="0"/>
              <a:t>Among cohort of 895 heterosexual HCV-</a:t>
            </a:r>
            <a:r>
              <a:rPr lang="en-US" sz="2000" dirty="0" err="1" smtClean="0"/>
              <a:t>serodiscordant</a:t>
            </a:r>
            <a:r>
              <a:rPr lang="en-US" sz="2000" dirty="0" smtClean="0"/>
              <a:t> couples, only 3 transmissions occurred </a:t>
            </a:r>
            <a:r>
              <a:rPr lang="en-US" sz="2000" dirty="0" smtClean="0">
                <a:sym typeface="Wingdings"/>
              </a:rPr>
              <a:t> incidence 0.37/1000 person-years</a:t>
            </a:r>
          </a:p>
          <a:p>
            <a:pPr lvl="1">
              <a:spcBef>
                <a:spcPts val="1080"/>
              </a:spcBef>
            </a:pPr>
            <a:r>
              <a:rPr lang="en-US" sz="2000" dirty="0" smtClean="0">
                <a:sym typeface="Wingdings"/>
              </a:rPr>
              <a:t>Strain analysis did not support sexual transmission</a:t>
            </a:r>
            <a:endParaRPr lang="en-US" sz="2000" dirty="0" smtClean="0"/>
          </a:p>
          <a:p>
            <a:pPr>
              <a:spcBef>
                <a:spcPts val="1680"/>
              </a:spcBef>
            </a:pPr>
            <a:r>
              <a:rPr lang="en-US" sz="2200" smtClean="0"/>
              <a:t>Increasing </a:t>
            </a:r>
            <a:r>
              <a:rPr lang="en-US" sz="2200" dirty="0" smtClean="0"/>
              <a:t>reports of HIV-infected men who have sex with men with sexually-acquired acute HCV infection in Europe, Australia, and U.S.</a:t>
            </a:r>
            <a:endParaRPr lang="en-US" sz="22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/>
              <a:t>Vandelli</a:t>
            </a:r>
            <a:r>
              <a:rPr lang="en-US" dirty="0"/>
              <a:t> C, et al. Am J </a:t>
            </a:r>
            <a:r>
              <a:rPr lang="en-US" dirty="0" err="1"/>
              <a:t>Gastroenterol</a:t>
            </a:r>
            <a:r>
              <a:rPr lang="en-US" dirty="0"/>
              <a:t>. 2004;99:855-9.</a:t>
            </a:r>
          </a:p>
        </p:txBody>
      </p:sp>
    </p:spTree>
    <p:extLst>
      <p:ext uri="{BB962C8B-B14F-4D97-AF65-F5344CB8AC3E}">
        <p14:creationId xmlns:p14="http://schemas.microsoft.com/office/powerpoint/2010/main" val="1825136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10231"/>
    </mc:Choice>
    <mc:Fallback xmlns="">
      <p:transition advTm="110231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of Potential Hepatitis C Exposures </a:t>
            </a:r>
          </a:p>
        </p:txBody>
      </p:sp>
      <p:graphicFrame>
        <p:nvGraphicFramePr>
          <p:cNvPr id="4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5351949"/>
              </p:ext>
            </p:extLst>
          </p:nvPr>
        </p:nvGraphicFramePr>
        <p:xfrm>
          <a:off x="457200" y="1524004"/>
          <a:ext cx="8229600" cy="4673906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533396">
                <a:tc>
                  <a:txBody>
                    <a:bodyPr/>
                    <a:lstStyle/>
                    <a:p>
                      <a:pPr marL="91440" marR="0" lvl="0" indent="0" algn="l" defTabSz="457200" rtl="0" eaLnBrk="0" fontAlgn="base" latinLnBrk="0" hangingPunct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Tx/>
                        <a:buFont typeface="Arial" pitchFamily="-106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Potential Source of Exposure to Hepatitis C Virus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-106" charset="0"/>
                        <a:ea typeface="ＭＳ Ｐゴシック" pitchFamily="-106" charset="-128"/>
                        <a:cs typeface="ＭＳ Ｐゴシック" pitchFamily="-106" charset="-128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34B63"/>
                    </a:solidFill>
                  </a:tcPr>
                </a:tc>
              </a:tr>
              <a:tr h="414051">
                <a:tc>
                  <a:txBody>
                    <a:bodyPr/>
                    <a:lstStyle/>
                    <a:p>
                      <a:pPr marL="91440" marR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/>
                          <a:cs typeface="Arial"/>
                        </a:rPr>
                        <a:t>Recent injection drug use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4051">
                <a:tc>
                  <a:txBody>
                    <a:bodyPr/>
                    <a:lstStyle/>
                    <a:p>
                      <a:pPr marL="91440" lvl="0"/>
                      <a:r>
                        <a:rPr lang="en-US" sz="1600" dirty="0" smtClean="0">
                          <a:latin typeface="Arial"/>
                          <a:cs typeface="Arial"/>
                        </a:rPr>
                        <a:t>Needle stick injury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3EE"/>
                    </a:solidFill>
                  </a:tcPr>
                </a:tc>
              </a:tr>
              <a:tr h="414051">
                <a:tc>
                  <a:txBody>
                    <a:bodyPr/>
                    <a:lstStyle/>
                    <a:p>
                      <a:pPr marL="9144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/>
                          <a:cs typeface="Arial"/>
                        </a:rPr>
                        <a:t>Procedures involving potentially reused needles: tattooing, body-piercing, acupuncture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4051">
                <a:tc>
                  <a:txBody>
                    <a:bodyPr/>
                    <a:lstStyle/>
                    <a:p>
                      <a:pPr marL="91440" marR="0" lvl="0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/>
                          <a:cs typeface="Arial"/>
                        </a:rPr>
                        <a:t>Exposure to re-used sharp objects or re-used vials of injectable materials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3EE"/>
                    </a:solidFill>
                  </a:tcPr>
                </a:tc>
              </a:tr>
              <a:tr h="414051">
                <a:tc>
                  <a:txBody>
                    <a:bodyPr/>
                    <a:lstStyle/>
                    <a:p>
                      <a:pPr marL="91440" marR="0" lvl="0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/>
                          <a:cs typeface="Arial"/>
                        </a:rPr>
                        <a:t>Nosocomial exposure to contaminated equipment, or potential direct exposure to blood 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4051">
                <a:tc>
                  <a:txBody>
                    <a:bodyPr/>
                    <a:lstStyle/>
                    <a:p>
                      <a:pPr marL="91440" marR="0" lvl="0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/>
                          <a:cs typeface="Arial"/>
                        </a:rPr>
                        <a:t>High risk sexual practices: fisting, bleeding during sex, use of sharp objects during sex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3EE"/>
                    </a:solidFill>
                  </a:tcPr>
                </a:tc>
              </a:tr>
              <a:tr h="414051">
                <a:tc>
                  <a:txBody>
                    <a:bodyPr/>
                    <a:lstStyle/>
                    <a:p>
                      <a:pPr marL="91440" marR="0" lvl="0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/>
                          <a:cs typeface="Arial"/>
                        </a:rPr>
                        <a:t>Sexual contact with a known HCV-infected partner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4051">
                <a:tc>
                  <a:txBody>
                    <a:bodyPr/>
                    <a:lstStyle/>
                    <a:p>
                      <a:pPr marL="91440" marR="0" lvl="0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/>
                          <a:cs typeface="Arial"/>
                        </a:rPr>
                        <a:t>Sexual contact with known HIV positive partner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3EE"/>
                    </a:solidFill>
                  </a:tcPr>
                </a:tc>
              </a:tr>
              <a:tr h="414051">
                <a:tc>
                  <a:txBody>
                    <a:bodyPr/>
                    <a:lstStyle/>
                    <a:p>
                      <a:pPr marL="91440" marR="0" lvl="0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/>
                          <a:cs typeface="Arial"/>
                        </a:rPr>
                        <a:t>Sexual contact with known sexually transmitted infections in patient or their partner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4051">
                <a:tc>
                  <a:txBody>
                    <a:bodyPr/>
                    <a:lstStyle/>
                    <a:p>
                      <a:pPr marL="91440" marR="0" lvl="0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+mn-lt"/>
                          <a:cs typeface="Arial"/>
                        </a:rPr>
                        <a:t>Blood transfusion or unsafe therapeutic procedures during travel in a developing country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3E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31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3299"/>
    </mc:Choice>
    <mc:Fallback xmlns="">
      <p:transition advTm="103299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ETC_Master_Template_061510">
  <a:themeElements>
    <a:clrScheme name="NWAETC Final">
      <a:dk1>
        <a:srgbClr val="000000"/>
      </a:dk1>
      <a:lt1>
        <a:sysClr val="window" lastClr="FFFFFF"/>
      </a:lt1>
      <a:dk2>
        <a:srgbClr val="001D48"/>
      </a:dk2>
      <a:lt2>
        <a:srgbClr val="003A78"/>
      </a:lt2>
      <a:accent1>
        <a:srgbClr val="326496"/>
      </a:accent1>
      <a:accent2>
        <a:srgbClr val="718E25"/>
      </a:accent2>
      <a:accent3>
        <a:srgbClr val="D8D8D8"/>
      </a:accent3>
      <a:accent4>
        <a:srgbClr val="6E4B7D"/>
      </a:accent4>
      <a:accent5>
        <a:srgbClr val="B59452"/>
      </a:accent5>
      <a:accent6>
        <a:srgbClr val="963232"/>
      </a:accent6>
      <a:hlink>
        <a:srgbClr val="3973AD"/>
      </a:hlink>
      <a:folHlink>
        <a:srgbClr val="81AE2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AETC_Master_Template_061510.potx</Template>
  <TotalTime>36821</TotalTime>
  <Words>973</Words>
  <Application>Microsoft Macintosh PowerPoint</Application>
  <PresentationFormat>On-screen Show (4:3)</PresentationFormat>
  <Paragraphs>174</Paragraphs>
  <Slides>25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AETC_Master_Template_061510</vt:lpstr>
      <vt:lpstr>Acute Hepatitis C Virus Infection: Epidemiology, Clinical Features, and Diagnosis</vt:lpstr>
      <vt:lpstr>Disclosure Information</vt:lpstr>
      <vt:lpstr>Acute Hepatitis C: Epidemiology</vt:lpstr>
      <vt:lpstr>Incidence of Acute Hepatitis C, by year United States, 1982-2010</vt:lpstr>
      <vt:lpstr>Reported Number of Acute HCV Cases United States, 2000-2010</vt:lpstr>
      <vt:lpstr>Hepatitis C Incident Cases in 2010</vt:lpstr>
      <vt:lpstr>Rationale for Identifying Patients with Acute HCV</vt:lpstr>
      <vt:lpstr>Hepatitis C Transmission</vt:lpstr>
      <vt:lpstr>List of Potential Hepatitis C Exposures </vt:lpstr>
      <vt:lpstr>Diagnosis</vt:lpstr>
      <vt:lpstr>Diagnosis of Acute Hepatitis C</vt:lpstr>
      <vt:lpstr>Acute Hepatitis C: 2012 CDC Case Definition</vt:lpstr>
      <vt:lpstr>Diagnosis of Acute Hepatitis C</vt:lpstr>
      <vt:lpstr>Spontaneous Clearance of HCV after Acute Infection</vt:lpstr>
      <vt:lpstr>HCV Persistence after Acute Infection</vt:lpstr>
      <vt:lpstr>Distribution of HCV RNA Levels for Acute versus Chronic HCV</vt:lpstr>
      <vt:lpstr>Clinical Features &amp; Natural History</vt:lpstr>
      <vt:lpstr>Acute Hepatitis C</vt:lpstr>
      <vt:lpstr>Acute Hepatitis C</vt:lpstr>
      <vt:lpstr>Natural History of Acute HCV Infection</vt:lpstr>
      <vt:lpstr>Predictors of Spontaneous HCV Clearance</vt:lpstr>
      <vt:lpstr>Genetic Variation in IL28-B and Spontaneous HCV Clearance</vt:lpstr>
      <vt:lpstr>Genetic Variation in IL28-B and Spontaneous HCV Clearance</vt:lpstr>
      <vt:lpstr>PowerPoint Presentation</vt:lpstr>
      <vt:lpstr>PowerPoint Presentation</vt:lpstr>
    </vt:vector>
  </TitlesOfParts>
  <Company>HMC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Spach</dc:creator>
  <cp:lastModifiedBy>Andrew Karpenko</cp:lastModifiedBy>
  <cp:revision>1509</cp:revision>
  <cp:lastPrinted>2011-04-18T21:48:04Z</cp:lastPrinted>
  <dcterms:created xsi:type="dcterms:W3CDTF">2010-11-28T05:36:22Z</dcterms:created>
  <dcterms:modified xsi:type="dcterms:W3CDTF">2014-10-27T18:55:48Z</dcterms:modified>
</cp:coreProperties>
</file>