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605" r:id="rId2"/>
    <p:sldId id="606" r:id="rId3"/>
    <p:sldId id="607" r:id="rId4"/>
    <p:sldId id="608" r:id="rId5"/>
    <p:sldId id="609" r:id="rId6"/>
    <p:sldId id="610" r:id="rId7"/>
    <p:sldId id="631" r:id="rId8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1E3EE"/>
    <a:srgbClr val="EEEEF2"/>
    <a:srgbClr val="454545"/>
    <a:srgbClr val="725D30"/>
    <a:srgbClr val="D8BC97"/>
    <a:srgbClr val="CBAF8C"/>
    <a:srgbClr val="E29F78"/>
    <a:srgbClr val="C77858"/>
    <a:srgbClr val="B59B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9" autoAdjust="0"/>
    <p:restoredTop sz="94636" autoAdjust="0"/>
  </p:normalViewPr>
  <p:slideViewPr>
    <p:cSldViewPr showGuides="1">
      <p:cViewPr varScale="1">
        <p:scale>
          <a:sx n="125" d="100"/>
          <a:sy n="125" d="100"/>
        </p:scale>
        <p:origin x="1140" y="108"/>
      </p:cViewPr>
      <p:guideLst>
        <p:guide orient="horz" pos="4319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627217057642"/>
          <c:y val="0.158089295791595"/>
          <c:w val="0.86424363505532198"/>
          <c:h val="0.714540641203450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PEG + RBV (low dose) x 24 weeks</c:v>
                </c:pt>
              </c:strCache>
            </c:strRef>
          </c:tx>
          <c:spPr>
            <a:solidFill>
              <a:srgbClr val="3C7EB7"/>
            </a:solidFill>
            <a:ln w="12700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Genotype 1</c:v>
                </c:pt>
                <c:pt idx="1">
                  <c:v>Genotypes 2 or 3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29</c:v>
                </c:pt>
                <c:pt idx="1">
                  <c:v>84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PEG + RBV (weight-based dose) x 24 weeks</c:v>
                </c:pt>
              </c:strCache>
            </c:strRef>
          </c:tx>
          <c:spPr>
            <a:solidFill>
              <a:srgbClr val="85628D"/>
            </a:solidFill>
            <a:ln w="12700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Genotype 1</c:v>
                </c:pt>
                <c:pt idx="1">
                  <c:v>Genotypes 2 or 3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42</c:v>
                </c:pt>
                <c:pt idx="1">
                  <c:v>81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PEG + RBV (low dose) x 48 weeks</c:v>
                </c:pt>
              </c:strCache>
            </c:strRef>
          </c:tx>
          <c:spPr>
            <a:solidFill>
              <a:srgbClr val="A6714D"/>
            </a:solidFill>
            <a:ln w="12700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Genotype 1</c:v>
                </c:pt>
                <c:pt idx="1">
                  <c:v>Genotypes 2 or 3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41</c:v>
                </c:pt>
                <c:pt idx="1">
                  <c:v>79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 PEG + RBV (weight-based dose) x 48 weeks</c:v>
                </c:pt>
              </c:strCache>
            </c:strRef>
          </c:tx>
          <c:spPr>
            <a:solidFill>
              <a:srgbClr val="376F69"/>
            </a:solidFill>
            <a:ln w="12700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Genotype 1</c:v>
                </c:pt>
                <c:pt idx="1">
                  <c:v>Genotypes 2 or 3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>
                  <c:v>52</c:v>
                </c:pt>
                <c:pt idx="1">
                  <c:v>80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85451120"/>
        <c:axId val="385451680"/>
      </c:barChart>
      <c:catAx>
        <c:axId val="385451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Genotype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low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8545168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8545168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/>
                  <a:t>Patients with SVR (%)</a:t>
                </a:r>
              </a:p>
            </c:rich>
          </c:tx>
          <c:layout>
            <c:manualLayout>
              <c:xMode val="edge"/>
              <c:yMode val="edge"/>
              <c:x val="4.6294704311106204E-3"/>
              <c:y val="0.26973705731202202"/>
            </c:manualLayout>
          </c:layout>
          <c:overlay val="0"/>
          <c:spPr>
            <a:noFill/>
            <a:ln w="2435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85451120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chemeClr val="tx1">
              <a:alpha val="50000"/>
            </a:schemeClr>
          </a:outerShdw>
        </a:effectLst>
      </c:spPr>
    </c:plotArea>
    <c:legend>
      <c:legendPos val="r"/>
      <c:layout>
        <c:manualLayout>
          <c:xMode val="edge"/>
          <c:yMode val="edge"/>
          <c:x val="0.11925552283064"/>
          <c:y val="2.5512625810322699E-3"/>
          <c:w val="0.86240424074072497"/>
          <c:h val="0.13756916579684"/>
        </c:manualLayout>
      </c:layout>
      <c:overlay val="0"/>
      <c:spPr>
        <a:solidFill>
          <a:srgbClr val="FFFFFF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462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79990504567201"/>
          <c:y val="0.26267436277338901"/>
          <c:w val="0.85807099517707597"/>
          <c:h val="0.644817263215587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Peginterferon + Ribavirin (low dose) x 24 weeks</c:v>
                </c:pt>
              </c:strCache>
            </c:strRef>
          </c:tx>
          <c:spPr>
            <a:solidFill>
              <a:srgbClr val="3C7EB7"/>
            </a:solidFill>
            <a:ln w="12700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All Patients</c:v>
                </c:pt>
                <c:pt idx="1">
                  <c:v>Low Viral Load_x000d_(≤2 million)</c:v>
                </c:pt>
                <c:pt idx="2">
                  <c:v>High Viral Load_x000d_(&gt;2 million)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84</c:v>
                </c:pt>
                <c:pt idx="1">
                  <c:v>85</c:v>
                </c:pt>
                <c:pt idx="2">
                  <c:v>84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Peginterferon + Ribavirin (weight-based dose) x 24 weeks</c:v>
                </c:pt>
              </c:strCache>
            </c:strRef>
          </c:tx>
          <c:spPr>
            <a:solidFill>
              <a:srgbClr val="85628D"/>
            </a:solidFill>
            <a:ln w="12700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All Patients</c:v>
                </c:pt>
                <c:pt idx="1">
                  <c:v>Low Viral Load_x000d_(≤2 million)</c:v>
                </c:pt>
                <c:pt idx="2">
                  <c:v>High Viral Load_x000d_(&gt;2 million)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81</c:v>
                </c:pt>
                <c:pt idx="1">
                  <c:v>83</c:v>
                </c:pt>
                <c:pt idx="2">
                  <c:v>80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Peginterferon + Ribavirin (low dose) x 48 weeks</c:v>
                </c:pt>
              </c:strCache>
            </c:strRef>
          </c:tx>
          <c:spPr>
            <a:solidFill>
              <a:srgbClr val="A6714D"/>
            </a:solidFill>
            <a:ln w="12700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All Patients</c:v>
                </c:pt>
                <c:pt idx="1">
                  <c:v>Low Viral Load_x000d_(≤2 million)</c:v>
                </c:pt>
                <c:pt idx="2">
                  <c:v>High Viral Load_x000d_(&gt;2 million)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79</c:v>
                </c:pt>
                <c:pt idx="1">
                  <c:v>88</c:v>
                </c:pt>
                <c:pt idx="2">
                  <c:v>74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 Peginterferon + Ribavirin (weight-based dose) x 48 weeks</c:v>
                </c:pt>
              </c:strCache>
            </c:strRef>
          </c:tx>
          <c:spPr>
            <a:solidFill>
              <a:srgbClr val="376F69"/>
            </a:solidFill>
            <a:ln w="12700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All Patients</c:v>
                </c:pt>
                <c:pt idx="1">
                  <c:v>Low Viral Load_x000d_(≤2 million)</c:v>
                </c:pt>
                <c:pt idx="2">
                  <c:v>High Viral Load_x000d_(&gt;2 million)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80</c:v>
                </c:pt>
                <c:pt idx="1">
                  <c:v>77</c:v>
                </c:pt>
                <c:pt idx="2">
                  <c:v>82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85453920"/>
        <c:axId val="385454480"/>
      </c:barChart>
      <c:catAx>
        <c:axId val="385453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8545448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8545448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/>
                  <a:t>Patients with SVR (%)</a:t>
                </a:r>
              </a:p>
            </c:rich>
          </c:tx>
          <c:layout>
            <c:manualLayout>
              <c:xMode val="edge"/>
              <c:yMode val="edge"/>
              <c:x val="6.9084628670120904E-3"/>
              <c:y val="0.202918820073653"/>
            </c:manualLayout>
          </c:layout>
          <c:overlay val="0"/>
          <c:spPr>
            <a:noFill/>
            <a:ln w="2435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85453920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chemeClr val="tx1">
              <a:alpha val="50000"/>
            </a:schemeClr>
          </a:outerShdw>
        </a:effectLst>
      </c:spPr>
    </c:plotArea>
    <c:legend>
      <c:legendPos val="r"/>
      <c:layout>
        <c:manualLayout>
          <c:xMode val="edge"/>
          <c:yMode val="edge"/>
          <c:x val="0.123226986523058"/>
          <c:y val="0"/>
          <c:w val="0.85777474059265901"/>
          <c:h val="0.24505937352812901"/>
        </c:manualLayout>
      </c:layout>
      <c:overlay val="0"/>
      <c:spPr>
        <a:solidFill>
          <a:schemeClr val="bg1">
            <a:lumMod val="95000"/>
          </a:schemeClr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462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8019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3076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8498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8909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2067321040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2800"/>
              </a:lnSpc>
              <a:spcBef>
                <a:spcPts val="1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itchFamily="-106" charset="0"/>
              </a:rPr>
              <a:t>Duration and Dose Finding Peginterferon alfa-2a + Ribavirin </a:t>
            </a:r>
            <a:endParaRPr lang="en-US" sz="24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800" dirty="0" smtClean="0">
                <a:solidFill>
                  <a:schemeClr val="bg1"/>
                </a:solidFill>
              </a:rPr>
              <a:t>Treatment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Naïve, Chronic HCV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657600"/>
            <a:ext cx="9144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001D48"/>
                </a:solidFill>
                <a:latin typeface="Arial"/>
                <a:cs typeface="Arial"/>
              </a:rPr>
              <a:t>Randomized study of low-dose versus weight based ribavirin and 24 versus 48 weeks of therapy</a:t>
            </a:r>
            <a:endParaRPr lang="en-US" sz="1600" dirty="0">
              <a:solidFill>
                <a:srgbClr val="001D48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>
                <a:latin typeface="Arial" pitchFamily="-106" charset="0"/>
              </a:rPr>
              <a:t>Hadziyannis</a:t>
            </a:r>
            <a:r>
              <a:rPr lang="en-US" sz="1400" dirty="0">
                <a:latin typeface="Arial" pitchFamily="-106" charset="0"/>
              </a:rPr>
              <a:t> SJ, et. al. Ann Intern Med. 2004;140:346-55. </a:t>
            </a:r>
          </a:p>
        </p:txBody>
      </p:sp>
    </p:spTree>
    <p:extLst>
      <p:ext uri="{BB962C8B-B14F-4D97-AF65-F5344CB8AC3E}">
        <p14:creationId xmlns:p14="http://schemas.microsoft.com/office/powerpoint/2010/main" val="15217651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3"/>
          <p:cNvSpPr>
            <a:spLocks/>
          </p:cNvSpPr>
          <p:nvPr/>
        </p:nvSpPr>
        <p:spPr bwMode="auto">
          <a:xfrm>
            <a:off x="457200" y="5943600"/>
            <a:ext cx="815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Clr>
                <a:srgbClr val="7592A4"/>
              </a:buClr>
              <a:buFont typeface="Arial" pitchFamily="-106" charset="0"/>
              <a:buNone/>
            </a:pPr>
            <a:r>
              <a:rPr lang="en-US" sz="1400" dirty="0" smtClean="0">
                <a:solidFill>
                  <a:schemeClr val="tx1"/>
                </a:solidFill>
                <a:latin typeface="Arial" pitchFamily="-106" charset="0"/>
              </a:rPr>
              <a:t>*Ribavirin dose:  Ribavirin 1000 mg/day for Wt &lt;75 kg, 1200 mg/day for Wt ≥75 kg </a:t>
            </a:r>
            <a:endParaRPr lang="en-US" sz="1400" dirty="0">
              <a:solidFill>
                <a:schemeClr val="tx1"/>
              </a:solidFill>
              <a:latin typeface="Arial" pitchFamily="-106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5789612"/>
            <a:ext cx="9144000" cy="1588"/>
          </a:xfrm>
          <a:prstGeom prst="line">
            <a:avLst/>
          </a:prstGeom>
          <a:ln w="12700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4B5560">
                <a:alpha val="5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solidFill>
                  <a:srgbClr val="F0EADC"/>
                </a:solidFill>
                <a:latin typeface="Arial" pitchFamily="-106" charset="0"/>
              </a:rPr>
              <a:t>Peginterferon</a:t>
            </a:r>
            <a:r>
              <a:rPr lang="en-US" sz="2400" dirty="0">
                <a:solidFill>
                  <a:srgbClr val="F0EADC"/>
                </a:solidFill>
                <a:latin typeface="Arial" pitchFamily="-106" charset="0"/>
              </a:rPr>
              <a:t> alfa-2a + Ribavirin for Chronic HCV</a:t>
            </a:r>
            <a:r>
              <a:rPr lang="en-US" sz="2800" dirty="0">
                <a:latin typeface="Arial" pitchFamily="-106" charset="0"/>
              </a:rPr>
              <a:t/>
            </a:r>
            <a:br>
              <a:rPr lang="en-US" sz="2800" dirty="0">
                <a:latin typeface="Arial" pitchFamily="-106" charset="0"/>
              </a:rPr>
            </a:br>
            <a:r>
              <a:rPr lang="en-US" sz="2800" dirty="0">
                <a:solidFill>
                  <a:srgbClr val="FFFFFF"/>
                </a:solidFill>
                <a:latin typeface="Arial" pitchFamily="-106" charset="0"/>
              </a:rPr>
              <a:t>Treatment Duration and Ribavirin </a:t>
            </a:r>
            <a:r>
              <a:rPr lang="en-US" sz="2800" dirty="0" smtClean="0">
                <a:solidFill>
                  <a:srgbClr val="FFFFFF"/>
                </a:solidFill>
                <a:latin typeface="Arial" pitchFamily="-106" charset="0"/>
              </a:rPr>
              <a:t>Dose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304800" y="1371600"/>
            <a:ext cx="8515350" cy="4800600"/>
          </a:xfrm>
        </p:spPr>
        <p:txBody>
          <a:bodyPr>
            <a:normAutofit/>
          </a:bodyPr>
          <a:lstStyle/>
          <a:p>
            <a:pPr marL="457200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>
                <a:latin typeface="Arial" pitchFamily="-106" charset="0"/>
                <a:ea typeface="Arial" pitchFamily="-106" charset="0"/>
                <a:cs typeface="Arial" pitchFamily="-106" charset="0"/>
              </a:rPr>
              <a:t>Study</a:t>
            </a:r>
            <a:br>
              <a:rPr lang="en-US" sz="1800" b="1" dirty="0"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>
                <a:latin typeface="Arial" pitchFamily="-106" charset="0"/>
              </a:rPr>
              <a:t>- Randomized, double-</a:t>
            </a:r>
            <a:r>
              <a:rPr lang="en-US" sz="1800" dirty="0" smtClean="0">
                <a:latin typeface="Arial" pitchFamily="-106" charset="0"/>
              </a:rPr>
              <a:t>blind trial, with 2 x 2 factorial design</a:t>
            </a:r>
            <a:endParaRPr lang="en-US" sz="1800" dirty="0">
              <a:latin typeface="Arial" pitchFamily="-106" charset="0"/>
              <a:ea typeface="Arial" pitchFamily="-106" charset="0"/>
              <a:cs typeface="Arial" pitchFamily="-106" charset="0"/>
            </a:endParaRPr>
          </a:p>
          <a:p>
            <a:pPr marL="457200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>
                <a:latin typeface="Arial" pitchFamily="-106" charset="0"/>
                <a:ea typeface="Arial" pitchFamily="-106" charset="0"/>
                <a:cs typeface="Arial" pitchFamily="-106" charset="0"/>
              </a:rPr>
              <a:t>Subjects</a:t>
            </a:r>
            <a:br>
              <a:rPr lang="en-US" sz="1800" b="1" dirty="0"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>
                <a:latin typeface="Arial" pitchFamily="-106" charset="0"/>
              </a:rPr>
              <a:t>- N = 1311 with chronic hepatitis C (1284 treated)</a:t>
            </a:r>
            <a:br>
              <a:rPr lang="en-US" sz="1800" dirty="0">
                <a:latin typeface="Arial" pitchFamily="-106" charset="0"/>
              </a:rPr>
            </a:br>
            <a:r>
              <a:rPr lang="en-US" sz="1800" dirty="0">
                <a:latin typeface="Arial" pitchFamily="-106" charset="0"/>
              </a:rPr>
              <a:t>- Treatment naïve adult patients; 58% genotype 1 </a:t>
            </a:r>
            <a:br>
              <a:rPr lang="en-US" sz="1800" dirty="0">
                <a:latin typeface="Arial" pitchFamily="-106" charset="0"/>
              </a:rPr>
            </a:br>
            <a:r>
              <a:rPr lang="en-US" sz="1800" dirty="0">
                <a:latin typeface="Arial" pitchFamily="-106" charset="0"/>
              </a:rPr>
              <a:t>- Serum ALT above upper limit of normal x prior 6 months</a:t>
            </a:r>
            <a:endParaRPr lang="en-US" sz="1800" dirty="0">
              <a:latin typeface="Arial" pitchFamily="-106" charset="0"/>
              <a:ea typeface="Arial" pitchFamily="-106" charset="0"/>
              <a:cs typeface="Arial" pitchFamily="-106" charset="0"/>
            </a:endParaRPr>
          </a:p>
          <a:p>
            <a:pPr marL="457200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>
                <a:latin typeface="Arial" pitchFamily="-106" charset="0"/>
                <a:ea typeface="Arial" pitchFamily="-106" charset="0"/>
                <a:cs typeface="Arial" pitchFamily="-106" charset="0"/>
              </a:rPr>
              <a:t>Regimens </a:t>
            </a:r>
            <a:r>
              <a:rPr lang="en-US" sz="1800" dirty="0"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800" dirty="0"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>
                <a:latin typeface="Arial" pitchFamily="-106" charset="0"/>
              </a:rPr>
              <a:t>- Peginterferon alfa-2a: 180 µg</a:t>
            </a:r>
            <a:r>
              <a:rPr lang="en-US" sz="1800" dirty="0" smtClean="0">
                <a:latin typeface="Arial" pitchFamily="-106" charset="0"/>
              </a:rPr>
              <a:t>/</a:t>
            </a:r>
            <a:r>
              <a:rPr lang="en-US" sz="1800" dirty="0" err="1">
                <a:latin typeface="Arial" pitchFamily="-106" charset="0"/>
              </a:rPr>
              <a:t>w</a:t>
            </a:r>
            <a:r>
              <a:rPr lang="en-US" sz="1800" dirty="0" err="1" smtClean="0">
                <a:latin typeface="Arial" pitchFamily="-106" charset="0"/>
              </a:rPr>
              <a:t>k</a:t>
            </a:r>
            <a:r>
              <a:rPr lang="en-US" sz="1800" dirty="0" smtClean="0">
                <a:latin typeface="Arial" pitchFamily="-106" charset="0"/>
              </a:rPr>
              <a:t> </a:t>
            </a:r>
            <a:r>
              <a:rPr lang="en-US" sz="1800" dirty="0">
                <a:latin typeface="Arial" pitchFamily="-106" charset="0"/>
              </a:rPr>
              <a:t>+ Ribavirin: 800 mg/</a:t>
            </a:r>
            <a:r>
              <a:rPr lang="en-US" sz="1800" dirty="0" smtClean="0">
                <a:latin typeface="Arial" pitchFamily="-106" charset="0"/>
              </a:rPr>
              <a:t>day x </a:t>
            </a:r>
            <a:r>
              <a:rPr lang="en-US" sz="1800" dirty="0">
                <a:latin typeface="Arial" pitchFamily="-106" charset="0"/>
              </a:rPr>
              <a:t>24 </a:t>
            </a:r>
            <a:r>
              <a:rPr lang="en-US" sz="1800" dirty="0" smtClean="0">
                <a:latin typeface="Arial" pitchFamily="-106" charset="0"/>
              </a:rPr>
              <a:t>wks </a:t>
            </a:r>
            <a:r>
              <a:rPr lang="en-US" sz="1800" dirty="0">
                <a:latin typeface="Arial" pitchFamily="-106" charset="0"/>
              </a:rPr>
              <a:t/>
            </a:r>
            <a:br>
              <a:rPr lang="en-US" sz="1800" dirty="0">
                <a:latin typeface="Arial" pitchFamily="-106" charset="0"/>
              </a:rPr>
            </a:br>
            <a:r>
              <a:rPr lang="en-US" sz="1800" dirty="0">
                <a:latin typeface="Arial" pitchFamily="-106" charset="0"/>
              </a:rPr>
              <a:t>- Peginterferon alfa-2a: 180 µg</a:t>
            </a:r>
            <a:r>
              <a:rPr lang="en-US" sz="1800" dirty="0" smtClean="0">
                <a:latin typeface="Arial" pitchFamily="-106" charset="0"/>
              </a:rPr>
              <a:t>/</a:t>
            </a:r>
            <a:r>
              <a:rPr lang="en-US" sz="1800" dirty="0" err="1">
                <a:latin typeface="Arial" pitchFamily="-106" charset="0"/>
              </a:rPr>
              <a:t>w</a:t>
            </a:r>
            <a:r>
              <a:rPr lang="en-US" sz="1800" dirty="0" err="1" smtClean="0">
                <a:latin typeface="Arial" pitchFamily="-106" charset="0"/>
              </a:rPr>
              <a:t>k</a:t>
            </a:r>
            <a:r>
              <a:rPr lang="en-US" sz="1800" dirty="0" smtClean="0">
                <a:latin typeface="Arial" pitchFamily="-106" charset="0"/>
              </a:rPr>
              <a:t> </a:t>
            </a:r>
            <a:r>
              <a:rPr lang="en-US" sz="1800" dirty="0">
                <a:latin typeface="Arial" pitchFamily="-106" charset="0"/>
              </a:rPr>
              <a:t>+ *Ribavirin: 1000-1200 mg/</a:t>
            </a:r>
            <a:r>
              <a:rPr lang="en-US" sz="1800" dirty="0" smtClean="0">
                <a:latin typeface="Arial" pitchFamily="-106" charset="0"/>
              </a:rPr>
              <a:t>day x </a:t>
            </a:r>
            <a:r>
              <a:rPr lang="en-US" sz="1800" dirty="0">
                <a:latin typeface="Arial" pitchFamily="-106" charset="0"/>
              </a:rPr>
              <a:t>24 </a:t>
            </a:r>
            <a:r>
              <a:rPr lang="en-US" sz="1800" dirty="0" smtClean="0">
                <a:latin typeface="Arial" pitchFamily="-106" charset="0"/>
              </a:rPr>
              <a:t>wks </a:t>
            </a:r>
            <a:r>
              <a:rPr lang="en-US" sz="1800" dirty="0">
                <a:latin typeface="Arial" pitchFamily="-106" charset="0"/>
              </a:rPr>
              <a:t/>
            </a:r>
            <a:br>
              <a:rPr lang="en-US" sz="1800" dirty="0">
                <a:latin typeface="Arial" pitchFamily="-106" charset="0"/>
              </a:rPr>
            </a:br>
            <a:r>
              <a:rPr lang="en-US" sz="1800" dirty="0">
                <a:latin typeface="Arial" pitchFamily="-106" charset="0"/>
              </a:rPr>
              <a:t>- Peginterferon alfa-2a: 180 µg/</a:t>
            </a:r>
            <a:r>
              <a:rPr lang="en-US" sz="1800" dirty="0" err="1" smtClean="0">
                <a:latin typeface="Arial" pitchFamily="-106" charset="0"/>
              </a:rPr>
              <a:t>wk</a:t>
            </a:r>
            <a:r>
              <a:rPr lang="en-US" sz="1800" dirty="0" smtClean="0">
                <a:latin typeface="Arial" pitchFamily="-106" charset="0"/>
              </a:rPr>
              <a:t> </a:t>
            </a:r>
            <a:r>
              <a:rPr lang="en-US" sz="1800" dirty="0">
                <a:latin typeface="Arial" pitchFamily="-106" charset="0"/>
              </a:rPr>
              <a:t>+ Ribavirin: 800 mg/</a:t>
            </a:r>
            <a:r>
              <a:rPr lang="en-US" sz="1800" dirty="0" smtClean="0">
                <a:latin typeface="Arial" pitchFamily="-106" charset="0"/>
              </a:rPr>
              <a:t>d x </a:t>
            </a:r>
            <a:r>
              <a:rPr lang="en-US" sz="1800" dirty="0">
                <a:latin typeface="Arial" pitchFamily="-106" charset="0"/>
              </a:rPr>
              <a:t>48 weeks</a:t>
            </a:r>
            <a:br>
              <a:rPr lang="en-US" sz="1800" dirty="0">
                <a:latin typeface="Arial" pitchFamily="-106" charset="0"/>
              </a:rPr>
            </a:br>
            <a:r>
              <a:rPr lang="en-US" sz="1800" dirty="0">
                <a:latin typeface="Arial" pitchFamily="-106" charset="0"/>
              </a:rPr>
              <a:t>- Peginterferon alfa-2a: 180 µg/</a:t>
            </a:r>
            <a:r>
              <a:rPr lang="en-US" sz="1800" dirty="0" err="1" smtClean="0">
                <a:latin typeface="Arial" pitchFamily="-106" charset="0"/>
              </a:rPr>
              <a:t>wk</a:t>
            </a:r>
            <a:r>
              <a:rPr lang="en-US" sz="1800" dirty="0" smtClean="0">
                <a:latin typeface="Arial" pitchFamily="-106" charset="0"/>
              </a:rPr>
              <a:t> </a:t>
            </a:r>
            <a:r>
              <a:rPr lang="en-US" sz="1800" dirty="0">
                <a:latin typeface="Arial" pitchFamily="-106" charset="0"/>
              </a:rPr>
              <a:t>+ *Ribavirin: 1000-1200 mg/</a:t>
            </a:r>
            <a:r>
              <a:rPr lang="en-US" sz="1800" dirty="0" smtClean="0">
                <a:latin typeface="Arial" pitchFamily="-106" charset="0"/>
              </a:rPr>
              <a:t>day x </a:t>
            </a:r>
            <a:r>
              <a:rPr lang="en-US" sz="1800" dirty="0">
                <a:latin typeface="Arial" pitchFamily="-106" charset="0"/>
              </a:rPr>
              <a:t>48 </a:t>
            </a:r>
            <a:r>
              <a:rPr lang="en-US" sz="1800" dirty="0" smtClean="0">
                <a:latin typeface="Arial" pitchFamily="-106" charset="0"/>
              </a:rPr>
              <a:t>wks  </a:t>
            </a:r>
            <a:endParaRPr lang="en-US" sz="1800" dirty="0">
              <a:latin typeface="Arial" pitchFamily="-106" charset="0"/>
            </a:endParaRPr>
          </a:p>
          <a:p>
            <a:pPr marL="457200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>
                <a:latin typeface="Arial" pitchFamily="-106" charset="0"/>
                <a:ea typeface="Arial" pitchFamily="-106" charset="0"/>
                <a:cs typeface="Arial" pitchFamily="-106" charset="0"/>
              </a:rPr>
              <a:t>Primary Endpoint</a:t>
            </a:r>
            <a:br>
              <a:rPr lang="en-US" sz="1800" b="1" dirty="0"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>
                <a:latin typeface="Arial" pitchFamily="-106" charset="0"/>
              </a:rPr>
              <a:t>- Undetectable serum HCV RNA at end of treatment (ETR) </a:t>
            </a:r>
            <a:br>
              <a:rPr lang="en-US" sz="1800" dirty="0">
                <a:latin typeface="Arial" pitchFamily="-106" charset="0"/>
              </a:rPr>
            </a:br>
            <a:r>
              <a:rPr lang="en-US" sz="1800" dirty="0">
                <a:latin typeface="Arial" pitchFamily="-106" charset="0"/>
              </a:rPr>
              <a:t>- Undetectable serum HCV RNA 24 </a:t>
            </a:r>
            <a:r>
              <a:rPr lang="en-US" sz="1800" dirty="0" smtClean="0">
                <a:latin typeface="Arial" pitchFamily="-106" charset="0"/>
              </a:rPr>
              <a:t>wks </a:t>
            </a:r>
            <a:r>
              <a:rPr lang="en-US" sz="1800" dirty="0">
                <a:latin typeface="Arial" pitchFamily="-106" charset="0"/>
              </a:rPr>
              <a:t>after cessation of treatment (SVR)</a:t>
            </a:r>
          </a:p>
          <a:p>
            <a:pPr marL="0" indent="0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 err="1">
                <a:latin typeface="Arial" pitchFamily="-106" charset="0"/>
              </a:rPr>
              <a:t>Hadziyannis</a:t>
            </a:r>
            <a:r>
              <a:rPr lang="en-US" dirty="0">
                <a:latin typeface="Arial" pitchFamily="-106" charset="0"/>
              </a:rPr>
              <a:t> SJ, et. al. Ann Intern Med. 2004;140:346-55. </a:t>
            </a:r>
          </a:p>
        </p:txBody>
      </p:sp>
    </p:spTree>
    <p:extLst>
      <p:ext uri="{BB962C8B-B14F-4D97-AF65-F5344CB8AC3E}">
        <p14:creationId xmlns:p14="http://schemas.microsoft.com/office/powerpoint/2010/main" val="17813228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ine 13"/>
          <p:cNvSpPr>
            <a:spLocks noChangeShapeType="1"/>
          </p:cNvSpPr>
          <p:nvPr/>
        </p:nvSpPr>
        <p:spPr bwMode="auto">
          <a:xfrm>
            <a:off x="642240" y="175260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-12700" y="1364439"/>
            <a:ext cx="9170988" cy="4108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 sz="1400" dirty="0">
              <a:solidFill>
                <a:srgbClr val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42241" y="2628900"/>
            <a:ext cx="2706624" cy="731520"/>
          </a:xfrm>
          <a:prstGeom prst="rect">
            <a:avLst/>
          </a:prstGeom>
          <a:solidFill>
            <a:schemeClr val="accent1">
              <a:lumMod val="60000"/>
              <a:lumOff val="40000"/>
              <a:alpha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Peginterferon </a:t>
            </a:r>
            <a:r>
              <a:rPr lang="en-US" sz="14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alfa-</a:t>
            </a:r>
            <a: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2a + </a:t>
            </a:r>
            <a:b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Ribavirin (low dose)</a:t>
            </a:r>
            <a:endParaRPr lang="en-US" sz="1400" dirty="0" smtClean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  <a:p>
            <a:pPr eaLnBrk="1" hangingPunct="1"/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(</a:t>
            </a:r>
            <a:r>
              <a:rPr lang="en-US" sz="14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n =</a:t>
            </a: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214)</a:t>
            </a:r>
            <a:endParaRPr lang="en-US" sz="1400" dirty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633099" y="4450080"/>
            <a:ext cx="5413244" cy="731520"/>
          </a:xfrm>
          <a:prstGeom prst="rect">
            <a:avLst/>
          </a:prstGeom>
          <a:solidFill>
            <a:schemeClr val="accent5">
              <a:lumMod val="60000"/>
              <a:lumOff val="40000"/>
              <a:alpha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Peginterferon alfa-2a + Ribavirin (low dose)</a:t>
            </a:r>
            <a:endParaRPr lang="en-US" sz="1400" dirty="0" smtClean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  <a:p>
            <a:pPr eaLnBrk="1" hangingPunct="1"/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(</a:t>
            </a:r>
            <a:r>
              <a:rPr lang="en-US" sz="14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n =</a:t>
            </a: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365)</a:t>
            </a:r>
            <a:endParaRPr lang="en-US" sz="1400" dirty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42241" y="3556000"/>
            <a:ext cx="2706624" cy="731520"/>
          </a:xfrm>
          <a:prstGeom prst="rect">
            <a:avLst/>
          </a:prstGeom>
          <a:solidFill>
            <a:schemeClr val="accent4">
              <a:lumMod val="60000"/>
              <a:lumOff val="40000"/>
              <a:alpha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Peginterferon </a:t>
            </a:r>
            <a:r>
              <a:rPr lang="en-US" sz="14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alfa-</a:t>
            </a:r>
            <a: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2a + </a:t>
            </a:r>
            <a:b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Ribavirin (weight-based dose)</a:t>
            </a:r>
            <a:b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(n = 288)</a:t>
            </a: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642244" y="5364480"/>
            <a:ext cx="5404099" cy="731520"/>
          </a:xfrm>
          <a:prstGeom prst="rect">
            <a:avLst/>
          </a:prstGeom>
          <a:solidFill>
            <a:srgbClr val="87A39F">
              <a:alpha val="75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Peginterferon alfa-2a + Ribavirin (weight-based dose)</a:t>
            </a:r>
            <a:b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(n = 444)</a:t>
            </a:r>
          </a:p>
        </p:txBody>
      </p:sp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5749020" y="1435098"/>
            <a:ext cx="548640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48</a:t>
            </a:r>
            <a:endParaRPr lang="en-US" sz="1400" b="1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8366760" y="1435098"/>
            <a:ext cx="548640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72</a:t>
            </a:r>
            <a:endParaRPr lang="en-US" sz="1400" b="1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360300" y="1435098"/>
            <a:ext cx="548640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0</a:t>
            </a:r>
            <a:endParaRPr lang="en-US" sz="1400" b="1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45" name="Text Box 20"/>
          <p:cNvSpPr txBox="1">
            <a:spLocks noChangeArrowheads="1"/>
          </p:cNvSpPr>
          <p:nvPr/>
        </p:nvSpPr>
        <p:spPr bwMode="auto">
          <a:xfrm>
            <a:off x="1737800" y="1435098"/>
            <a:ext cx="548640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12</a:t>
            </a:r>
            <a:endParaRPr lang="en-US" sz="1400" b="1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61" name="Text Box 12"/>
          <p:cNvSpPr txBox="1">
            <a:spLocks noChangeArrowheads="1"/>
          </p:cNvSpPr>
          <p:nvPr/>
        </p:nvSpPr>
        <p:spPr bwMode="auto">
          <a:xfrm>
            <a:off x="125556" y="1996177"/>
            <a:ext cx="1146468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Randomize</a:t>
            </a:r>
            <a:endParaRPr lang="en-US" sz="1400" b="1" dirty="0">
              <a:solidFill>
                <a:schemeClr val="tx1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64" name="Text Box 20"/>
          <p:cNvSpPr txBox="1">
            <a:spLocks noChangeArrowheads="1"/>
          </p:cNvSpPr>
          <p:nvPr/>
        </p:nvSpPr>
        <p:spPr bwMode="auto">
          <a:xfrm>
            <a:off x="-73468" y="1428940"/>
            <a:ext cx="759268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Week</a:t>
            </a:r>
            <a:endParaRPr lang="en-US" sz="1400" b="1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48" name="Text Box 20"/>
          <p:cNvSpPr txBox="1">
            <a:spLocks noChangeArrowheads="1"/>
          </p:cNvSpPr>
          <p:nvPr/>
        </p:nvSpPr>
        <p:spPr bwMode="auto">
          <a:xfrm>
            <a:off x="3084900" y="1435098"/>
            <a:ext cx="548640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24</a:t>
            </a:r>
            <a:endParaRPr lang="en-US" sz="1400" b="1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 err="1">
                <a:latin typeface="Arial" pitchFamily="-106" charset="0"/>
              </a:rPr>
              <a:t>Hadziyannis</a:t>
            </a:r>
            <a:r>
              <a:rPr lang="en-US" dirty="0">
                <a:latin typeface="Arial" pitchFamily="-106" charset="0"/>
              </a:rPr>
              <a:t> SJ, et. al. Ann Intern Med. 2004;140:346-55.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solidFill>
                  <a:srgbClr val="F0EADC"/>
                </a:solidFill>
                <a:latin typeface="Arial" pitchFamily="-106" charset="0"/>
              </a:rPr>
              <a:t>Peginterferon</a:t>
            </a:r>
            <a:r>
              <a:rPr lang="en-US" sz="2400" dirty="0">
                <a:solidFill>
                  <a:srgbClr val="F0EADC"/>
                </a:solidFill>
                <a:latin typeface="Arial" pitchFamily="-106" charset="0"/>
              </a:rPr>
              <a:t> alfa-2a + Ribavirin for Chronic HCV</a:t>
            </a:r>
            <a:r>
              <a:rPr lang="en-US" sz="2800" dirty="0">
                <a:latin typeface="Arial" pitchFamily="-106" charset="0"/>
              </a:rPr>
              <a:t/>
            </a:r>
            <a:br>
              <a:rPr lang="en-US" sz="2800" dirty="0">
                <a:latin typeface="Arial" pitchFamily="-106" charset="0"/>
              </a:rPr>
            </a:br>
            <a:r>
              <a:rPr lang="en-US" sz="2800" dirty="0">
                <a:solidFill>
                  <a:srgbClr val="FFFFFF"/>
                </a:solidFill>
                <a:latin typeface="Arial" pitchFamily="-106" charset="0"/>
              </a:rPr>
              <a:t>Treatment Duration and Ribavirin </a:t>
            </a:r>
            <a:r>
              <a:rPr lang="en-US" sz="2800" dirty="0" smtClean="0">
                <a:solidFill>
                  <a:srgbClr val="FFFFFF"/>
                </a:solidFill>
                <a:latin typeface="Arial" pitchFamily="-106" charset="0"/>
              </a:rPr>
              <a:t>Dose</a:t>
            </a:r>
            <a:endParaRPr lang="en-US" sz="2800" dirty="0">
              <a:solidFill>
                <a:srgbClr val="FFFFFF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3356173" y="3008540"/>
            <a:ext cx="2331716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630160" y="2806360"/>
            <a:ext cx="79400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3356173" y="3886200"/>
            <a:ext cx="2331716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664180" y="3684020"/>
            <a:ext cx="79400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6052440" y="4826000"/>
            <a:ext cx="2331716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8311680" y="4623820"/>
            <a:ext cx="79400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6052440" y="5715000"/>
            <a:ext cx="2331716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8311680" y="5512820"/>
            <a:ext cx="79400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78680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323702"/>
              </p:ext>
            </p:extLst>
          </p:nvPr>
        </p:nvGraphicFramePr>
        <p:xfrm>
          <a:off x="457058" y="1876839"/>
          <a:ext cx="8229883" cy="437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Peginterferon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 alfa-2a + Ribavirin for Chronic HCV</a:t>
            </a:r>
            <a:r>
              <a:rPr lang="en-US" sz="2400" dirty="0">
                <a:latin typeface="Arial" pitchFamily="-106" charset="0"/>
              </a:rPr>
              <a:t/>
            </a:r>
            <a:br>
              <a:rPr lang="en-US" sz="2400" dirty="0">
                <a:latin typeface="Arial" pitchFamily="-106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itchFamily="-106" charset="0"/>
              </a:rPr>
              <a:t>Treatment Duration and Ribavirin </a:t>
            </a:r>
            <a:r>
              <a:rPr lang="en-US" sz="2400" dirty="0" smtClean="0">
                <a:solidFill>
                  <a:srgbClr val="FFFFFF"/>
                </a:solidFill>
                <a:latin typeface="Arial" pitchFamily="-106" charset="0"/>
              </a:rPr>
              <a:t>Dose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defTabSz="457200"/>
            <a:r>
              <a:rPr lang="en-US" dirty="0" smtClean="0">
                <a:solidFill>
                  <a:schemeClr val="bg1"/>
                </a:solidFill>
                <a:latin typeface="Arial" pitchFamily="-106" charset="0"/>
              </a:rPr>
              <a:t>SVR24 Rates, by Regimen</a:t>
            </a:r>
            <a:endParaRPr lang="en-US" dirty="0">
              <a:solidFill>
                <a:schemeClr val="bg1"/>
              </a:solidFill>
              <a:latin typeface="Arial" pitchFamily="-10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 err="1">
                <a:latin typeface="Arial" pitchFamily="-106" charset="0"/>
              </a:rPr>
              <a:t>Hadziyannis</a:t>
            </a:r>
            <a:r>
              <a:rPr lang="en-US" dirty="0">
                <a:latin typeface="Arial" pitchFamily="-106" charset="0"/>
              </a:rPr>
              <a:t> SJ, et. al. Ann Intern Med. 2004;140:346-55.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775453" y="5354379"/>
            <a:ext cx="712795" cy="3352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n = 101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03259" y="5354379"/>
            <a:ext cx="731082" cy="3352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n = 118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0399" y="5354379"/>
            <a:ext cx="731082" cy="3352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n = 250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36425" y="5354379"/>
            <a:ext cx="731082" cy="3352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 = 271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42160" y="5354379"/>
            <a:ext cx="712795" cy="3352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n = 96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69966" y="5354379"/>
            <a:ext cx="731082" cy="3352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n = 144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67106" y="5354379"/>
            <a:ext cx="731082" cy="3352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n = 99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03132" y="5354379"/>
            <a:ext cx="731082" cy="3352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 = 153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59703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2945581"/>
              </p:ext>
            </p:extLst>
          </p:nvPr>
        </p:nvGraphicFramePr>
        <p:xfrm>
          <a:off x="893763" y="1828800"/>
          <a:ext cx="7353300" cy="437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err="1">
                <a:latin typeface="Arial" pitchFamily="-106" charset="0"/>
              </a:rPr>
              <a:t>Peginterferon</a:t>
            </a:r>
            <a:r>
              <a:rPr lang="en-US" sz="2800" dirty="0">
                <a:latin typeface="Arial" pitchFamily="-106" charset="0"/>
              </a:rPr>
              <a:t> alfa-2a + Ribavirin for Chronic HCV</a:t>
            </a:r>
            <a:br>
              <a:rPr lang="en-US" sz="2800" dirty="0">
                <a:latin typeface="Arial" pitchFamily="-106" charset="0"/>
              </a:rPr>
            </a:br>
            <a:r>
              <a:rPr lang="en-US" sz="2800" dirty="0">
                <a:solidFill>
                  <a:srgbClr val="FFFFFF"/>
                </a:solidFill>
                <a:latin typeface="Arial" pitchFamily="-106" charset="0"/>
              </a:rPr>
              <a:t>Treatment Duration and Ribavirin </a:t>
            </a:r>
            <a:r>
              <a:rPr lang="en-US" sz="2800" dirty="0" smtClean="0">
                <a:solidFill>
                  <a:srgbClr val="FFFFFF"/>
                </a:solidFill>
                <a:latin typeface="Arial" pitchFamily="-106" charset="0"/>
              </a:rPr>
              <a:t>Dose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defTabSz="457200"/>
            <a:r>
              <a:rPr lang="en-US" dirty="0">
                <a:solidFill>
                  <a:schemeClr val="bg1"/>
                </a:solidFill>
                <a:latin typeface="Arial" pitchFamily="-106" charset="0"/>
              </a:rPr>
              <a:t>Rates of </a:t>
            </a:r>
            <a:r>
              <a:rPr lang="en-US" dirty="0" smtClean="0">
                <a:solidFill>
                  <a:schemeClr val="bg1"/>
                </a:solidFill>
                <a:latin typeface="Arial" pitchFamily="-106" charset="0"/>
              </a:rPr>
              <a:t>SVR with Different Peginterferon + </a:t>
            </a:r>
            <a:r>
              <a:rPr lang="en-US" dirty="0" err="1" smtClean="0">
                <a:solidFill>
                  <a:schemeClr val="bg1"/>
                </a:solidFill>
                <a:latin typeface="Arial" pitchFamily="-106" charset="0"/>
              </a:rPr>
              <a:t>Ribavivirn</a:t>
            </a:r>
            <a:r>
              <a:rPr lang="en-US" dirty="0" smtClean="0">
                <a:solidFill>
                  <a:schemeClr val="bg1"/>
                </a:solidFill>
                <a:latin typeface="Arial" pitchFamily="-106" charset="0"/>
              </a:rPr>
              <a:t> Regimens</a:t>
            </a:r>
            <a:endParaRPr lang="en-US" dirty="0">
              <a:solidFill>
                <a:schemeClr val="bg1"/>
              </a:solidFill>
              <a:latin typeface="Arial" pitchFamily="-10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 err="1">
                <a:latin typeface="Arial" pitchFamily="-106" charset="0"/>
              </a:rPr>
              <a:t>Hadziyannis</a:t>
            </a:r>
            <a:r>
              <a:rPr lang="en-US" dirty="0">
                <a:latin typeface="Arial" pitchFamily="-106" charset="0"/>
              </a:rPr>
              <a:t> SJ, et. al. Ann Intern Med. 2004;140:346-55. 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032419" y="6096000"/>
            <a:ext cx="1816477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1400" dirty="0" smtClean="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(≤ 2 x 10</a:t>
            </a:r>
            <a:r>
              <a:rPr lang="en-US" sz="1400" baseline="30000" dirty="0" smtClean="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6</a:t>
            </a:r>
            <a:r>
              <a:rPr lang="en-US" sz="1400" dirty="0" smtClean="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 copies/ml)</a:t>
            </a:r>
            <a:endParaRPr lang="en-US" sz="1400" dirty="0">
              <a:solidFill>
                <a:schemeClr val="tx1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6172200" y="6096000"/>
            <a:ext cx="1822789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1400" dirty="0" smtClean="0">
                <a:latin typeface="Arial" pitchFamily="-107" charset="0"/>
                <a:ea typeface="Arial" pitchFamily="-107" charset="0"/>
                <a:cs typeface="Arial" pitchFamily="-107" charset="0"/>
              </a:rPr>
              <a:t>(&gt;</a:t>
            </a:r>
            <a:r>
              <a:rPr lang="en-US" sz="1400" dirty="0" smtClean="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 2 x 10</a:t>
            </a:r>
            <a:r>
              <a:rPr lang="en-US" sz="1400" baseline="30000" dirty="0" smtClean="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6</a:t>
            </a:r>
            <a:r>
              <a:rPr lang="en-US" sz="1400" dirty="0" smtClean="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 copies/ml)</a:t>
            </a:r>
            <a:endParaRPr lang="en-US" sz="1400" dirty="0">
              <a:solidFill>
                <a:schemeClr val="tx1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5219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 err="1">
                <a:latin typeface="Arial" pitchFamily="-106" charset="0"/>
              </a:rPr>
              <a:t>Hadziyannis</a:t>
            </a:r>
            <a:r>
              <a:rPr lang="en-US" dirty="0">
                <a:latin typeface="Arial" pitchFamily="-106" charset="0"/>
              </a:rPr>
              <a:t> SJ, et. al. Ann Intern Med. 2004;140:346-55.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rgbClr val="F0EADC"/>
                </a:solidFill>
                <a:latin typeface="Arial" pitchFamily="-106" charset="0"/>
              </a:rPr>
              <a:t>Peginterferon</a:t>
            </a:r>
            <a:r>
              <a:rPr lang="en-US" sz="2400" dirty="0">
                <a:solidFill>
                  <a:srgbClr val="F0EADC"/>
                </a:solidFill>
                <a:latin typeface="Arial" pitchFamily="-106" charset="0"/>
              </a:rPr>
              <a:t> alfa-2a + Ribavirin for Chronic HCV</a:t>
            </a:r>
            <a:br>
              <a:rPr lang="en-US" sz="2400" dirty="0">
                <a:solidFill>
                  <a:srgbClr val="F0EADC"/>
                </a:solidFill>
                <a:latin typeface="Arial" pitchFamily="-106" charset="0"/>
              </a:rPr>
            </a:br>
            <a:r>
              <a:rPr lang="en-US" sz="2800" dirty="0">
                <a:solidFill>
                  <a:schemeClr val="bg1"/>
                </a:solidFill>
                <a:latin typeface="Arial" pitchFamily="-106" charset="0"/>
              </a:rPr>
              <a:t>Treatment Duration and Ribavirin </a:t>
            </a:r>
            <a:r>
              <a:rPr lang="en-US" sz="2800" dirty="0" smtClean="0">
                <a:solidFill>
                  <a:schemeClr val="bg1"/>
                </a:solidFill>
                <a:latin typeface="Arial" pitchFamily="-106" charset="0"/>
              </a:rPr>
              <a:t>Dose</a:t>
            </a:r>
            <a:endParaRPr lang="en-US" sz="28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607536"/>
              </p:ext>
            </p:extLst>
          </p:nvPr>
        </p:nvGraphicFramePr>
        <p:xfrm>
          <a:off x="0" y="2362200"/>
          <a:ext cx="9144000" cy="2397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  <a:spcBef>
                          <a:spcPts val="800"/>
                        </a:spcBef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“Treatment with peginterferon-alpha2a and ribavirin may be individualized by genotype. Patients with HCV genotype 1 require treatment for 48 weeks and a standard dose of ribavirin; those with HCV genotypes 2 or 3 seem to be adequately treated with a low dose of ribavirin for 24 weeks.”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4713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6773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54051</TotalTime>
  <Words>343</Words>
  <Application>Microsoft Office PowerPoint</Application>
  <PresentationFormat>On-screen Show (4:3)</PresentationFormat>
  <Paragraphs>59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ＭＳ Ｐゴシック</vt:lpstr>
      <vt:lpstr>Arial</vt:lpstr>
      <vt:lpstr>Geneva</vt:lpstr>
      <vt:lpstr>Myriad Pro</vt:lpstr>
      <vt:lpstr>Times New Roman</vt:lpstr>
      <vt:lpstr>AETC_Master_Template_061510</vt:lpstr>
      <vt:lpstr>Duration and Dose Finding Peginterferon alfa-2a + Ribavirin </vt:lpstr>
      <vt:lpstr>Peginterferon alfa-2a + Ribavirin for Chronic HCV Treatment Duration and Ribavirin Dose</vt:lpstr>
      <vt:lpstr>Peginterferon alfa-2a + Ribavirin for Chronic HCV Treatment Duration and Ribavirin Dose</vt:lpstr>
      <vt:lpstr>Peginterferon alfa-2a + Ribavirin for Chronic HCV Treatment Duration and Ribavirin Dose</vt:lpstr>
      <vt:lpstr>Peginterferon alfa-2a + Ribavirin for Chronic HCV Treatment Duration and Ribavirin Dose</vt:lpstr>
      <vt:lpstr>Peginterferon alfa-2a + Ribavirin for Chronic HCV Treatment Duration and Ribavirin Dose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2512</cp:revision>
  <cp:lastPrinted>2011-04-18T21:48:04Z</cp:lastPrinted>
  <dcterms:created xsi:type="dcterms:W3CDTF">2014-02-13T16:46:47Z</dcterms:created>
  <dcterms:modified xsi:type="dcterms:W3CDTF">2014-02-14T20:15:33Z</dcterms:modified>
</cp:coreProperties>
</file>