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90" r:id="rId2"/>
    <p:sldId id="541" r:id="rId3"/>
    <p:sldId id="542" r:id="rId4"/>
    <p:sldId id="543" r:id="rId5"/>
    <p:sldId id="544" r:id="rId6"/>
    <p:sldId id="545" r:id="rId7"/>
    <p:sldId id="631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E3EE"/>
    <a:srgbClr val="EEEEF2"/>
    <a:srgbClr val="454545"/>
    <a:srgbClr val="725D30"/>
    <a:srgbClr val="D8BC97"/>
    <a:srgbClr val="CBAF8C"/>
    <a:srgbClr val="E29F78"/>
    <a:srgbClr val="C77858"/>
    <a:srgbClr val="B59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1140" y="108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23644040735"/>
          <c:y val="2.6711614929763299E-2"/>
          <c:w val="0.87943872795228895"/>
          <c:h val="0.89213631655953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Standard-dose Peginterferon alfa-2b + Ribavirin </c:v>
                </c:pt>
              </c:strCache>
            </c:strRef>
          </c:tx>
          <c:spPr>
            <a:solidFill>
              <a:srgbClr val="3C7EB7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 formatCode="General">
                  <c:v>53.2</c:v>
                </c:pt>
                <c:pt idx="1">
                  <c:v>39.799999999999997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Low-dose Peginterferon alfa-2b + Ribavirin</c:v>
                </c:pt>
              </c:strCache>
            </c:strRef>
          </c:tx>
          <c:spPr>
            <a:solidFill>
              <a:srgbClr val="7F7FC6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lang="en-US"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 formatCode="General">
                  <c:v>49.2</c:v>
                </c:pt>
                <c:pt idx="1">
                  <c:v>38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Peginterferon alfa-2a + Ribavirin</c:v>
                </c:pt>
              </c:strCache>
            </c:strRef>
          </c:tx>
          <c:spPr>
            <a:solidFill>
              <a:srgbClr val="A6714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64.400000000000006</c:v>
                </c:pt>
                <c:pt idx="1">
                  <c:v>40.9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99969824"/>
        <c:axId val="299970384"/>
      </c:barChart>
      <c:catAx>
        <c:axId val="29996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99703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9997038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4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Patients (%)</a:t>
                </a:r>
              </a:p>
            </c:rich>
          </c:tx>
          <c:layout>
            <c:manualLayout>
              <c:xMode val="edge"/>
              <c:yMode val="edge"/>
              <c:x val="5.5372188242168901E-3"/>
              <c:y val="0.32517038202640097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9969824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696475001938"/>
          <c:y val="4.30438179960329E-2"/>
          <c:w val="0.57342396403085105"/>
          <c:h val="0.202433117748698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399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23644040735"/>
          <c:y val="2.6711614929763299E-2"/>
          <c:w val="0.87943872795228895"/>
          <c:h val="0.79926893904357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Standard-dose Peginterferon alfa-2b + Ribavirin </c:v>
                </c:pt>
              </c:strCache>
            </c:strRef>
          </c:tx>
          <c:spPr>
            <a:solidFill>
              <a:srgbClr val="3C7EB7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Treatment-Related _x000d_Serious Adverse Event</c:v>
                </c:pt>
                <c:pt idx="1">
                  <c:v>Hematologic_x000d_Serious Adverse Event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 formatCode="General">
                  <c:v>3.9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Low-dose Peginterferon alfa-2b + Ribavirin</c:v>
                </c:pt>
              </c:strCache>
            </c:strRef>
          </c:tx>
          <c:spPr>
            <a:solidFill>
              <a:srgbClr val="7F7FC6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Treatment-Related _x000d_Serious Adverse Event</c:v>
                </c:pt>
                <c:pt idx="1">
                  <c:v>Hematologic_x000d_Serious Adverse Event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 formatCode="General">
                  <c:v>4.4000000000000004</c:v>
                </c:pt>
                <c:pt idx="1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Peginterferon alfa-2a + Ribavirin</c:v>
                </c:pt>
              </c:strCache>
            </c:strRef>
          </c:tx>
          <c:spPr>
            <a:solidFill>
              <a:srgbClr val="A6714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Treatment-Related _x000d_Serious Adverse Event</c:v>
                </c:pt>
                <c:pt idx="1">
                  <c:v>Hematologic_x000d_Serious Adverse Event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9973744"/>
        <c:axId val="299974304"/>
      </c:barChart>
      <c:catAx>
        <c:axId val="29997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99743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99974304"/>
        <c:scaling>
          <c:orientation val="minMax"/>
          <c:max val="10"/>
        </c:scaling>
        <c:delete val="0"/>
        <c:axPos val="l"/>
        <c:title>
          <c:tx>
            <c:rich>
              <a:bodyPr/>
              <a:lstStyle/>
              <a:p>
                <a:pPr>
                  <a:defRPr sz="14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Patients (%)</a:t>
                </a:r>
              </a:p>
            </c:rich>
          </c:tx>
          <c:layout>
            <c:manualLayout>
              <c:xMode val="edge"/>
              <c:yMode val="edge"/>
              <c:x val="5.5372188242168901E-3"/>
              <c:y val="0.32517038202640097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9973744"/>
        <c:crosses val="autoZero"/>
        <c:crossBetween val="between"/>
        <c:majorUnit val="2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696475001938"/>
          <c:y val="4.30438179960329E-2"/>
          <c:w val="0.57342396403085105"/>
          <c:h val="0.202433117748698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399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51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52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30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37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206732104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-106" charset="0"/>
              </a:rPr>
              <a:t>Peginterferon</a:t>
            </a:r>
            <a:r>
              <a:rPr lang="en-US" sz="2400" dirty="0">
                <a:latin typeface="Arial" pitchFamily="-106" charset="0"/>
              </a:rPr>
              <a:t> </a:t>
            </a:r>
            <a:r>
              <a:rPr lang="en-US" sz="2400" dirty="0" smtClean="0">
                <a:latin typeface="Arial" pitchFamily="-106" charset="0"/>
              </a:rPr>
              <a:t>alfa</a:t>
            </a:r>
            <a:r>
              <a:rPr lang="en-US" sz="2400" dirty="0">
                <a:solidFill>
                  <a:schemeClr val="bg2"/>
                </a:solidFill>
                <a:latin typeface="Arial" pitchFamily="-106" charset="0"/>
              </a:rPr>
              <a:t>-</a:t>
            </a:r>
            <a:r>
              <a:rPr lang="en-US" sz="2400" dirty="0" smtClean="0">
                <a:solidFill>
                  <a:schemeClr val="accent1"/>
                </a:solidFill>
                <a:latin typeface="Arial" pitchFamily="-106" charset="0"/>
              </a:rPr>
              <a:t>2b</a:t>
            </a:r>
            <a:r>
              <a:rPr lang="en-US" sz="2400" dirty="0" smtClean="0">
                <a:solidFill>
                  <a:schemeClr val="bg2"/>
                </a:solidFill>
                <a:latin typeface="Arial" pitchFamily="-106" charset="0"/>
              </a:rPr>
              <a:t> </a:t>
            </a:r>
            <a:r>
              <a:rPr lang="en-US" sz="2400" dirty="0">
                <a:latin typeface="Arial" pitchFamily="-106" charset="0"/>
              </a:rPr>
              <a:t>+ RBV vs. </a:t>
            </a:r>
            <a:r>
              <a:rPr lang="en-US" sz="2400" dirty="0" smtClean="0">
                <a:latin typeface="Arial" pitchFamily="-106" charset="0"/>
              </a:rPr>
              <a:t>Peginterferon alfa-</a:t>
            </a:r>
            <a:r>
              <a:rPr lang="en-US" sz="2400" dirty="0" smtClean="0">
                <a:solidFill>
                  <a:srgbClr val="326496"/>
                </a:solidFill>
                <a:latin typeface="Arial" pitchFamily="-106" charset="0"/>
              </a:rPr>
              <a:t>2a</a:t>
            </a:r>
            <a:r>
              <a:rPr lang="en-US" sz="2400" dirty="0" smtClean="0">
                <a:latin typeface="Arial" pitchFamily="-106" charset="0"/>
              </a:rPr>
              <a:t> </a:t>
            </a:r>
            <a:r>
              <a:rPr lang="en-US" sz="2400" dirty="0">
                <a:latin typeface="Arial" pitchFamily="-106" charset="0"/>
              </a:rPr>
              <a:t>+ RBV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latin typeface="Arial" pitchFamily="-106" charset="0"/>
              </a:rPr>
              <a:t>IDEAL </a:t>
            </a:r>
            <a:r>
              <a:rPr lang="en-US" dirty="0" smtClean="0">
                <a:latin typeface="Arial" pitchFamily="-106" charset="0"/>
              </a:rPr>
              <a:t>STUDY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3, Treatment Naïve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 pitchFamily="-106" charset="0"/>
              </a:rPr>
              <a:t>McHutchison</a:t>
            </a:r>
            <a:r>
              <a:rPr lang="en-US" sz="1400" dirty="0">
                <a:latin typeface="Arial" pitchFamily="-106" charset="0"/>
              </a:rPr>
              <a:t> JG, et. al. N </a:t>
            </a:r>
            <a:r>
              <a:rPr lang="en-US" sz="1400" dirty="0" err="1">
                <a:latin typeface="Arial" pitchFamily="-106" charset="0"/>
              </a:rPr>
              <a:t>Engl</a:t>
            </a:r>
            <a:r>
              <a:rPr lang="en-US" sz="1400" dirty="0">
                <a:latin typeface="Arial" pitchFamily="-106" charset="0"/>
              </a:rPr>
              <a:t> J Med. 2009;361:580-93. 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976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/>
          <p:cNvSpPr>
            <a:spLocks/>
          </p:cNvSpPr>
          <p:nvPr/>
        </p:nvSpPr>
        <p:spPr bwMode="auto">
          <a:xfrm>
            <a:off x="344426" y="5715000"/>
            <a:ext cx="84490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ts val="16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*</a:t>
            </a:r>
            <a:r>
              <a:rPr lang="en-US" sz="1300" dirty="0" err="1" smtClean="0">
                <a:solidFill>
                  <a:schemeClr val="tx1"/>
                </a:solidFill>
                <a:latin typeface="Arial" pitchFamily="-106" charset="0"/>
              </a:rPr>
              <a:t>Ribavirin</a:t>
            </a: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 dosing:  40-65 kg: 800 mg/</a:t>
            </a:r>
            <a:r>
              <a:rPr lang="en-US" sz="13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; &gt;65-85 kg: 1000 mg/</a:t>
            </a:r>
            <a:r>
              <a:rPr lang="en-US" sz="13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; &gt;85-105 kg: 1200 mg/</a:t>
            </a:r>
            <a:r>
              <a:rPr lang="en-US" sz="13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; &gt;105-120 kg: 1400 mg/</a:t>
            </a:r>
            <a:r>
              <a:rPr lang="en-US" sz="13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endParaRPr lang="en-US" sz="1300" dirty="0" smtClean="0">
              <a:solidFill>
                <a:schemeClr val="tx1"/>
              </a:solidFill>
              <a:latin typeface="Arial" pitchFamily="-106" charset="0"/>
            </a:endParaRPr>
          </a:p>
          <a:p>
            <a:pPr marL="342900" indent="-342900" defTabSz="457200">
              <a:lnSpc>
                <a:spcPts val="16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^</a:t>
            </a:r>
            <a:r>
              <a:rPr lang="en-US" sz="1300" dirty="0" err="1" smtClean="0">
                <a:solidFill>
                  <a:schemeClr val="tx1"/>
                </a:solidFill>
                <a:latin typeface="Arial" pitchFamily="-106" charset="0"/>
              </a:rPr>
              <a:t>Ribavirin</a:t>
            </a: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 dosing:  &lt; 75 kg: 1000 mg/</a:t>
            </a:r>
            <a:r>
              <a:rPr lang="en-US" sz="13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; </a:t>
            </a:r>
            <a:r>
              <a:rPr lang="en-US" sz="1300" u="sng" dirty="0" smtClean="0">
                <a:solidFill>
                  <a:schemeClr val="tx1"/>
                </a:solidFill>
                <a:latin typeface="Arial" pitchFamily="-106" charset="0"/>
              </a:rPr>
              <a:t>&gt;</a:t>
            </a:r>
            <a:r>
              <a:rPr lang="en-US" sz="1300" dirty="0" smtClean="0">
                <a:solidFill>
                  <a:schemeClr val="tx1"/>
                </a:solidFill>
                <a:latin typeface="Arial" pitchFamily="-106" charset="0"/>
              </a:rPr>
              <a:t>75 kg: 1200 mg/</a:t>
            </a:r>
            <a:r>
              <a:rPr lang="en-US" sz="13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endParaRPr lang="en-US" sz="13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638800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alfa-2b + Ribavirin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vs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alfa-2a +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Ribavirin</a:t>
            </a:r>
            <a:r>
              <a:rPr lang="en-US" sz="2000" dirty="0" smtClean="0">
                <a:latin typeface="Arial" pitchFamily="-106" charset="0"/>
              </a:rPr>
              <a:t/>
            </a:r>
            <a:br>
              <a:rPr lang="en-US" sz="2000" dirty="0" smtClean="0">
                <a:latin typeface="Arial" pitchFamily="-106" charset="0"/>
              </a:rPr>
            </a:br>
            <a:r>
              <a:rPr lang="en-US" sz="2400" dirty="0">
                <a:latin typeface="Arial" pitchFamily="-106" charset="0"/>
              </a:rPr>
              <a:t>IDEAL Study: </a:t>
            </a:r>
            <a:r>
              <a:rPr lang="en-US" sz="2400" dirty="0" smtClean="0">
                <a:latin typeface="Arial" pitchFamily="-106" charset="0"/>
              </a:rPr>
              <a:t>Design 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23850" y="1447810"/>
            <a:ext cx="8515350" cy="4434820"/>
          </a:xfrm>
        </p:spPr>
        <p:txBody>
          <a:bodyPr>
            <a:noAutofit/>
          </a:bodyPr>
          <a:lstStyle/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b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Randomized comparative trial 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- 118 centers in United States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b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N = 3070 with chronic hepatitis C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All genotype 1 (other genotypes excluded)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Treatment naïve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Subjects were 18 years of age or older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Regimens (Ribavirin Dosed by Weight)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</a:t>
            </a:r>
            <a:r>
              <a:rPr lang="en-US" sz="1800" dirty="0" err="1">
                <a:latin typeface="Arial" pitchFamily="-106" charset="0"/>
              </a:rPr>
              <a:t>Peginterferon</a:t>
            </a:r>
            <a:r>
              <a:rPr lang="en-US" sz="1800" dirty="0">
                <a:latin typeface="Arial" pitchFamily="-106" charset="0"/>
              </a:rPr>
              <a:t> alfa-2b: 1.5 µg/kg 1x/week + Ribavirin 800-1400 mg/day*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</a:t>
            </a:r>
            <a:r>
              <a:rPr lang="en-US" sz="1800" dirty="0" err="1">
                <a:latin typeface="Arial" pitchFamily="-106" charset="0"/>
              </a:rPr>
              <a:t>Peginterferon</a:t>
            </a:r>
            <a:r>
              <a:rPr lang="en-US" sz="1800" dirty="0">
                <a:latin typeface="Arial" pitchFamily="-106" charset="0"/>
              </a:rPr>
              <a:t> alfa-2b: 1.0 µg/kg 1x/week + Ribavirin 800-1400 mg/day*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</a:t>
            </a:r>
            <a:r>
              <a:rPr lang="en-US" sz="1800" dirty="0" err="1">
                <a:latin typeface="Arial" pitchFamily="-106" charset="0"/>
              </a:rPr>
              <a:t>Peginterferon</a:t>
            </a:r>
            <a:r>
              <a:rPr lang="en-US" sz="1800" dirty="0">
                <a:latin typeface="Arial" pitchFamily="-106" charset="0"/>
              </a:rPr>
              <a:t> alfa-2a: 180 µg 1x/week + Ribavirin 1000-1200 mg/day^</a:t>
            </a: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Primary Endpoint (Sustained </a:t>
            </a:r>
            <a:r>
              <a:rPr lang="en-US" sz="1800" b="1" dirty="0" err="1">
                <a:latin typeface="Arial" pitchFamily="-106" charset="0"/>
                <a:ea typeface="Arial" pitchFamily="-106" charset="0"/>
                <a:cs typeface="Arial" pitchFamily="-106" charset="0"/>
              </a:rPr>
              <a:t>Virologic</a:t>
            </a: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 Response [SVR])</a:t>
            </a:r>
            <a:b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SVR = Undetectable serum HCV RNA 24 weeks after 48-week treatments</a:t>
            </a: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</p:spTree>
    <p:extLst>
      <p:ext uri="{BB962C8B-B14F-4D97-AF65-F5344CB8AC3E}">
        <p14:creationId xmlns:p14="http://schemas.microsoft.com/office/powerpoint/2010/main" val="1561454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2"/>
          <p:cNvSpPr>
            <a:spLocks noChangeArrowheads="1"/>
          </p:cNvSpPr>
          <p:nvPr/>
        </p:nvSpPr>
        <p:spPr bwMode="auto">
          <a:xfrm>
            <a:off x="1200605" y="2212334"/>
            <a:ext cx="4937730" cy="9875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37160" bIns="91440" anchor="ctr">
            <a:prstTxWarp prst="textNoShape">
              <a:avLst/>
            </a:prstTxWarp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Standard-Dose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alfa-2b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b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alfa-2b: 1.5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µ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/kg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1x/week +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Ribavirin: 800-1400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d (by weight)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1200605" y="4914894"/>
            <a:ext cx="4937730" cy="9875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37160" bIns="91440" anchor="ctr">
            <a:prstTxWarp prst="textNoShape">
              <a:avLst/>
            </a:prstTxWarp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alfa-2a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sz="14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alfa-2a: 180 </a:t>
            </a: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µ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1x/week +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: 1000-1200 mg/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(by weight)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410" name="Rectangle 2"/>
          <p:cNvSpPr>
            <a:spLocks noChangeArrowheads="1"/>
          </p:cNvSpPr>
          <p:nvPr/>
        </p:nvSpPr>
        <p:spPr bwMode="auto">
          <a:xfrm>
            <a:off x="1200605" y="3543294"/>
            <a:ext cx="4937730" cy="987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alpha val="68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37160" bIns="91440" anchor="ctr">
            <a:prstTxWarp prst="textNoShape">
              <a:avLst/>
            </a:prstTxWarp>
          </a:bodyPr>
          <a:lstStyle/>
          <a:p>
            <a:pPr algn="ctr">
              <a:lnSpc>
                <a:spcPts val="1500"/>
              </a:lnSpc>
              <a:spcAft>
                <a:spcPts val="2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Low-Dose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alfa-2b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500"/>
              </a:lnSpc>
              <a:spcAft>
                <a:spcPts val="2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alfa-2b: 1.0 </a:t>
            </a: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µ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g/kg 1x/week +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Ribavirin: 800-1400 mg/d (by weight)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alfa-2b + Ribavirin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vs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Peginterferon alfa-2a + Ribavirin 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IDEAL </a:t>
            </a:r>
            <a:r>
              <a:rPr lang="en-US" sz="2400" dirty="0" smtClean="0">
                <a:latin typeface="Arial" pitchFamily="-106" charset="0"/>
              </a:rPr>
              <a:t>Study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: 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8562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33436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9916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613092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608088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-3179" y="1475920"/>
            <a:ext cx="8781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153600" y="2680040"/>
            <a:ext cx="246888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91500" y="243840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153600" y="3989532"/>
            <a:ext cx="246888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191500" y="3747892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153600" y="5338452"/>
            <a:ext cx="246888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191500" y="5096812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" y="3790072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1016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2475387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1019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" y="5156942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1035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117999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66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913290"/>
              </p:ext>
            </p:extLst>
          </p:nvPr>
        </p:nvGraphicFramePr>
        <p:xfrm>
          <a:off x="457221" y="1752600"/>
          <a:ext cx="8226383" cy="45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  <a:latin typeface="Arial" pitchFamily="-106" charset="0"/>
              </a:rPr>
              <a:t>Peginterferon alfa-2b + Ribavirin </a:t>
            </a:r>
            <a:r>
              <a:rPr lang="en-US" sz="2200" dirty="0" err="1">
                <a:solidFill>
                  <a:srgbClr val="F0EADC"/>
                </a:solidFill>
                <a:latin typeface="Arial" pitchFamily="-106" charset="0"/>
              </a:rPr>
              <a:t>vs</a:t>
            </a:r>
            <a:r>
              <a:rPr lang="en-US" sz="2200" dirty="0">
                <a:solidFill>
                  <a:srgbClr val="F0EADC"/>
                </a:solidFill>
                <a:latin typeface="Arial" pitchFamily="-106" charset="0"/>
              </a:rPr>
              <a:t> Peginterferon alfa-2a + Ribavirin 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700" dirty="0" smtClean="0">
                <a:solidFill>
                  <a:srgbClr val="FFFFFF"/>
                </a:solidFill>
                <a:latin typeface="Arial" pitchFamily="-106" charset="0"/>
              </a:rPr>
              <a:t>IDEAL Study: Results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IDEAL Study: Virologic Responses by </a:t>
            </a:r>
            <a:r>
              <a:rPr lang="en-US" smtClean="0">
                <a:solidFill>
                  <a:schemeClr val="bg1"/>
                </a:solidFill>
                <a:latin typeface="Arial" pitchFamily="-106" charset="0"/>
              </a:rPr>
              <a:t>Treatment Regimen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6353" y="55625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542/1019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4360" y="55625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500/1016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6840" y="55625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667/1035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6963" y="55625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406/1019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77650" y="55625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386/1016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6250" y="5562596"/>
            <a:ext cx="96011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423/1035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20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155390"/>
              </p:ext>
            </p:extLst>
          </p:nvPr>
        </p:nvGraphicFramePr>
        <p:xfrm>
          <a:off x="666492" y="19050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Ribavirin </a:t>
            </a:r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vs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Interferon alfa-2a + Ribavirin</a:t>
            </a:r>
            <a:r>
              <a:rPr lang="en-US" sz="2400" dirty="0">
                <a:latin typeface="Arial" pitchFamily="-106" charset="0"/>
              </a:rPr>
              <a:t> </a:t>
            </a:r>
            <a:br>
              <a:rPr lang="en-US" sz="2400" dirty="0">
                <a:latin typeface="Arial" pitchFamily="-106" charset="0"/>
              </a:rPr>
            </a:br>
            <a:r>
              <a:rPr lang="en-US" sz="2700" dirty="0">
                <a:solidFill>
                  <a:srgbClr val="FFFFFF"/>
                </a:solidFill>
                <a:latin typeface="Arial" pitchFamily="-106" charset="0"/>
              </a:rPr>
              <a:t>IDEAL </a:t>
            </a:r>
            <a:r>
              <a:rPr lang="en-US" sz="2700" dirty="0" smtClean="0">
                <a:solidFill>
                  <a:srgbClr val="FFFFFF"/>
                </a:solidFill>
                <a:latin typeface="Arial" pitchFamily="-106" charset="0"/>
              </a:rPr>
              <a:t>Study: Results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IDEAL Study: Serious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Adverse Event Rates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</p:spTree>
    <p:extLst>
      <p:ext uri="{BB962C8B-B14F-4D97-AF65-F5344CB8AC3E}">
        <p14:creationId xmlns:p14="http://schemas.microsoft.com/office/powerpoint/2010/main" val="1116572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McHutchison</a:t>
            </a:r>
            <a:r>
              <a:rPr lang="en-US" dirty="0">
                <a:latin typeface="Arial" pitchFamily="-106" charset="0"/>
              </a:rPr>
              <a:t> JG,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2009;361:580-93.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  <a:latin typeface="Arial" pitchFamily="-106" charset="0"/>
              </a:rPr>
              <a:t>Peginterferon alfa-2b + Ribavirin </a:t>
            </a:r>
            <a:r>
              <a:rPr lang="en-US" sz="2000" dirty="0" err="1">
                <a:solidFill>
                  <a:srgbClr val="F0EADC"/>
                </a:solidFill>
                <a:latin typeface="Arial" pitchFamily="-106" charset="0"/>
              </a:rPr>
              <a:t>vs</a:t>
            </a:r>
            <a:r>
              <a:rPr lang="en-US" sz="2000" dirty="0">
                <a:solidFill>
                  <a:srgbClr val="F0EADC"/>
                </a:solidFill>
                <a:latin typeface="Arial" pitchFamily="-106" charset="0"/>
              </a:rPr>
              <a:t> Peginterferon alfa-2a + Ribavirin </a:t>
            </a:r>
            <a:r>
              <a:rPr lang="en-US" sz="2000" dirty="0">
                <a:solidFill>
                  <a:srgbClr val="F0EADC"/>
                </a:solidFill>
              </a:rPr>
              <a:t/>
            </a:r>
            <a:br>
              <a:rPr lang="en-US" sz="2000" dirty="0">
                <a:solidFill>
                  <a:srgbClr val="F0EADC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IDEAL Study: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20231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“In patients infected with HCV genotype 1, the rates of sustained virologic response and tolerability did not differ significantly between the two available peginterferon-ribavirin regimens or between the two doses of peginterferon alfa-2b.”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735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77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54053</TotalTime>
  <Words>332</Words>
  <Application>Microsoft Office PowerPoint</Application>
  <PresentationFormat>On-screen Show (4:3)</PresentationFormat>
  <Paragraphs>54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Peginterferon alfa-2b + RBV vs. Peginterferon alfa-2a + RBV IDEAL STUDY</vt:lpstr>
      <vt:lpstr>Peginterferon alfa-2b + Ribavirin vs Peginterferon alfa-2a + Ribavirin IDEAL Study: Design </vt:lpstr>
      <vt:lpstr>Peginterferon alfa-2b + Ribavirin vs Peginterferon alfa-2a + Ribavirin IDEAL Study: Design</vt:lpstr>
      <vt:lpstr>Peginterferon alfa-2b + Ribavirin vs Peginterferon alfa-2a + Ribavirin  IDEAL Study: Results</vt:lpstr>
      <vt:lpstr>Peginterferon alfa-2b + Ribavirin vs Interferon alfa-2a + Ribavirin  IDEAL Study: Results</vt:lpstr>
      <vt:lpstr>Peginterferon alfa-2b + Ribavirin vs Peginterferon alfa-2a + Ribavirin  IDEAL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2514</cp:revision>
  <cp:lastPrinted>2011-04-18T21:48:04Z</cp:lastPrinted>
  <dcterms:created xsi:type="dcterms:W3CDTF">2014-02-13T16:46:47Z</dcterms:created>
  <dcterms:modified xsi:type="dcterms:W3CDTF">2014-02-14T20:22:14Z</dcterms:modified>
</cp:coreProperties>
</file>