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92" r:id="rId2"/>
    <p:sldId id="553" r:id="rId3"/>
    <p:sldId id="601" r:id="rId4"/>
    <p:sldId id="602" r:id="rId5"/>
    <p:sldId id="604" r:id="rId6"/>
    <p:sldId id="631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3EE"/>
    <a:srgbClr val="EEEEF2"/>
    <a:srgbClr val="454545"/>
    <a:srgbClr val="725D30"/>
    <a:srgbClr val="D8BC97"/>
    <a:srgbClr val="CBAF8C"/>
    <a:srgbClr val="E29F78"/>
    <a:srgbClr val="C77858"/>
    <a:srgbClr val="B5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7800377238714799E-2"/>
          <c:w val="0.85971223021582699"/>
          <c:h val="0.89566034104714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alfa-2a 180 µg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alfa-2a 180 µg + Placebo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59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alfa-2b +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52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0454592"/>
        <c:axId val="300455152"/>
      </c:barChart>
      <c:catAx>
        <c:axId val="3004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300455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045515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Patients (%)</a:t>
                </a:r>
              </a:p>
            </c:rich>
          </c:tx>
          <c:layout>
            <c:manualLayout>
              <c:xMode val="edge"/>
              <c:yMode val="edge"/>
              <c:x val="9.8102655611984908E-3"/>
              <c:y val="0.33228674768676802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0454592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7047011730064803"/>
          <c:y val="2.8372255077581999E-2"/>
          <c:w val="0.512817674130021"/>
          <c:h val="0.198952150151224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01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5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20673210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2800" dirty="0" smtClean="0">
                <a:latin typeface="Arial" pitchFamily="-106" charset="0"/>
              </a:rPr>
              <a:t>Peginterferon alfa -2a+/- Ribavirin</a:t>
            </a:r>
            <a:br>
              <a:rPr lang="en-US" sz="2800" dirty="0" smtClean="0">
                <a:latin typeface="Arial" pitchFamily="-106" charset="0"/>
              </a:rPr>
            </a:br>
            <a:r>
              <a:rPr lang="en-US" sz="2800" i="1" dirty="0" smtClean="0">
                <a:latin typeface="Arial" pitchFamily="-106" charset="0"/>
              </a:rPr>
              <a:t>versus</a:t>
            </a:r>
            <a:r>
              <a:rPr lang="en-US" sz="2800" dirty="0" smtClean="0">
                <a:latin typeface="Arial" pitchFamily="-106" charset="0"/>
              </a:rPr>
              <a:t/>
            </a:r>
            <a:br>
              <a:rPr lang="en-US" sz="2800" dirty="0" smtClean="0">
                <a:latin typeface="Arial" pitchFamily="-106" charset="0"/>
              </a:rPr>
            </a:br>
            <a:r>
              <a:rPr lang="en-US" sz="2800" dirty="0" smtClean="0">
                <a:latin typeface="Arial" pitchFamily="-106" charset="0"/>
              </a:rPr>
              <a:t>Interferon alfa-2b + Ribavirin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cs typeface="Arial"/>
              </a:rPr>
              <a:t>Fried MW, </a:t>
            </a:r>
            <a:r>
              <a:rPr lang="en-US" sz="1400" dirty="0">
                <a:cs typeface="Arial"/>
              </a:rPr>
              <a:t>et al. N </a:t>
            </a:r>
            <a:r>
              <a:rPr lang="en-US" sz="1400" dirty="0" err="1">
                <a:cs typeface="Arial"/>
              </a:rPr>
              <a:t>Engl</a:t>
            </a:r>
            <a:r>
              <a:rPr lang="en-US" sz="1400" dirty="0">
                <a:cs typeface="Arial"/>
              </a:rPr>
              <a:t> J Med. </a:t>
            </a:r>
            <a:r>
              <a:rPr lang="en-US" sz="1400" dirty="0" smtClean="0">
                <a:cs typeface="Arial"/>
              </a:rPr>
              <a:t>2002;347:975-</a:t>
            </a:r>
            <a:r>
              <a:rPr lang="en-US" sz="1400" dirty="0">
                <a:cs typeface="Arial"/>
              </a:rPr>
              <a:t>8</a:t>
            </a:r>
            <a:r>
              <a:rPr lang="en-US" sz="1400" dirty="0" smtClean="0">
                <a:cs typeface="Arial"/>
              </a:rPr>
              <a:t>2</a:t>
            </a:r>
            <a:r>
              <a:rPr lang="en-US" sz="14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642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+/- Ribavirin versus Interferon +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Ribavirin</a:t>
            </a:r>
            <a:b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Study Features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b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Open-label randomized controlled trial 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b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N = 1149 with chronic hepatitis C randomized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Treatment naïve; 62% genotype 1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Serum ALT above upper limit of normal x prior 6 months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Regimens (48 Week Treatment)</a:t>
            </a: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Peginterferon alfa-2a 180 µg 1x/week </a:t>
            </a:r>
            <a:r>
              <a:rPr lang="en-US" sz="2000" dirty="0" smtClean="0">
                <a:latin typeface="Arial" pitchFamily="-106" charset="0"/>
              </a:rPr>
              <a:t>+ Ribavirin 1000-1200 mg/day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 smtClean="0">
                <a:latin typeface="Arial" pitchFamily="-106" charset="0"/>
              </a:rPr>
              <a:t>- </a:t>
            </a:r>
            <a:r>
              <a:rPr lang="en-US" sz="2000" dirty="0">
                <a:latin typeface="Arial" pitchFamily="-106" charset="0"/>
              </a:rPr>
              <a:t>Peginterferon alfa-2a 180 µg 1x/week + </a:t>
            </a:r>
            <a:r>
              <a:rPr lang="en-US" sz="2000" dirty="0" smtClean="0">
                <a:latin typeface="Arial" pitchFamily="-106" charset="0"/>
              </a:rPr>
              <a:t>Placebo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I</a:t>
            </a:r>
            <a:r>
              <a:rPr lang="en-US" sz="2000" dirty="0" smtClean="0"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alfa-2b 3 million U 3x/week + </a:t>
            </a:r>
            <a:r>
              <a:rPr lang="en-US" sz="2000" dirty="0" smtClean="0">
                <a:latin typeface="Arial" pitchFamily="-106" charset="0"/>
              </a:rPr>
              <a:t>Ribavirin 1000-1200 mg/day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b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- Undetectable 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7912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dosing: &lt;75 kg: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kg: 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33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75600" y="258626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42579" y="2217960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42579" y="4046760"/>
            <a:ext cx="3840265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Interferon alfa-2b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42579" y="3132360"/>
            <a:ext cx="3840265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Placebo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34755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644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7261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9639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447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01301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18702" y="1498600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+/- Ribavirin versus Interferon + Ribavirin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alfa-2a 180 µg 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(divided bid): 1000 mg/day if &lt; 75kg 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75kg</a:t>
            </a:r>
            <a:r>
              <a:rPr lang="en-US" sz="1400" dirty="0">
                <a:latin typeface="Arial" pitchFamily="-106" charset="0"/>
              </a:rPr>
              <a:t/>
            </a:r>
            <a:br>
              <a:rPr lang="en-US" sz="1400" dirty="0">
                <a:latin typeface="Arial" pitchFamily="-106" charset="0"/>
              </a:rPr>
            </a:br>
            <a:r>
              <a:rPr lang="en-US" sz="1400" dirty="0" smtClean="0">
                <a:latin typeface="Arial" pitchFamily="-106" charset="0"/>
              </a:rPr>
              <a:t>Interferon </a:t>
            </a:r>
            <a:r>
              <a:rPr lang="en-US" sz="1400" dirty="0">
                <a:latin typeface="Arial" pitchFamily="-106" charset="0"/>
              </a:rPr>
              <a:t>alfa-2b 3 million U 3x/</a:t>
            </a:r>
            <a:r>
              <a:rPr lang="en-US" sz="1400" dirty="0" smtClean="0">
                <a:latin typeface="Arial" pitchFamily="-106" charset="0"/>
              </a:rPr>
              <a:t>week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00" y="23727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75600" y="35052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81900" y="32916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75600" y="44196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81900" y="42060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540" y="3296604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224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540" y="23686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453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7540" y="41779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444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3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617479"/>
              </p:ext>
            </p:extLst>
          </p:nvPr>
        </p:nvGraphicFramePr>
        <p:xfrm>
          <a:off x="439542" y="1905000"/>
          <a:ext cx="8264916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+/- Ribavirin versus Interferon + Ribavirin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Virologic Responses, by Treatment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5433" y="55626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132/224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5626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313/453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6260" y="55626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231/444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53" y="55626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66/224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6120" y="55626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255/453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4980" y="55626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197/444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38800" y="3048000"/>
            <a:ext cx="2420110" cy="362712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&lt;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0.001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for all comparisons)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475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Fried MW, et. al. N </a:t>
            </a:r>
            <a:r>
              <a:rPr lang="en-US" dirty="0" err="1">
                <a:latin typeface="Arial" pitchFamily="-112" charset="0"/>
              </a:rPr>
              <a:t>Engl</a:t>
            </a:r>
            <a:r>
              <a:rPr lang="en-US" dirty="0">
                <a:latin typeface="Arial" pitchFamily="-112" charset="0"/>
              </a:rPr>
              <a:t> J Med. 2002;347:975-82.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+/- Ribavirin versus Interferon + Ribavirin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55087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“In patients with chronic hepatitis C, once-weekly peginterferon alfa-2a plus ribavirin was tolerated as well as interferon alfa-2b plus ribavirin and produced significant improvements in the rate of sustained virologic response, as compared with interferon alfa-2b plus ribavirin or peginterferon alfa-2a alone.”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88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7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54050</TotalTime>
  <Words>254</Words>
  <Application>Microsoft Office PowerPoint</Application>
  <PresentationFormat>On-screen Show (4:3)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 -2a+/- Ribavirin versus Interferon alfa-2b + Ribavirin</vt:lpstr>
      <vt:lpstr>Peginterferon +/- Ribavirin versus Interferon + Ribavirin Study Features</vt:lpstr>
      <vt:lpstr>Peginterferon +/- Ribavirin versus Interferon + Ribavirin Study Design</vt:lpstr>
      <vt:lpstr>Peginterferon +/- Ribavirin versus Interferon + Ribavirin Results</vt:lpstr>
      <vt:lpstr>Peginterferon +/- Ribavirin versus Interferon + Ribavirin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2511</cp:revision>
  <cp:lastPrinted>2011-04-18T21:48:04Z</cp:lastPrinted>
  <dcterms:created xsi:type="dcterms:W3CDTF">2014-02-13T16:46:47Z</dcterms:created>
  <dcterms:modified xsi:type="dcterms:W3CDTF">2014-02-14T20:17:43Z</dcterms:modified>
</cp:coreProperties>
</file>