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xlsx" ContentType="application/vnd.openxmlformats-officedocument.spreadsheetml.sheet"/>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3.xml" ContentType="application/vnd.openxmlformats-officedocument.drawingml.chart+xml"/>
  <Override PartName="/ppt/notesSlides/notesSlide10.xml" ContentType="application/vnd.openxmlformats-officedocument.presentationml.notesSlide+xml"/>
  <Override PartName="/ppt/charts/chart4.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5.xml" ContentType="application/vnd.openxmlformats-officedocument.drawingml.chart+xml"/>
  <Override PartName="/ppt/notesSlides/notesSlide14.xml" ContentType="application/vnd.openxmlformats-officedocument.presentationml.notesSlide+xml"/>
  <Override PartName="/ppt/charts/chart6.xml" ContentType="application/vnd.openxmlformats-officedocument.drawingml.chart+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7.xml" ContentType="application/vnd.openxmlformats-officedocument.drawingml.chart+xml"/>
  <Override PartName="/ppt/theme/themeOverride3.xml" ContentType="application/vnd.openxmlformats-officedocument.themeOverride+xml"/>
  <Override PartName="/ppt/notesSlides/notesSlide18.xml" ContentType="application/vnd.openxmlformats-officedocument.presentationml.notesSlide+xml"/>
  <Override PartName="/ppt/charts/chart8.xml" ContentType="application/vnd.openxmlformats-officedocument.drawingml.chart+xml"/>
  <Override PartName="/ppt/theme/themeOverride4.xml" ContentType="application/vnd.openxmlformats-officedocument.themeOverr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9.xml" ContentType="application/vnd.openxmlformats-officedocument.drawingml.chart+xml"/>
  <Override PartName="/ppt/theme/themeOverride5.xml" ContentType="application/vnd.openxmlformats-officedocument.themeOverride+xml"/>
  <Override PartName="/ppt/notesSlides/notesSlide23.xml" ContentType="application/vnd.openxmlformats-officedocument.presentationml.notesSlide+xml"/>
  <Override PartName="/ppt/charts/chart10.xml" ContentType="application/vnd.openxmlformats-officedocument.drawingml.chart+xml"/>
  <Override PartName="/ppt/theme/themeOverride6.xml" ContentType="application/vnd.openxmlformats-officedocument.themeOverr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60" r:id="rId1"/>
  </p:sldMasterIdLst>
  <p:notesMasterIdLst>
    <p:notesMasterId r:id="rId48"/>
  </p:notesMasterIdLst>
  <p:handoutMasterIdLst>
    <p:handoutMasterId r:id="rId49"/>
  </p:handoutMasterIdLst>
  <p:sldIdLst>
    <p:sldId id="272" r:id="rId2"/>
    <p:sldId id="629" r:id="rId3"/>
    <p:sldId id="438" r:id="rId4"/>
    <p:sldId id="599" r:id="rId5"/>
    <p:sldId id="630" r:id="rId6"/>
    <p:sldId id="537" r:id="rId7"/>
    <p:sldId id="627" r:id="rId8"/>
    <p:sldId id="628" r:id="rId9"/>
    <p:sldId id="536" r:id="rId10"/>
    <p:sldId id="593" r:id="rId11"/>
    <p:sldId id="594" r:id="rId12"/>
    <p:sldId id="595" r:id="rId13"/>
    <p:sldId id="600" r:id="rId14"/>
    <p:sldId id="596" r:id="rId15"/>
    <p:sldId id="592" r:id="rId16"/>
    <p:sldId id="553" r:id="rId17"/>
    <p:sldId id="601" r:id="rId18"/>
    <p:sldId id="602" r:id="rId19"/>
    <p:sldId id="604" r:id="rId20"/>
    <p:sldId id="605" r:id="rId21"/>
    <p:sldId id="606" r:id="rId22"/>
    <p:sldId id="607" r:id="rId23"/>
    <p:sldId id="608" r:id="rId24"/>
    <p:sldId id="609" r:id="rId25"/>
    <p:sldId id="610" r:id="rId26"/>
    <p:sldId id="590" r:id="rId27"/>
    <p:sldId id="541" r:id="rId28"/>
    <p:sldId id="542" r:id="rId29"/>
    <p:sldId id="543" r:id="rId30"/>
    <p:sldId id="544" r:id="rId31"/>
    <p:sldId id="545" r:id="rId32"/>
    <p:sldId id="611" r:id="rId33"/>
    <p:sldId id="613" r:id="rId34"/>
    <p:sldId id="614" r:id="rId35"/>
    <p:sldId id="617" r:id="rId36"/>
    <p:sldId id="615" r:id="rId37"/>
    <p:sldId id="624" r:id="rId38"/>
    <p:sldId id="616" r:id="rId39"/>
    <p:sldId id="618" r:id="rId40"/>
    <p:sldId id="619" r:id="rId41"/>
    <p:sldId id="620" r:id="rId42"/>
    <p:sldId id="621" r:id="rId43"/>
    <p:sldId id="622" r:id="rId44"/>
    <p:sldId id="625" r:id="rId45"/>
    <p:sldId id="623" r:id="rId46"/>
    <p:sldId id="631" r:id="rId47"/>
  </p:sldIdLst>
  <p:sldSz cx="9144000" cy="6858000" type="screen4x3"/>
  <p:notesSz cx="6858000" cy="10287000"/>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sz="2400" kern="1200">
        <a:solidFill>
          <a:schemeClr val="tx1"/>
        </a:solidFill>
        <a:latin typeface="Geneva" pitchFamily="31" charset="0"/>
        <a:ea typeface="+mn-ea"/>
        <a:cs typeface="+mn-cs"/>
      </a:defRPr>
    </a:lvl1pPr>
    <a:lvl2pPr marL="457200" algn="l" rtl="0" eaLnBrk="0" fontAlgn="base" hangingPunct="0">
      <a:spcBef>
        <a:spcPct val="0"/>
      </a:spcBef>
      <a:spcAft>
        <a:spcPct val="0"/>
      </a:spcAft>
      <a:defRPr sz="2400" kern="1200">
        <a:solidFill>
          <a:schemeClr val="tx1"/>
        </a:solidFill>
        <a:latin typeface="Geneva" pitchFamily="31" charset="0"/>
        <a:ea typeface="+mn-ea"/>
        <a:cs typeface="+mn-cs"/>
      </a:defRPr>
    </a:lvl2pPr>
    <a:lvl3pPr marL="914400" algn="l" rtl="0" eaLnBrk="0" fontAlgn="base" hangingPunct="0">
      <a:spcBef>
        <a:spcPct val="0"/>
      </a:spcBef>
      <a:spcAft>
        <a:spcPct val="0"/>
      </a:spcAft>
      <a:defRPr sz="2400" kern="1200">
        <a:solidFill>
          <a:schemeClr val="tx1"/>
        </a:solidFill>
        <a:latin typeface="Geneva" pitchFamily="31" charset="0"/>
        <a:ea typeface="+mn-ea"/>
        <a:cs typeface="+mn-cs"/>
      </a:defRPr>
    </a:lvl3pPr>
    <a:lvl4pPr marL="1371600" algn="l" rtl="0" eaLnBrk="0" fontAlgn="base" hangingPunct="0">
      <a:spcBef>
        <a:spcPct val="0"/>
      </a:spcBef>
      <a:spcAft>
        <a:spcPct val="0"/>
      </a:spcAft>
      <a:defRPr sz="2400" kern="1200">
        <a:solidFill>
          <a:schemeClr val="tx1"/>
        </a:solidFill>
        <a:latin typeface="Geneva" pitchFamily="31" charset="0"/>
        <a:ea typeface="+mn-ea"/>
        <a:cs typeface="+mn-cs"/>
      </a:defRPr>
    </a:lvl4pPr>
    <a:lvl5pPr marL="1828800" algn="l" rtl="0" eaLnBrk="0" fontAlgn="base" hangingPunct="0">
      <a:spcBef>
        <a:spcPct val="0"/>
      </a:spcBef>
      <a:spcAft>
        <a:spcPct val="0"/>
      </a:spcAft>
      <a:defRPr sz="2400" kern="1200">
        <a:solidFill>
          <a:schemeClr val="tx1"/>
        </a:solidFill>
        <a:latin typeface="Geneva" pitchFamily="31" charset="0"/>
        <a:ea typeface="+mn-ea"/>
        <a:cs typeface="+mn-cs"/>
      </a:defRPr>
    </a:lvl5pPr>
    <a:lvl6pPr marL="2286000" algn="l" defTabSz="457200" rtl="0" eaLnBrk="1" latinLnBrk="0" hangingPunct="1">
      <a:defRPr sz="2400" kern="1200">
        <a:solidFill>
          <a:schemeClr val="tx1"/>
        </a:solidFill>
        <a:latin typeface="Geneva" pitchFamily="31" charset="0"/>
        <a:ea typeface="+mn-ea"/>
        <a:cs typeface="+mn-cs"/>
      </a:defRPr>
    </a:lvl6pPr>
    <a:lvl7pPr marL="2743200" algn="l" defTabSz="457200" rtl="0" eaLnBrk="1" latinLnBrk="0" hangingPunct="1">
      <a:defRPr sz="2400" kern="1200">
        <a:solidFill>
          <a:schemeClr val="tx1"/>
        </a:solidFill>
        <a:latin typeface="Geneva" pitchFamily="31" charset="0"/>
        <a:ea typeface="+mn-ea"/>
        <a:cs typeface="+mn-cs"/>
      </a:defRPr>
    </a:lvl7pPr>
    <a:lvl8pPr marL="3200400" algn="l" defTabSz="457200" rtl="0" eaLnBrk="1" latinLnBrk="0" hangingPunct="1">
      <a:defRPr sz="2400" kern="1200">
        <a:solidFill>
          <a:schemeClr val="tx1"/>
        </a:solidFill>
        <a:latin typeface="Geneva" pitchFamily="31" charset="0"/>
        <a:ea typeface="+mn-ea"/>
        <a:cs typeface="+mn-cs"/>
      </a:defRPr>
    </a:lvl8pPr>
    <a:lvl9pPr marL="3657600" algn="l" defTabSz="457200" rtl="0" eaLnBrk="1" latinLnBrk="0" hangingPunct="1">
      <a:defRPr sz="2400" kern="1200">
        <a:solidFill>
          <a:schemeClr val="tx1"/>
        </a:solidFill>
        <a:latin typeface="Geneva" pitchFamily="31"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3" frameSlides="1"/>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E1E3EE"/>
    <a:srgbClr val="EEEEF2"/>
    <a:srgbClr val="454545"/>
    <a:srgbClr val="725D30"/>
    <a:srgbClr val="D8BC97"/>
    <a:srgbClr val="CBAF8C"/>
    <a:srgbClr val="E29F78"/>
    <a:srgbClr val="C77858"/>
    <a:srgbClr val="B59B7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6539" autoAdjust="0"/>
    <p:restoredTop sz="94636" autoAdjust="0"/>
  </p:normalViewPr>
  <p:slideViewPr>
    <p:cSldViewPr showGuides="1">
      <p:cViewPr>
        <p:scale>
          <a:sx n="103" d="100"/>
          <a:sy n="103" d="100"/>
        </p:scale>
        <p:origin x="-416" y="-80"/>
      </p:cViewPr>
      <p:guideLst>
        <p:guide orient="horz" pos="4319"/>
        <p:guide pos="287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6" d="100"/>
        <a:sy n="106" d="100"/>
      </p:scale>
      <p:origin x="0" y="12816"/>
    </p:cViewPr>
  </p:sorterViewPr>
  <p:notesViewPr>
    <p:cSldViewPr showGuides="1">
      <p:cViewPr varScale="1">
        <p:scale>
          <a:sx n="76" d="100"/>
          <a:sy n="76" d="100"/>
        </p:scale>
        <p:origin x="-1416" y="-112"/>
      </p:cViewPr>
      <p:guideLst>
        <p:guide orient="horz" pos="324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printerSettings" Target="printerSettings/printerSettings1.bin"/><Relationship Id="rId51" Type="http://schemas.openxmlformats.org/officeDocument/2006/relationships/presProps" Target="presProps.xml"/><Relationship Id="rId52" Type="http://schemas.openxmlformats.org/officeDocument/2006/relationships/viewProps" Target="viewProps.xml"/><Relationship Id="rId53" Type="http://schemas.openxmlformats.org/officeDocument/2006/relationships/theme" Target="theme/theme1.xml"/><Relationship Id="rId54"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notesMaster" Target="notesMasters/notesMaster1.xml"/><Relationship Id="rId49" Type="http://schemas.openxmlformats.org/officeDocument/2006/relationships/handoutMaster" Target="handoutMasters/handout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charts/_rels/chart1.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package" Target="../embeddings/Microsoft_Excel_Sheet1.xlsx"/></Relationships>
</file>

<file path=ppt/charts/_rels/chart10.xml.rels><?xml version="1.0" encoding="UTF-8" standalone="yes"?>
<Relationships xmlns="http://schemas.openxmlformats.org/package/2006/relationships"><Relationship Id="rId1" Type="http://schemas.openxmlformats.org/officeDocument/2006/relationships/themeOverride" Target="../theme/themeOverride6.xml"/><Relationship Id="rId2" Type="http://schemas.openxmlformats.org/officeDocument/2006/relationships/package" Target="../embeddings/Microsoft_Excel_Sheet10.xlsx"/></Relationships>
</file>

<file path=ppt/charts/_rels/chart2.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package" Target="../embeddings/Microsoft_Excel_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Sheet6.xlsx"/></Relationships>
</file>

<file path=ppt/charts/_rels/chart7.xml.rels><?xml version="1.0" encoding="UTF-8" standalone="yes"?>
<Relationships xmlns="http://schemas.openxmlformats.org/package/2006/relationships"><Relationship Id="rId1" Type="http://schemas.openxmlformats.org/officeDocument/2006/relationships/themeOverride" Target="../theme/themeOverride3.xml"/><Relationship Id="rId2" Type="http://schemas.openxmlformats.org/officeDocument/2006/relationships/package" Target="../embeddings/Microsoft_Excel_Sheet7.xlsx"/></Relationships>
</file>

<file path=ppt/charts/_rels/chart8.xml.rels><?xml version="1.0" encoding="UTF-8" standalone="yes"?>
<Relationships xmlns="http://schemas.openxmlformats.org/package/2006/relationships"><Relationship Id="rId1" Type="http://schemas.openxmlformats.org/officeDocument/2006/relationships/themeOverride" Target="../theme/themeOverride4.xml"/><Relationship Id="rId2" Type="http://schemas.openxmlformats.org/officeDocument/2006/relationships/package" Target="../embeddings/Microsoft_Excel_Sheet8.xlsx"/></Relationships>
</file>

<file path=ppt/charts/_rels/chart9.xml.rels><?xml version="1.0" encoding="UTF-8" standalone="yes"?>
<Relationships xmlns="http://schemas.openxmlformats.org/package/2006/relationships"><Relationship Id="rId1" Type="http://schemas.openxmlformats.org/officeDocument/2006/relationships/themeOverride" Target="../theme/themeOverride5.xml"/><Relationship Id="rId2" Type="http://schemas.openxmlformats.org/officeDocument/2006/relationships/package" Target="../embeddings/Microsoft_Excel_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589928057554"/>
          <c:y val="0.0266851980542043"/>
          <c:w val="0.859712230215827"/>
          <c:h val="0.865012995682697"/>
        </c:manualLayout>
      </c:layout>
      <c:barChart>
        <c:barDir val="col"/>
        <c:grouping val="clustered"/>
        <c:varyColors val="0"/>
        <c:ser>
          <c:idx val="0"/>
          <c:order val="0"/>
          <c:tx>
            <c:strRef>
              <c:f>Sheet1!$A$2</c:f>
              <c:strCache>
                <c:ptCount val="1"/>
                <c:pt idx="0">
                  <c:v> Peginterferon alfa-2a</c:v>
                </c:pt>
              </c:strCache>
            </c:strRef>
          </c:tx>
          <c:spPr>
            <a:solidFill>
              <a:srgbClr val="3C7EB7"/>
            </a:solidFill>
            <a:ln w="12906">
              <a:solidFill>
                <a:schemeClr val="tx1"/>
              </a:solidFill>
              <a:prstDash val="solid"/>
            </a:ln>
            <a:effectLst>
              <a:outerShdw blurRad="38100" dist="38100" dir="2700000" algn="br">
                <a:srgbClr val="000000">
                  <a:alpha val="50000"/>
                </a:srgbClr>
              </a:outerShdw>
            </a:effectLst>
            <a:scene3d>
              <a:camera prst="orthographicFront"/>
              <a:lightRig rig="threePt" dir="t"/>
            </a:scene3d>
            <a:sp3d>
              <a:bevelT/>
            </a:sp3d>
          </c:spPr>
          <c:invertIfNegative val="0"/>
          <c:cat>
            <c:strRef>
              <c:f>Sheet1!$B$1:$C$1</c:f>
              <c:strCache>
                <c:ptCount val="2"/>
                <c:pt idx="0">
                  <c:v>End of Treatment Response</c:v>
                </c:pt>
                <c:pt idx="1">
                  <c:v>Sustained Virologic Response</c:v>
                </c:pt>
              </c:strCache>
            </c:strRef>
          </c:cat>
          <c:val>
            <c:numRef>
              <c:f>Sheet1!$B$2:$C$2</c:f>
              <c:numCache>
                <c:formatCode>General</c:formatCode>
                <c:ptCount val="2"/>
                <c:pt idx="0">
                  <c:v>69.0</c:v>
                </c:pt>
                <c:pt idx="1">
                  <c:v>39.0</c:v>
                </c:pt>
              </c:numCache>
            </c:numRef>
          </c:val>
        </c:ser>
        <c:ser>
          <c:idx val="1"/>
          <c:order val="1"/>
          <c:tx>
            <c:strRef>
              <c:f>Sheet1!$A$3</c:f>
              <c:strCache>
                <c:ptCount val="1"/>
                <c:pt idx="0">
                  <c:v> Interferon alfa-2a</c:v>
                </c:pt>
              </c:strCache>
            </c:strRef>
          </c:tx>
          <c:spPr>
            <a:solidFill>
              <a:srgbClr val="718E25"/>
            </a:solidFill>
            <a:ln w="12906">
              <a:solidFill>
                <a:schemeClr val="tx1"/>
              </a:solidFill>
              <a:prstDash val="solid"/>
            </a:ln>
            <a:effectLst>
              <a:outerShdw blurRad="38100" dist="38100" dir="2700000" algn="br">
                <a:srgbClr val="000000">
                  <a:alpha val="50000"/>
                </a:srgbClr>
              </a:outerShdw>
            </a:effectLst>
            <a:scene3d>
              <a:camera prst="orthographicFront"/>
              <a:lightRig rig="threePt" dir="t"/>
            </a:scene3d>
            <a:sp3d>
              <a:bevelT/>
            </a:sp3d>
          </c:spPr>
          <c:invertIfNegative val="0"/>
          <c:cat>
            <c:strRef>
              <c:f>Sheet1!$B$1:$C$1</c:f>
              <c:strCache>
                <c:ptCount val="2"/>
                <c:pt idx="0">
                  <c:v>End of Treatment Response</c:v>
                </c:pt>
                <c:pt idx="1">
                  <c:v>Sustained Virologic Response</c:v>
                </c:pt>
              </c:strCache>
            </c:strRef>
          </c:cat>
          <c:val>
            <c:numRef>
              <c:f>Sheet1!$B$3:$C$3</c:f>
              <c:numCache>
                <c:formatCode>General</c:formatCode>
                <c:ptCount val="2"/>
                <c:pt idx="0">
                  <c:v>28.0</c:v>
                </c:pt>
                <c:pt idx="1">
                  <c:v>19.0</c:v>
                </c:pt>
              </c:numCache>
            </c:numRef>
          </c:val>
        </c:ser>
        <c:dLbls>
          <c:showLegendKey val="0"/>
          <c:showVal val="1"/>
          <c:showCatName val="0"/>
          <c:showSerName val="0"/>
          <c:showPercent val="0"/>
          <c:showBubbleSize val="0"/>
        </c:dLbls>
        <c:gapWidth val="150"/>
        <c:axId val="-1981727320"/>
        <c:axId val="-1981743320"/>
      </c:barChart>
      <c:catAx>
        <c:axId val="-1981727320"/>
        <c:scaling>
          <c:orientation val="minMax"/>
        </c:scaling>
        <c:delete val="0"/>
        <c:axPos val="b"/>
        <c:numFmt formatCode="General" sourceLinked="1"/>
        <c:majorTickMark val="out"/>
        <c:minorTickMark val="none"/>
        <c:tickLblPos val="low"/>
        <c:spPr>
          <a:ln w="19050">
            <a:solidFill>
              <a:srgbClr val="000000"/>
            </a:solidFill>
            <a:prstDash val="solid"/>
          </a:ln>
        </c:spPr>
        <c:txPr>
          <a:bodyPr rot="0" vert="horz"/>
          <a:lstStyle/>
          <a:p>
            <a:pPr>
              <a:defRPr b="1"/>
            </a:pPr>
            <a:endParaRPr lang="en-US"/>
          </a:p>
        </c:txPr>
        <c:crossAx val="-1981743320"/>
        <c:crosses val="autoZero"/>
        <c:auto val="1"/>
        <c:lblAlgn val="ctr"/>
        <c:lblOffset val="1"/>
        <c:tickLblSkip val="1"/>
        <c:tickMarkSkip val="1"/>
        <c:noMultiLvlLbl val="0"/>
      </c:catAx>
      <c:valAx>
        <c:axId val="-1981743320"/>
        <c:scaling>
          <c:orientation val="minMax"/>
          <c:max val="100.0"/>
        </c:scaling>
        <c:delete val="0"/>
        <c:axPos val="l"/>
        <c:title>
          <c:tx>
            <c:rich>
              <a:bodyPr/>
              <a:lstStyle/>
              <a:p>
                <a:pPr>
                  <a:defRPr b="1"/>
                </a:pPr>
                <a:r>
                  <a:rPr lang="en-US" b="1"/>
                  <a:t>Patients (%)</a:t>
                </a:r>
              </a:p>
            </c:rich>
          </c:tx>
          <c:layout>
            <c:manualLayout>
              <c:xMode val="edge"/>
              <c:yMode val="edge"/>
              <c:x val="0.00981026556119849"/>
              <c:y val="0.332286747686768"/>
            </c:manualLayout>
          </c:layout>
          <c:overlay val="0"/>
          <c:spPr>
            <a:noFill/>
            <a:ln w="25813">
              <a:noFill/>
            </a:ln>
          </c:spPr>
        </c:title>
        <c:numFmt formatCode="General" sourceLinked="1"/>
        <c:majorTickMark val="out"/>
        <c:minorTickMark val="none"/>
        <c:tickLblPos val="nextTo"/>
        <c:spPr>
          <a:ln w="19050">
            <a:solidFill>
              <a:srgbClr val="000000"/>
            </a:solidFill>
            <a:prstDash val="solid"/>
          </a:ln>
        </c:spPr>
        <c:txPr>
          <a:bodyPr rot="0" vert="horz"/>
          <a:lstStyle/>
          <a:p>
            <a:pPr>
              <a:defRPr/>
            </a:pPr>
            <a:endParaRPr lang="en-US"/>
          </a:p>
        </c:txPr>
        <c:crossAx val="-1981727320"/>
        <c:crosses val="autoZero"/>
        <c:crossBetween val="between"/>
        <c:majorUnit val="20.0"/>
      </c:valAx>
      <c:spPr>
        <a:solidFill>
          <a:srgbClr val="E6EBF2"/>
        </a:solidFill>
        <a:ln w="19050" cap="flat" cmpd="sng" algn="ctr">
          <a:solidFill>
            <a:srgbClr val="000000"/>
          </a:solidFill>
          <a:prstDash val="solid"/>
          <a:round/>
          <a:headEnd type="none" w="med" len="med"/>
          <a:tailEnd type="none" w="med" len="med"/>
        </a:ln>
        <a:effectLst>
          <a:outerShdw blurRad="38100" dist="38100" dir="2700000">
            <a:srgbClr val="000000">
              <a:alpha val="50000"/>
            </a:srgbClr>
          </a:outerShdw>
        </a:effectLst>
      </c:spPr>
    </c:plotArea>
    <c:legend>
      <c:legendPos val="t"/>
      <c:layout>
        <c:manualLayout>
          <c:xMode val="edge"/>
          <c:yMode val="edge"/>
          <c:x val="0.61179380538503"/>
          <c:y val="0.0457474908517787"/>
          <c:w val="0.362474956958662"/>
          <c:h val="0.155514060715732"/>
        </c:manualLayout>
      </c:layout>
      <c:overlay val="0"/>
      <c:spPr>
        <a:solidFill>
          <a:schemeClr val="bg1"/>
        </a:solidFill>
        <a:ln w="12700" cap="flat" cmpd="sng" algn="ctr">
          <a:solidFill>
            <a:srgbClr val="000000"/>
          </a:solidFill>
          <a:prstDash val="solid"/>
          <a:round/>
          <a:headEnd type="none" w="med" len="med"/>
          <a:tailEnd type="none" w="med" len="med"/>
        </a:ln>
      </c:spPr>
    </c:legend>
    <c:plotVisOnly val="1"/>
    <c:dispBlanksAs val="gap"/>
    <c:showDLblsOverMax val="0"/>
  </c:chart>
  <c:spPr>
    <a:solidFill>
      <a:srgbClr val="FFFFFF"/>
    </a:solidFill>
    <a:ln>
      <a:noFill/>
    </a:ln>
  </c:spPr>
  <c:txPr>
    <a:bodyPr/>
    <a:lstStyle/>
    <a:p>
      <a:pPr>
        <a:defRPr sz="1600" b="0" i="0" u="none" strike="noStrike" baseline="0">
          <a:solidFill>
            <a:srgbClr val="000000"/>
          </a:solidFill>
          <a:latin typeface="Arial"/>
          <a:ea typeface="Arial"/>
          <a:cs typeface="Arial"/>
        </a:defRPr>
      </a:pPr>
      <a:endParaRPr lang="en-US"/>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589928057554"/>
          <c:y val="0.0278003772387148"/>
          <c:w val="0.859712230215827"/>
          <c:h val="0.876596378289438"/>
        </c:manualLayout>
      </c:layout>
      <c:barChart>
        <c:barDir val="col"/>
        <c:grouping val="clustered"/>
        <c:varyColors val="0"/>
        <c:ser>
          <c:idx val="0"/>
          <c:order val="0"/>
          <c:tx>
            <c:strRef>
              <c:f>Sheet1!$A$2</c:f>
              <c:strCache>
                <c:ptCount val="1"/>
                <c:pt idx="0">
                  <c:v> Peginterferon + Ribavirin</c:v>
                </c:pt>
              </c:strCache>
            </c:strRef>
          </c:tx>
          <c:spPr>
            <a:solidFill>
              <a:srgbClr val="3C7EB7"/>
            </a:solidFill>
            <a:ln w="12906">
              <a:solidFill>
                <a:schemeClr val="tx1"/>
              </a:solidFill>
              <a:prstDash val="solid"/>
            </a:ln>
            <a:effectLst>
              <a:outerShdw blurRad="38100" dist="38100" dir="2700000" algn="br">
                <a:srgbClr val="000000">
                  <a:alpha val="50000"/>
                </a:srgbClr>
              </a:outerShdw>
            </a:effectLst>
            <a:scene3d>
              <a:camera prst="orthographicFront"/>
              <a:lightRig rig="threePt" dir="t"/>
            </a:scene3d>
            <a:sp3d>
              <a:bevelT/>
            </a:sp3d>
          </c:spPr>
          <c:invertIfNegative val="0"/>
          <c:cat>
            <c:strRef>
              <c:f>Sheet1!$B$1:$D$1</c:f>
              <c:strCache>
                <c:ptCount val="3"/>
                <c:pt idx="0">
                  <c:v>All</c:v>
                </c:pt>
                <c:pt idx="1">
                  <c:v>Genotype 1</c:v>
                </c:pt>
                <c:pt idx="2">
                  <c:v>Non-Genotype 1</c:v>
                </c:pt>
              </c:strCache>
            </c:strRef>
          </c:cat>
          <c:val>
            <c:numRef>
              <c:f>Sheet1!$B$2:$D$2</c:f>
              <c:numCache>
                <c:formatCode>General</c:formatCode>
                <c:ptCount val="3"/>
                <c:pt idx="0">
                  <c:v>27.0</c:v>
                </c:pt>
                <c:pt idx="1">
                  <c:v>14.0</c:v>
                </c:pt>
                <c:pt idx="2">
                  <c:v>73.0</c:v>
                </c:pt>
              </c:numCache>
            </c:numRef>
          </c:val>
        </c:ser>
        <c:ser>
          <c:idx val="1"/>
          <c:order val="1"/>
          <c:tx>
            <c:strRef>
              <c:f>Sheet1!$A$3</c:f>
              <c:strCache>
                <c:ptCount val="1"/>
                <c:pt idx="0">
                  <c:v> Interferon + Ribavirin</c:v>
                </c:pt>
              </c:strCache>
            </c:strRef>
          </c:tx>
          <c:spPr>
            <a:solidFill>
              <a:srgbClr val="718E25"/>
            </a:solidFill>
            <a:ln w="12906">
              <a:solidFill>
                <a:schemeClr val="tx1"/>
              </a:solidFill>
              <a:prstDash val="solid"/>
            </a:ln>
            <a:effectLst>
              <a:outerShdw blurRad="38100" dist="38100" dir="2700000" algn="br">
                <a:srgbClr val="000000">
                  <a:alpha val="50000"/>
                </a:srgbClr>
              </a:outerShdw>
            </a:effectLst>
            <a:scene3d>
              <a:camera prst="orthographicFront"/>
              <a:lightRig rig="threePt" dir="t"/>
            </a:scene3d>
            <a:sp3d>
              <a:bevelT/>
            </a:sp3d>
          </c:spPr>
          <c:invertIfNegative val="0"/>
          <c:cat>
            <c:strRef>
              <c:f>Sheet1!$B$1:$D$1</c:f>
              <c:strCache>
                <c:ptCount val="3"/>
                <c:pt idx="0">
                  <c:v>All</c:v>
                </c:pt>
                <c:pt idx="1">
                  <c:v>Genotype 1</c:v>
                </c:pt>
                <c:pt idx="2">
                  <c:v>Non-Genotype 1</c:v>
                </c:pt>
              </c:strCache>
            </c:strRef>
          </c:cat>
          <c:val>
            <c:numRef>
              <c:f>Sheet1!$B$3:$D$3</c:f>
              <c:numCache>
                <c:formatCode>General</c:formatCode>
                <c:ptCount val="3"/>
                <c:pt idx="0">
                  <c:v>12.0</c:v>
                </c:pt>
                <c:pt idx="1">
                  <c:v>6.0</c:v>
                </c:pt>
                <c:pt idx="2">
                  <c:v>33.0</c:v>
                </c:pt>
              </c:numCache>
            </c:numRef>
          </c:val>
        </c:ser>
        <c:dLbls>
          <c:showLegendKey val="0"/>
          <c:showVal val="1"/>
          <c:showCatName val="0"/>
          <c:showSerName val="0"/>
          <c:showPercent val="0"/>
          <c:showBubbleSize val="0"/>
        </c:dLbls>
        <c:gapWidth val="60"/>
        <c:axId val="-1967591784"/>
        <c:axId val="-1967292760"/>
      </c:barChart>
      <c:catAx>
        <c:axId val="-1967591784"/>
        <c:scaling>
          <c:orientation val="minMax"/>
        </c:scaling>
        <c:delete val="0"/>
        <c:axPos val="b"/>
        <c:numFmt formatCode="General" sourceLinked="1"/>
        <c:majorTickMark val="out"/>
        <c:minorTickMark val="none"/>
        <c:tickLblPos val="low"/>
        <c:spPr>
          <a:ln w="19050">
            <a:solidFill>
              <a:srgbClr val="000000"/>
            </a:solidFill>
            <a:prstDash val="solid"/>
          </a:ln>
        </c:spPr>
        <c:txPr>
          <a:bodyPr rot="0" vert="horz"/>
          <a:lstStyle/>
          <a:p>
            <a:pPr>
              <a:defRPr b="1"/>
            </a:pPr>
            <a:endParaRPr lang="en-US"/>
          </a:p>
        </c:txPr>
        <c:crossAx val="-1967292760"/>
        <c:crosses val="autoZero"/>
        <c:auto val="1"/>
        <c:lblAlgn val="ctr"/>
        <c:lblOffset val="1"/>
        <c:tickLblSkip val="1"/>
        <c:tickMarkSkip val="1"/>
        <c:noMultiLvlLbl val="0"/>
      </c:catAx>
      <c:valAx>
        <c:axId val="-1967292760"/>
        <c:scaling>
          <c:orientation val="minMax"/>
          <c:max val="100.0"/>
        </c:scaling>
        <c:delete val="0"/>
        <c:axPos val="l"/>
        <c:title>
          <c:tx>
            <c:rich>
              <a:bodyPr/>
              <a:lstStyle/>
              <a:p>
                <a:pPr>
                  <a:defRPr b="1"/>
                </a:pPr>
                <a:r>
                  <a:rPr lang="en-US" b="1" dirty="0" smtClean="0"/>
                  <a:t>Patients with SVR  </a:t>
                </a:r>
                <a:r>
                  <a:rPr lang="en-US" b="1" dirty="0"/>
                  <a:t>(%)</a:t>
                </a:r>
              </a:p>
            </c:rich>
          </c:tx>
          <c:layout>
            <c:manualLayout>
              <c:xMode val="edge"/>
              <c:yMode val="edge"/>
              <c:x val="0.00981025796089168"/>
              <c:y val="0.21355601301729"/>
            </c:manualLayout>
          </c:layout>
          <c:overlay val="0"/>
          <c:spPr>
            <a:noFill/>
            <a:ln w="25813">
              <a:noFill/>
            </a:ln>
          </c:spPr>
        </c:title>
        <c:numFmt formatCode="General" sourceLinked="1"/>
        <c:majorTickMark val="out"/>
        <c:minorTickMark val="none"/>
        <c:tickLblPos val="nextTo"/>
        <c:spPr>
          <a:ln w="19050">
            <a:solidFill>
              <a:srgbClr val="000000"/>
            </a:solidFill>
            <a:prstDash val="solid"/>
          </a:ln>
        </c:spPr>
        <c:txPr>
          <a:bodyPr rot="0" vert="horz"/>
          <a:lstStyle/>
          <a:p>
            <a:pPr>
              <a:defRPr/>
            </a:pPr>
            <a:endParaRPr lang="en-US"/>
          </a:p>
        </c:txPr>
        <c:crossAx val="-1967591784"/>
        <c:crosses val="autoZero"/>
        <c:crossBetween val="between"/>
        <c:majorUnit val="20.0"/>
      </c:valAx>
      <c:spPr>
        <a:solidFill>
          <a:srgbClr val="E6EBF2"/>
        </a:solidFill>
        <a:ln w="19050" cap="flat" cmpd="sng" algn="ctr">
          <a:solidFill>
            <a:srgbClr val="000000"/>
          </a:solidFill>
          <a:prstDash val="solid"/>
          <a:round/>
          <a:headEnd type="none" w="med" len="med"/>
          <a:tailEnd type="none" w="med" len="med"/>
        </a:ln>
        <a:effectLst>
          <a:outerShdw blurRad="38100" dist="38100" dir="2700000">
            <a:srgbClr val="000000">
              <a:alpha val="50000"/>
            </a:srgbClr>
          </a:outerShdw>
        </a:effectLst>
      </c:spPr>
    </c:plotArea>
    <c:legend>
      <c:legendPos val="t"/>
      <c:layout>
        <c:manualLayout>
          <c:xMode val="edge"/>
          <c:yMode val="edge"/>
          <c:x val="0.64846229271347"/>
          <c:y val="0.042851618222746"/>
          <c:w val="0.325206630252166"/>
          <c:h val="0.13234707968347"/>
        </c:manualLayout>
      </c:layout>
      <c:overlay val="0"/>
      <c:spPr>
        <a:solidFill>
          <a:schemeClr val="bg1"/>
        </a:solidFill>
        <a:ln w="12700" cap="flat" cmpd="sng" algn="ctr">
          <a:solidFill>
            <a:srgbClr val="000000"/>
          </a:solidFill>
          <a:prstDash val="solid"/>
          <a:round/>
          <a:headEnd type="none" w="med" len="med"/>
          <a:tailEnd type="none" w="med" len="med"/>
        </a:ln>
      </c:spPr>
    </c:legend>
    <c:plotVisOnly val="1"/>
    <c:dispBlanksAs val="gap"/>
    <c:showDLblsOverMax val="0"/>
  </c:chart>
  <c:spPr>
    <a:solidFill>
      <a:srgbClr val="FFFFFF"/>
    </a:solidFill>
    <a:ln>
      <a:noFill/>
    </a:ln>
  </c:spPr>
  <c:txPr>
    <a:bodyPr/>
    <a:lstStyle/>
    <a:p>
      <a:pPr>
        <a:defRPr sz="1600" b="0" i="0" u="none" strike="noStrike" baseline="0">
          <a:solidFill>
            <a:srgbClr val="000000"/>
          </a:solidFill>
          <a:latin typeface="Arial"/>
          <a:ea typeface="Arial"/>
          <a:cs typeface="Arial"/>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589928057554"/>
          <c:y val="0.0278003772387148"/>
          <c:w val="0.859712230215827"/>
          <c:h val="0.895660341047147"/>
        </c:manualLayout>
      </c:layout>
      <c:barChart>
        <c:barDir val="col"/>
        <c:grouping val="clustered"/>
        <c:varyColors val="0"/>
        <c:ser>
          <c:idx val="0"/>
          <c:order val="0"/>
          <c:tx>
            <c:strRef>
              <c:f>Sheet1!$A$2</c:f>
              <c:strCache>
                <c:ptCount val="1"/>
                <c:pt idx="0">
                  <c:v> Peginterferon alfa-2a 180 µg + Ribavirin</c:v>
                </c:pt>
              </c:strCache>
            </c:strRef>
          </c:tx>
          <c:spPr>
            <a:solidFill>
              <a:srgbClr val="3C7EB7"/>
            </a:solidFill>
            <a:ln w="12906">
              <a:solidFill>
                <a:schemeClr val="tx1"/>
              </a:solidFill>
              <a:prstDash val="solid"/>
            </a:ln>
            <a:effectLst>
              <a:outerShdw blurRad="38100" dist="38100" dir="2700000" algn="br">
                <a:srgbClr val="000000">
                  <a:alpha val="50000"/>
                </a:srgbClr>
              </a:outerShdw>
            </a:effectLst>
            <a:scene3d>
              <a:camera prst="orthographicFront"/>
              <a:lightRig rig="threePt" dir="t"/>
            </a:scene3d>
            <a:sp3d>
              <a:bevelT/>
            </a:sp3d>
          </c:spPr>
          <c:invertIfNegative val="0"/>
          <c:cat>
            <c:strRef>
              <c:f>Sheet1!$B$1:$C$1</c:f>
              <c:strCache>
                <c:ptCount val="2"/>
                <c:pt idx="0">
                  <c:v>End of Treatment Response</c:v>
                </c:pt>
                <c:pt idx="1">
                  <c:v>Sustained Virologic Response</c:v>
                </c:pt>
              </c:strCache>
            </c:strRef>
          </c:cat>
          <c:val>
            <c:numRef>
              <c:f>Sheet1!$B$2:$C$2</c:f>
              <c:numCache>
                <c:formatCode>General</c:formatCode>
                <c:ptCount val="2"/>
                <c:pt idx="0">
                  <c:v>69.0</c:v>
                </c:pt>
                <c:pt idx="1">
                  <c:v>56.0</c:v>
                </c:pt>
              </c:numCache>
            </c:numRef>
          </c:val>
        </c:ser>
        <c:ser>
          <c:idx val="1"/>
          <c:order val="1"/>
          <c:tx>
            <c:strRef>
              <c:f>Sheet1!$A$3</c:f>
              <c:strCache>
                <c:ptCount val="1"/>
                <c:pt idx="0">
                  <c:v> Peginterferon alfa-2a 180 µg + Placebo</c:v>
                </c:pt>
              </c:strCache>
            </c:strRef>
          </c:tx>
          <c:spPr>
            <a:solidFill>
              <a:srgbClr val="85628D"/>
            </a:solidFill>
            <a:ln w="12906">
              <a:solidFill>
                <a:schemeClr val="tx1"/>
              </a:solidFill>
              <a:prstDash val="solid"/>
            </a:ln>
            <a:effectLst>
              <a:outerShdw blurRad="38100" dist="38100" dir="2700000" algn="br">
                <a:srgbClr val="000000">
                  <a:alpha val="50000"/>
                </a:srgbClr>
              </a:outerShdw>
            </a:effectLst>
            <a:scene3d>
              <a:camera prst="orthographicFront"/>
              <a:lightRig rig="threePt" dir="t"/>
            </a:scene3d>
            <a:sp3d>
              <a:bevelT/>
            </a:sp3d>
          </c:spPr>
          <c:invertIfNegative val="0"/>
          <c:cat>
            <c:strRef>
              <c:f>Sheet1!$B$1:$C$1</c:f>
              <c:strCache>
                <c:ptCount val="2"/>
                <c:pt idx="0">
                  <c:v>End of Treatment Response</c:v>
                </c:pt>
                <c:pt idx="1">
                  <c:v>Sustained Virologic Response</c:v>
                </c:pt>
              </c:strCache>
            </c:strRef>
          </c:cat>
          <c:val>
            <c:numRef>
              <c:f>Sheet1!$B$3:$C$3</c:f>
              <c:numCache>
                <c:formatCode>General</c:formatCode>
                <c:ptCount val="2"/>
                <c:pt idx="0">
                  <c:v>59.0</c:v>
                </c:pt>
                <c:pt idx="1">
                  <c:v>29.0</c:v>
                </c:pt>
              </c:numCache>
            </c:numRef>
          </c:val>
        </c:ser>
        <c:ser>
          <c:idx val="2"/>
          <c:order val="2"/>
          <c:tx>
            <c:strRef>
              <c:f>Sheet1!$A$4</c:f>
              <c:strCache>
                <c:ptCount val="1"/>
                <c:pt idx="0">
                  <c:v> Interferon alfa-2b + Ribavirin</c:v>
                </c:pt>
              </c:strCache>
            </c:strRef>
          </c:tx>
          <c:spPr>
            <a:solidFill>
              <a:srgbClr val="A6714D"/>
            </a:solidFill>
            <a:ln w="12906">
              <a:solidFill>
                <a:schemeClr val="tx1"/>
              </a:solidFill>
              <a:prstDash val="solid"/>
            </a:ln>
            <a:effectLst>
              <a:outerShdw blurRad="38100" dist="38100" dir="2700000" algn="br">
                <a:srgbClr val="000000">
                  <a:alpha val="50000"/>
                </a:srgbClr>
              </a:outerShdw>
            </a:effectLst>
            <a:scene3d>
              <a:camera prst="orthographicFront"/>
              <a:lightRig rig="threePt" dir="t"/>
            </a:scene3d>
            <a:sp3d>
              <a:bevelT/>
            </a:sp3d>
          </c:spPr>
          <c:invertIfNegative val="0"/>
          <c:cat>
            <c:strRef>
              <c:f>Sheet1!$B$1:$C$1</c:f>
              <c:strCache>
                <c:ptCount val="2"/>
                <c:pt idx="0">
                  <c:v>End of Treatment Response</c:v>
                </c:pt>
                <c:pt idx="1">
                  <c:v>Sustained Virologic Response</c:v>
                </c:pt>
              </c:strCache>
            </c:strRef>
          </c:cat>
          <c:val>
            <c:numRef>
              <c:f>Sheet1!$B$4:$C$4</c:f>
              <c:numCache>
                <c:formatCode>General</c:formatCode>
                <c:ptCount val="2"/>
                <c:pt idx="0">
                  <c:v>52.0</c:v>
                </c:pt>
                <c:pt idx="1">
                  <c:v>44.0</c:v>
                </c:pt>
              </c:numCache>
            </c:numRef>
          </c:val>
        </c:ser>
        <c:dLbls>
          <c:showLegendKey val="0"/>
          <c:showVal val="1"/>
          <c:showCatName val="0"/>
          <c:showSerName val="0"/>
          <c:showPercent val="0"/>
          <c:showBubbleSize val="0"/>
        </c:dLbls>
        <c:gapWidth val="150"/>
        <c:axId val="-2096889992"/>
        <c:axId val="-2045936584"/>
      </c:barChart>
      <c:catAx>
        <c:axId val="-2096889992"/>
        <c:scaling>
          <c:orientation val="minMax"/>
        </c:scaling>
        <c:delete val="0"/>
        <c:axPos val="b"/>
        <c:numFmt formatCode="General" sourceLinked="1"/>
        <c:majorTickMark val="out"/>
        <c:minorTickMark val="none"/>
        <c:tickLblPos val="low"/>
        <c:spPr>
          <a:ln w="19050">
            <a:solidFill>
              <a:srgbClr val="000000"/>
            </a:solidFill>
            <a:prstDash val="solid"/>
          </a:ln>
        </c:spPr>
        <c:txPr>
          <a:bodyPr rot="0" vert="horz"/>
          <a:lstStyle/>
          <a:p>
            <a:pPr>
              <a:defRPr b="1"/>
            </a:pPr>
            <a:endParaRPr lang="en-US"/>
          </a:p>
        </c:txPr>
        <c:crossAx val="-2045936584"/>
        <c:crosses val="autoZero"/>
        <c:auto val="1"/>
        <c:lblAlgn val="ctr"/>
        <c:lblOffset val="1"/>
        <c:tickLblSkip val="1"/>
        <c:tickMarkSkip val="1"/>
        <c:noMultiLvlLbl val="0"/>
      </c:catAx>
      <c:valAx>
        <c:axId val="-2045936584"/>
        <c:scaling>
          <c:orientation val="minMax"/>
          <c:max val="100.0"/>
        </c:scaling>
        <c:delete val="0"/>
        <c:axPos val="l"/>
        <c:title>
          <c:tx>
            <c:rich>
              <a:bodyPr/>
              <a:lstStyle/>
              <a:p>
                <a:pPr>
                  <a:defRPr b="1"/>
                </a:pPr>
                <a:r>
                  <a:rPr lang="en-US" b="1"/>
                  <a:t>Patients (%)</a:t>
                </a:r>
              </a:p>
            </c:rich>
          </c:tx>
          <c:layout>
            <c:manualLayout>
              <c:xMode val="edge"/>
              <c:yMode val="edge"/>
              <c:x val="0.00981026556119849"/>
              <c:y val="0.332286747686768"/>
            </c:manualLayout>
          </c:layout>
          <c:overlay val="0"/>
          <c:spPr>
            <a:noFill/>
            <a:ln w="25813">
              <a:noFill/>
            </a:ln>
          </c:spPr>
        </c:title>
        <c:numFmt formatCode="General" sourceLinked="1"/>
        <c:majorTickMark val="out"/>
        <c:minorTickMark val="none"/>
        <c:tickLblPos val="nextTo"/>
        <c:spPr>
          <a:ln w="19050">
            <a:solidFill>
              <a:srgbClr val="000000"/>
            </a:solidFill>
            <a:prstDash val="solid"/>
          </a:ln>
        </c:spPr>
        <c:txPr>
          <a:bodyPr rot="0" vert="horz"/>
          <a:lstStyle/>
          <a:p>
            <a:pPr>
              <a:defRPr/>
            </a:pPr>
            <a:endParaRPr lang="en-US"/>
          </a:p>
        </c:txPr>
        <c:crossAx val="-2096889992"/>
        <c:crosses val="autoZero"/>
        <c:crossBetween val="between"/>
        <c:majorUnit val="20.0"/>
      </c:valAx>
      <c:spPr>
        <a:solidFill>
          <a:srgbClr val="E6EBF2"/>
        </a:solidFill>
        <a:ln w="19050" cap="flat" cmpd="sng" algn="ctr">
          <a:solidFill>
            <a:srgbClr val="000000"/>
          </a:solidFill>
          <a:prstDash val="solid"/>
          <a:round/>
          <a:headEnd type="none" w="med" len="med"/>
          <a:tailEnd type="none" w="med" len="med"/>
        </a:ln>
        <a:effectLst>
          <a:outerShdw blurRad="38100" dist="38100" dir="2700000">
            <a:srgbClr val="000000">
              <a:alpha val="50000"/>
            </a:srgbClr>
          </a:outerShdw>
        </a:effectLst>
      </c:spPr>
    </c:plotArea>
    <c:legend>
      <c:legendPos val="t"/>
      <c:layout>
        <c:manualLayout>
          <c:xMode val="edge"/>
          <c:yMode val="edge"/>
          <c:x val="0.470470117300648"/>
          <c:y val="0.028372255077582"/>
          <c:w val="0.512817674130021"/>
          <c:h val="0.198952150151224"/>
        </c:manualLayout>
      </c:layout>
      <c:overlay val="0"/>
      <c:spPr>
        <a:solidFill>
          <a:schemeClr val="bg1"/>
        </a:solidFill>
        <a:ln w="12700" cap="flat" cmpd="sng" algn="ctr">
          <a:solidFill>
            <a:srgbClr val="000000"/>
          </a:solidFill>
          <a:prstDash val="solid"/>
          <a:round/>
          <a:headEnd type="none" w="med" len="med"/>
          <a:tailEnd type="none" w="med" len="med"/>
        </a:ln>
      </c:spPr>
    </c:legend>
    <c:plotVisOnly val="1"/>
    <c:dispBlanksAs val="gap"/>
    <c:showDLblsOverMax val="0"/>
  </c:chart>
  <c:spPr>
    <a:solidFill>
      <a:srgbClr val="FFFFFF"/>
    </a:solidFill>
    <a:ln>
      <a:noFill/>
    </a:ln>
  </c:spPr>
  <c:txPr>
    <a:bodyPr/>
    <a:lstStyle/>
    <a:p>
      <a:pPr>
        <a:defRPr sz="1600" b="0" i="0" u="none" strike="noStrike" baseline="0">
          <a:solidFill>
            <a:srgbClr val="000000"/>
          </a:solidFill>
          <a:latin typeface="Arial"/>
          <a:ea typeface="Arial"/>
          <a:cs typeface="Arial"/>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9627217057642"/>
          <c:y val="0.158089295791595"/>
          <c:w val="0.864243635055322"/>
          <c:h val="0.714540641203451"/>
        </c:manualLayout>
      </c:layout>
      <c:barChart>
        <c:barDir val="col"/>
        <c:grouping val="clustered"/>
        <c:varyColors val="0"/>
        <c:ser>
          <c:idx val="0"/>
          <c:order val="0"/>
          <c:tx>
            <c:strRef>
              <c:f>Sheet1!$A$2</c:f>
              <c:strCache>
                <c:ptCount val="1"/>
                <c:pt idx="0">
                  <c:v> PEG + RBV (low dose) x 24 weeks</c:v>
                </c:pt>
              </c:strCache>
            </c:strRef>
          </c:tx>
          <c:spPr>
            <a:solidFill>
              <a:srgbClr val="3C7EB7"/>
            </a:solidFill>
            <a:ln w="12700">
              <a:solidFill>
                <a:schemeClr val="tx1"/>
              </a:solidFill>
              <a:prstDash val="solid"/>
            </a:ln>
            <a:effectLst>
              <a:outerShdw blurRad="38100" dist="38100" dir="2700000" algn="br">
                <a:srgbClr val="000000">
                  <a:alpha val="50000"/>
                </a:srgbClr>
              </a:outerShdw>
            </a:effectLst>
            <a:scene3d>
              <a:camera prst="orthographicFront"/>
              <a:lightRig rig="threePt" dir="t"/>
            </a:scene3d>
            <a:sp3d>
              <a:bevelT/>
            </a:sp3d>
          </c:spPr>
          <c:invertIfNegative val="0"/>
          <c:dLbls>
            <c:txPr>
              <a:bodyPr/>
              <a:lstStyle/>
              <a:p>
                <a:pPr>
                  <a:defRPr sz="1600" b="0"/>
                </a:pPr>
                <a:endParaRPr lang="en-US"/>
              </a:p>
            </c:txPr>
            <c:showLegendKey val="0"/>
            <c:showVal val="1"/>
            <c:showCatName val="0"/>
            <c:showSerName val="0"/>
            <c:showPercent val="0"/>
            <c:showBubbleSize val="0"/>
            <c:showLeaderLines val="0"/>
          </c:dLbls>
          <c:cat>
            <c:strRef>
              <c:f>Sheet1!$B$1:$C$1</c:f>
              <c:strCache>
                <c:ptCount val="2"/>
                <c:pt idx="0">
                  <c:v>Genotype 1</c:v>
                </c:pt>
                <c:pt idx="1">
                  <c:v>Genotypes 2 or 3</c:v>
                </c:pt>
              </c:strCache>
            </c:strRef>
          </c:cat>
          <c:val>
            <c:numRef>
              <c:f>Sheet1!$B$2:$C$2</c:f>
              <c:numCache>
                <c:formatCode>General</c:formatCode>
                <c:ptCount val="2"/>
                <c:pt idx="0">
                  <c:v>29.0</c:v>
                </c:pt>
                <c:pt idx="1">
                  <c:v>84.0</c:v>
                </c:pt>
              </c:numCache>
            </c:numRef>
          </c:val>
        </c:ser>
        <c:ser>
          <c:idx val="1"/>
          <c:order val="1"/>
          <c:tx>
            <c:strRef>
              <c:f>Sheet1!$A$3</c:f>
              <c:strCache>
                <c:ptCount val="1"/>
                <c:pt idx="0">
                  <c:v> PEG + RBV (weight-based dose) x 24 weeks</c:v>
                </c:pt>
              </c:strCache>
            </c:strRef>
          </c:tx>
          <c:spPr>
            <a:solidFill>
              <a:srgbClr val="85628D"/>
            </a:solidFill>
            <a:ln w="12700">
              <a:solidFill>
                <a:schemeClr val="tx1"/>
              </a:solidFill>
              <a:prstDash val="solid"/>
            </a:ln>
            <a:effectLst>
              <a:outerShdw blurRad="38100" dist="38100" dir="2700000" algn="br">
                <a:srgbClr val="000000">
                  <a:alpha val="50000"/>
                </a:srgbClr>
              </a:outerShdw>
            </a:effectLst>
            <a:scene3d>
              <a:camera prst="orthographicFront"/>
              <a:lightRig rig="threePt" dir="t"/>
            </a:scene3d>
            <a:sp3d>
              <a:bevelT/>
            </a:sp3d>
          </c:spPr>
          <c:invertIfNegative val="0"/>
          <c:dLbls>
            <c:txPr>
              <a:bodyPr/>
              <a:lstStyle/>
              <a:p>
                <a:pPr>
                  <a:defRPr sz="1600" b="0"/>
                </a:pPr>
                <a:endParaRPr lang="en-US"/>
              </a:p>
            </c:txPr>
            <c:showLegendKey val="0"/>
            <c:showVal val="1"/>
            <c:showCatName val="0"/>
            <c:showSerName val="0"/>
            <c:showPercent val="0"/>
            <c:showBubbleSize val="0"/>
            <c:showLeaderLines val="0"/>
          </c:dLbls>
          <c:cat>
            <c:strRef>
              <c:f>Sheet1!$B$1:$C$1</c:f>
              <c:strCache>
                <c:ptCount val="2"/>
                <c:pt idx="0">
                  <c:v>Genotype 1</c:v>
                </c:pt>
                <c:pt idx="1">
                  <c:v>Genotypes 2 or 3</c:v>
                </c:pt>
              </c:strCache>
            </c:strRef>
          </c:cat>
          <c:val>
            <c:numRef>
              <c:f>Sheet1!$B$3:$C$3</c:f>
              <c:numCache>
                <c:formatCode>General</c:formatCode>
                <c:ptCount val="2"/>
                <c:pt idx="0">
                  <c:v>42.0</c:v>
                </c:pt>
                <c:pt idx="1">
                  <c:v>81.0</c:v>
                </c:pt>
              </c:numCache>
            </c:numRef>
          </c:val>
        </c:ser>
        <c:ser>
          <c:idx val="2"/>
          <c:order val="2"/>
          <c:tx>
            <c:strRef>
              <c:f>Sheet1!$A$4</c:f>
              <c:strCache>
                <c:ptCount val="1"/>
                <c:pt idx="0">
                  <c:v> PEG + RBV (low dose) x 48 weeks</c:v>
                </c:pt>
              </c:strCache>
            </c:strRef>
          </c:tx>
          <c:spPr>
            <a:solidFill>
              <a:srgbClr val="A6714D"/>
            </a:solidFill>
            <a:ln w="12700">
              <a:solidFill>
                <a:schemeClr val="tx1"/>
              </a:solidFill>
              <a:prstDash val="solid"/>
            </a:ln>
            <a:effectLst>
              <a:outerShdw blurRad="38100" dist="38100" dir="2700000" algn="br">
                <a:srgbClr val="000000">
                  <a:alpha val="50000"/>
                </a:srgbClr>
              </a:outerShdw>
            </a:effectLst>
            <a:scene3d>
              <a:camera prst="orthographicFront"/>
              <a:lightRig rig="threePt" dir="t"/>
            </a:scene3d>
            <a:sp3d>
              <a:bevelT/>
            </a:sp3d>
          </c:spPr>
          <c:invertIfNegative val="0"/>
          <c:dLbls>
            <c:txPr>
              <a:bodyPr/>
              <a:lstStyle/>
              <a:p>
                <a:pPr>
                  <a:defRPr sz="1600" b="0"/>
                </a:pPr>
                <a:endParaRPr lang="en-US"/>
              </a:p>
            </c:txPr>
            <c:showLegendKey val="0"/>
            <c:showVal val="1"/>
            <c:showCatName val="0"/>
            <c:showSerName val="0"/>
            <c:showPercent val="0"/>
            <c:showBubbleSize val="0"/>
            <c:showLeaderLines val="0"/>
          </c:dLbls>
          <c:cat>
            <c:strRef>
              <c:f>Sheet1!$B$1:$C$1</c:f>
              <c:strCache>
                <c:ptCount val="2"/>
                <c:pt idx="0">
                  <c:v>Genotype 1</c:v>
                </c:pt>
                <c:pt idx="1">
                  <c:v>Genotypes 2 or 3</c:v>
                </c:pt>
              </c:strCache>
            </c:strRef>
          </c:cat>
          <c:val>
            <c:numRef>
              <c:f>Sheet1!$B$4:$C$4</c:f>
              <c:numCache>
                <c:formatCode>General</c:formatCode>
                <c:ptCount val="2"/>
                <c:pt idx="0">
                  <c:v>41.0</c:v>
                </c:pt>
                <c:pt idx="1">
                  <c:v>79.0</c:v>
                </c:pt>
              </c:numCache>
            </c:numRef>
          </c:val>
        </c:ser>
        <c:ser>
          <c:idx val="3"/>
          <c:order val="3"/>
          <c:tx>
            <c:strRef>
              <c:f>Sheet1!$A$5</c:f>
              <c:strCache>
                <c:ptCount val="1"/>
                <c:pt idx="0">
                  <c:v> PEG + RBV (weight-based dose) x 48 weeks</c:v>
                </c:pt>
              </c:strCache>
            </c:strRef>
          </c:tx>
          <c:spPr>
            <a:solidFill>
              <a:srgbClr val="376F69"/>
            </a:solidFill>
            <a:ln w="12700">
              <a:solidFill>
                <a:schemeClr val="tx1"/>
              </a:solidFill>
              <a:prstDash val="solid"/>
            </a:ln>
            <a:effectLst>
              <a:outerShdw blurRad="38100" dist="38100" dir="2700000" algn="br">
                <a:srgbClr val="000000">
                  <a:alpha val="50000"/>
                </a:srgbClr>
              </a:outerShdw>
            </a:effectLst>
            <a:scene3d>
              <a:camera prst="orthographicFront"/>
              <a:lightRig rig="threePt" dir="t"/>
            </a:scene3d>
            <a:sp3d>
              <a:bevelT/>
            </a:sp3d>
          </c:spPr>
          <c:invertIfNegative val="0"/>
          <c:dLbls>
            <c:txPr>
              <a:bodyPr/>
              <a:lstStyle/>
              <a:p>
                <a:pPr>
                  <a:defRPr sz="1600" b="0"/>
                </a:pPr>
                <a:endParaRPr lang="en-US"/>
              </a:p>
            </c:txPr>
            <c:showLegendKey val="0"/>
            <c:showVal val="1"/>
            <c:showCatName val="0"/>
            <c:showSerName val="0"/>
            <c:showPercent val="0"/>
            <c:showBubbleSize val="0"/>
            <c:showLeaderLines val="0"/>
          </c:dLbls>
          <c:cat>
            <c:strRef>
              <c:f>Sheet1!$B$1:$C$1</c:f>
              <c:strCache>
                <c:ptCount val="2"/>
                <c:pt idx="0">
                  <c:v>Genotype 1</c:v>
                </c:pt>
                <c:pt idx="1">
                  <c:v>Genotypes 2 or 3</c:v>
                </c:pt>
              </c:strCache>
            </c:strRef>
          </c:cat>
          <c:val>
            <c:numRef>
              <c:f>Sheet1!$B$5:$C$5</c:f>
              <c:numCache>
                <c:formatCode>General</c:formatCode>
                <c:ptCount val="2"/>
                <c:pt idx="0">
                  <c:v>52.0</c:v>
                </c:pt>
                <c:pt idx="1">
                  <c:v>80.0</c:v>
                </c:pt>
              </c:numCache>
            </c:numRef>
          </c:val>
        </c:ser>
        <c:dLbls>
          <c:showLegendKey val="0"/>
          <c:showVal val="1"/>
          <c:showCatName val="0"/>
          <c:showSerName val="0"/>
          <c:showPercent val="0"/>
          <c:showBubbleSize val="0"/>
        </c:dLbls>
        <c:gapWidth val="100"/>
        <c:axId val="-2046509288"/>
        <c:axId val="-2046494488"/>
      </c:barChart>
      <c:catAx>
        <c:axId val="-2046509288"/>
        <c:scaling>
          <c:orientation val="minMax"/>
        </c:scaling>
        <c:delete val="0"/>
        <c:axPos val="b"/>
        <c:title>
          <c:tx>
            <c:rich>
              <a:bodyPr/>
              <a:lstStyle/>
              <a:p>
                <a:pPr>
                  <a:defRPr/>
                </a:pPr>
                <a:r>
                  <a:rPr lang="en-US"/>
                  <a:t>Genotype</a:t>
                </a:r>
              </a:p>
            </c:rich>
          </c:tx>
          <c:layout/>
          <c:overlay val="0"/>
        </c:title>
        <c:numFmt formatCode="General" sourceLinked="1"/>
        <c:majorTickMark val="out"/>
        <c:minorTickMark val="none"/>
        <c:tickLblPos val="low"/>
        <c:spPr>
          <a:ln w="19050">
            <a:solidFill>
              <a:srgbClr val="000000"/>
            </a:solidFill>
            <a:prstDash val="solid"/>
          </a:ln>
        </c:spPr>
        <c:txPr>
          <a:bodyPr rot="0" vert="horz"/>
          <a:lstStyle/>
          <a:p>
            <a:pPr>
              <a:defRPr sz="1600" b="0" i="0" u="none" strike="noStrike" baseline="0">
                <a:solidFill>
                  <a:srgbClr val="000000"/>
                </a:solidFill>
                <a:latin typeface="Arial"/>
                <a:ea typeface="Arial"/>
                <a:cs typeface="Arial"/>
              </a:defRPr>
            </a:pPr>
            <a:endParaRPr lang="en-US"/>
          </a:p>
        </c:txPr>
        <c:crossAx val="-2046494488"/>
        <c:crosses val="autoZero"/>
        <c:auto val="1"/>
        <c:lblAlgn val="ctr"/>
        <c:lblOffset val="1"/>
        <c:tickLblSkip val="1"/>
        <c:tickMarkSkip val="1"/>
        <c:noMultiLvlLbl val="0"/>
      </c:catAx>
      <c:valAx>
        <c:axId val="-2046494488"/>
        <c:scaling>
          <c:orientation val="minMax"/>
          <c:max val="100.0"/>
          <c:min val="0.0"/>
        </c:scaling>
        <c:delete val="0"/>
        <c:axPos val="l"/>
        <c:title>
          <c:tx>
            <c:rich>
              <a:bodyPr/>
              <a:lstStyle/>
              <a:p>
                <a:pPr>
                  <a:defRPr sz="1600" b="1" i="0" u="none" strike="noStrike" baseline="0">
                    <a:solidFill>
                      <a:srgbClr val="000000"/>
                    </a:solidFill>
                    <a:latin typeface="Arial"/>
                    <a:ea typeface="Arial"/>
                    <a:cs typeface="Arial"/>
                  </a:defRPr>
                </a:pPr>
                <a:r>
                  <a:rPr lang="en-US" sz="1600"/>
                  <a:t>Patients with SVR (%)</a:t>
                </a:r>
              </a:p>
            </c:rich>
          </c:tx>
          <c:layout>
            <c:manualLayout>
              <c:xMode val="edge"/>
              <c:yMode val="edge"/>
              <c:x val="0.00462947043111062"/>
              <c:y val="0.269737057312022"/>
            </c:manualLayout>
          </c:layout>
          <c:overlay val="0"/>
          <c:spPr>
            <a:noFill/>
            <a:ln w="24353">
              <a:noFill/>
            </a:ln>
          </c:spPr>
        </c:title>
        <c:numFmt formatCode="General" sourceLinked="1"/>
        <c:majorTickMark val="out"/>
        <c:minorTickMark val="none"/>
        <c:tickLblPos val="nextTo"/>
        <c:spPr>
          <a:ln w="19050">
            <a:solidFill>
              <a:srgbClr val="000000"/>
            </a:solidFill>
            <a:prstDash val="solid"/>
          </a:ln>
        </c:spPr>
        <c:txPr>
          <a:bodyPr rot="0" vert="horz"/>
          <a:lstStyle/>
          <a:p>
            <a:pPr>
              <a:defRPr sz="1600" b="0" i="0" u="none" strike="noStrike" baseline="0">
                <a:solidFill>
                  <a:srgbClr val="000000"/>
                </a:solidFill>
                <a:latin typeface="Arial"/>
                <a:ea typeface="Arial"/>
                <a:cs typeface="Arial"/>
              </a:defRPr>
            </a:pPr>
            <a:endParaRPr lang="en-US"/>
          </a:p>
        </c:txPr>
        <c:crossAx val="-2046509288"/>
        <c:crosses val="autoZero"/>
        <c:crossBetween val="between"/>
        <c:majorUnit val="20.0"/>
        <c:minorUnit val="20.0"/>
      </c:valAx>
      <c:spPr>
        <a:solidFill>
          <a:srgbClr val="E6EBF2"/>
        </a:solidFill>
        <a:ln w="19050" cap="flat" cmpd="sng" algn="ctr">
          <a:solidFill>
            <a:srgbClr val="000000"/>
          </a:solidFill>
          <a:prstDash val="solid"/>
          <a:round/>
          <a:headEnd type="none" w="med" len="med"/>
          <a:tailEnd type="none" w="med" len="med"/>
        </a:ln>
        <a:effectLst>
          <a:outerShdw blurRad="38100" dist="38100" dir="2700000">
            <a:schemeClr val="tx1">
              <a:alpha val="50000"/>
            </a:schemeClr>
          </a:outerShdw>
        </a:effectLst>
      </c:spPr>
    </c:plotArea>
    <c:legend>
      <c:legendPos val="r"/>
      <c:layout>
        <c:manualLayout>
          <c:xMode val="edge"/>
          <c:yMode val="edge"/>
          <c:x val="0.11925552283064"/>
          <c:y val="0.00255126258103227"/>
          <c:w val="0.862404240740725"/>
          <c:h val="0.13756916579684"/>
        </c:manualLayout>
      </c:layout>
      <c:overlay val="0"/>
      <c:spPr>
        <a:solidFill>
          <a:srgbClr val="FFFFFF"/>
        </a:solidFill>
        <a:ln w="19050" cap="flat" cmpd="sng" algn="ctr">
          <a:solidFill>
            <a:srgbClr val="000000"/>
          </a:solidFill>
          <a:prstDash val="solid"/>
          <a:round/>
          <a:headEnd type="none" w="med" len="med"/>
          <a:tailEnd type="none" w="med" len="med"/>
        </a:ln>
      </c:spPr>
      <c:txPr>
        <a:bodyPr/>
        <a:lstStyle/>
        <a:p>
          <a:pPr>
            <a:defRPr sz="1200" b="0" i="0" u="none" strike="noStrike" baseline="0">
              <a:solidFill>
                <a:srgbClr val="000000"/>
              </a:solidFill>
              <a:latin typeface="Arial"/>
              <a:ea typeface="Arial"/>
              <a:cs typeface="Arial"/>
            </a:defRPr>
          </a:pPr>
          <a:endParaRPr lang="en-US"/>
        </a:p>
      </c:txPr>
    </c:legend>
    <c:plotVisOnly val="1"/>
    <c:dispBlanksAs val="gap"/>
    <c:showDLblsOverMax val="0"/>
  </c:chart>
  <c:spPr>
    <a:solidFill>
      <a:srgbClr val="FFFFFF"/>
    </a:solidFill>
    <a:ln>
      <a:noFill/>
    </a:ln>
  </c:spPr>
  <c:txPr>
    <a:bodyPr/>
    <a:lstStyle/>
    <a:p>
      <a:pPr>
        <a:defRPr sz="1462" b="1" i="0" u="none" strike="noStrike" baseline="0">
          <a:solidFill>
            <a:srgbClr val="000000"/>
          </a:solidFill>
          <a:latin typeface="Arial"/>
          <a:ea typeface="Arial"/>
          <a:cs typeface="Arial"/>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5799905045672"/>
          <c:y val="0.262674362773389"/>
          <c:w val="0.858070995177076"/>
          <c:h val="0.644817263215588"/>
        </c:manualLayout>
      </c:layout>
      <c:barChart>
        <c:barDir val="col"/>
        <c:grouping val="clustered"/>
        <c:varyColors val="0"/>
        <c:ser>
          <c:idx val="0"/>
          <c:order val="0"/>
          <c:tx>
            <c:strRef>
              <c:f>Sheet1!$A$2</c:f>
              <c:strCache>
                <c:ptCount val="1"/>
                <c:pt idx="0">
                  <c:v> Peginterferon + Ribavirin (low dose) x 24 weeks</c:v>
                </c:pt>
              </c:strCache>
            </c:strRef>
          </c:tx>
          <c:spPr>
            <a:solidFill>
              <a:srgbClr val="3C7EB7"/>
            </a:solidFill>
            <a:ln w="12700">
              <a:solidFill>
                <a:schemeClr val="tx1"/>
              </a:solidFill>
              <a:prstDash val="solid"/>
            </a:ln>
            <a:effectLst>
              <a:outerShdw blurRad="38100" dist="38100" dir="2700000" algn="br">
                <a:srgbClr val="000000">
                  <a:alpha val="50000"/>
                </a:srgbClr>
              </a:outerShdw>
            </a:effectLst>
            <a:scene3d>
              <a:camera prst="orthographicFront"/>
              <a:lightRig rig="threePt" dir="t"/>
            </a:scene3d>
            <a:sp3d>
              <a:bevelT/>
            </a:sp3d>
          </c:spPr>
          <c:invertIfNegative val="0"/>
          <c:dLbls>
            <c:txPr>
              <a:bodyPr/>
              <a:lstStyle/>
              <a:p>
                <a:pPr>
                  <a:defRPr sz="1600" b="0"/>
                </a:pPr>
                <a:endParaRPr lang="en-US"/>
              </a:p>
            </c:txPr>
            <c:showLegendKey val="0"/>
            <c:showVal val="1"/>
            <c:showCatName val="0"/>
            <c:showSerName val="0"/>
            <c:showPercent val="0"/>
            <c:showBubbleSize val="0"/>
            <c:showLeaderLines val="0"/>
          </c:dLbls>
          <c:cat>
            <c:strRef>
              <c:f>Sheet1!$B$1:$D$1</c:f>
              <c:strCache>
                <c:ptCount val="3"/>
                <c:pt idx="0">
                  <c:v>All Patients</c:v>
                </c:pt>
                <c:pt idx="1">
                  <c:v>Low Viral Load_x000d_(≤2 million)</c:v>
                </c:pt>
                <c:pt idx="2">
                  <c:v>High Viral Load_x000d_(&gt;2 million)</c:v>
                </c:pt>
              </c:strCache>
            </c:strRef>
          </c:cat>
          <c:val>
            <c:numRef>
              <c:f>Sheet1!$B$2:$D$2</c:f>
              <c:numCache>
                <c:formatCode>General</c:formatCode>
                <c:ptCount val="3"/>
                <c:pt idx="0">
                  <c:v>84.0</c:v>
                </c:pt>
                <c:pt idx="1">
                  <c:v>85.0</c:v>
                </c:pt>
                <c:pt idx="2">
                  <c:v>84.0</c:v>
                </c:pt>
              </c:numCache>
            </c:numRef>
          </c:val>
        </c:ser>
        <c:ser>
          <c:idx val="1"/>
          <c:order val="1"/>
          <c:tx>
            <c:strRef>
              <c:f>Sheet1!$A$3</c:f>
              <c:strCache>
                <c:ptCount val="1"/>
                <c:pt idx="0">
                  <c:v> Peginterferon + Ribavirin (weight-based dose) x 24 weeks</c:v>
                </c:pt>
              </c:strCache>
            </c:strRef>
          </c:tx>
          <c:spPr>
            <a:solidFill>
              <a:srgbClr val="85628D"/>
            </a:solidFill>
            <a:ln w="12700">
              <a:solidFill>
                <a:schemeClr val="tx1"/>
              </a:solidFill>
              <a:prstDash val="solid"/>
            </a:ln>
            <a:effectLst>
              <a:outerShdw blurRad="38100" dist="38100" dir="2700000" algn="br">
                <a:srgbClr val="000000">
                  <a:alpha val="50000"/>
                </a:srgbClr>
              </a:outerShdw>
            </a:effectLst>
            <a:scene3d>
              <a:camera prst="orthographicFront"/>
              <a:lightRig rig="threePt" dir="t"/>
            </a:scene3d>
            <a:sp3d>
              <a:bevelT/>
            </a:sp3d>
          </c:spPr>
          <c:invertIfNegative val="0"/>
          <c:dLbls>
            <c:txPr>
              <a:bodyPr/>
              <a:lstStyle/>
              <a:p>
                <a:pPr>
                  <a:defRPr sz="1600" b="0"/>
                </a:pPr>
                <a:endParaRPr lang="en-US"/>
              </a:p>
            </c:txPr>
            <c:showLegendKey val="0"/>
            <c:showVal val="1"/>
            <c:showCatName val="0"/>
            <c:showSerName val="0"/>
            <c:showPercent val="0"/>
            <c:showBubbleSize val="0"/>
            <c:showLeaderLines val="0"/>
          </c:dLbls>
          <c:cat>
            <c:strRef>
              <c:f>Sheet1!$B$1:$D$1</c:f>
              <c:strCache>
                <c:ptCount val="3"/>
                <c:pt idx="0">
                  <c:v>All Patients</c:v>
                </c:pt>
                <c:pt idx="1">
                  <c:v>Low Viral Load_x000d_(≤2 million)</c:v>
                </c:pt>
                <c:pt idx="2">
                  <c:v>High Viral Load_x000d_(&gt;2 million)</c:v>
                </c:pt>
              </c:strCache>
            </c:strRef>
          </c:cat>
          <c:val>
            <c:numRef>
              <c:f>Sheet1!$B$3:$D$3</c:f>
              <c:numCache>
                <c:formatCode>General</c:formatCode>
                <c:ptCount val="3"/>
                <c:pt idx="0">
                  <c:v>81.0</c:v>
                </c:pt>
                <c:pt idx="1">
                  <c:v>83.0</c:v>
                </c:pt>
                <c:pt idx="2">
                  <c:v>80.0</c:v>
                </c:pt>
              </c:numCache>
            </c:numRef>
          </c:val>
        </c:ser>
        <c:ser>
          <c:idx val="2"/>
          <c:order val="2"/>
          <c:tx>
            <c:strRef>
              <c:f>Sheet1!$A$4</c:f>
              <c:strCache>
                <c:ptCount val="1"/>
                <c:pt idx="0">
                  <c:v> Peginterferon + Ribavirin (low dose) x 48 weeks</c:v>
                </c:pt>
              </c:strCache>
            </c:strRef>
          </c:tx>
          <c:spPr>
            <a:solidFill>
              <a:srgbClr val="A6714D"/>
            </a:solidFill>
            <a:ln w="12700">
              <a:solidFill>
                <a:schemeClr val="tx1"/>
              </a:solidFill>
              <a:prstDash val="solid"/>
            </a:ln>
            <a:effectLst>
              <a:outerShdw blurRad="38100" dist="38100" dir="2700000" algn="br">
                <a:srgbClr val="000000">
                  <a:alpha val="50000"/>
                </a:srgbClr>
              </a:outerShdw>
            </a:effectLst>
            <a:scene3d>
              <a:camera prst="orthographicFront"/>
              <a:lightRig rig="threePt" dir="t"/>
            </a:scene3d>
            <a:sp3d>
              <a:bevelT/>
            </a:sp3d>
          </c:spPr>
          <c:invertIfNegative val="0"/>
          <c:dLbls>
            <c:txPr>
              <a:bodyPr/>
              <a:lstStyle/>
              <a:p>
                <a:pPr>
                  <a:defRPr sz="1600" b="0"/>
                </a:pPr>
                <a:endParaRPr lang="en-US"/>
              </a:p>
            </c:txPr>
            <c:showLegendKey val="0"/>
            <c:showVal val="1"/>
            <c:showCatName val="0"/>
            <c:showSerName val="0"/>
            <c:showPercent val="0"/>
            <c:showBubbleSize val="0"/>
            <c:showLeaderLines val="0"/>
          </c:dLbls>
          <c:cat>
            <c:strRef>
              <c:f>Sheet1!$B$1:$D$1</c:f>
              <c:strCache>
                <c:ptCount val="3"/>
                <c:pt idx="0">
                  <c:v>All Patients</c:v>
                </c:pt>
                <c:pt idx="1">
                  <c:v>Low Viral Load_x000d_(≤2 million)</c:v>
                </c:pt>
                <c:pt idx="2">
                  <c:v>High Viral Load_x000d_(&gt;2 million)</c:v>
                </c:pt>
              </c:strCache>
            </c:strRef>
          </c:cat>
          <c:val>
            <c:numRef>
              <c:f>Sheet1!$B$4:$D$4</c:f>
              <c:numCache>
                <c:formatCode>General</c:formatCode>
                <c:ptCount val="3"/>
                <c:pt idx="0">
                  <c:v>79.0</c:v>
                </c:pt>
                <c:pt idx="1">
                  <c:v>88.0</c:v>
                </c:pt>
                <c:pt idx="2">
                  <c:v>74.0</c:v>
                </c:pt>
              </c:numCache>
            </c:numRef>
          </c:val>
        </c:ser>
        <c:ser>
          <c:idx val="3"/>
          <c:order val="3"/>
          <c:tx>
            <c:strRef>
              <c:f>Sheet1!$A$5</c:f>
              <c:strCache>
                <c:ptCount val="1"/>
                <c:pt idx="0">
                  <c:v> Peginterferon + Ribavirin (weight-based dose) x 48 weeks</c:v>
                </c:pt>
              </c:strCache>
            </c:strRef>
          </c:tx>
          <c:spPr>
            <a:solidFill>
              <a:srgbClr val="376F69"/>
            </a:solidFill>
            <a:ln w="12700">
              <a:solidFill>
                <a:schemeClr val="tx1"/>
              </a:solidFill>
              <a:prstDash val="solid"/>
            </a:ln>
            <a:effectLst>
              <a:outerShdw blurRad="38100" dist="38100" dir="2700000" algn="br">
                <a:srgbClr val="000000">
                  <a:alpha val="50000"/>
                </a:srgbClr>
              </a:outerShdw>
            </a:effectLst>
            <a:scene3d>
              <a:camera prst="orthographicFront"/>
              <a:lightRig rig="threePt" dir="t"/>
            </a:scene3d>
            <a:sp3d>
              <a:bevelT/>
            </a:sp3d>
          </c:spPr>
          <c:invertIfNegative val="0"/>
          <c:dLbls>
            <c:txPr>
              <a:bodyPr/>
              <a:lstStyle/>
              <a:p>
                <a:pPr>
                  <a:defRPr sz="1600" b="0"/>
                </a:pPr>
                <a:endParaRPr lang="en-US"/>
              </a:p>
            </c:txPr>
            <c:showLegendKey val="0"/>
            <c:showVal val="1"/>
            <c:showCatName val="0"/>
            <c:showSerName val="0"/>
            <c:showPercent val="0"/>
            <c:showBubbleSize val="0"/>
            <c:showLeaderLines val="0"/>
          </c:dLbls>
          <c:cat>
            <c:strRef>
              <c:f>Sheet1!$B$1:$D$1</c:f>
              <c:strCache>
                <c:ptCount val="3"/>
                <c:pt idx="0">
                  <c:v>All Patients</c:v>
                </c:pt>
                <c:pt idx="1">
                  <c:v>Low Viral Load_x000d_(≤2 million)</c:v>
                </c:pt>
                <c:pt idx="2">
                  <c:v>High Viral Load_x000d_(&gt;2 million)</c:v>
                </c:pt>
              </c:strCache>
            </c:strRef>
          </c:cat>
          <c:val>
            <c:numRef>
              <c:f>Sheet1!$B$5:$D$5</c:f>
              <c:numCache>
                <c:formatCode>General</c:formatCode>
                <c:ptCount val="3"/>
                <c:pt idx="0">
                  <c:v>80.0</c:v>
                </c:pt>
                <c:pt idx="1">
                  <c:v>77.0</c:v>
                </c:pt>
                <c:pt idx="2">
                  <c:v>82.0</c:v>
                </c:pt>
              </c:numCache>
            </c:numRef>
          </c:val>
        </c:ser>
        <c:dLbls>
          <c:showLegendKey val="0"/>
          <c:showVal val="1"/>
          <c:showCatName val="0"/>
          <c:showSerName val="0"/>
          <c:showPercent val="0"/>
          <c:showBubbleSize val="0"/>
        </c:dLbls>
        <c:gapWidth val="100"/>
        <c:axId val="-1981552488"/>
        <c:axId val="-1981650536"/>
      </c:barChart>
      <c:catAx>
        <c:axId val="-1981552488"/>
        <c:scaling>
          <c:orientation val="minMax"/>
        </c:scaling>
        <c:delete val="0"/>
        <c:axPos val="b"/>
        <c:numFmt formatCode="General" sourceLinked="1"/>
        <c:majorTickMark val="out"/>
        <c:minorTickMark val="none"/>
        <c:tickLblPos val="low"/>
        <c:spPr>
          <a:ln w="19050">
            <a:solidFill>
              <a:srgbClr val="000000"/>
            </a:solidFill>
            <a:prstDash val="solid"/>
          </a:ln>
        </c:spPr>
        <c:txPr>
          <a:bodyPr rot="0" vert="horz"/>
          <a:lstStyle/>
          <a:p>
            <a:pPr>
              <a:defRPr sz="1600" b="0" i="0" u="none" strike="noStrike" baseline="0">
                <a:solidFill>
                  <a:srgbClr val="000000"/>
                </a:solidFill>
                <a:latin typeface="Arial"/>
                <a:ea typeface="Arial"/>
                <a:cs typeface="Arial"/>
              </a:defRPr>
            </a:pPr>
            <a:endParaRPr lang="en-US"/>
          </a:p>
        </c:txPr>
        <c:crossAx val="-1981650536"/>
        <c:crosses val="autoZero"/>
        <c:auto val="1"/>
        <c:lblAlgn val="ctr"/>
        <c:lblOffset val="1"/>
        <c:tickLblSkip val="1"/>
        <c:tickMarkSkip val="1"/>
        <c:noMultiLvlLbl val="0"/>
      </c:catAx>
      <c:valAx>
        <c:axId val="-1981650536"/>
        <c:scaling>
          <c:orientation val="minMax"/>
          <c:max val="100.0"/>
          <c:min val="0.0"/>
        </c:scaling>
        <c:delete val="0"/>
        <c:axPos val="l"/>
        <c:title>
          <c:tx>
            <c:rich>
              <a:bodyPr/>
              <a:lstStyle/>
              <a:p>
                <a:pPr>
                  <a:defRPr sz="1600" b="1" i="0" u="none" strike="noStrike" baseline="0">
                    <a:solidFill>
                      <a:srgbClr val="000000"/>
                    </a:solidFill>
                    <a:latin typeface="Arial"/>
                    <a:ea typeface="Arial"/>
                    <a:cs typeface="Arial"/>
                  </a:defRPr>
                </a:pPr>
                <a:r>
                  <a:rPr lang="en-US" sz="1600"/>
                  <a:t>Patients with SVR (%)</a:t>
                </a:r>
              </a:p>
            </c:rich>
          </c:tx>
          <c:layout>
            <c:manualLayout>
              <c:xMode val="edge"/>
              <c:yMode val="edge"/>
              <c:x val="0.00690846286701209"/>
              <c:y val="0.202918820073653"/>
            </c:manualLayout>
          </c:layout>
          <c:overlay val="0"/>
          <c:spPr>
            <a:noFill/>
            <a:ln w="24353">
              <a:noFill/>
            </a:ln>
          </c:spPr>
        </c:title>
        <c:numFmt formatCode="General" sourceLinked="1"/>
        <c:majorTickMark val="out"/>
        <c:minorTickMark val="none"/>
        <c:tickLblPos val="nextTo"/>
        <c:spPr>
          <a:ln w="19050">
            <a:solidFill>
              <a:srgbClr val="000000"/>
            </a:solidFill>
            <a:prstDash val="solid"/>
          </a:ln>
        </c:spPr>
        <c:txPr>
          <a:bodyPr rot="0" vert="horz"/>
          <a:lstStyle/>
          <a:p>
            <a:pPr>
              <a:defRPr sz="1600" b="0" i="0" u="none" strike="noStrike" baseline="0">
                <a:solidFill>
                  <a:srgbClr val="000000"/>
                </a:solidFill>
                <a:latin typeface="Arial"/>
                <a:ea typeface="Arial"/>
                <a:cs typeface="Arial"/>
              </a:defRPr>
            </a:pPr>
            <a:endParaRPr lang="en-US"/>
          </a:p>
        </c:txPr>
        <c:crossAx val="-1981552488"/>
        <c:crosses val="autoZero"/>
        <c:crossBetween val="between"/>
        <c:majorUnit val="20.0"/>
        <c:minorUnit val="20.0"/>
      </c:valAx>
      <c:spPr>
        <a:solidFill>
          <a:srgbClr val="E6EBF2"/>
        </a:solidFill>
        <a:ln w="19050" cap="flat" cmpd="sng" algn="ctr">
          <a:solidFill>
            <a:srgbClr val="000000"/>
          </a:solidFill>
          <a:prstDash val="solid"/>
          <a:round/>
          <a:headEnd type="none" w="med" len="med"/>
          <a:tailEnd type="none" w="med" len="med"/>
        </a:ln>
        <a:effectLst>
          <a:outerShdw blurRad="38100" dist="38100" dir="2700000">
            <a:schemeClr val="tx1">
              <a:alpha val="50000"/>
            </a:schemeClr>
          </a:outerShdw>
        </a:effectLst>
      </c:spPr>
    </c:plotArea>
    <c:legend>
      <c:legendPos val="r"/>
      <c:layout>
        <c:manualLayout>
          <c:xMode val="edge"/>
          <c:yMode val="edge"/>
          <c:x val="0.123226986523058"/>
          <c:y val="0.0"/>
          <c:w val="0.857774740592659"/>
          <c:h val="0.245059373528129"/>
        </c:manualLayout>
      </c:layout>
      <c:overlay val="0"/>
      <c:spPr>
        <a:solidFill>
          <a:schemeClr val="bg1">
            <a:lumMod val="95000"/>
          </a:schemeClr>
        </a:solidFill>
        <a:ln w="19050" cap="flat" cmpd="sng" algn="ctr">
          <a:solidFill>
            <a:srgbClr val="000000"/>
          </a:solidFill>
          <a:prstDash val="solid"/>
          <a:round/>
          <a:headEnd type="none" w="med" len="med"/>
          <a:tailEnd type="none" w="med" len="med"/>
        </a:ln>
      </c:spPr>
      <c:txPr>
        <a:bodyPr/>
        <a:lstStyle/>
        <a:p>
          <a:pPr>
            <a:defRPr sz="1400" b="0" i="0" u="none" strike="noStrike" baseline="0">
              <a:solidFill>
                <a:srgbClr val="000000"/>
              </a:solidFill>
              <a:latin typeface="Arial"/>
              <a:ea typeface="Arial"/>
              <a:cs typeface="Arial"/>
            </a:defRPr>
          </a:pPr>
          <a:endParaRPr lang="en-US"/>
        </a:p>
      </c:txPr>
    </c:legend>
    <c:plotVisOnly val="1"/>
    <c:dispBlanksAs val="gap"/>
    <c:showDLblsOverMax val="0"/>
  </c:chart>
  <c:spPr>
    <a:solidFill>
      <a:srgbClr val="FFFFFF"/>
    </a:solidFill>
    <a:ln>
      <a:noFill/>
    </a:ln>
  </c:spPr>
  <c:txPr>
    <a:bodyPr/>
    <a:lstStyle/>
    <a:p>
      <a:pPr>
        <a:defRPr sz="1462" b="1" i="0" u="none" strike="noStrike" baseline="0">
          <a:solidFill>
            <a:srgbClr val="000000"/>
          </a:solidFill>
          <a:latin typeface="Arial"/>
          <a:ea typeface="Arial"/>
          <a:cs typeface="Arial"/>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5523644040735"/>
          <c:y val="0.0267116149297633"/>
          <c:w val="0.879438727952289"/>
          <c:h val="0.892136316559536"/>
        </c:manualLayout>
      </c:layout>
      <c:barChart>
        <c:barDir val="col"/>
        <c:grouping val="clustered"/>
        <c:varyColors val="0"/>
        <c:ser>
          <c:idx val="0"/>
          <c:order val="0"/>
          <c:tx>
            <c:strRef>
              <c:f>Sheet1!$A$2</c:f>
              <c:strCache>
                <c:ptCount val="1"/>
                <c:pt idx="0">
                  <c:v> Standard-dose Peginterferon alfa-2b + Ribavirin </c:v>
                </c:pt>
              </c:strCache>
            </c:strRef>
          </c:tx>
          <c:spPr>
            <a:solidFill>
              <a:srgbClr val="3C7EB7"/>
            </a:solidFill>
            <a:ln w="12902">
              <a:solidFill>
                <a:schemeClr val="tx1"/>
              </a:solidFill>
              <a:prstDash val="solid"/>
            </a:ln>
            <a:effectLst>
              <a:outerShdw blurRad="38100" dist="38100" dir="2700000" algn="br">
                <a:srgbClr val="000000">
                  <a:alpha val="70000"/>
                </a:srgbClr>
              </a:outerShdw>
            </a:effectLst>
            <a:scene3d>
              <a:camera prst="orthographicFront"/>
              <a:lightRig rig="threePt" dir="t"/>
            </a:scene3d>
            <a:sp3d>
              <a:bevelT/>
            </a:sp3d>
          </c:spPr>
          <c:invertIfNegative val="0"/>
          <c:dLbls>
            <c:numFmt formatCode="#,##0" sourceLinked="0"/>
            <c:spPr>
              <a:noFill/>
              <a:ln w="25388">
                <a:noFill/>
              </a:ln>
            </c:spPr>
            <c:txPr>
              <a:bodyPr/>
              <a:lstStyle/>
              <a:p>
                <a:pPr>
                  <a:defRPr sz="1599" b="0"/>
                </a:pPr>
                <a:endParaRPr lang="en-US"/>
              </a:p>
            </c:txPr>
            <c:showLegendKey val="0"/>
            <c:showVal val="1"/>
            <c:showCatName val="0"/>
            <c:showSerName val="0"/>
            <c:showPercent val="0"/>
            <c:showBubbleSize val="0"/>
            <c:showLeaderLines val="0"/>
          </c:dLbls>
          <c:cat>
            <c:strRef>
              <c:f>Sheet1!$B$1:$C$1</c:f>
              <c:strCache>
                <c:ptCount val="2"/>
                <c:pt idx="0">
                  <c:v>End of Treatment Response</c:v>
                </c:pt>
                <c:pt idx="1">
                  <c:v>Sustained Virologic Response</c:v>
                </c:pt>
              </c:strCache>
            </c:strRef>
          </c:cat>
          <c:val>
            <c:numRef>
              <c:f>Sheet1!$B$2:$C$2</c:f>
              <c:numCache>
                <c:formatCode>0.0</c:formatCode>
                <c:ptCount val="2"/>
                <c:pt idx="0" formatCode="General">
                  <c:v>53.2</c:v>
                </c:pt>
                <c:pt idx="1">
                  <c:v>39.8</c:v>
                </c:pt>
              </c:numCache>
            </c:numRef>
          </c:val>
        </c:ser>
        <c:ser>
          <c:idx val="1"/>
          <c:order val="1"/>
          <c:tx>
            <c:strRef>
              <c:f>Sheet1!$A$3</c:f>
              <c:strCache>
                <c:ptCount val="1"/>
                <c:pt idx="0">
                  <c:v> Low-dose Peginterferon alfa-2b + Ribavirin</c:v>
                </c:pt>
              </c:strCache>
            </c:strRef>
          </c:tx>
          <c:spPr>
            <a:solidFill>
              <a:srgbClr val="7F7FC6"/>
            </a:solidFill>
            <a:ln w="12694">
              <a:solidFill>
                <a:schemeClr val="tx1"/>
              </a:solidFill>
              <a:prstDash val="solid"/>
            </a:ln>
            <a:effectLst>
              <a:outerShdw blurRad="38100" dist="38100" dir="2700000" algn="br">
                <a:srgbClr val="000000">
                  <a:alpha val="70000"/>
                </a:srgbClr>
              </a:outerShdw>
            </a:effectLst>
            <a:scene3d>
              <a:camera prst="orthographicFront"/>
              <a:lightRig rig="threePt" dir="t"/>
            </a:scene3d>
            <a:sp3d>
              <a:bevelT/>
            </a:sp3d>
          </c:spPr>
          <c:invertIfNegative val="0"/>
          <c:dLbls>
            <c:numFmt formatCode="#,##0" sourceLinked="0"/>
            <c:spPr>
              <a:noFill/>
              <a:ln w="25388">
                <a:noFill/>
              </a:ln>
            </c:spPr>
            <c:txPr>
              <a:bodyPr/>
              <a:lstStyle/>
              <a:p>
                <a:pPr>
                  <a:defRPr lang="en-US" sz="1599" b="0"/>
                </a:pPr>
                <a:endParaRPr lang="en-US"/>
              </a:p>
            </c:txPr>
            <c:showLegendKey val="0"/>
            <c:showVal val="1"/>
            <c:showCatName val="0"/>
            <c:showSerName val="0"/>
            <c:showPercent val="0"/>
            <c:showBubbleSize val="0"/>
            <c:showLeaderLines val="0"/>
          </c:dLbls>
          <c:cat>
            <c:strRef>
              <c:f>Sheet1!$B$1:$C$1</c:f>
              <c:strCache>
                <c:ptCount val="2"/>
                <c:pt idx="0">
                  <c:v>End of Treatment Response</c:v>
                </c:pt>
                <c:pt idx="1">
                  <c:v>Sustained Virologic Response</c:v>
                </c:pt>
              </c:strCache>
            </c:strRef>
          </c:cat>
          <c:val>
            <c:numRef>
              <c:f>Sheet1!$B$3:$C$3</c:f>
              <c:numCache>
                <c:formatCode>0.0</c:formatCode>
                <c:ptCount val="2"/>
                <c:pt idx="0" formatCode="General">
                  <c:v>49.2</c:v>
                </c:pt>
                <c:pt idx="1">
                  <c:v>38.0</c:v>
                </c:pt>
              </c:numCache>
            </c:numRef>
          </c:val>
        </c:ser>
        <c:ser>
          <c:idx val="2"/>
          <c:order val="2"/>
          <c:tx>
            <c:strRef>
              <c:f>Sheet1!$A$4</c:f>
              <c:strCache>
                <c:ptCount val="1"/>
                <c:pt idx="0">
                  <c:v> Peginterferon alfa-2a + Ribavirin</c:v>
                </c:pt>
              </c:strCache>
            </c:strRef>
          </c:tx>
          <c:spPr>
            <a:solidFill>
              <a:srgbClr val="A6714D"/>
            </a:solidFill>
            <a:ln w="12902">
              <a:solidFill>
                <a:schemeClr val="tx1"/>
              </a:solidFill>
              <a:prstDash val="solid"/>
            </a:ln>
            <a:effectLst>
              <a:outerShdw blurRad="38100" dist="38100" dir="2700000" algn="br">
                <a:srgbClr val="000000">
                  <a:alpha val="70000"/>
                </a:srgbClr>
              </a:outerShdw>
            </a:effectLst>
            <a:scene3d>
              <a:camera prst="orthographicFront"/>
              <a:lightRig rig="threePt" dir="t"/>
            </a:scene3d>
            <a:sp3d>
              <a:bevelT/>
            </a:sp3d>
          </c:spPr>
          <c:invertIfNegative val="0"/>
          <c:dLbls>
            <c:numFmt formatCode="#,##0" sourceLinked="0"/>
            <c:spPr>
              <a:noFill/>
              <a:ln w="25388">
                <a:noFill/>
              </a:ln>
            </c:spPr>
            <c:txPr>
              <a:bodyPr/>
              <a:lstStyle/>
              <a:p>
                <a:pPr>
                  <a:defRPr sz="1599" b="0"/>
                </a:pPr>
                <a:endParaRPr lang="en-US"/>
              </a:p>
            </c:txPr>
            <c:showLegendKey val="0"/>
            <c:showVal val="1"/>
            <c:showCatName val="0"/>
            <c:showSerName val="0"/>
            <c:showPercent val="0"/>
            <c:showBubbleSize val="0"/>
            <c:showLeaderLines val="0"/>
          </c:dLbls>
          <c:cat>
            <c:strRef>
              <c:f>Sheet1!$B$1:$C$1</c:f>
              <c:strCache>
                <c:ptCount val="2"/>
                <c:pt idx="0">
                  <c:v>End of Treatment Response</c:v>
                </c:pt>
                <c:pt idx="1">
                  <c:v>Sustained Virologic Response</c:v>
                </c:pt>
              </c:strCache>
            </c:strRef>
          </c:cat>
          <c:val>
            <c:numRef>
              <c:f>Sheet1!$B$4:$C$4</c:f>
              <c:numCache>
                <c:formatCode>General</c:formatCode>
                <c:ptCount val="2"/>
                <c:pt idx="0">
                  <c:v>64.4</c:v>
                </c:pt>
                <c:pt idx="1">
                  <c:v>40.9</c:v>
                </c:pt>
              </c:numCache>
            </c:numRef>
          </c:val>
        </c:ser>
        <c:dLbls>
          <c:showLegendKey val="0"/>
          <c:showVal val="1"/>
          <c:showCatName val="0"/>
          <c:showSerName val="0"/>
          <c:showPercent val="0"/>
          <c:showBubbleSize val="0"/>
        </c:dLbls>
        <c:gapWidth val="90"/>
        <c:axId val="-2051076296"/>
        <c:axId val="-2051876168"/>
      </c:barChart>
      <c:catAx>
        <c:axId val="-2051076296"/>
        <c:scaling>
          <c:orientation val="minMax"/>
        </c:scaling>
        <c:delete val="0"/>
        <c:axPos val="b"/>
        <c:numFmt formatCode="General" sourceLinked="1"/>
        <c:majorTickMark val="out"/>
        <c:minorTickMark val="none"/>
        <c:tickLblPos val="low"/>
        <c:spPr>
          <a:ln w="19050">
            <a:solidFill>
              <a:srgbClr val="000000"/>
            </a:solidFill>
            <a:prstDash val="solid"/>
          </a:ln>
        </c:spPr>
        <c:txPr>
          <a:bodyPr rot="0" vert="horz"/>
          <a:lstStyle/>
          <a:p>
            <a:pPr>
              <a:defRPr sz="1449" b="1" i="0" u="none" strike="noStrike" baseline="0">
                <a:solidFill>
                  <a:srgbClr val="000000"/>
                </a:solidFill>
                <a:latin typeface="Arial"/>
                <a:ea typeface="Arial"/>
                <a:cs typeface="Arial"/>
              </a:defRPr>
            </a:pPr>
            <a:endParaRPr lang="en-US"/>
          </a:p>
        </c:txPr>
        <c:crossAx val="-2051876168"/>
        <c:crosses val="autoZero"/>
        <c:auto val="1"/>
        <c:lblAlgn val="ctr"/>
        <c:lblOffset val="1"/>
        <c:tickLblSkip val="1"/>
        <c:tickMarkSkip val="1"/>
        <c:noMultiLvlLbl val="0"/>
      </c:catAx>
      <c:valAx>
        <c:axId val="-2051876168"/>
        <c:scaling>
          <c:orientation val="minMax"/>
          <c:max val="100.0"/>
        </c:scaling>
        <c:delete val="0"/>
        <c:axPos val="l"/>
        <c:title>
          <c:tx>
            <c:rich>
              <a:bodyPr/>
              <a:lstStyle/>
              <a:p>
                <a:pPr>
                  <a:defRPr sz="1444" b="1" i="0" u="none" strike="noStrike" baseline="0">
                    <a:solidFill>
                      <a:srgbClr val="000000"/>
                    </a:solidFill>
                    <a:latin typeface="Arial"/>
                    <a:ea typeface="Arial"/>
                    <a:cs typeface="Arial"/>
                  </a:defRPr>
                </a:pPr>
                <a:r>
                  <a:rPr lang="en-US"/>
                  <a:t>Patients (%)</a:t>
                </a:r>
              </a:p>
            </c:rich>
          </c:tx>
          <c:layout>
            <c:manualLayout>
              <c:xMode val="edge"/>
              <c:yMode val="edge"/>
              <c:x val="0.00553721882421689"/>
              <c:y val="0.325170382026401"/>
            </c:manualLayout>
          </c:layout>
          <c:overlay val="0"/>
          <c:spPr>
            <a:noFill/>
            <a:ln w="25805">
              <a:noFill/>
            </a:ln>
          </c:spPr>
        </c:title>
        <c:numFmt formatCode="General" sourceLinked="1"/>
        <c:majorTickMark val="out"/>
        <c:minorTickMark val="none"/>
        <c:tickLblPos val="nextTo"/>
        <c:spPr>
          <a:ln w="19050">
            <a:solidFill>
              <a:srgbClr val="000000"/>
            </a:solidFill>
            <a:prstDash val="solid"/>
          </a:ln>
        </c:spPr>
        <c:txPr>
          <a:bodyPr rot="0" vert="horz"/>
          <a:lstStyle/>
          <a:p>
            <a:pPr>
              <a:defRPr sz="1449" b="0" i="0" u="none" strike="noStrike" baseline="0">
                <a:solidFill>
                  <a:srgbClr val="000000"/>
                </a:solidFill>
                <a:latin typeface="Arial"/>
                <a:ea typeface="Arial"/>
                <a:cs typeface="Arial"/>
              </a:defRPr>
            </a:pPr>
            <a:endParaRPr lang="en-US"/>
          </a:p>
        </c:txPr>
        <c:crossAx val="-2051076296"/>
        <c:crosses val="autoZero"/>
        <c:crossBetween val="between"/>
        <c:majorUnit val="20.0"/>
      </c:valAx>
      <c:spPr>
        <a:solidFill>
          <a:srgbClr val="E6EBF2"/>
        </a:solidFill>
        <a:ln w="19044" cap="flat" cmpd="sng" algn="ctr">
          <a:solidFill>
            <a:srgbClr val="000000"/>
          </a:solidFill>
          <a:prstDash val="solid"/>
          <a:round/>
          <a:headEnd type="none" w="med" len="med"/>
          <a:tailEnd type="none" w="med" len="med"/>
        </a:ln>
        <a:effectLst>
          <a:outerShdw blurRad="38100" dist="38100" dir="2700000">
            <a:srgbClr val="000000">
              <a:alpha val="70000"/>
            </a:srgbClr>
          </a:outerShdw>
        </a:effectLst>
      </c:spPr>
    </c:plotArea>
    <c:legend>
      <c:legendPos val="t"/>
      <c:layout>
        <c:manualLayout>
          <c:xMode val="edge"/>
          <c:yMode val="edge"/>
          <c:x val="0.400696475001938"/>
          <c:y val="0.0430438179960329"/>
          <c:w val="0.573423964030851"/>
          <c:h val="0.202433117748699"/>
        </c:manualLayout>
      </c:layout>
      <c:overlay val="0"/>
      <c:spPr>
        <a:solidFill>
          <a:schemeClr val="bg1"/>
        </a:solidFill>
        <a:ln>
          <a:solidFill>
            <a:schemeClr val="tx1"/>
          </a:solidFill>
        </a:ln>
      </c:spPr>
      <c:txPr>
        <a:bodyPr/>
        <a:lstStyle/>
        <a:p>
          <a:pPr>
            <a:defRPr sz="1399" b="0"/>
          </a:pPr>
          <a:endParaRPr lang="en-US"/>
        </a:p>
      </c:txPr>
    </c:legend>
    <c:plotVisOnly val="1"/>
    <c:dispBlanksAs val="gap"/>
    <c:showDLblsOverMax val="0"/>
  </c:chart>
  <c:spPr>
    <a:solidFill>
      <a:srgbClr val="FFFFFF"/>
    </a:solidFill>
    <a:ln>
      <a:noFill/>
    </a:ln>
  </c:spPr>
  <c:txPr>
    <a:bodyPr/>
    <a:lstStyle/>
    <a:p>
      <a:pPr>
        <a:defRPr sz="1624" b="1" i="0" u="none" strike="noStrike" baseline="0">
          <a:solidFill>
            <a:srgbClr val="000000"/>
          </a:solidFill>
          <a:latin typeface="Arial"/>
          <a:ea typeface="Arial"/>
          <a:cs typeface="Arial"/>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5523644040735"/>
          <c:y val="0.0267116149297633"/>
          <c:w val="0.879438727952289"/>
          <c:h val="0.799268939043577"/>
        </c:manualLayout>
      </c:layout>
      <c:barChart>
        <c:barDir val="col"/>
        <c:grouping val="clustered"/>
        <c:varyColors val="0"/>
        <c:ser>
          <c:idx val="0"/>
          <c:order val="0"/>
          <c:tx>
            <c:strRef>
              <c:f>Sheet1!$A$2</c:f>
              <c:strCache>
                <c:ptCount val="1"/>
                <c:pt idx="0">
                  <c:v> Standard-dose Peginterferon alfa-2b + Ribavirin </c:v>
                </c:pt>
              </c:strCache>
            </c:strRef>
          </c:tx>
          <c:spPr>
            <a:solidFill>
              <a:srgbClr val="3C7EB7"/>
            </a:solidFill>
            <a:ln w="12902">
              <a:solidFill>
                <a:schemeClr val="tx1"/>
              </a:solidFill>
              <a:prstDash val="solid"/>
            </a:ln>
            <a:effectLst>
              <a:outerShdw blurRad="38100" dist="38100" dir="2700000" algn="br">
                <a:srgbClr val="000000">
                  <a:alpha val="70000"/>
                </a:srgbClr>
              </a:outerShdw>
            </a:effectLst>
            <a:scene3d>
              <a:camera prst="orthographicFront"/>
              <a:lightRig rig="threePt" dir="t"/>
            </a:scene3d>
            <a:sp3d>
              <a:bevelT/>
            </a:sp3d>
          </c:spPr>
          <c:invertIfNegative val="0"/>
          <c:dLbls>
            <c:spPr>
              <a:noFill/>
              <a:ln w="25388">
                <a:noFill/>
              </a:ln>
            </c:spPr>
            <c:txPr>
              <a:bodyPr/>
              <a:lstStyle/>
              <a:p>
                <a:pPr>
                  <a:defRPr sz="1599" b="0"/>
                </a:pPr>
                <a:endParaRPr lang="en-US"/>
              </a:p>
            </c:txPr>
            <c:showLegendKey val="0"/>
            <c:showVal val="1"/>
            <c:showCatName val="0"/>
            <c:showSerName val="0"/>
            <c:showPercent val="0"/>
            <c:showBubbleSize val="0"/>
            <c:showLeaderLines val="0"/>
          </c:dLbls>
          <c:cat>
            <c:strRef>
              <c:f>Sheet1!$B$1:$C$1</c:f>
              <c:strCache>
                <c:ptCount val="2"/>
                <c:pt idx="0">
                  <c:v>Treatment-Related _x000d_Serious Adverse Event</c:v>
                </c:pt>
                <c:pt idx="1">
                  <c:v>Hematologic_x000d_Serious Adverse Event</c:v>
                </c:pt>
              </c:strCache>
            </c:strRef>
          </c:cat>
          <c:val>
            <c:numRef>
              <c:f>Sheet1!$B$2:$C$2</c:f>
              <c:numCache>
                <c:formatCode>0.0</c:formatCode>
                <c:ptCount val="2"/>
                <c:pt idx="0" formatCode="General">
                  <c:v>3.9</c:v>
                </c:pt>
                <c:pt idx="1">
                  <c:v>0.4</c:v>
                </c:pt>
              </c:numCache>
            </c:numRef>
          </c:val>
        </c:ser>
        <c:ser>
          <c:idx val="1"/>
          <c:order val="1"/>
          <c:tx>
            <c:strRef>
              <c:f>Sheet1!$A$3</c:f>
              <c:strCache>
                <c:ptCount val="1"/>
                <c:pt idx="0">
                  <c:v> Low-dose Peginterferon alfa-2b + Ribavirin</c:v>
                </c:pt>
              </c:strCache>
            </c:strRef>
          </c:tx>
          <c:spPr>
            <a:solidFill>
              <a:srgbClr val="7F7FC6"/>
            </a:solidFill>
            <a:ln w="12694">
              <a:solidFill>
                <a:schemeClr val="tx1"/>
              </a:solidFill>
              <a:prstDash val="solid"/>
            </a:ln>
            <a:effectLst>
              <a:outerShdw blurRad="38100" dist="38100" dir="2700000" algn="br">
                <a:srgbClr val="000000">
                  <a:alpha val="70000"/>
                </a:srgbClr>
              </a:outerShdw>
            </a:effectLst>
            <a:scene3d>
              <a:camera prst="orthographicFront"/>
              <a:lightRig rig="threePt" dir="t"/>
            </a:scene3d>
            <a:sp3d>
              <a:bevelT/>
            </a:sp3d>
          </c:spPr>
          <c:invertIfNegative val="0"/>
          <c:dLbls>
            <c:spPr>
              <a:noFill/>
              <a:ln w="25388">
                <a:noFill/>
              </a:ln>
            </c:spPr>
            <c:txPr>
              <a:bodyPr/>
              <a:lstStyle/>
              <a:p>
                <a:pPr>
                  <a:defRPr sz="1599" b="0"/>
                </a:pPr>
                <a:endParaRPr lang="en-US"/>
              </a:p>
            </c:txPr>
            <c:showLegendKey val="0"/>
            <c:showVal val="1"/>
            <c:showCatName val="0"/>
            <c:showSerName val="0"/>
            <c:showPercent val="0"/>
            <c:showBubbleSize val="0"/>
            <c:showLeaderLines val="0"/>
          </c:dLbls>
          <c:cat>
            <c:strRef>
              <c:f>Sheet1!$B$1:$C$1</c:f>
              <c:strCache>
                <c:ptCount val="2"/>
                <c:pt idx="0">
                  <c:v>Treatment-Related _x000d_Serious Adverse Event</c:v>
                </c:pt>
                <c:pt idx="1">
                  <c:v>Hematologic_x000d_Serious Adverse Event</c:v>
                </c:pt>
              </c:strCache>
            </c:strRef>
          </c:cat>
          <c:val>
            <c:numRef>
              <c:f>Sheet1!$B$3:$C$3</c:f>
              <c:numCache>
                <c:formatCode>0.0</c:formatCode>
                <c:ptCount val="2"/>
                <c:pt idx="0" formatCode="General">
                  <c:v>4.4</c:v>
                </c:pt>
                <c:pt idx="1">
                  <c:v>0.4</c:v>
                </c:pt>
              </c:numCache>
            </c:numRef>
          </c:val>
        </c:ser>
        <c:ser>
          <c:idx val="2"/>
          <c:order val="2"/>
          <c:tx>
            <c:strRef>
              <c:f>Sheet1!$A$4</c:f>
              <c:strCache>
                <c:ptCount val="1"/>
                <c:pt idx="0">
                  <c:v> Peginterferon alfa-2a + Ribavirin</c:v>
                </c:pt>
              </c:strCache>
            </c:strRef>
          </c:tx>
          <c:spPr>
            <a:solidFill>
              <a:srgbClr val="A6714D"/>
            </a:solidFill>
            <a:ln w="12902">
              <a:solidFill>
                <a:schemeClr val="tx1"/>
              </a:solidFill>
              <a:prstDash val="solid"/>
            </a:ln>
            <a:effectLst>
              <a:outerShdw blurRad="38100" dist="38100" dir="2700000" algn="br">
                <a:srgbClr val="000000">
                  <a:alpha val="70000"/>
                </a:srgbClr>
              </a:outerShdw>
            </a:effectLst>
            <a:scene3d>
              <a:camera prst="orthographicFront"/>
              <a:lightRig rig="threePt" dir="t"/>
            </a:scene3d>
            <a:sp3d>
              <a:bevelT/>
            </a:sp3d>
          </c:spPr>
          <c:invertIfNegative val="0"/>
          <c:dLbls>
            <c:spPr>
              <a:noFill/>
              <a:ln w="25388">
                <a:noFill/>
              </a:ln>
            </c:spPr>
            <c:txPr>
              <a:bodyPr/>
              <a:lstStyle/>
              <a:p>
                <a:pPr>
                  <a:defRPr sz="1599" b="0"/>
                </a:pPr>
                <a:endParaRPr lang="en-US"/>
              </a:p>
            </c:txPr>
            <c:showLegendKey val="0"/>
            <c:showVal val="1"/>
            <c:showCatName val="0"/>
            <c:showSerName val="0"/>
            <c:showPercent val="0"/>
            <c:showBubbleSize val="0"/>
            <c:showLeaderLines val="0"/>
          </c:dLbls>
          <c:cat>
            <c:strRef>
              <c:f>Sheet1!$B$1:$C$1</c:f>
              <c:strCache>
                <c:ptCount val="2"/>
                <c:pt idx="0">
                  <c:v>Treatment-Related _x000d_Serious Adverse Event</c:v>
                </c:pt>
                <c:pt idx="1">
                  <c:v>Hematologic_x000d_Serious Adverse Event</c:v>
                </c:pt>
              </c:strCache>
            </c:strRef>
          </c:cat>
          <c:val>
            <c:numRef>
              <c:f>Sheet1!$B$4:$C$4</c:f>
              <c:numCache>
                <c:formatCode>General</c:formatCode>
                <c:ptCount val="2"/>
                <c:pt idx="0">
                  <c:v>4.4</c:v>
                </c:pt>
                <c:pt idx="1">
                  <c:v>0.8</c:v>
                </c:pt>
              </c:numCache>
            </c:numRef>
          </c:val>
        </c:ser>
        <c:dLbls>
          <c:showLegendKey val="0"/>
          <c:showVal val="1"/>
          <c:showCatName val="0"/>
          <c:showSerName val="0"/>
          <c:showPercent val="0"/>
          <c:showBubbleSize val="0"/>
        </c:dLbls>
        <c:gapWidth val="150"/>
        <c:axId val="1830986184"/>
        <c:axId val="-2051761720"/>
      </c:barChart>
      <c:catAx>
        <c:axId val="1830986184"/>
        <c:scaling>
          <c:orientation val="minMax"/>
        </c:scaling>
        <c:delete val="0"/>
        <c:axPos val="b"/>
        <c:numFmt formatCode="General" sourceLinked="1"/>
        <c:majorTickMark val="out"/>
        <c:minorTickMark val="none"/>
        <c:tickLblPos val="low"/>
        <c:spPr>
          <a:ln w="19050">
            <a:solidFill>
              <a:srgbClr val="000000"/>
            </a:solidFill>
            <a:prstDash val="solid"/>
          </a:ln>
        </c:spPr>
        <c:txPr>
          <a:bodyPr rot="0" vert="horz"/>
          <a:lstStyle/>
          <a:p>
            <a:pPr>
              <a:defRPr sz="1449" b="1" i="0" u="none" strike="noStrike" baseline="0">
                <a:solidFill>
                  <a:srgbClr val="000000"/>
                </a:solidFill>
                <a:latin typeface="Arial"/>
                <a:ea typeface="Arial"/>
                <a:cs typeface="Arial"/>
              </a:defRPr>
            </a:pPr>
            <a:endParaRPr lang="en-US"/>
          </a:p>
        </c:txPr>
        <c:crossAx val="-2051761720"/>
        <c:crosses val="autoZero"/>
        <c:auto val="1"/>
        <c:lblAlgn val="ctr"/>
        <c:lblOffset val="1"/>
        <c:tickLblSkip val="1"/>
        <c:tickMarkSkip val="1"/>
        <c:noMultiLvlLbl val="0"/>
      </c:catAx>
      <c:valAx>
        <c:axId val="-2051761720"/>
        <c:scaling>
          <c:orientation val="minMax"/>
          <c:max val="10.0"/>
        </c:scaling>
        <c:delete val="0"/>
        <c:axPos val="l"/>
        <c:title>
          <c:tx>
            <c:rich>
              <a:bodyPr/>
              <a:lstStyle/>
              <a:p>
                <a:pPr>
                  <a:defRPr sz="1444" b="1" i="0" u="none" strike="noStrike" baseline="0">
                    <a:solidFill>
                      <a:srgbClr val="000000"/>
                    </a:solidFill>
                    <a:latin typeface="Arial"/>
                    <a:ea typeface="Arial"/>
                    <a:cs typeface="Arial"/>
                  </a:defRPr>
                </a:pPr>
                <a:r>
                  <a:rPr lang="en-US"/>
                  <a:t>Patients (%)</a:t>
                </a:r>
              </a:p>
            </c:rich>
          </c:tx>
          <c:layout>
            <c:manualLayout>
              <c:xMode val="edge"/>
              <c:yMode val="edge"/>
              <c:x val="0.00553721882421689"/>
              <c:y val="0.325170382026401"/>
            </c:manualLayout>
          </c:layout>
          <c:overlay val="0"/>
          <c:spPr>
            <a:noFill/>
            <a:ln w="25805">
              <a:noFill/>
            </a:ln>
          </c:spPr>
        </c:title>
        <c:numFmt formatCode="General" sourceLinked="1"/>
        <c:majorTickMark val="out"/>
        <c:minorTickMark val="none"/>
        <c:tickLblPos val="nextTo"/>
        <c:spPr>
          <a:ln w="19050">
            <a:solidFill>
              <a:srgbClr val="000000"/>
            </a:solidFill>
            <a:prstDash val="solid"/>
          </a:ln>
        </c:spPr>
        <c:txPr>
          <a:bodyPr rot="0" vert="horz"/>
          <a:lstStyle/>
          <a:p>
            <a:pPr>
              <a:defRPr sz="1449" b="0" i="0" u="none" strike="noStrike" baseline="0">
                <a:solidFill>
                  <a:srgbClr val="000000"/>
                </a:solidFill>
                <a:latin typeface="Arial"/>
                <a:ea typeface="Arial"/>
                <a:cs typeface="Arial"/>
              </a:defRPr>
            </a:pPr>
            <a:endParaRPr lang="en-US"/>
          </a:p>
        </c:txPr>
        <c:crossAx val="1830986184"/>
        <c:crosses val="autoZero"/>
        <c:crossBetween val="between"/>
        <c:majorUnit val="2.0"/>
      </c:valAx>
      <c:spPr>
        <a:solidFill>
          <a:srgbClr val="E6EBF2"/>
        </a:solidFill>
        <a:ln w="19044" cap="flat" cmpd="sng" algn="ctr">
          <a:solidFill>
            <a:srgbClr val="000000"/>
          </a:solidFill>
          <a:prstDash val="solid"/>
          <a:round/>
          <a:headEnd type="none" w="med" len="med"/>
          <a:tailEnd type="none" w="med" len="med"/>
        </a:ln>
        <a:effectLst>
          <a:outerShdw blurRad="38100" dist="38100" dir="2700000">
            <a:srgbClr val="000000">
              <a:alpha val="70000"/>
            </a:srgbClr>
          </a:outerShdw>
        </a:effectLst>
      </c:spPr>
    </c:plotArea>
    <c:legend>
      <c:legendPos val="t"/>
      <c:layout>
        <c:manualLayout>
          <c:xMode val="edge"/>
          <c:yMode val="edge"/>
          <c:x val="0.400696475001938"/>
          <c:y val="0.0430438179960329"/>
          <c:w val="0.573423964030851"/>
          <c:h val="0.202433117748699"/>
        </c:manualLayout>
      </c:layout>
      <c:overlay val="0"/>
      <c:spPr>
        <a:solidFill>
          <a:schemeClr val="bg1"/>
        </a:solidFill>
        <a:ln>
          <a:solidFill>
            <a:schemeClr val="tx1"/>
          </a:solidFill>
        </a:ln>
      </c:spPr>
      <c:txPr>
        <a:bodyPr/>
        <a:lstStyle/>
        <a:p>
          <a:pPr>
            <a:defRPr sz="1399" b="0"/>
          </a:pPr>
          <a:endParaRPr lang="en-US"/>
        </a:p>
      </c:txPr>
    </c:legend>
    <c:plotVisOnly val="1"/>
    <c:dispBlanksAs val="gap"/>
    <c:showDLblsOverMax val="0"/>
  </c:chart>
  <c:spPr>
    <a:solidFill>
      <a:srgbClr val="FFFFFF"/>
    </a:solidFill>
    <a:ln>
      <a:noFill/>
    </a:ln>
  </c:spPr>
  <c:txPr>
    <a:bodyPr/>
    <a:lstStyle/>
    <a:p>
      <a:pPr>
        <a:defRPr sz="1624" b="1" i="0" u="none" strike="noStrike" baseline="0">
          <a:solidFill>
            <a:srgbClr val="000000"/>
          </a:solidFill>
          <a:latin typeface="Arial"/>
          <a:ea typeface="Arial"/>
          <a:cs typeface="Arial"/>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589928057554"/>
          <c:y val="0.0266851980542043"/>
          <c:w val="0.859712230215827"/>
          <c:h val="0.865012995682697"/>
        </c:manualLayout>
      </c:layout>
      <c:barChart>
        <c:barDir val="col"/>
        <c:grouping val="clustered"/>
        <c:varyColors val="0"/>
        <c:ser>
          <c:idx val="0"/>
          <c:order val="0"/>
          <c:tx>
            <c:strRef>
              <c:f>Sheet1!$A$2</c:f>
              <c:strCache>
                <c:ptCount val="1"/>
                <c:pt idx="0">
                  <c:v> Peginterferon + Ribavirin</c:v>
                </c:pt>
              </c:strCache>
            </c:strRef>
          </c:tx>
          <c:spPr>
            <a:solidFill>
              <a:srgbClr val="3C7EB7"/>
            </a:solidFill>
            <a:ln w="12906">
              <a:solidFill>
                <a:schemeClr val="tx1"/>
              </a:solidFill>
              <a:prstDash val="solid"/>
            </a:ln>
            <a:effectLst>
              <a:outerShdw blurRad="38100" dist="38100" dir="2700000" algn="br">
                <a:srgbClr val="000000">
                  <a:alpha val="50000"/>
                </a:srgbClr>
              </a:outerShdw>
            </a:effectLst>
            <a:scene3d>
              <a:camera prst="orthographicFront"/>
              <a:lightRig rig="threePt" dir="t"/>
            </a:scene3d>
            <a:sp3d>
              <a:bevelT/>
            </a:sp3d>
          </c:spPr>
          <c:invertIfNegative val="0"/>
          <c:cat>
            <c:strRef>
              <c:f>Sheet1!$B$1:$C$1</c:f>
              <c:strCache>
                <c:ptCount val="2"/>
                <c:pt idx="0">
                  <c:v>End of Treatment Response</c:v>
                </c:pt>
                <c:pt idx="1">
                  <c:v>Sustained Virologic Response-24</c:v>
                </c:pt>
              </c:strCache>
            </c:strRef>
          </c:cat>
          <c:val>
            <c:numRef>
              <c:f>Sheet1!$B$2:$C$2</c:f>
              <c:numCache>
                <c:formatCode>General</c:formatCode>
                <c:ptCount val="2"/>
                <c:pt idx="0">
                  <c:v>47.0</c:v>
                </c:pt>
                <c:pt idx="1">
                  <c:v>40.0</c:v>
                </c:pt>
              </c:numCache>
            </c:numRef>
          </c:val>
        </c:ser>
        <c:ser>
          <c:idx val="1"/>
          <c:order val="1"/>
          <c:tx>
            <c:strRef>
              <c:f>Sheet1!$A$3</c:f>
              <c:strCache>
                <c:ptCount val="1"/>
                <c:pt idx="0">
                  <c:v> Peginterferon + Placebo</c:v>
                </c:pt>
              </c:strCache>
            </c:strRef>
          </c:tx>
          <c:spPr>
            <a:solidFill>
              <a:srgbClr val="85628D"/>
            </a:solidFill>
            <a:ln w="12906">
              <a:solidFill>
                <a:schemeClr val="tx1"/>
              </a:solidFill>
              <a:prstDash val="solid"/>
            </a:ln>
            <a:effectLst>
              <a:outerShdw blurRad="38100" dist="38100" dir="2700000" algn="br">
                <a:srgbClr val="000000">
                  <a:alpha val="50000"/>
                </a:srgbClr>
              </a:outerShdw>
            </a:effectLst>
            <a:scene3d>
              <a:camera prst="orthographicFront"/>
              <a:lightRig rig="threePt" dir="t"/>
            </a:scene3d>
            <a:sp3d>
              <a:bevelT/>
            </a:sp3d>
          </c:spPr>
          <c:invertIfNegative val="0"/>
          <c:cat>
            <c:strRef>
              <c:f>Sheet1!$B$1:$C$1</c:f>
              <c:strCache>
                <c:ptCount val="2"/>
                <c:pt idx="0">
                  <c:v>End of Treatment Response</c:v>
                </c:pt>
                <c:pt idx="1">
                  <c:v>Sustained Virologic Response-24</c:v>
                </c:pt>
              </c:strCache>
            </c:strRef>
          </c:cat>
          <c:val>
            <c:numRef>
              <c:f>Sheet1!$B$3:$C$3</c:f>
              <c:numCache>
                <c:formatCode>General</c:formatCode>
                <c:ptCount val="2"/>
                <c:pt idx="0">
                  <c:v>31.0</c:v>
                </c:pt>
                <c:pt idx="1">
                  <c:v>20.0</c:v>
                </c:pt>
              </c:numCache>
            </c:numRef>
          </c:val>
        </c:ser>
        <c:ser>
          <c:idx val="2"/>
          <c:order val="2"/>
          <c:tx>
            <c:strRef>
              <c:f>Sheet1!$A$4</c:f>
              <c:strCache>
                <c:ptCount val="1"/>
                <c:pt idx="0">
                  <c:v> Interferon + Ribavirin</c:v>
                </c:pt>
              </c:strCache>
            </c:strRef>
          </c:tx>
          <c:spPr>
            <a:solidFill>
              <a:srgbClr val="A6714D"/>
            </a:solidFill>
            <a:ln w="12906">
              <a:solidFill>
                <a:schemeClr val="tx1"/>
              </a:solidFill>
              <a:prstDash val="solid"/>
            </a:ln>
            <a:effectLst>
              <a:outerShdw blurRad="38100" dist="38100" dir="2700000" algn="br">
                <a:srgbClr val="000000">
                  <a:alpha val="50000"/>
                </a:srgbClr>
              </a:outerShdw>
            </a:effectLst>
            <a:scene3d>
              <a:camera prst="orthographicFront"/>
              <a:lightRig rig="threePt" dir="t"/>
            </a:scene3d>
            <a:sp3d>
              <a:bevelT/>
            </a:sp3d>
          </c:spPr>
          <c:invertIfNegative val="0"/>
          <c:cat>
            <c:strRef>
              <c:f>Sheet1!$B$1:$C$1</c:f>
              <c:strCache>
                <c:ptCount val="2"/>
                <c:pt idx="0">
                  <c:v>End of Treatment Response</c:v>
                </c:pt>
                <c:pt idx="1">
                  <c:v>Sustained Virologic Response-24</c:v>
                </c:pt>
              </c:strCache>
            </c:strRef>
          </c:cat>
          <c:val>
            <c:numRef>
              <c:f>Sheet1!$B$4:$C$4</c:f>
              <c:numCache>
                <c:formatCode>General</c:formatCode>
                <c:ptCount val="2"/>
                <c:pt idx="0">
                  <c:v>14.0</c:v>
                </c:pt>
                <c:pt idx="1">
                  <c:v>12.0</c:v>
                </c:pt>
              </c:numCache>
            </c:numRef>
          </c:val>
        </c:ser>
        <c:dLbls>
          <c:showLegendKey val="0"/>
          <c:showVal val="1"/>
          <c:showCatName val="0"/>
          <c:showSerName val="0"/>
          <c:showPercent val="0"/>
          <c:showBubbleSize val="0"/>
        </c:dLbls>
        <c:gapWidth val="150"/>
        <c:axId val="-2051919112"/>
        <c:axId val="-2051913160"/>
      </c:barChart>
      <c:catAx>
        <c:axId val="-2051919112"/>
        <c:scaling>
          <c:orientation val="minMax"/>
        </c:scaling>
        <c:delete val="0"/>
        <c:axPos val="b"/>
        <c:numFmt formatCode="General" sourceLinked="1"/>
        <c:majorTickMark val="out"/>
        <c:minorTickMark val="none"/>
        <c:tickLblPos val="low"/>
        <c:spPr>
          <a:ln w="19050">
            <a:solidFill>
              <a:srgbClr val="000000"/>
            </a:solidFill>
            <a:prstDash val="solid"/>
          </a:ln>
        </c:spPr>
        <c:txPr>
          <a:bodyPr rot="0" vert="horz"/>
          <a:lstStyle/>
          <a:p>
            <a:pPr>
              <a:defRPr b="1"/>
            </a:pPr>
            <a:endParaRPr lang="en-US"/>
          </a:p>
        </c:txPr>
        <c:crossAx val="-2051913160"/>
        <c:crosses val="autoZero"/>
        <c:auto val="1"/>
        <c:lblAlgn val="ctr"/>
        <c:lblOffset val="1"/>
        <c:tickLblSkip val="1"/>
        <c:tickMarkSkip val="1"/>
        <c:noMultiLvlLbl val="0"/>
      </c:catAx>
      <c:valAx>
        <c:axId val="-2051913160"/>
        <c:scaling>
          <c:orientation val="minMax"/>
          <c:max val="80.0"/>
        </c:scaling>
        <c:delete val="0"/>
        <c:axPos val="l"/>
        <c:title>
          <c:tx>
            <c:rich>
              <a:bodyPr/>
              <a:lstStyle/>
              <a:p>
                <a:pPr>
                  <a:defRPr b="1"/>
                </a:pPr>
                <a:r>
                  <a:rPr lang="en-US" b="1"/>
                  <a:t>Patients (%)</a:t>
                </a:r>
              </a:p>
            </c:rich>
          </c:tx>
          <c:layout>
            <c:manualLayout>
              <c:xMode val="edge"/>
              <c:yMode val="edge"/>
              <c:x val="0.00981026556119849"/>
              <c:y val="0.332286747686768"/>
            </c:manualLayout>
          </c:layout>
          <c:overlay val="0"/>
          <c:spPr>
            <a:noFill/>
            <a:ln w="25813">
              <a:noFill/>
            </a:ln>
          </c:spPr>
        </c:title>
        <c:numFmt formatCode="General" sourceLinked="1"/>
        <c:majorTickMark val="out"/>
        <c:minorTickMark val="none"/>
        <c:tickLblPos val="nextTo"/>
        <c:spPr>
          <a:ln w="19050">
            <a:solidFill>
              <a:srgbClr val="000000"/>
            </a:solidFill>
            <a:prstDash val="solid"/>
          </a:ln>
        </c:spPr>
        <c:txPr>
          <a:bodyPr rot="0" vert="horz"/>
          <a:lstStyle/>
          <a:p>
            <a:pPr>
              <a:defRPr/>
            </a:pPr>
            <a:endParaRPr lang="en-US"/>
          </a:p>
        </c:txPr>
        <c:crossAx val="-2051919112"/>
        <c:crosses val="autoZero"/>
        <c:crossBetween val="between"/>
        <c:majorUnit val="20.0"/>
      </c:valAx>
      <c:spPr>
        <a:solidFill>
          <a:srgbClr val="E6EBF2"/>
        </a:solidFill>
        <a:ln w="19050" cap="flat" cmpd="sng" algn="ctr">
          <a:solidFill>
            <a:srgbClr val="000000"/>
          </a:solidFill>
          <a:prstDash val="solid"/>
          <a:round/>
          <a:headEnd type="none" w="med" len="med"/>
          <a:tailEnd type="none" w="med" len="med"/>
        </a:ln>
        <a:effectLst>
          <a:outerShdw blurRad="38100" dist="38100" dir="2700000">
            <a:srgbClr val="000000">
              <a:alpha val="50000"/>
            </a:srgbClr>
          </a:outerShdw>
        </a:effectLst>
      </c:spPr>
    </c:plotArea>
    <c:legend>
      <c:legendPos val="t"/>
      <c:layout>
        <c:manualLayout>
          <c:xMode val="edge"/>
          <c:yMode val="edge"/>
          <c:x val="0.617985228162028"/>
          <c:y val="0.0457474908517787"/>
          <c:w val="0.357619484577944"/>
          <c:h val="0.251077857473814"/>
        </c:manualLayout>
      </c:layout>
      <c:overlay val="0"/>
      <c:spPr>
        <a:solidFill>
          <a:schemeClr val="bg1"/>
        </a:solidFill>
        <a:ln w="12700" cap="flat" cmpd="sng" algn="ctr">
          <a:solidFill>
            <a:srgbClr val="000000"/>
          </a:solidFill>
          <a:prstDash val="solid"/>
          <a:round/>
          <a:headEnd type="none" w="med" len="med"/>
          <a:tailEnd type="none" w="med" len="med"/>
        </a:ln>
      </c:spPr>
    </c:legend>
    <c:plotVisOnly val="1"/>
    <c:dispBlanksAs val="gap"/>
    <c:showDLblsOverMax val="0"/>
  </c:chart>
  <c:spPr>
    <a:solidFill>
      <a:srgbClr val="FFFFFF"/>
    </a:solidFill>
    <a:ln>
      <a:noFill/>
    </a:ln>
  </c:spPr>
  <c:txPr>
    <a:bodyPr/>
    <a:lstStyle/>
    <a:p>
      <a:pPr>
        <a:defRPr sz="1600" b="0" i="0" u="none" strike="noStrike" baseline="0">
          <a:solidFill>
            <a:srgbClr val="000000"/>
          </a:solidFill>
          <a:latin typeface="Arial"/>
          <a:ea typeface="Arial"/>
          <a:cs typeface="Arial"/>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589928057554"/>
          <c:y val="0.0266851980542043"/>
          <c:w val="0.859712230215827"/>
          <c:h val="0.865012995682697"/>
        </c:manualLayout>
      </c:layout>
      <c:barChart>
        <c:barDir val="col"/>
        <c:grouping val="clustered"/>
        <c:varyColors val="0"/>
        <c:ser>
          <c:idx val="0"/>
          <c:order val="0"/>
          <c:tx>
            <c:strRef>
              <c:f>Sheet1!$A$2</c:f>
              <c:strCache>
                <c:ptCount val="1"/>
                <c:pt idx="0">
                  <c:v> Peginterferon + Ribavirin</c:v>
                </c:pt>
              </c:strCache>
            </c:strRef>
          </c:tx>
          <c:spPr>
            <a:solidFill>
              <a:srgbClr val="3C7EB7"/>
            </a:solidFill>
            <a:ln w="12906">
              <a:solidFill>
                <a:schemeClr val="tx1"/>
              </a:solidFill>
              <a:prstDash val="solid"/>
            </a:ln>
            <a:effectLst>
              <a:outerShdw blurRad="38100" dist="38100" dir="2700000" algn="br">
                <a:srgbClr val="000000">
                  <a:alpha val="50000"/>
                </a:srgbClr>
              </a:outerShdw>
            </a:effectLst>
            <a:scene3d>
              <a:camera prst="orthographicFront"/>
              <a:lightRig rig="threePt" dir="t"/>
            </a:scene3d>
            <a:sp3d>
              <a:bevelT/>
            </a:sp3d>
          </c:spPr>
          <c:invertIfNegative val="0"/>
          <c:cat>
            <c:strRef>
              <c:f>Sheet1!$B$1:$D$1</c:f>
              <c:strCache>
                <c:ptCount val="3"/>
                <c:pt idx="0">
                  <c:v>All</c:v>
                </c:pt>
                <c:pt idx="1">
                  <c:v>Genotype 1</c:v>
                </c:pt>
                <c:pt idx="2">
                  <c:v>Genotype 2 or 3</c:v>
                </c:pt>
              </c:strCache>
            </c:strRef>
          </c:cat>
          <c:val>
            <c:numRef>
              <c:f>Sheet1!$B$2:$D$2</c:f>
              <c:numCache>
                <c:formatCode>General</c:formatCode>
                <c:ptCount val="3"/>
                <c:pt idx="0">
                  <c:v>40.0</c:v>
                </c:pt>
                <c:pt idx="1">
                  <c:v>29.0</c:v>
                </c:pt>
                <c:pt idx="2">
                  <c:v>62.0</c:v>
                </c:pt>
              </c:numCache>
            </c:numRef>
          </c:val>
        </c:ser>
        <c:ser>
          <c:idx val="1"/>
          <c:order val="1"/>
          <c:tx>
            <c:strRef>
              <c:f>Sheet1!$A$3</c:f>
              <c:strCache>
                <c:ptCount val="1"/>
                <c:pt idx="0">
                  <c:v> Peginterferon + Placebo</c:v>
                </c:pt>
              </c:strCache>
            </c:strRef>
          </c:tx>
          <c:spPr>
            <a:solidFill>
              <a:srgbClr val="85628D"/>
            </a:solidFill>
            <a:ln w="12906">
              <a:solidFill>
                <a:schemeClr val="tx1"/>
              </a:solidFill>
              <a:prstDash val="solid"/>
            </a:ln>
            <a:effectLst>
              <a:outerShdw blurRad="38100" dist="38100" dir="2700000" algn="br">
                <a:srgbClr val="000000">
                  <a:alpha val="50000"/>
                </a:srgbClr>
              </a:outerShdw>
            </a:effectLst>
            <a:scene3d>
              <a:camera prst="orthographicFront"/>
              <a:lightRig rig="threePt" dir="t"/>
            </a:scene3d>
            <a:sp3d>
              <a:bevelT/>
            </a:sp3d>
          </c:spPr>
          <c:invertIfNegative val="0"/>
          <c:cat>
            <c:strRef>
              <c:f>Sheet1!$B$1:$D$1</c:f>
              <c:strCache>
                <c:ptCount val="3"/>
                <c:pt idx="0">
                  <c:v>All</c:v>
                </c:pt>
                <c:pt idx="1">
                  <c:v>Genotype 1</c:v>
                </c:pt>
                <c:pt idx="2">
                  <c:v>Genotype 2 or 3</c:v>
                </c:pt>
              </c:strCache>
            </c:strRef>
          </c:cat>
          <c:val>
            <c:numRef>
              <c:f>Sheet1!$B$3:$D$3</c:f>
              <c:numCache>
                <c:formatCode>General</c:formatCode>
                <c:ptCount val="3"/>
                <c:pt idx="0">
                  <c:v>20.0</c:v>
                </c:pt>
                <c:pt idx="1">
                  <c:v>14.0</c:v>
                </c:pt>
                <c:pt idx="2">
                  <c:v>36.0</c:v>
                </c:pt>
              </c:numCache>
            </c:numRef>
          </c:val>
        </c:ser>
        <c:ser>
          <c:idx val="2"/>
          <c:order val="2"/>
          <c:tx>
            <c:strRef>
              <c:f>Sheet1!$A$4</c:f>
              <c:strCache>
                <c:ptCount val="1"/>
                <c:pt idx="0">
                  <c:v> Interferon + Ribavirin</c:v>
                </c:pt>
              </c:strCache>
            </c:strRef>
          </c:tx>
          <c:spPr>
            <a:solidFill>
              <a:srgbClr val="A6714D"/>
            </a:solidFill>
            <a:ln w="12906">
              <a:solidFill>
                <a:schemeClr val="tx1"/>
              </a:solidFill>
              <a:prstDash val="solid"/>
            </a:ln>
            <a:effectLst>
              <a:outerShdw blurRad="38100" dist="38100" dir="2700000" algn="br">
                <a:srgbClr val="000000">
                  <a:alpha val="50000"/>
                </a:srgbClr>
              </a:outerShdw>
            </a:effectLst>
            <a:scene3d>
              <a:camera prst="orthographicFront"/>
              <a:lightRig rig="threePt" dir="t"/>
            </a:scene3d>
            <a:sp3d>
              <a:bevelT/>
            </a:sp3d>
          </c:spPr>
          <c:invertIfNegative val="0"/>
          <c:cat>
            <c:strRef>
              <c:f>Sheet1!$B$1:$D$1</c:f>
              <c:strCache>
                <c:ptCount val="3"/>
                <c:pt idx="0">
                  <c:v>All</c:v>
                </c:pt>
                <c:pt idx="1">
                  <c:v>Genotype 1</c:v>
                </c:pt>
                <c:pt idx="2">
                  <c:v>Genotype 2 or 3</c:v>
                </c:pt>
              </c:strCache>
            </c:strRef>
          </c:cat>
          <c:val>
            <c:numRef>
              <c:f>Sheet1!$B$4:$D$4</c:f>
              <c:numCache>
                <c:formatCode>General</c:formatCode>
                <c:ptCount val="3"/>
                <c:pt idx="0">
                  <c:v>12.0</c:v>
                </c:pt>
                <c:pt idx="1">
                  <c:v>7.0</c:v>
                </c:pt>
                <c:pt idx="2">
                  <c:v>20.0</c:v>
                </c:pt>
              </c:numCache>
            </c:numRef>
          </c:val>
        </c:ser>
        <c:dLbls>
          <c:showLegendKey val="0"/>
          <c:showVal val="1"/>
          <c:showCatName val="0"/>
          <c:showSerName val="0"/>
          <c:showPercent val="0"/>
          <c:showBubbleSize val="0"/>
        </c:dLbls>
        <c:gapWidth val="60"/>
        <c:axId val="-2051087288"/>
        <c:axId val="-2098614040"/>
      </c:barChart>
      <c:catAx>
        <c:axId val="-2051087288"/>
        <c:scaling>
          <c:orientation val="minMax"/>
        </c:scaling>
        <c:delete val="0"/>
        <c:axPos val="b"/>
        <c:numFmt formatCode="General" sourceLinked="1"/>
        <c:majorTickMark val="out"/>
        <c:minorTickMark val="none"/>
        <c:tickLblPos val="low"/>
        <c:spPr>
          <a:ln w="19050">
            <a:solidFill>
              <a:srgbClr val="000000"/>
            </a:solidFill>
            <a:prstDash val="solid"/>
          </a:ln>
        </c:spPr>
        <c:txPr>
          <a:bodyPr rot="0" vert="horz"/>
          <a:lstStyle/>
          <a:p>
            <a:pPr>
              <a:defRPr b="1"/>
            </a:pPr>
            <a:endParaRPr lang="en-US"/>
          </a:p>
        </c:txPr>
        <c:crossAx val="-2098614040"/>
        <c:crosses val="autoZero"/>
        <c:auto val="1"/>
        <c:lblAlgn val="ctr"/>
        <c:lblOffset val="1"/>
        <c:tickLblSkip val="1"/>
        <c:tickMarkSkip val="1"/>
        <c:noMultiLvlLbl val="0"/>
      </c:catAx>
      <c:valAx>
        <c:axId val="-2098614040"/>
        <c:scaling>
          <c:orientation val="minMax"/>
          <c:max val="100.0"/>
        </c:scaling>
        <c:delete val="0"/>
        <c:axPos val="l"/>
        <c:title>
          <c:tx>
            <c:rich>
              <a:bodyPr/>
              <a:lstStyle/>
              <a:p>
                <a:pPr>
                  <a:defRPr b="1"/>
                </a:pPr>
                <a:r>
                  <a:rPr lang="en-US" b="1" dirty="0" smtClean="0"/>
                  <a:t>Patients with SVR  </a:t>
                </a:r>
                <a:r>
                  <a:rPr lang="en-US" b="1" dirty="0"/>
                  <a:t>(%)</a:t>
                </a:r>
              </a:p>
            </c:rich>
          </c:tx>
          <c:layout>
            <c:manualLayout>
              <c:xMode val="edge"/>
              <c:yMode val="edge"/>
              <c:x val="0.00981025796089168"/>
              <c:y val="0.21355601301729"/>
            </c:manualLayout>
          </c:layout>
          <c:overlay val="0"/>
          <c:spPr>
            <a:noFill/>
            <a:ln w="25813">
              <a:noFill/>
            </a:ln>
          </c:spPr>
        </c:title>
        <c:numFmt formatCode="General" sourceLinked="1"/>
        <c:majorTickMark val="out"/>
        <c:minorTickMark val="none"/>
        <c:tickLblPos val="nextTo"/>
        <c:spPr>
          <a:ln w="19050">
            <a:solidFill>
              <a:srgbClr val="000000"/>
            </a:solidFill>
            <a:prstDash val="solid"/>
          </a:ln>
        </c:spPr>
        <c:txPr>
          <a:bodyPr rot="0" vert="horz"/>
          <a:lstStyle/>
          <a:p>
            <a:pPr>
              <a:defRPr/>
            </a:pPr>
            <a:endParaRPr lang="en-US"/>
          </a:p>
        </c:txPr>
        <c:crossAx val="-2051087288"/>
        <c:crosses val="autoZero"/>
        <c:crossBetween val="between"/>
        <c:majorUnit val="20.0"/>
      </c:valAx>
      <c:spPr>
        <a:solidFill>
          <a:srgbClr val="E6EBF2"/>
        </a:solidFill>
        <a:ln w="19050" cap="flat" cmpd="sng" algn="ctr">
          <a:solidFill>
            <a:srgbClr val="000000"/>
          </a:solidFill>
          <a:prstDash val="solid"/>
          <a:round/>
          <a:headEnd type="none" w="med" len="med"/>
          <a:tailEnd type="none" w="med" len="med"/>
        </a:ln>
        <a:effectLst>
          <a:outerShdw blurRad="38100" dist="38100" dir="2700000">
            <a:srgbClr val="000000">
              <a:alpha val="50000"/>
            </a:srgbClr>
          </a:outerShdw>
        </a:effectLst>
      </c:spPr>
    </c:plotArea>
    <c:legend>
      <c:legendPos val="t"/>
      <c:layout>
        <c:manualLayout>
          <c:xMode val="edge"/>
          <c:yMode val="edge"/>
          <c:x val="0.616049465838557"/>
          <c:y val="0.042851618222746"/>
          <c:w val="0.357619484577944"/>
          <c:h val="0.210535640667355"/>
        </c:manualLayout>
      </c:layout>
      <c:overlay val="0"/>
      <c:spPr>
        <a:solidFill>
          <a:schemeClr val="bg1"/>
        </a:solidFill>
        <a:ln w="12700" cap="flat" cmpd="sng" algn="ctr">
          <a:solidFill>
            <a:srgbClr val="000000"/>
          </a:solidFill>
          <a:prstDash val="solid"/>
          <a:round/>
          <a:headEnd type="none" w="med" len="med"/>
          <a:tailEnd type="none" w="med" len="med"/>
        </a:ln>
      </c:spPr>
    </c:legend>
    <c:plotVisOnly val="1"/>
    <c:dispBlanksAs val="gap"/>
    <c:showDLblsOverMax val="0"/>
  </c:chart>
  <c:spPr>
    <a:solidFill>
      <a:srgbClr val="FFFFFF"/>
    </a:solidFill>
    <a:ln>
      <a:noFill/>
    </a:ln>
  </c:spPr>
  <c:txPr>
    <a:bodyPr/>
    <a:lstStyle/>
    <a:p>
      <a:pPr>
        <a:defRPr sz="1600" b="0" i="0" u="none" strike="noStrike" baseline="0">
          <a:solidFill>
            <a:srgbClr val="000000"/>
          </a:solidFill>
          <a:latin typeface="Arial"/>
          <a:ea typeface="Arial"/>
          <a:cs typeface="Arial"/>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589928057554"/>
          <c:y val="0.0266851980542043"/>
          <c:w val="0.859712230215827"/>
          <c:h val="0.865012995682697"/>
        </c:manualLayout>
      </c:layout>
      <c:barChart>
        <c:barDir val="col"/>
        <c:grouping val="clustered"/>
        <c:varyColors val="0"/>
        <c:ser>
          <c:idx val="0"/>
          <c:order val="0"/>
          <c:tx>
            <c:strRef>
              <c:f>Sheet1!$A$2</c:f>
              <c:strCache>
                <c:ptCount val="1"/>
                <c:pt idx="0">
                  <c:v> Peginterferon + Ribavirin</c:v>
                </c:pt>
              </c:strCache>
            </c:strRef>
          </c:tx>
          <c:spPr>
            <a:solidFill>
              <a:srgbClr val="3C7EB7"/>
            </a:solidFill>
            <a:ln w="12906">
              <a:solidFill>
                <a:schemeClr val="tx1"/>
              </a:solidFill>
              <a:prstDash val="solid"/>
            </a:ln>
            <a:effectLst>
              <a:outerShdw blurRad="38100" dist="38100" dir="2700000" algn="br">
                <a:srgbClr val="000000">
                  <a:alpha val="50000"/>
                </a:srgbClr>
              </a:outerShdw>
            </a:effectLst>
            <a:scene3d>
              <a:camera prst="orthographicFront"/>
              <a:lightRig rig="threePt" dir="t"/>
            </a:scene3d>
            <a:sp3d>
              <a:bevelT/>
            </a:sp3d>
          </c:spPr>
          <c:invertIfNegative val="0"/>
          <c:cat>
            <c:strRef>
              <c:f>Sheet1!$B$1:$C$1</c:f>
              <c:strCache>
                <c:ptCount val="2"/>
                <c:pt idx="0">
                  <c:v>End of Treatment Response</c:v>
                </c:pt>
                <c:pt idx="1">
                  <c:v>Sustained Virologic Response-24</c:v>
                </c:pt>
              </c:strCache>
            </c:strRef>
          </c:cat>
          <c:val>
            <c:numRef>
              <c:f>Sheet1!$B$2:$C$2</c:f>
              <c:numCache>
                <c:formatCode>General</c:formatCode>
                <c:ptCount val="2"/>
                <c:pt idx="0">
                  <c:v>41.0</c:v>
                </c:pt>
                <c:pt idx="1">
                  <c:v>27.0</c:v>
                </c:pt>
              </c:numCache>
            </c:numRef>
          </c:val>
        </c:ser>
        <c:ser>
          <c:idx val="1"/>
          <c:order val="1"/>
          <c:tx>
            <c:strRef>
              <c:f>Sheet1!$A$3</c:f>
              <c:strCache>
                <c:ptCount val="1"/>
                <c:pt idx="0">
                  <c:v> Interferon + Ribavirin</c:v>
                </c:pt>
              </c:strCache>
            </c:strRef>
          </c:tx>
          <c:spPr>
            <a:solidFill>
              <a:srgbClr val="718E25"/>
            </a:solidFill>
            <a:ln w="12906">
              <a:solidFill>
                <a:schemeClr val="tx1"/>
              </a:solidFill>
              <a:prstDash val="solid"/>
            </a:ln>
            <a:effectLst>
              <a:outerShdw blurRad="38100" dist="38100" dir="2700000" algn="br">
                <a:srgbClr val="000000">
                  <a:alpha val="50000"/>
                </a:srgbClr>
              </a:outerShdw>
            </a:effectLst>
            <a:scene3d>
              <a:camera prst="orthographicFront"/>
              <a:lightRig rig="threePt" dir="t"/>
            </a:scene3d>
            <a:sp3d>
              <a:bevelT/>
            </a:sp3d>
          </c:spPr>
          <c:invertIfNegative val="0"/>
          <c:cat>
            <c:strRef>
              <c:f>Sheet1!$B$1:$C$1</c:f>
              <c:strCache>
                <c:ptCount val="2"/>
                <c:pt idx="0">
                  <c:v>End of Treatment Response</c:v>
                </c:pt>
                <c:pt idx="1">
                  <c:v>Sustained Virologic Response-24</c:v>
                </c:pt>
              </c:strCache>
            </c:strRef>
          </c:cat>
          <c:val>
            <c:numRef>
              <c:f>Sheet1!$B$3:$C$3</c:f>
              <c:numCache>
                <c:formatCode>General</c:formatCode>
                <c:ptCount val="2"/>
                <c:pt idx="0">
                  <c:v>12.0</c:v>
                </c:pt>
                <c:pt idx="1">
                  <c:v>12.0</c:v>
                </c:pt>
              </c:numCache>
            </c:numRef>
          </c:val>
        </c:ser>
        <c:dLbls>
          <c:showLegendKey val="0"/>
          <c:showVal val="1"/>
          <c:showCatName val="0"/>
          <c:showSerName val="0"/>
          <c:showPercent val="0"/>
          <c:showBubbleSize val="0"/>
        </c:dLbls>
        <c:gapWidth val="150"/>
        <c:axId val="1874974376"/>
        <c:axId val="-2051469384"/>
      </c:barChart>
      <c:catAx>
        <c:axId val="1874974376"/>
        <c:scaling>
          <c:orientation val="minMax"/>
        </c:scaling>
        <c:delete val="0"/>
        <c:axPos val="b"/>
        <c:numFmt formatCode="General" sourceLinked="1"/>
        <c:majorTickMark val="out"/>
        <c:minorTickMark val="none"/>
        <c:tickLblPos val="low"/>
        <c:spPr>
          <a:ln w="19050">
            <a:solidFill>
              <a:srgbClr val="000000"/>
            </a:solidFill>
            <a:prstDash val="solid"/>
          </a:ln>
        </c:spPr>
        <c:txPr>
          <a:bodyPr rot="0" vert="horz"/>
          <a:lstStyle/>
          <a:p>
            <a:pPr>
              <a:defRPr b="1"/>
            </a:pPr>
            <a:endParaRPr lang="en-US"/>
          </a:p>
        </c:txPr>
        <c:crossAx val="-2051469384"/>
        <c:crosses val="autoZero"/>
        <c:auto val="1"/>
        <c:lblAlgn val="ctr"/>
        <c:lblOffset val="1"/>
        <c:tickLblSkip val="1"/>
        <c:tickMarkSkip val="1"/>
        <c:noMultiLvlLbl val="0"/>
      </c:catAx>
      <c:valAx>
        <c:axId val="-2051469384"/>
        <c:scaling>
          <c:orientation val="minMax"/>
          <c:max val="80.0"/>
        </c:scaling>
        <c:delete val="0"/>
        <c:axPos val="l"/>
        <c:title>
          <c:tx>
            <c:rich>
              <a:bodyPr/>
              <a:lstStyle/>
              <a:p>
                <a:pPr>
                  <a:defRPr b="1"/>
                </a:pPr>
                <a:r>
                  <a:rPr lang="en-US" b="1"/>
                  <a:t>Patients (%)</a:t>
                </a:r>
              </a:p>
            </c:rich>
          </c:tx>
          <c:layout>
            <c:manualLayout>
              <c:xMode val="edge"/>
              <c:yMode val="edge"/>
              <c:x val="0.00981026556119849"/>
              <c:y val="0.332286747686768"/>
            </c:manualLayout>
          </c:layout>
          <c:overlay val="0"/>
          <c:spPr>
            <a:noFill/>
            <a:ln w="25813">
              <a:noFill/>
            </a:ln>
          </c:spPr>
        </c:title>
        <c:numFmt formatCode="General" sourceLinked="1"/>
        <c:majorTickMark val="out"/>
        <c:minorTickMark val="none"/>
        <c:tickLblPos val="nextTo"/>
        <c:spPr>
          <a:ln w="19050">
            <a:solidFill>
              <a:srgbClr val="000000"/>
            </a:solidFill>
            <a:prstDash val="solid"/>
          </a:ln>
        </c:spPr>
        <c:txPr>
          <a:bodyPr rot="0" vert="horz"/>
          <a:lstStyle/>
          <a:p>
            <a:pPr>
              <a:defRPr/>
            </a:pPr>
            <a:endParaRPr lang="en-US"/>
          </a:p>
        </c:txPr>
        <c:crossAx val="1874974376"/>
        <c:crosses val="autoZero"/>
        <c:crossBetween val="between"/>
        <c:majorUnit val="20.0"/>
      </c:valAx>
      <c:spPr>
        <a:solidFill>
          <a:srgbClr val="E6EBF2"/>
        </a:solidFill>
        <a:ln w="19050" cap="flat" cmpd="sng" algn="ctr">
          <a:solidFill>
            <a:srgbClr val="000000"/>
          </a:solidFill>
          <a:prstDash val="solid"/>
          <a:round/>
          <a:headEnd type="none" w="med" len="med"/>
          <a:tailEnd type="none" w="med" len="med"/>
        </a:ln>
        <a:effectLst>
          <a:outerShdw blurRad="38100" dist="38100" dir="2700000">
            <a:srgbClr val="000000">
              <a:alpha val="50000"/>
            </a:srgbClr>
          </a:outerShdw>
        </a:effectLst>
      </c:spPr>
    </c:plotArea>
    <c:legend>
      <c:legendPos val="t"/>
      <c:layout>
        <c:manualLayout>
          <c:xMode val="edge"/>
          <c:yMode val="edge"/>
          <c:x val="0.654864005877374"/>
          <c:y val="0.0457474908517787"/>
          <c:w val="0.320740706862598"/>
          <c:h val="0.198952150151224"/>
        </c:manualLayout>
      </c:layout>
      <c:overlay val="0"/>
      <c:spPr>
        <a:solidFill>
          <a:schemeClr val="bg1"/>
        </a:solidFill>
        <a:ln w="12700" cap="flat" cmpd="sng" algn="ctr">
          <a:solidFill>
            <a:srgbClr val="000000"/>
          </a:solidFill>
          <a:prstDash val="solid"/>
          <a:round/>
          <a:headEnd type="none" w="med" len="med"/>
          <a:tailEnd type="none" w="med" len="med"/>
        </a:ln>
      </c:spPr>
    </c:legend>
    <c:plotVisOnly val="1"/>
    <c:dispBlanksAs val="gap"/>
    <c:showDLblsOverMax val="0"/>
  </c:chart>
  <c:spPr>
    <a:solidFill>
      <a:srgbClr val="FFFFFF"/>
    </a:solidFill>
    <a:ln>
      <a:noFill/>
    </a:ln>
  </c:spPr>
  <c:txPr>
    <a:bodyPr/>
    <a:lstStyle/>
    <a:p>
      <a:pPr>
        <a:defRPr sz="1600" b="0" i="0" u="none" strike="noStrike" baseline="0">
          <a:solidFill>
            <a:srgbClr val="000000"/>
          </a:solidFill>
          <a:latin typeface="Arial"/>
          <a:ea typeface="Arial"/>
          <a:cs typeface="Arial"/>
        </a:defRPr>
      </a:pPr>
      <a:endParaRPr lang="en-US"/>
    </a:p>
  </c:tx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5715000" y="533400"/>
            <a:ext cx="375104" cy="274434"/>
          </a:xfrm>
          <a:prstGeom prst="rect">
            <a:avLst/>
          </a:prstGeom>
          <a:noFill/>
          <a:ln w="12700">
            <a:noFill/>
            <a:miter lim="800000"/>
            <a:headEnd/>
            <a:tailEnd/>
          </a:ln>
          <a:effectLst/>
        </p:spPr>
        <p:txBody>
          <a:bodyPr wrap="none" lIns="90488" tIns="44450" rIns="90488" bIns="44450">
            <a:prstTxWarp prst="textNoShape">
              <a:avLst/>
            </a:prstTxWarp>
            <a:spAutoFit/>
          </a:bodyPr>
          <a:lstStyle/>
          <a:p>
            <a:pPr>
              <a:defRPr/>
            </a:pPr>
            <a:fld id="{AFADDE07-A3B2-714E-914F-4081EC661B9E}" type="slidenum">
              <a:rPr lang="en-US" sz="1200">
                <a:latin typeface="Arial"/>
                <a:cs typeface="Arial"/>
              </a:rPr>
              <a:pPr>
                <a:defRPr/>
              </a:pPr>
              <a:t>‹#›</a:t>
            </a:fld>
            <a:endParaRPr lang="en-US" sz="1200" dirty="0">
              <a:latin typeface="Arial"/>
              <a:cs typeface="Arial"/>
            </a:endParaRPr>
          </a:p>
        </p:txBody>
      </p:sp>
      <p:sp>
        <p:nvSpPr>
          <p:cNvPr id="3083" name="Rectangle 11"/>
          <p:cNvSpPr>
            <a:spLocks noChangeArrowheads="1"/>
          </p:cNvSpPr>
          <p:nvPr/>
        </p:nvSpPr>
        <p:spPr bwMode="auto">
          <a:xfrm>
            <a:off x="390525" y="282575"/>
            <a:ext cx="915988" cy="307975"/>
          </a:xfrm>
          <a:prstGeom prst="rect">
            <a:avLst/>
          </a:prstGeom>
          <a:noFill/>
          <a:ln w="12700">
            <a:noFill/>
            <a:miter lim="800000"/>
            <a:headEnd/>
            <a:tailEnd/>
          </a:ln>
          <a:effectLst/>
        </p:spPr>
        <p:txBody>
          <a:bodyPr>
            <a:prstTxWarp prst="textNoShape">
              <a:avLst/>
            </a:prstTxWarp>
          </a:bodyPr>
          <a:lstStyle/>
          <a:p>
            <a:pPr>
              <a:defRPr/>
            </a:pPr>
            <a:endParaRPr lang="en-US" dirty="0">
              <a:latin typeface="Arial"/>
            </a:endParaRPr>
          </a:p>
        </p:txBody>
      </p:sp>
    </p:spTree>
    <p:extLst>
      <p:ext uri="{BB962C8B-B14F-4D97-AF65-F5344CB8AC3E}">
        <p14:creationId xmlns:p14="http://schemas.microsoft.com/office/powerpoint/2010/main" val="161187305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Rot="1" noChangeAspect="1" noChangeArrowheads="1" noTextEdit="1"/>
          </p:cNvSpPr>
          <p:nvPr>
            <p:ph type="sldImg" idx="2"/>
          </p:nvPr>
        </p:nvSpPr>
        <p:spPr bwMode="auto">
          <a:xfrm>
            <a:off x="917575" y="857250"/>
            <a:ext cx="5024438" cy="3768725"/>
          </a:xfrm>
          <a:prstGeom prst="rect">
            <a:avLst/>
          </a:prstGeom>
          <a:noFill/>
          <a:ln w="12700">
            <a:solidFill>
              <a:srgbClr val="000000"/>
            </a:solidFill>
            <a:miter lim="800000"/>
            <a:headEnd/>
            <a:tailEnd/>
          </a:ln>
        </p:spPr>
      </p:sp>
      <p:sp>
        <p:nvSpPr>
          <p:cNvPr id="2051" name="Rectangle 3"/>
          <p:cNvSpPr>
            <a:spLocks noGrp="1" noChangeArrowheads="1"/>
          </p:cNvSpPr>
          <p:nvPr>
            <p:ph type="body" sz="quarter" idx="3"/>
          </p:nvPr>
        </p:nvSpPr>
        <p:spPr bwMode="auto">
          <a:xfrm>
            <a:off x="966788" y="4897438"/>
            <a:ext cx="5013325" cy="4645025"/>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17980781"/>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08" charset="0"/>
        <a:ea typeface="ＭＳ Ｐゴシック" pitchFamily="-105" charset="-128"/>
        <a:cs typeface="ＭＳ Ｐゴシック" pitchFamily="-105" charset="-128"/>
      </a:defRPr>
    </a:lvl1pPr>
    <a:lvl2pPr marL="4572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884613" y="9770865"/>
            <a:ext cx="2971800" cy="514350"/>
          </a:xfrm>
          <a:prstGeom prst="rect">
            <a:avLst/>
          </a:prstGeom>
        </p:spPr>
        <p:txBody>
          <a:bodyPr/>
          <a:lstStyle/>
          <a:p>
            <a:fld id="{68048787-E73A-F24F-A294-0EF32128AD5F}"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spect="1" noChangeArrowheads="1"/>
          </p:cNvSpPr>
          <p:nvPr>
            <p:ph type="sldImg"/>
          </p:nvPr>
        </p:nvSpPr>
        <p:spPr>
          <a:solidFill>
            <a:srgbClr val="FFFFFF"/>
          </a:solidFill>
          <a:ln/>
        </p:spPr>
      </p:sp>
      <p:sp>
        <p:nvSpPr>
          <p:cNvPr id="18435" name="Rectangle 3"/>
          <p:cNvSpPr>
            <a:spLocks noGrp="1" noChangeArrowheads="1"/>
          </p:cNvSpPr>
          <p:nvPr>
            <p:ph type="body" idx="1"/>
          </p:nvPr>
        </p:nvSpPr>
        <p:spPr>
          <a:solidFill>
            <a:srgbClr val="FFFFFF"/>
          </a:solidFill>
          <a:ln>
            <a:solidFill>
              <a:srgbClr val="000000"/>
            </a:solidFill>
          </a:ln>
        </p:spPr>
        <p:txBody>
          <a:bodyPr/>
          <a:lstStyle/>
          <a:p>
            <a:pPr>
              <a:spcBef>
                <a:spcPct val="0"/>
              </a:spcBef>
            </a:pPr>
            <a:endParaRPr lang="en-US" sz="2400" dirty="0">
              <a:solidFill>
                <a:schemeClr val="hlink"/>
              </a:solidFill>
              <a:latin typeface="Times New Roman" pitchFamily="-106" charset="0"/>
              <a:ea typeface="ＭＳ Ｐゴシック" pitchFamily="-106" charset="-128"/>
              <a:cs typeface="ＭＳ Ｐゴシック" pitchFamily="-106"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spect="1" noChangeArrowheads="1"/>
          </p:cNvSpPr>
          <p:nvPr>
            <p:ph type="sldImg"/>
          </p:nvPr>
        </p:nvSpPr>
        <p:spPr>
          <a:solidFill>
            <a:srgbClr val="FFFFFF"/>
          </a:solidFill>
          <a:ln/>
        </p:spPr>
      </p:sp>
      <p:sp>
        <p:nvSpPr>
          <p:cNvPr id="18435" name="Rectangle 3"/>
          <p:cNvSpPr>
            <a:spLocks noGrp="1" noChangeArrowheads="1"/>
          </p:cNvSpPr>
          <p:nvPr>
            <p:ph type="body" idx="1"/>
          </p:nvPr>
        </p:nvSpPr>
        <p:spPr>
          <a:solidFill>
            <a:srgbClr val="FFFFFF"/>
          </a:solidFill>
          <a:ln>
            <a:solidFill>
              <a:srgbClr val="000000"/>
            </a:solidFill>
          </a:ln>
        </p:spPr>
        <p:txBody>
          <a:bodyPr/>
          <a:lstStyle/>
          <a:p>
            <a:pPr>
              <a:spcBef>
                <a:spcPct val="0"/>
              </a:spcBef>
            </a:pPr>
            <a:endParaRPr lang="en-US" sz="2400" dirty="0">
              <a:solidFill>
                <a:schemeClr val="hlink"/>
              </a:solidFill>
              <a:latin typeface="Times New Roman" pitchFamily="-106" charset="0"/>
              <a:ea typeface="ＭＳ Ｐゴシック" pitchFamily="-106" charset="-128"/>
              <a:cs typeface="ＭＳ Ｐゴシック" pitchFamily="-106"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ChangeArrowheads="1"/>
          </p:cNvSpPr>
          <p:nvPr>
            <p:ph type="sldImg"/>
          </p:nvPr>
        </p:nvSpPr>
        <p:spPr>
          <a:solidFill>
            <a:srgbClr val="FFFFFF"/>
          </a:solidFill>
          <a:ln/>
        </p:spPr>
      </p:sp>
      <p:sp>
        <p:nvSpPr>
          <p:cNvPr id="20483" name="Rectangle 3"/>
          <p:cNvSpPr>
            <a:spLocks noGrp="1" noChangeArrowheads="1"/>
          </p:cNvSpPr>
          <p:nvPr>
            <p:ph type="body" idx="1"/>
          </p:nvPr>
        </p:nvSpPr>
        <p:spPr>
          <a:solidFill>
            <a:srgbClr val="FFFFFF"/>
          </a:solidFill>
          <a:ln>
            <a:solidFill>
              <a:srgbClr val="000000"/>
            </a:solidFill>
          </a:ln>
        </p:spPr>
        <p:txBody>
          <a:bodyPr/>
          <a:lstStyle/>
          <a:p>
            <a:pPr>
              <a:spcBef>
                <a:spcPct val="0"/>
              </a:spcBef>
            </a:pPr>
            <a:endParaRPr lang="en-US" sz="2400" dirty="0">
              <a:solidFill>
                <a:schemeClr val="hlink"/>
              </a:solidFill>
              <a:latin typeface="Times New Roman" pitchFamily="-106" charset="0"/>
              <a:ea typeface="ＭＳ Ｐゴシック" pitchFamily="-106" charset="-128"/>
              <a:cs typeface="ＭＳ Ｐゴシック" pitchFamily="-106"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spect="1" noChangeArrowheads="1"/>
          </p:cNvSpPr>
          <p:nvPr>
            <p:ph type="sldImg"/>
          </p:nvPr>
        </p:nvSpPr>
        <p:spPr>
          <a:solidFill>
            <a:srgbClr val="FFFFFF"/>
          </a:solidFill>
          <a:ln/>
        </p:spPr>
      </p:sp>
      <p:sp>
        <p:nvSpPr>
          <p:cNvPr id="22531" name="Rectangle 3"/>
          <p:cNvSpPr>
            <a:spLocks noGrp="1" noChangeArrowheads="1"/>
          </p:cNvSpPr>
          <p:nvPr>
            <p:ph type="body" idx="1"/>
          </p:nvPr>
        </p:nvSpPr>
        <p:spPr>
          <a:solidFill>
            <a:srgbClr val="FFFFFF"/>
          </a:solidFill>
          <a:ln>
            <a:solidFill>
              <a:srgbClr val="000000"/>
            </a:solidFill>
          </a:ln>
        </p:spPr>
        <p:txBody>
          <a:bodyPr/>
          <a:lstStyle/>
          <a:p>
            <a:pPr>
              <a:spcBef>
                <a:spcPct val="0"/>
              </a:spcBef>
            </a:pPr>
            <a:endParaRPr lang="en-US" sz="2400" dirty="0">
              <a:solidFill>
                <a:schemeClr val="hlink"/>
              </a:solidFill>
              <a:latin typeface="Times New Roman" pitchFamily="-106" charset="0"/>
              <a:ea typeface="ＭＳ Ｐゴシック" pitchFamily="-106" charset="-128"/>
              <a:cs typeface="ＭＳ Ｐゴシック" pitchFamily="-106"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spect="1" noChangeArrowheads="1"/>
          </p:cNvSpPr>
          <p:nvPr>
            <p:ph type="sldImg"/>
          </p:nvPr>
        </p:nvSpPr>
        <p:spPr>
          <a:solidFill>
            <a:srgbClr val="FFFFFF"/>
          </a:solidFill>
          <a:ln/>
        </p:spPr>
      </p:sp>
      <p:sp>
        <p:nvSpPr>
          <p:cNvPr id="22531" name="Rectangle 3"/>
          <p:cNvSpPr>
            <a:spLocks noGrp="1" noChangeArrowheads="1"/>
          </p:cNvSpPr>
          <p:nvPr>
            <p:ph type="body" idx="1"/>
          </p:nvPr>
        </p:nvSpPr>
        <p:spPr>
          <a:solidFill>
            <a:srgbClr val="FFFFFF"/>
          </a:solidFill>
          <a:ln>
            <a:solidFill>
              <a:srgbClr val="000000"/>
            </a:solidFill>
          </a:ln>
        </p:spPr>
        <p:txBody>
          <a:bodyPr/>
          <a:lstStyle/>
          <a:p>
            <a:pPr>
              <a:spcBef>
                <a:spcPct val="0"/>
              </a:spcBef>
            </a:pPr>
            <a:endParaRPr lang="en-US" sz="2400" dirty="0">
              <a:solidFill>
                <a:schemeClr val="hlink"/>
              </a:solidFill>
              <a:latin typeface="Times New Roman" pitchFamily="-106" charset="0"/>
              <a:ea typeface="ＭＳ Ｐゴシック" pitchFamily="-106" charset="-128"/>
              <a:cs typeface="ＭＳ Ｐゴシック" pitchFamily="-106"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ChangeArrowheads="1"/>
          </p:cNvSpPr>
          <p:nvPr>
            <p:ph type="sldImg"/>
          </p:nvPr>
        </p:nvSpPr>
        <p:spPr>
          <a:solidFill>
            <a:srgbClr val="FFFFFF"/>
          </a:solidFill>
          <a:ln/>
        </p:spPr>
      </p:sp>
      <p:sp>
        <p:nvSpPr>
          <p:cNvPr id="24579" name="Rectangle 3"/>
          <p:cNvSpPr>
            <a:spLocks noGrp="1" noChangeArrowheads="1"/>
          </p:cNvSpPr>
          <p:nvPr>
            <p:ph type="body" idx="1"/>
          </p:nvPr>
        </p:nvSpPr>
        <p:spPr>
          <a:solidFill>
            <a:srgbClr val="FFFFFF"/>
          </a:solidFill>
          <a:ln>
            <a:solidFill>
              <a:srgbClr val="000000"/>
            </a:solidFill>
          </a:ln>
        </p:spPr>
        <p:txBody>
          <a:bodyPr/>
          <a:lstStyle/>
          <a:p>
            <a:pPr>
              <a:spcBef>
                <a:spcPct val="0"/>
              </a:spcBef>
            </a:pPr>
            <a:endParaRPr lang="en-US" sz="2400">
              <a:solidFill>
                <a:schemeClr val="hlink"/>
              </a:solidFill>
              <a:latin typeface="Times New Roman" pitchFamily="-106" charset="0"/>
              <a:ea typeface="ＭＳ Ｐゴシック" pitchFamily="-106" charset="-128"/>
              <a:cs typeface="ＭＳ Ｐゴシック" pitchFamily="-106"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p:cNvSpPr>
          <p:nvPr>
            <p:ph type="sldImg"/>
          </p:nvPr>
        </p:nvSpPr>
        <p:spPr>
          <a:solidFill>
            <a:srgbClr val="FFFFFF"/>
          </a:solidFill>
          <a:ln/>
        </p:spPr>
      </p:sp>
      <p:sp>
        <p:nvSpPr>
          <p:cNvPr id="26627" name="Rectangle 3"/>
          <p:cNvSpPr>
            <a:spLocks noGrp="1" noChangeArrowheads="1"/>
          </p:cNvSpPr>
          <p:nvPr>
            <p:ph type="body" idx="1"/>
          </p:nvPr>
        </p:nvSpPr>
        <p:spPr>
          <a:solidFill>
            <a:srgbClr val="FFFFFF"/>
          </a:solidFill>
          <a:ln>
            <a:solidFill>
              <a:srgbClr val="000000"/>
            </a:solidFill>
          </a:ln>
        </p:spPr>
        <p:txBody>
          <a:bodyPr/>
          <a:lstStyle/>
          <a:p>
            <a:pPr>
              <a:spcBef>
                <a:spcPct val="0"/>
              </a:spcBef>
            </a:pPr>
            <a:endParaRPr lang="en-US" sz="2400" dirty="0">
              <a:solidFill>
                <a:schemeClr val="hlink"/>
              </a:solidFill>
              <a:latin typeface="Times New Roman" pitchFamily="-106" charset="0"/>
              <a:ea typeface="ＭＳ Ｐゴシック" pitchFamily="-106" charset="-128"/>
              <a:cs typeface="ＭＳ Ｐゴシック" pitchFamily="-106"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ChangeArrowheads="1"/>
          </p:cNvSpPr>
          <p:nvPr>
            <p:ph type="sldImg"/>
          </p:nvPr>
        </p:nvSpPr>
        <p:spPr>
          <a:solidFill>
            <a:srgbClr val="FFFFFF"/>
          </a:solidFill>
          <a:ln/>
        </p:spPr>
      </p:sp>
      <p:sp>
        <p:nvSpPr>
          <p:cNvPr id="28675" name="Rectangle 3"/>
          <p:cNvSpPr>
            <a:spLocks noGrp="1" noChangeArrowheads="1"/>
          </p:cNvSpPr>
          <p:nvPr>
            <p:ph type="body" idx="1"/>
          </p:nvPr>
        </p:nvSpPr>
        <p:spPr>
          <a:solidFill>
            <a:srgbClr val="FFFFFF"/>
          </a:solidFill>
          <a:ln>
            <a:solidFill>
              <a:srgbClr val="000000"/>
            </a:solidFill>
          </a:ln>
        </p:spPr>
        <p:txBody>
          <a:bodyPr/>
          <a:lstStyle/>
          <a:p>
            <a:pPr>
              <a:spcBef>
                <a:spcPct val="0"/>
              </a:spcBef>
            </a:pPr>
            <a:endParaRPr lang="en-US" sz="2400" dirty="0">
              <a:solidFill>
                <a:schemeClr val="hlink"/>
              </a:solidFill>
              <a:latin typeface="Times New Roman" pitchFamily="-106" charset="0"/>
              <a:ea typeface="ＭＳ Ｐゴシック" pitchFamily="-106" charset="-128"/>
              <a:cs typeface="ＭＳ Ｐゴシック" pitchFamily="-106"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ChangeArrowheads="1"/>
          </p:cNvSpPr>
          <p:nvPr>
            <p:ph type="sldImg"/>
          </p:nvPr>
        </p:nvSpPr>
        <p:spPr>
          <a:solidFill>
            <a:srgbClr val="FFFFFF"/>
          </a:solidFill>
          <a:ln/>
        </p:spPr>
      </p:sp>
      <p:sp>
        <p:nvSpPr>
          <p:cNvPr id="28675" name="Rectangle 3"/>
          <p:cNvSpPr>
            <a:spLocks noGrp="1" noChangeArrowheads="1"/>
          </p:cNvSpPr>
          <p:nvPr>
            <p:ph type="body" idx="1"/>
          </p:nvPr>
        </p:nvSpPr>
        <p:spPr>
          <a:solidFill>
            <a:srgbClr val="FFFFFF"/>
          </a:solidFill>
          <a:ln>
            <a:solidFill>
              <a:srgbClr val="000000"/>
            </a:solidFill>
          </a:ln>
        </p:spPr>
        <p:txBody>
          <a:bodyPr/>
          <a:lstStyle/>
          <a:p>
            <a:pPr>
              <a:spcBef>
                <a:spcPct val="0"/>
              </a:spcBef>
            </a:pPr>
            <a:endParaRPr lang="en-US" sz="2400" dirty="0">
              <a:solidFill>
                <a:schemeClr val="hlink"/>
              </a:solidFill>
              <a:latin typeface="Times New Roman" pitchFamily="-106" charset="0"/>
              <a:ea typeface="ＭＳ Ｐゴシック" pitchFamily="-106" charset="-128"/>
              <a:cs typeface="ＭＳ Ｐゴシック" pitchFamily="-106"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ChangeArrowheads="1"/>
          </p:cNvSpPr>
          <p:nvPr>
            <p:ph type="sldImg"/>
          </p:nvPr>
        </p:nvSpPr>
        <p:spPr>
          <a:xfrm>
            <a:off x="857250" y="771525"/>
            <a:ext cx="5143500" cy="3857625"/>
          </a:xfrm>
          <a:solidFill>
            <a:srgbClr val="FFFFFF"/>
          </a:solidFill>
          <a:ln/>
        </p:spPr>
      </p:sp>
      <p:sp>
        <p:nvSpPr>
          <p:cNvPr id="34819" name="Rectangle 3"/>
          <p:cNvSpPr>
            <a:spLocks noGrp="1" noChangeArrowheads="1"/>
          </p:cNvSpPr>
          <p:nvPr>
            <p:ph type="body" idx="1"/>
          </p:nvPr>
        </p:nvSpPr>
        <p:spPr>
          <a:xfrm>
            <a:off x="914400" y="4886325"/>
            <a:ext cx="5029200" cy="4629150"/>
          </a:xfrm>
          <a:solidFill>
            <a:srgbClr val="FFFFFF"/>
          </a:solidFill>
          <a:ln>
            <a:solidFill>
              <a:srgbClr val="000000"/>
            </a:solidFill>
          </a:ln>
        </p:spPr>
        <p:txBody>
          <a:bodyPr/>
          <a:lstStyle/>
          <a:p>
            <a:endParaRPr lang="en-US" dirty="0">
              <a:latin typeface="Times New Roman" pitchFamily="-106" charset="0"/>
              <a:ea typeface="ＭＳ Ｐゴシック" pitchFamily="-106" charset="-128"/>
              <a:cs typeface="ＭＳ Ｐゴシック" pitchFamily="-106"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ChangeArrowheads="1"/>
          </p:cNvSpPr>
          <p:nvPr>
            <p:ph type="sldImg"/>
          </p:nvPr>
        </p:nvSpPr>
        <p:spPr>
          <a:solidFill>
            <a:srgbClr val="FFFFFF"/>
          </a:solidFill>
          <a:ln/>
        </p:spPr>
      </p:sp>
      <p:sp>
        <p:nvSpPr>
          <p:cNvPr id="28675" name="Rectangle 3"/>
          <p:cNvSpPr>
            <a:spLocks noGrp="1" noChangeArrowheads="1"/>
          </p:cNvSpPr>
          <p:nvPr>
            <p:ph type="body" idx="1"/>
          </p:nvPr>
        </p:nvSpPr>
        <p:spPr>
          <a:solidFill>
            <a:srgbClr val="FFFFFF"/>
          </a:solidFill>
          <a:ln>
            <a:solidFill>
              <a:srgbClr val="000000"/>
            </a:solidFill>
          </a:ln>
        </p:spPr>
        <p:txBody>
          <a:bodyPr/>
          <a:lstStyle/>
          <a:p>
            <a:pPr>
              <a:spcBef>
                <a:spcPct val="0"/>
              </a:spcBef>
            </a:pPr>
            <a:endParaRPr lang="en-US" sz="2400" dirty="0">
              <a:solidFill>
                <a:schemeClr val="hlink"/>
              </a:solidFill>
              <a:latin typeface="Times New Roman" pitchFamily="-106" charset="0"/>
              <a:ea typeface="ＭＳ Ｐゴシック" pitchFamily="-106" charset="-128"/>
              <a:cs typeface="ＭＳ Ｐゴシック" pitchFamily="-106"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ChangeArrowheads="1"/>
          </p:cNvSpPr>
          <p:nvPr>
            <p:ph type="sldImg"/>
          </p:nvPr>
        </p:nvSpPr>
        <p:spPr>
          <a:solidFill>
            <a:srgbClr val="FFFFFF"/>
          </a:solidFill>
          <a:ln/>
        </p:spPr>
      </p:sp>
      <p:sp>
        <p:nvSpPr>
          <p:cNvPr id="24579" name="Rectangle 3"/>
          <p:cNvSpPr>
            <a:spLocks noGrp="1" noChangeArrowheads="1"/>
          </p:cNvSpPr>
          <p:nvPr>
            <p:ph type="body" idx="1"/>
          </p:nvPr>
        </p:nvSpPr>
        <p:spPr>
          <a:solidFill>
            <a:srgbClr val="FFFFFF"/>
          </a:solidFill>
          <a:ln>
            <a:solidFill>
              <a:srgbClr val="000000"/>
            </a:solidFill>
          </a:ln>
        </p:spPr>
        <p:txBody>
          <a:bodyPr/>
          <a:lstStyle/>
          <a:p>
            <a:pPr>
              <a:spcBef>
                <a:spcPct val="0"/>
              </a:spcBef>
            </a:pPr>
            <a:endParaRPr lang="en-US" sz="2400">
              <a:solidFill>
                <a:schemeClr val="hlink"/>
              </a:solidFill>
              <a:latin typeface="Times New Roman" pitchFamily="-106" charset="0"/>
              <a:ea typeface="ＭＳ Ｐゴシック" pitchFamily="-106" charset="-128"/>
              <a:cs typeface="ＭＳ Ｐゴシック" pitchFamily="-106"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p:cNvSpPr>
          <p:nvPr>
            <p:ph type="sldImg"/>
          </p:nvPr>
        </p:nvSpPr>
        <p:spPr>
          <a:solidFill>
            <a:srgbClr val="FFFFFF"/>
          </a:solidFill>
          <a:ln/>
        </p:spPr>
      </p:sp>
      <p:sp>
        <p:nvSpPr>
          <p:cNvPr id="26627" name="Rectangle 3"/>
          <p:cNvSpPr>
            <a:spLocks noGrp="1" noChangeArrowheads="1"/>
          </p:cNvSpPr>
          <p:nvPr>
            <p:ph type="body" idx="1"/>
          </p:nvPr>
        </p:nvSpPr>
        <p:spPr>
          <a:solidFill>
            <a:srgbClr val="FFFFFF"/>
          </a:solidFill>
          <a:ln>
            <a:solidFill>
              <a:srgbClr val="000000"/>
            </a:solidFill>
          </a:ln>
        </p:spPr>
        <p:txBody>
          <a:bodyPr/>
          <a:lstStyle/>
          <a:p>
            <a:pPr>
              <a:spcBef>
                <a:spcPct val="0"/>
              </a:spcBef>
            </a:pPr>
            <a:endParaRPr lang="en-US" sz="2400" dirty="0">
              <a:solidFill>
                <a:schemeClr val="hlink"/>
              </a:solidFill>
              <a:latin typeface="Times New Roman" pitchFamily="-106" charset="0"/>
              <a:ea typeface="ＭＳ Ｐゴシック" pitchFamily="-106" charset="-128"/>
              <a:cs typeface="ＭＳ Ｐゴシック" pitchFamily="-106"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ChangeArrowheads="1"/>
          </p:cNvSpPr>
          <p:nvPr>
            <p:ph type="sldImg"/>
          </p:nvPr>
        </p:nvSpPr>
        <p:spPr>
          <a:solidFill>
            <a:srgbClr val="FFFFFF"/>
          </a:solidFill>
          <a:ln/>
        </p:spPr>
      </p:sp>
      <p:sp>
        <p:nvSpPr>
          <p:cNvPr id="28675" name="Rectangle 3"/>
          <p:cNvSpPr>
            <a:spLocks noGrp="1" noChangeArrowheads="1"/>
          </p:cNvSpPr>
          <p:nvPr>
            <p:ph type="body" idx="1"/>
          </p:nvPr>
        </p:nvSpPr>
        <p:spPr>
          <a:solidFill>
            <a:srgbClr val="FFFFFF"/>
          </a:solidFill>
          <a:ln>
            <a:solidFill>
              <a:srgbClr val="000000"/>
            </a:solidFill>
          </a:ln>
        </p:spPr>
        <p:txBody>
          <a:bodyPr/>
          <a:lstStyle/>
          <a:p>
            <a:pPr>
              <a:spcBef>
                <a:spcPct val="0"/>
              </a:spcBef>
            </a:pPr>
            <a:endParaRPr lang="en-US" sz="2400" dirty="0">
              <a:solidFill>
                <a:schemeClr val="hlink"/>
              </a:solidFill>
              <a:latin typeface="Times New Roman" pitchFamily="-106" charset="0"/>
              <a:ea typeface="ＭＳ Ｐゴシック" pitchFamily="-106" charset="-128"/>
              <a:cs typeface="ＭＳ Ｐゴシック" pitchFamily="-106"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ChangeArrowheads="1"/>
          </p:cNvSpPr>
          <p:nvPr>
            <p:ph type="sldImg"/>
          </p:nvPr>
        </p:nvSpPr>
        <p:spPr>
          <a:solidFill>
            <a:srgbClr val="FFFFFF"/>
          </a:solidFill>
          <a:ln/>
        </p:spPr>
      </p:sp>
      <p:sp>
        <p:nvSpPr>
          <p:cNvPr id="28675" name="Rectangle 3"/>
          <p:cNvSpPr>
            <a:spLocks noGrp="1" noChangeArrowheads="1"/>
          </p:cNvSpPr>
          <p:nvPr>
            <p:ph type="body" idx="1"/>
          </p:nvPr>
        </p:nvSpPr>
        <p:spPr>
          <a:solidFill>
            <a:srgbClr val="FFFFFF"/>
          </a:solidFill>
          <a:ln>
            <a:solidFill>
              <a:srgbClr val="000000"/>
            </a:solidFill>
          </a:ln>
        </p:spPr>
        <p:txBody>
          <a:bodyPr/>
          <a:lstStyle/>
          <a:p>
            <a:pPr>
              <a:spcBef>
                <a:spcPct val="0"/>
              </a:spcBef>
            </a:pPr>
            <a:endParaRPr lang="en-US" sz="2400" dirty="0">
              <a:solidFill>
                <a:schemeClr val="hlink"/>
              </a:solidFill>
              <a:latin typeface="Times New Roman" pitchFamily="-106" charset="0"/>
              <a:ea typeface="ＭＳ Ｐゴシック" pitchFamily="-106" charset="-128"/>
              <a:cs typeface="ＭＳ Ｐゴシック" pitchFamily="-106"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ChangeArrowheads="1"/>
          </p:cNvSpPr>
          <p:nvPr>
            <p:ph type="sldImg"/>
          </p:nvPr>
        </p:nvSpPr>
        <p:spPr>
          <a:xfrm>
            <a:off x="857250" y="771525"/>
            <a:ext cx="5143500" cy="3857625"/>
          </a:xfrm>
          <a:solidFill>
            <a:srgbClr val="FFFFFF"/>
          </a:solidFill>
          <a:ln/>
        </p:spPr>
      </p:sp>
      <p:sp>
        <p:nvSpPr>
          <p:cNvPr id="34819" name="Rectangle 3"/>
          <p:cNvSpPr>
            <a:spLocks noGrp="1" noChangeArrowheads="1"/>
          </p:cNvSpPr>
          <p:nvPr>
            <p:ph type="body" idx="1"/>
          </p:nvPr>
        </p:nvSpPr>
        <p:spPr>
          <a:xfrm>
            <a:off x="914400" y="4886325"/>
            <a:ext cx="5029200" cy="4629150"/>
          </a:xfrm>
          <a:solidFill>
            <a:srgbClr val="FFFFFF"/>
          </a:solidFill>
          <a:ln>
            <a:solidFill>
              <a:srgbClr val="000000"/>
            </a:solidFill>
          </a:ln>
        </p:spPr>
        <p:txBody>
          <a:bodyPr/>
          <a:lstStyle/>
          <a:p>
            <a:endParaRPr lang="en-US" dirty="0">
              <a:latin typeface="Times New Roman" pitchFamily="-106" charset="0"/>
              <a:ea typeface="ＭＳ Ｐゴシック" pitchFamily="-106" charset="-128"/>
              <a:cs typeface="ＭＳ Ｐゴシック" pitchFamily="-106"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ChangeArrowheads="1"/>
          </p:cNvSpPr>
          <p:nvPr>
            <p:ph type="sldImg"/>
          </p:nvPr>
        </p:nvSpPr>
        <p:spPr>
          <a:solidFill>
            <a:srgbClr val="FFFFFF"/>
          </a:solidFill>
          <a:ln/>
        </p:spPr>
      </p:sp>
      <p:sp>
        <p:nvSpPr>
          <p:cNvPr id="28675" name="Rectangle 3"/>
          <p:cNvSpPr>
            <a:spLocks noGrp="1" noChangeArrowheads="1"/>
          </p:cNvSpPr>
          <p:nvPr>
            <p:ph type="body" idx="1"/>
          </p:nvPr>
        </p:nvSpPr>
        <p:spPr>
          <a:solidFill>
            <a:srgbClr val="FFFFFF"/>
          </a:solidFill>
          <a:ln>
            <a:solidFill>
              <a:srgbClr val="000000"/>
            </a:solidFill>
          </a:ln>
        </p:spPr>
        <p:txBody>
          <a:bodyPr/>
          <a:lstStyle/>
          <a:p>
            <a:pPr>
              <a:spcBef>
                <a:spcPct val="0"/>
              </a:spcBef>
            </a:pPr>
            <a:endParaRPr lang="en-US" sz="2400" dirty="0">
              <a:solidFill>
                <a:schemeClr val="hlink"/>
              </a:solidFill>
              <a:latin typeface="Times New Roman" pitchFamily="-106" charset="0"/>
              <a:ea typeface="ＭＳ Ｐゴシック" pitchFamily="-106" charset="-128"/>
              <a:cs typeface="ＭＳ Ｐゴシック" pitchFamily="-106"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ChangeArrowheads="1"/>
          </p:cNvSpPr>
          <p:nvPr>
            <p:ph type="sldImg"/>
          </p:nvPr>
        </p:nvSpPr>
        <p:spPr>
          <a:solidFill>
            <a:srgbClr val="FFFFFF"/>
          </a:solidFill>
          <a:ln/>
        </p:spPr>
      </p:sp>
      <p:sp>
        <p:nvSpPr>
          <p:cNvPr id="24579" name="Rectangle 3"/>
          <p:cNvSpPr>
            <a:spLocks noGrp="1" noChangeArrowheads="1"/>
          </p:cNvSpPr>
          <p:nvPr>
            <p:ph type="body" idx="1"/>
          </p:nvPr>
        </p:nvSpPr>
        <p:spPr>
          <a:solidFill>
            <a:srgbClr val="FFFFFF"/>
          </a:solidFill>
          <a:ln>
            <a:solidFill>
              <a:srgbClr val="000000"/>
            </a:solidFill>
          </a:ln>
        </p:spPr>
        <p:txBody>
          <a:bodyPr/>
          <a:lstStyle/>
          <a:p>
            <a:pPr>
              <a:spcBef>
                <a:spcPct val="0"/>
              </a:spcBef>
            </a:pPr>
            <a:endParaRPr lang="en-US" sz="2400">
              <a:solidFill>
                <a:schemeClr val="hlink"/>
              </a:solidFill>
              <a:latin typeface="Times New Roman" pitchFamily="-106" charset="0"/>
              <a:ea typeface="ＭＳ Ｐゴシック" pitchFamily="-106" charset="-128"/>
              <a:cs typeface="ＭＳ Ｐゴシック" pitchFamily="-106"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p:cNvSpPr>
          <p:nvPr>
            <p:ph type="sldImg"/>
          </p:nvPr>
        </p:nvSpPr>
        <p:spPr>
          <a:solidFill>
            <a:srgbClr val="FFFFFF"/>
          </a:solidFill>
          <a:ln/>
        </p:spPr>
      </p:sp>
      <p:sp>
        <p:nvSpPr>
          <p:cNvPr id="26627" name="Rectangle 3"/>
          <p:cNvSpPr>
            <a:spLocks noGrp="1" noChangeArrowheads="1"/>
          </p:cNvSpPr>
          <p:nvPr>
            <p:ph type="body" idx="1"/>
          </p:nvPr>
        </p:nvSpPr>
        <p:spPr>
          <a:solidFill>
            <a:srgbClr val="FFFFFF"/>
          </a:solidFill>
          <a:ln>
            <a:solidFill>
              <a:srgbClr val="000000"/>
            </a:solidFill>
          </a:ln>
        </p:spPr>
        <p:txBody>
          <a:bodyPr/>
          <a:lstStyle/>
          <a:p>
            <a:pPr>
              <a:spcBef>
                <a:spcPct val="0"/>
              </a:spcBef>
            </a:pPr>
            <a:endParaRPr lang="en-US" sz="2400" dirty="0">
              <a:solidFill>
                <a:schemeClr val="hlink"/>
              </a:solidFill>
              <a:latin typeface="Times New Roman" pitchFamily="-106" charset="0"/>
              <a:ea typeface="ＭＳ Ｐゴシック" pitchFamily="-106" charset="-128"/>
              <a:cs typeface="ＭＳ Ｐゴシック" pitchFamily="-106"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ChangeArrowheads="1"/>
          </p:cNvSpPr>
          <p:nvPr>
            <p:ph type="sldImg"/>
          </p:nvPr>
        </p:nvSpPr>
        <p:spPr>
          <a:solidFill>
            <a:srgbClr val="FFFFFF"/>
          </a:solidFill>
          <a:ln/>
        </p:spPr>
      </p:sp>
      <p:sp>
        <p:nvSpPr>
          <p:cNvPr id="28675" name="Rectangle 3"/>
          <p:cNvSpPr>
            <a:spLocks noGrp="1" noChangeArrowheads="1"/>
          </p:cNvSpPr>
          <p:nvPr>
            <p:ph type="body" idx="1"/>
          </p:nvPr>
        </p:nvSpPr>
        <p:spPr>
          <a:solidFill>
            <a:srgbClr val="FFFFFF"/>
          </a:solidFill>
          <a:ln>
            <a:solidFill>
              <a:srgbClr val="000000"/>
            </a:solidFill>
          </a:ln>
        </p:spPr>
        <p:txBody>
          <a:bodyPr/>
          <a:lstStyle/>
          <a:p>
            <a:pPr>
              <a:spcBef>
                <a:spcPct val="0"/>
              </a:spcBef>
            </a:pPr>
            <a:endParaRPr lang="en-US" sz="2400" dirty="0">
              <a:solidFill>
                <a:schemeClr val="hlink"/>
              </a:solidFill>
              <a:latin typeface="Times New Roman" pitchFamily="-106" charset="0"/>
              <a:ea typeface="ＭＳ Ｐゴシック" pitchFamily="-106" charset="-128"/>
              <a:cs typeface="ＭＳ Ｐゴシック" pitchFamily="-106"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ChangeArrowheads="1"/>
          </p:cNvSpPr>
          <p:nvPr>
            <p:ph type="sldImg"/>
          </p:nvPr>
        </p:nvSpPr>
        <p:spPr>
          <a:solidFill>
            <a:srgbClr val="FFFFFF"/>
          </a:solidFill>
          <a:ln/>
        </p:spPr>
      </p:sp>
      <p:sp>
        <p:nvSpPr>
          <p:cNvPr id="24579" name="Rectangle 3"/>
          <p:cNvSpPr>
            <a:spLocks noGrp="1" noChangeArrowheads="1"/>
          </p:cNvSpPr>
          <p:nvPr>
            <p:ph type="body" idx="1"/>
          </p:nvPr>
        </p:nvSpPr>
        <p:spPr>
          <a:solidFill>
            <a:srgbClr val="FFFFFF"/>
          </a:solidFill>
          <a:ln>
            <a:solidFill>
              <a:srgbClr val="000000"/>
            </a:solidFill>
          </a:ln>
        </p:spPr>
        <p:txBody>
          <a:bodyPr/>
          <a:lstStyle/>
          <a:p>
            <a:pPr>
              <a:spcBef>
                <a:spcPct val="0"/>
              </a:spcBef>
            </a:pPr>
            <a:endParaRPr lang="en-US" sz="2400">
              <a:solidFill>
                <a:schemeClr val="hlink"/>
              </a:solidFill>
              <a:latin typeface="Times New Roman" pitchFamily="-106" charset="0"/>
              <a:ea typeface="ＭＳ Ｐゴシック" pitchFamily="-106" charset="-128"/>
              <a:cs typeface="ＭＳ Ｐゴシック" pitchFamily="-106"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spect="1" noChangeArrowheads="1"/>
          </p:cNvSpPr>
          <p:nvPr>
            <p:ph type="sldImg"/>
          </p:nvPr>
        </p:nvSpPr>
        <p:spPr>
          <a:solidFill>
            <a:srgbClr val="FFFFFF"/>
          </a:solidFill>
          <a:ln/>
        </p:spPr>
      </p:sp>
      <p:sp>
        <p:nvSpPr>
          <p:cNvPr id="18435" name="Rectangle 3"/>
          <p:cNvSpPr>
            <a:spLocks noGrp="1" noChangeArrowheads="1"/>
          </p:cNvSpPr>
          <p:nvPr>
            <p:ph type="body" idx="1"/>
          </p:nvPr>
        </p:nvSpPr>
        <p:spPr>
          <a:solidFill>
            <a:srgbClr val="FFFFFF"/>
          </a:solidFill>
          <a:ln>
            <a:solidFill>
              <a:srgbClr val="000000"/>
            </a:solidFill>
          </a:ln>
        </p:spPr>
        <p:txBody>
          <a:bodyPr/>
          <a:lstStyle/>
          <a:p>
            <a:pPr>
              <a:spcBef>
                <a:spcPct val="0"/>
              </a:spcBef>
            </a:pPr>
            <a:endParaRPr lang="en-US" sz="2400" dirty="0">
              <a:solidFill>
                <a:schemeClr val="hlink"/>
              </a:solidFill>
              <a:latin typeface="Times New Roman" pitchFamily="-106" charset="0"/>
              <a:ea typeface="ＭＳ Ｐゴシック" pitchFamily="-106" charset="-128"/>
              <a:cs typeface="ＭＳ Ｐゴシック" pitchFamily="-106"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spect="1" noChangeArrowheads="1"/>
          </p:cNvSpPr>
          <p:nvPr>
            <p:ph type="sldImg"/>
          </p:nvPr>
        </p:nvSpPr>
        <p:spPr>
          <a:solidFill>
            <a:srgbClr val="FFFFFF"/>
          </a:solidFill>
          <a:ln/>
        </p:spPr>
      </p:sp>
      <p:sp>
        <p:nvSpPr>
          <p:cNvPr id="18435" name="Rectangle 3"/>
          <p:cNvSpPr>
            <a:spLocks noGrp="1" noChangeArrowheads="1"/>
          </p:cNvSpPr>
          <p:nvPr>
            <p:ph type="body" idx="1"/>
          </p:nvPr>
        </p:nvSpPr>
        <p:spPr>
          <a:solidFill>
            <a:srgbClr val="FFFFFF"/>
          </a:solidFill>
          <a:ln>
            <a:solidFill>
              <a:srgbClr val="000000"/>
            </a:solidFill>
          </a:ln>
        </p:spPr>
        <p:txBody>
          <a:bodyPr/>
          <a:lstStyle/>
          <a:p>
            <a:pPr>
              <a:spcBef>
                <a:spcPct val="0"/>
              </a:spcBef>
            </a:pPr>
            <a:endParaRPr lang="en-US" sz="2400" dirty="0">
              <a:solidFill>
                <a:schemeClr val="hlink"/>
              </a:solidFill>
              <a:latin typeface="Times New Roman" pitchFamily="-106" charset="0"/>
              <a:ea typeface="ＭＳ Ｐゴシック" pitchFamily="-106" charset="-128"/>
              <a:cs typeface="ＭＳ Ｐゴシック" pitchFamily="-106"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4" Type="http://schemas.microsoft.com/office/2007/relationships/hdphoto" Target="../media/hdphoto1.wdp"/><Relationship Id="rId5" Type="http://schemas.openxmlformats.org/officeDocument/2006/relationships/image" Target="../media/image5.png"/><Relationship Id="rId6" Type="http://schemas.microsoft.com/office/2007/relationships/hdphoto" Target="../media/hdphoto2.wdp"/><Relationship Id="rId7" Type="http://schemas.microsoft.com/office/2007/relationships/hdphoto" Target="../media/hdphoto3.wdp"/><Relationship Id="rId8" Type="http://schemas.openxmlformats.org/officeDocument/2006/relationships/image" Target="../media/image6.png"/><Relationship Id="rId9" Type="http://schemas.microsoft.com/office/2007/relationships/hdphoto" Target="../media/hdphoto4.wdp"/><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12.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image" Target="../media/image5.png"/><Relationship Id="rId5" Type="http://schemas.microsoft.com/office/2007/relationships/hdphoto" Target="../media/hdphoto2.wdp"/><Relationship Id="rId6" Type="http://schemas.microsoft.com/office/2007/relationships/hdphoto" Target="../media/hdphoto3.wdp"/><Relationship Id="rId7" Type="http://schemas.openxmlformats.org/officeDocument/2006/relationships/image" Target="../media/image6.png"/><Relationship Id="rId8" Type="http://schemas.microsoft.com/office/2007/relationships/hdphoto" Target="../media/hdphoto4.wdp"/><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e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4.png"/><Relationship Id="rId5" Type="http://schemas.microsoft.com/office/2007/relationships/hdphoto" Target="../media/hdphoto1.wdp"/><Relationship Id="rId6" Type="http://schemas.openxmlformats.org/officeDocument/2006/relationships/image" Target="../media/image5.png"/><Relationship Id="rId7" Type="http://schemas.microsoft.com/office/2007/relationships/hdphoto" Target="../media/hdphoto2.wdp"/><Relationship Id="rId8" Type="http://schemas.microsoft.com/office/2007/relationships/hdphoto" Target="../media/hdphoto3.wdp"/><Relationship Id="rId9" Type="http://schemas.openxmlformats.org/officeDocument/2006/relationships/image" Target="../media/image6.png"/><Relationship Id="rId10" Type="http://schemas.microsoft.com/office/2007/relationships/hdphoto" Target="../media/hdphoto4.wdp"/><Relationship Id="rId1" Type="http://schemas.openxmlformats.org/officeDocument/2006/relationships/slideMaster" Target="../slideMasters/slideMaster1.xml"/><Relationship Id="rId2" Type="http://schemas.openxmlformats.org/officeDocument/2006/relationships/image" Target="../media/image7.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15" name="Picture 14"/>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0" y="1922499"/>
            <a:ext cx="9157371" cy="3895344"/>
          </a:xfrm>
          <a:prstGeom prst="rect">
            <a:avLst/>
          </a:prstGeom>
        </p:spPr>
      </p:pic>
      <p:sp>
        <p:nvSpPr>
          <p:cNvPr id="16" name="Rectangle 15"/>
          <p:cNvSpPr/>
          <p:nvPr userDrawn="1"/>
        </p:nvSpPr>
        <p:spPr>
          <a:xfrm>
            <a:off x="479299" y="2057400"/>
            <a:ext cx="4092701" cy="369332"/>
          </a:xfrm>
          <a:prstGeom prst="rect">
            <a:avLst/>
          </a:prstGeom>
        </p:spPr>
        <p:txBody>
          <a:bodyPr wrap="square">
            <a:spAutoFit/>
          </a:bodyPr>
          <a:lstStyle/>
          <a:p>
            <a:pPr defTabSz="457200">
              <a:spcAft>
                <a:spcPts val="300"/>
              </a:spcAft>
            </a:pPr>
            <a:r>
              <a:rPr lang="en-US" sz="1800" cap="small" dirty="0" smtClean="0">
                <a:solidFill>
                  <a:schemeClr val="accent5">
                    <a:lumMod val="40000"/>
                    <a:lumOff val="60000"/>
                  </a:schemeClr>
                </a:solidFill>
                <a:latin typeface="Arial" pitchFamily="-108" charset="0"/>
                <a:ea typeface="ＭＳ Ｐゴシック" pitchFamily="-108" charset="-128"/>
                <a:cs typeface="ＭＳ Ｐゴシック" pitchFamily="-108" charset="-128"/>
              </a:rPr>
              <a:t>Hepatitis Web</a:t>
            </a:r>
            <a:r>
              <a:rPr lang="en-US" sz="1800" cap="small" baseline="0" dirty="0" smtClean="0">
                <a:solidFill>
                  <a:schemeClr val="accent5">
                    <a:lumMod val="40000"/>
                    <a:lumOff val="60000"/>
                  </a:schemeClr>
                </a:solidFill>
                <a:latin typeface="Arial" pitchFamily="-108" charset="0"/>
                <a:ea typeface="ＭＳ Ｐゴシック" pitchFamily="-108" charset="-128"/>
                <a:cs typeface="ＭＳ Ｐゴシック" pitchFamily="-108" charset="-128"/>
              </a:rPr>
              <a:t> Study</a:t>
            </a:r>
            <a:endParaRPr lang="en-US" sz="1800" cap="small" dirty="0" smtClean="0">
              <a:solidFill>
                <a:schemeClr val="accent5">
                  <a:lumMod val="40000"/>
                  <a:lumOff val="60000"/>
                </a:schemeClr>
              </a:solidFill>
              <a:latin typeface="Arial" pitchFamily="-108" charset="0"/>
              <a:ea typeface="ＭＳ Ｐゴシック" pitchFamily="-108" charset="-128"/>
              <a:cs typeface="ＭＳ Ｐゴシック" pitchFamily="-108" charset="-128"/>
            </a:endParaRPr>
          </a:p>
        </p:txBody>
      </p:sp>
      <p:grpSp>
        <p:nvGrpSpPr>
          <p:cNvPr id="21" name="Group 20"/>
          <p:cNvGrpSpPr>
            <a:grpSpLocks noChangeAspect="1"/>
          </p:cNvGrpSpPr>
          <p:nvPr userDrawn="1"/>
        </p:nvGrpSpPr>
        <p:grpSpPr>
          <a:xfrm>
            <a:off x="2597460" y="457201"/>
            <a:ext cx="910232" cy="908413"/>
            <a:chOff x="1573527" y="457200"/>
            <a:chExt cx="1093473" cy="1091294"/>
          </a:xfrm>
          <a:solidFill>
            <a:srgbClr val="C0504D"/>
          </a:solidFill>
        </p:grpSpPr>
        <p:sp>
          <p:nvSpPr>
            <p:cNvPr id="22" name="Dodecagon 21"/>
            <p:cNvSpPr>
              <a:spLocks noChangeAspect="1"/>
            </p:cNvSpPr>
            <p:nvPr userDrawn="1"/>
          </p:nvSpPr>
          <p:spPr>
            <a:xfrm>
              <a:off x="2092643" y="457200"/>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Dodecagon 22"/>
            <p:cNvSpPr>
              <a:spLocks noChangeAspect="1"/>
            </p:cNvSpPr>
            <p:nvPr userDrawn="1"/>
          </p:nvSpPr>
          <p:spPr>
            <a:xfrm>
              <a:off x="1896750" y="496725"/>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Dodecagon 23"/>
            <p:cNvSpPr>
              <a:spLocks noChangeAspect="1"/>
            </p:cNvSpPr>
            <p:nvPr userDrawn="1"/>
          </p:nvSpPr>
          <p:spPr>
            <a:xfrm>
              <a:off x="2268946" y="496725"/>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Dodecagon 24"/>
            <p:cNvSpPr>
              <a:spLocks noChangeAspect="1"/>
            </p:cNvSpPr>
            <p:nvPr userDrawn="1"/>
          </p:nvSpPr>
          <p:spPr>
            <a:xfrm>
              <a:off x="2435455" y="599493"/>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Dodecagon 25"/>
            <p:cNvSpPr>
              <a:spLocks noChangeAspect="1"/>
            </p:cNvSpPr>
            <p:nvPr userDrawn="1"/>
          </p:nvSpPr>
          <p:spPr>
            <a:xfrm>
              <a:off x="2547117" y="767475"/>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Dodecagon 26"/>
            <p:cNvSpPr>
              <a:spLocks noChangeAspect="1"/>
            </p:cNvSpPr>
            <p:nvPr userDrawn="1"/>
          </p:nvSpPr>
          <p:spPr>
            <a:xfrm>
              <a:off x="2582374" y="955219"/>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Dodecagon 27"/>
            <p:cNvSpPr>
              <a:spLocks noChangeAspect="1"/>
            </p:cNvSpPr>
            <p:nvPr userDrawn="1"/>
          </p:nvSpPr>
          <p:spPr>
            <a:xfrm>
              <a:off x="1740036" y="605419"/>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Dodecagon 28"/>
            <p:cNvSpPr>
              <a:spLocks noChangeAspect="1"/>
            </p:cNvSpPr>
            <p:nvPr userDrawn="1"/>
          </p:nvSpPr>
          <p:spPr>
            <a:xfrm>
              <a:off x="2543196" y="1158770"/>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Dodecagon 29"/>
            <p:cNvSpPr>
              <a:spLocks noChangeAspect="1"/>
            </p:cNvSpPr>
            <p:nvPr userDrawn="1"/>
          </p:nvSpPr>
          <p:spPr>
            <a:xfrm>
              <a:off x="1622500" y="773401"/>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Dodecagon 30"/>
            <p:cNvSpPr>
              <a:spLocks noChangeAspect="1"/>
            </p:cNvSpPr>
            <p:nvPr userDrawn="1"/>
          </p:nvSpPr>
          <p:spPr>
            <a:xfrm>
              <a:off x="2445249" y="1326752"/>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Dodecagon 31"/>
            <p:cNvSpPr>
              <a:spLocks noChangeAspect="1"/>
            </p:cNvSpPr>
            <p:nvPr userDrawn="1"/>
          </p:nvSpPr>
          <p:spPr>
            <a:xfrm>
              <a:off x="2278741" y="1429520"/>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Dodecagon 32"/>
            <p:cNvSpPr>
              <a:spLocks noChangeAspect="1"/>
            </p:cNvSpPr>
            <p:nvPr userDrawn="1"/>
          </p:nvSpPr>
          <p:spPr>
            <a:xfrm>
              <a:off x="2092643" y="1463120"/>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Dodecagon 33"/>
            <p:cNvSpPr>
              <a:spLocks noChangeAspect="1"/>
            </p:cNvSpPr>
            <p:nvPr userDrawn="1"/>
          </p:nvSpPr>
          <p:spPr>
            <a:xfrm>
              <a:off x="1896750" y="1435446"/>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Dodecagon 34"/>
            <p:cNvSpPr>
              <a:spLocks noChangeAspect="1"/>
            </p:cNvSpPr>
            <p:nvPr userDrawn="1"/>
          </p:nvSpPr>
          <p:spPr>
            <a:xfrm>
              <a:off x="1730241" y="1318841"/>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Dodecagon 35"/>
            <p:cNvSpPr>
              <a:spLocks noChangeAspect="1"/>
            </p:cNvSpPr>
            <p:nvPr userDrawn="1"/>
          </p:nvSpPr>
          <p:spPr>
            <a:xfrm>
              <a:off x="1573527" y="971026"/>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Dodecagon 36"/>
            <p:cNvSpPr>
              <a:spLocks noChangeAspect="1"/>
            </p:cNvSpPr>
            <p:nvPr userDrawn="1"/>
          </p:nvSpPr>
          <p:spPr>
            <a:xfrm>
              <a:off x="1622500" y="1148889"/>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Dodecagon 37"/>
            <p:cNvSpPr>
              <a:spLocks noChangeAspect="1"/>
            </p:cNvSpPr>
            <p:nvPr userDrawn="1"/>
          </p:nvSpPr>
          <p:spPr>
            <a:xfrm>
              <a:off x="1984902" y="941382"/>
              <a:ext cx="98730" cy="99603"/>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Dodecagon 38"/>
            <p:cNvSpPr>
              <a:spLocks noChangeAspect="1"/>
            </p:cNvSpPr>
            <p:nvPr userDrawn="1"/>
          </p:nvSpPr>
          <p:spPr>
            <a:xfrm>
              <a:off x="2190589" y="941382"/>
              <a:ext cx="98730" cy="99603"/>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Oval 39"/>
            <p:cNvSpPr>
              <a:spLocks noChangeAspect="1"/>
            </p:cNvSpPr>
            <p:nvPr userDrawn="1"/>
          </p:nvSpPr>
          <p:spPr>
            <a:xfrm rot="2305559" flipH="1" flipV="1">
              <a:off x="2077326" y="785152"/>
              <a:ext cx="98730" cy="99603"/>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Oval 40"/>
            <p:cNvSpPr>
              <a:spLocks noChangeAspect="1"/>
            </p:cNvSpPr>
            <p:nvPr userDrawn="1"/>
          </p:nvSpPr>
          <p:spPr>
            <a:xfrm rot="2305559" flipH="1" flipV="1">
              <a:off x="2087121" y="1107942"/>
              <a:ext cx="98730" cy="99603"/>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Oval 41"/>
            <p:cNvSpPr>
              <a:spLocks noChangeAspect="1"/>
            </p:cNvSpPr>
            <p:nvPr userDrawn="1"/>
          </p:nvSpPr>
          <p:spPr>
            <a:xfrm rot="2305559" flipH="1" flipV="1">
              <a:off x="2288924" y="1067365"/>
              <a:ext cx="84626" cy="8537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Oval 42"/>
            <p:cNvSpPr>
              <a:spLocks noChangeAspect="1"/>
            </p:cNvSpPr>
            <p:nvPr userDrawn="1"/>
          </p:nvSpPr>
          <p:spPr>
            <a:xfrm rot="2305559" flipH="1" flipV="1">
              <a:off x="1906933" y="1085297"/>
              <a:ext cx="84626" cy="8537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Oval 43"/>
            <p:cNvSpPr>
              <a:spLocks noChangeAspect="1"/>
            </p:cNvSpPr>
            <p:nvPr userDrawn="1"/>
          </p:nvSpPr>
          <p:spPr>
            <a:xfrm rot="2305559" flipH="1" flipV="1">
              <a:off x="2175899" y="1278426"/>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Oval 44"/>
            <p:cNvSpPr>
              <a:spLocks noChangeAspect="1"/>
            </p:cNvSpPr>
            <p:nvPr userDrawn="1"/>
          </p:nvSpPr>
          <p:spPr>
            <a:xfrm rot="2305559" flipH="1" flipV="1">
              <a:off x="2175899" y="1277346"/>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Oval 45"/>
            <p:cNvSpPr>
              <a:spLocks noChangeAspect="1"/>
            </p:cNvSpPr>
            <p:nvPr userDrawn="1"/>
          </p:nvSpPr>
          <p:spPr>
            <a:xfrm rot="2305559" flipH="1" flipV="1">
              <a:off x="1978562" y="1281712"/>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Oval 46"/>
            <p:cNvSpPr>
              <a:spLocks noChangeAspect="1"/>
            </p:cNvSpPr>
            <p:nvPr userDrawn="1"/>
          </p:nvSpPr>
          <p:spPr>
            <a:xfrm rot="2305559" flipH="1" flipV="1">
              <a:off x="1978562" y="1280632"/>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Oval 47"/>
            <p:cNvSpPr>
              <a:spLocks noChangeAspect="1"/>
            </p:cNvSpPr>
            <p:nvPr userDrawn="1"/>
          </p:nvSpPr>
          <p:spPr>
            <a:xfrm rot="2305559" flipH="1" flipV="1">
              <a:off x="1800812" y="1186186"/>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Oval 48"/>
            <p:cNvSpPr>
              <a:spLocks noChangeAspect="1"/>
            </p:cNvSpPr>
            <p:nvPr userDrawn="1"/>
          </p:nvSpPr>
          <p:spPr>
            <a:xfrm rot="2305559" flipH="1" flipV="1">
              <a:off x="1800812" y="1185106"/>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Oval 49"/>
            <p:cNvSpPr>
              <a:spLocks noChangeAspect="1"/>
            </p:cNvSpPr>
            <p:nvPr userDrawn="1"/>
          </p:nvSpPr>
          <p:spPr>
            <a:xfrm rot="2305559" flipH="1" flipV="1">
              <a:off x="1739838" y="1001728"/>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Oval 50"/>
            <p:cNvSpPr>
              <a:spLocks noChangeAspect="1"/>
            </p:cNvSpPr>
            <p:nvPr userDrawn="1"/>
          </p:nvSpPr>
          <p:spPr>
            <a:xfrm rot="2305559" flipH="1" flipV="1">
              <a:off x="1739838" y="1000648"/>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Oval 51"/>
            <p:cNvSpPr>
              <a:spLocks noChangeAspect="1"/>
            </p:cNvSpPr>
            <p:nvPr userDrawn="1"/>
          </p:nvSpPr>
          <p:spPr>
            <a:xfrm rot="2305559" flipH="1" flipV="1">
              <a:off x="1788812" y="837033"/>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Oval 52"/>
            <p:cNvSpPr>
              <a:spLocks noChangeAspect="1"/>
            </p:cNvSpPr>
            <p:nvPr userDrawn="1"/>
          </p:nvSpPr>
          <p:spPr>
            <a:xfrm rot="2305559" flipH="1" flipV="1">
              <a:off x="1788812" y="835953"/>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Oval 53"/>
            <p:cNvSpPr>
              <a:spLocks noChangeAspect="1"/>
            </p:cNvSpPr>
            <p:nvPr userDrawn="1"/>
          </p:nvSpPr>
          <p:spPr>
            <a:xfrm rot="2305559" flipH="1" flipV="1">
              <a:off x="1903083" y="701979"/>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Oval 54"/>
            <p:cNvSpPr>
              <a:spLocks noChangeAspect="1"/>
            </p:cNvSpPr>
            <p:nvPr userDrawn="1"/>
          </p:nvSpPr>
          <p:spPr>
            <a:xfrm rot="2305559" flipH="1" flipV="1">
              <a:off x="1903083" y="700899"/>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Oval 55"/>
            <p:cNvSpPr>
              <a:spLocks noChangeAspect="1"/>
            </p:cNvSpPr>
            <p:nvPr userDrawn="1"/>
          </p:nvSpPr>
          <p:spPr>
            <a:xfrm rot="2305559" flipH="1" flipV="1">
              <a:off x="2077952" y="606499"/>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Oval 56"/>
            <p:cNvSpPr>
              <a:spLocks noChangeAspect="1"/>
            </p:cNvSpPr>
            <p:nvPr userDrawn="1"/>
          </p:nvSpPr>
          <p:spPr>
            <a:xfrm rot="2305559" flipH="1" flipV="1">
              <a:off x="2077952" y="605419"/>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Oval 57"/>
            <p:cNvSpPr>
              <a:spLocks noChangeAspect="1"/>
            </p:cNvSpPr>
            <p:nvPr userDrawn="1"/>
          </p:nvSpPr>
          <p:spPr>
            <a:xfrm rot="2305559" flipH="1" flipV="1">
              <a:off x="2278938" y="702016"/>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Oval 58"/>
            <p:cNvSpPr>
              <a:spLocks noChangeAspect="1"/>
            </p:cNvSpPr>
            <p:nvPr userDrawn="1"/>
          </p:nvSpPr>
          <p:spPr>
            <a:xfrm rot="2305559" flipH="1" flipV="1">
              <a:off x="2278938" y="700936"/>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Oval 59"/>
            <p:cNvSpPr>
              <a:spLocks noChangeAspect="1"/>
            </p:cNvSpPr>
            <p:nvPr userDrawn="1"/>
          </p:nvSpPr>
          <p:spPr>
            <a:xfrm rot="2305559" flipH="1" flipV="1">
              <a:off x="2359128" y="846942"/>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Oval 60"/>
            <p:cNvSpPr>
              <a:spLocks noChangeAspect="1"/>
            </p:cNvSpPr>
            <p:nvPr userDrawn="1"/>
          </p:nvSpPr>
          <p:spPr>
            <a:xfrm rot="2305559" flipH="1" flipV="1">
              <a:off x="2359128" y="845862"/>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Oval 61"/>
            <p:cNvSpPr>
              <a:spLocks noChangeAspect="1"/>
            </p:cNvSpPr>
            <p:nvPr userDrawn="1"/>
          </p:nvSpPr>
          <p:spPr>
            <a:xfrm rot="2305559" flipH="1" flipV="1">
              <a:off x="2356903" y="1199375"/>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Oval 62"/>
            <p:cNvSpPr>
              <a:spLocks noChangeAspect="1"/>
            </p:cNvSpPr>
            <p:nvPr userDrawn="1"/>
          </p:nvSpPr>
          <p:spPr>
            <a:xfrm rot="2305559" flipH="1" flipV="1">
              <a:off x="2356903" y="1198295"/>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Oval 63"/>
            <p:cNvSpPr>
              <a:spLocks noChangeAspect="1"/>
            </p:cNvSpPr>
            <p:nvPr userDrawn="1"/>
          </p:nvSpPr>
          <p:spPr>
            <a:xfrm rot="2305559" flipH="1" flipV="1">
              <a:off x="2430559" y="1031394"/>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Oval 64"/>
            <p:cNvSpPr>
              <a:spLocks noChangeAspect="1"/>
            </p:cNvSpPr>
            <p:nvPr userDrawn="1"/>
          </p:nvSpPr>
          <p:spPr>
            <a:xfrm rot="2305559" flipH="1" flipV="1">
              <a:off x="2430559" y="1030314"/>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66" name="Group 65"/>
          <p:cNvGrpSpPr>
            <a:grpSpLocks noChangeAspect="1"/>
          </p:cNvGrpSpPr>
          <p:nvPr userDrawn="1"/>
        </p:nvGrpSpPr>
        <p:grpSpPr>
          <a:xfrm>
            <a:off x="5645460" y="457201"/>
            <a:ext cx="910232" cy="908413"/>
            <a:chOff x="4011927" y="457200"/>
            <a:chExt cx="1093473" cy="1091294"/>
          </a:xfrm>
          <a:solidFill>
            <a:srgbClr val="B36C34"/>
          </a:solidFill>
        </p:grpSpPr>
        <p:sp>
          <p:nvSpPr>
            <p:cNvPr id="67" name="Dodecagon 66"/>
            <p:cNvSpPr>
              <a:spLocks noChangeAspect="1"/>
            </p:cNvSpPr>
            <p:nvPr userDrawn="1"/>
          </p:nvSpPr>
          <p:spPr>
            <a:xfrm>
              <a:off x="4531043" y="457200"/>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 name="Dodecagon 67"/>
            <p:cNvSpPr>
              <a:spLocks noChangeAspect="1"/>
            </p:cNvSpPr>
            <p:nvPr userDrawn="1"/>
          </p:nvSpPr>
          <p:spPr>
            <a:xfrm>
              <a:off x="4335150" y="496725"/>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Dodecagon 68"/>
            <p:cNvSpPr>
              <a:spLocks noChangeAspect="1"/>
            </p:cNvSpPr>
            <p:nvPr userDrawn="1"/>
          </p:nvSpPr>
          <p:spPr>
            <a:xfrm>
              <a:off x="4707346" y="496725"/>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 name="Dodecagon 69"/>
            <p:cNvSpPr>
              <a:spLocks noChangeAspect="1"/>
            </p:cNvSpPr>
            <p:nvPr userDrawn="1"/>
          </p:nvSpPr>
          <p:spPr>
            <a:xfrm>
              <a:off x="4873855" y="599493"/>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 name="Dodecagon 70"/>
            <p:cNvSpPr>
              <a:spLocks noChangeAspect="1"/>
            </p:cNvSpPr>
            <p:nvPr userDrawn="1"/>
          </p:nvSpPr>
          <p:spPr>
            <a:xfrm>
              <a:off x="4985517" y="767475"/>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 name="Dodecagon 71"/>
            <p:cNvSpPr>
              <a:spLocks noChangeAspect="1"/>
            </p:cNvSpPr>
            <p:nvPr userDrawn="1"/>
          </p:nvSpPr>
          <p:spPr>
            <a:xfrm>
              <a:off x="5020774" y="955219"/>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 name="Dodecagon 72"/>
            <p:cNvSpPr>
              <a:spLocks noChangeAspect="1"/>
            </p:cNvSpPr>
            <p:nvPr userDrawn="1"/>
          </p:nvSpPr>
          <p:spPr>
            <a:xfrm>
              <a:off x="4178436" y="605419"/>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 name="Dodecagon 73"/>
            <p:cNvSpPr>
              <a:spLocks noChangeAspect="1"/>
            </p:cNvSpPr>
            <p:nvPr userDrawn="1"/>
          </p:nvSpPr>
          <p:spPr>
            <a:xfrm>
              <a:off x="4981596" y="1158770"/>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 name="Dodecagon 74"/>
            <p:cNvSpPr>
              <a:spLocks noChangeAspect="1"/>
            </p:cNvSpPr>
            <p:nvPr userDrawn="1"/>
          </p:nvSpPr>
          <p:spPr>
            <a:xfrm>
              <a:off x="4060900" y="773401"/>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 name="Dodecagon 75"/>
            <p:cNvSpPr>
              <a:spLocks noChangeAspect="1"/>
            </p:cNvSpPr>
            <p:nvPr userDrawn="1"/>
          </p:nvSpPr>
          <p:spPr>
            <a:xfrm>
              <a:off x="4883649" y="1326752"/>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 name="Dodecagon 76"/>
            <p:cNvSpPr>
              <a:spLocks noChangeAspect="1"/>
            </p:cNvSpPr>
            <p:nvPr userDrawn="1"/>
          </p:nvSpPr>
          <p:spPr>
            <a:xfrm>
              <a:off x="4717141" y="1429520"/>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 name="Dodecagon 77"/>
            <p:cNvSpPr>
              <a:spLocks noChangeAspect="1"/>
            </p:cNvSpPr>
            <p:nvPr userDrawn="1"/>
          </p:nvSpPr>
          <p:spPr>
            <a:xfrm>
              <a:off x="4531043" y="1463120"/>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 name="Dodecagon 78"/>
            <p:cNvSpPr>
              <a:spLocks noChangeAspect="1"/>
            </p:cNvSpPr>
            <p:nvPr userDrawn="1"/>
          </p:nvSpPr>
          <p:spPr>
            <a:xfrm>
              <a:off x="4335150" y="1435446"/>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 name="Dodecagon 79"/>
            <p:cNvSpPr>
              <a:spLocks noChangeAspect="1"/>
            </p:cNvSpPr>
            <p:nvPr userDrawn="1"/>
          </p:nvSpPr>
          <p:spPr>
            <a:xfrm>
              <a:off x="4168641" y="1318841"/>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 name="Dodecagon 80"/>
            <p:cNvSpPr>
              <a:spLocks noChangeAspect="1"/>
            </p:cNvSpPr>
            <p:nvPr userDrawn="1"/>
          </p:nvSpPr>
          <p:spPr>
            <a:xfrm>
              <a:off x="4011927" y="971026"/>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 name="Dodecagon 81"/>
            <p:cNvSpPr>
              <a:spLocks noChangeAspect="1"/>
            </p:cNvSpPr>
            <p:nvPr userDrawn="1"/>
          </p:nvSpPr>
          <p:spPr>
            <a:xfrm>
              <a:off x="4060900" y="1148889"/>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 name="Dodecagon 82"/>
            <p:cNvSpPr>
              <a:spLocks noChangeAspect="1"/>
            </p:cNvSpPr>
            <p:nvPr userDrawn="1"/>
          </p:nvSpPr>
          <p:spPr>
            <a:xfrm>
              <a:off x="4423302" y="941382"/>
              <a:ext cx="98730" cy="99603"/>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 name="Dodecagon 83"/>
            <p:cNvSpPr>
              <a:spLocks noChangeAspect="1"/>
            </p:cNvSpPr>
            <p:nvPr userDrawn="1"/>
          </p:nvSpPr>
          <p:spPr>
            <a:xfrm>
              <a:off x="4628989" y="941382"/>
              <a:ext cx="98730" cy="99603"/>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 name="Oval 84"/>
            <p:cNvSpPr>
              <a:spLocks noChangeAspect="1"/>
            </p:cNvSpPr>
            <p:nvPr userDrawn="1"/>
          </p:nvSpPr>
          <p:spPr>
            <a:xfrm rot="2305559" flipH="1" flipV="1">
              <a:off x="4515726" y="785152"/>
              <a:ext cx="98730" cy="99603"/>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 name="Oval 85"/>
            <p:cNvSpPr>
              <a:spLocks noChangeAspect="1"/>
            </p:cNvSpPr>
            <p:nvPr userDrawn="1"/>
          </p:nvSpPr>
          <p:spPr>
            <a:xfrm rot="2305559" flipH="1" flipV="1">
              <a:off x="4525521" y="1107942"/>
              <a:ext cx="98730" cy="99603"/>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 name="Oval 86"/>
            <p:cNvSpPr>
              <a:spLocks noChangeAspect="1"/>
            </p:cNvSpPr>
            <p:nvPr userDrawn="1"/>
          </p:nvSpPr>
          <p:spPr>
            <a:xfrm rot="2305559" flipH="1" flipV="1">
              <a:off x="4727324" y="1067365"/>
              <a:ext cx="84626" cy="8537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 name="Oval 87"/>
            <p:cNvSpPr>
              <a:spLocks noChangeAspect="1"/>
            </p:cNvSpPr>
            <p:nvPr userDrawn="1"/>
          </p:nvSpPr>
          <p:spPr>
            <a:xfrm rot="2305559" flipH="1" flipV="1">
              <a:off x="4345333" y="1085297"/>
              <a:ext cx="84626" cy="8537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 name="Oval 88"/>
            <p:cNvSpPr>
              <a:spLocks noChangeAspect="1"/>
            </p:cNvSpPr>
            <p:nvPr userDrawn="1"/>
          </p:nvSpPr>
          <p:spPr>
            <a:xfrm rot="2305559" flipH="1" flipV="1">
              <a:off x="4614299" y="1278426"/>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 name="Oval 89"/>
            <p:cNvSpPr>
              <a:spLocks noChangeAspect="1"/>
            </p:cNvSpPr>
            <p:nvPr userDrawn="1"/>
          </p:nvSpPr>
          <p:spPr>
            <a:xfrm rot="2305559" flipH="1" flipV="1">
              <a:off x="4614299" y="1277346"/>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 name="Oval 90"/>
            <p:cNvSpPr>
              <a:spLocks noChangeAspect="1"/>
            </p:cNvSpPr>
            <p:nvPr userDrawn="1"/>
          </p:nvSpPr>
          <p:spPr>
            <a:xfrm rot="2305559" flipH="1" flipV="1">
              <a:off x="4416962" y="1281712"/>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 name="Oval 91"/>
            <p:cNvSpPr>
              <a:spLocks noChangeAspect="1"/>
            </p:cNvSpPr>
            <p:nvPr userDrawn="1"/>
          </p:nvSpPr>
          <p:spPr>
            <a:xfrm rot="2305559" flipH="1" flipV="1">
              <a:off x="4416962" y="1280632"/>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 name="Oval 92"/>
            <p:cNvSpPr>
              <a:spLocks noChangeAspect="1"/>
            </p:cNvSpPr>
            <p:nvPr userDrawn="1"/>
          </p:nvSpPr>
          <p:spPr>
            <a:xfrm rot="2305559" flipH="1" flipV="1">
              <a:off x="4239212" y="1186186"/>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 name="Oval 93"/>
            <p:cNvSpPr>
              <a:spLocks noChangeAspect="1"/>
            </p:cNvSpPr>
            <p:nvPr userDrawn="1"/>
          </p:nvSpPr>
          <p:spPr>
            <a:xfrm rot="2305559" flipH="1" flipV="1">
              <a:off x="4239212" y="1185106"/>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 name="Oval 94"/>
            <p:cNvSpPr>
              <a:spLocks noChangeAspect="1"/>
            </p:cNvSpPr>
            <p:nvPr userDrawn="1"/>
          </p:nvSpPr>
          <p:spPr>
            <a:xfrm rot="2305559" flipH="1" flipV="1">
              <a:off x="4178238" y="1001728"/>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6" name="Oval 95"/>
            <p:cNvSpPr>
              <a:spLocks noChangeAspect="1"/>
            </p:cNvSpPr>
            <p:nvPr userDrawn="1"/>
          </p:nvSpPr>
          <p:spPr>
            <a:xfrm rot="2305559" flipH="1" flipV="1">
              <a:off x="4178238" y="1000648"/>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 name="Oval 96"/>
            <p:cNvSpPr>
              <a:spLocks noChangeAspect="1"/>
            </p:cNvSpPr>
            <p:nvPr userDrawn="1"/>
          </p:nvSpPr>
          <p:spPr>
            <a:xfrm rot="2305559" flipH="1" flipV="1">
              <a:off x="4227212" y="837033"/>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 name="Oval 97"/>
            <p:cNvSpPr>
              <a:spLocks noChangeAspect="1"/>
            </p:cNvSpPr>
            <p:nvPr userDrawn="1"/>
          </p:nvSpPr>
          <p:spPr>
            <a:xfrm rot="2305559" flipH="1" flipV="1">
              <a:off x="4227212" y="835953"/>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 name="Oval 98"/>
            <p:cNvSpPr>
              <a:spLocks noChangeAspect="1"/>
            </p:cNvSpPr>
            <p:nvPr userDrawn="1"/>
          </p:nvSpPr>
          <p:spPr>
            <a:xfrm rot="2305559" flipH="1" flipV="1">
              <a:off x="4341483" y="701979"/>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 name="Oval 99"/>
            <p:cNvSpPr>
              <a:spLocks noChangeAspect="1"/>
            </p:cNvSpPr>
            <p:nvPr userDrawn="1"/>
          </p:nvSpPr>
          <p:spPr>
            <a:xfrm rot="2305559" flipH="1" flipV="1">
              <a:off x="4341483" y="700899"/>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 name="Oval 100"/>
            <p:cNvSpPr>
              <a:spLocks noChangeAspect="1"/>
            </p:cNvSpPr>
            <p:nvPr userDrawn="1"/>
          </p:nvSpPr>
          <p:spPr>
            <a:xfrm rot="2305559" flipH="1" flipV="1">
              <a:off x="4516352" y="606499"/>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 name="Oval 101"/>
            <p:cNvSpPr>
              <a:spLocks noChangeAspect="1"/>
            </p:cNvSpPr>
            <p:nvPr userDrawn="1"/>
          </p:nvSpPr>
          <p:spPr>
            <a:xfrm rot="2305559" flipH="1" flipV="1">
              <a:off x="4516352" y="605419"/>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 name="Oval 102"/>
            <p:cNvSpPr>
              <a:spLocks noChangeAspect="1"/>
            </p:cNvSpPr>
            <p:nvPr userDrawn="1"/>
          </p:nvSpPr>
          <p:spPr>
            <a:xfrm rot="2305559" flipH="1" flipV="1">
              <a:off x="4717338" y="702016"/>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 name="Oval 103"/>
            <p:cNvSpPr>
              <a:spLocks noChangeAspect="1"/>
            </p:cNvSpPr>
            <p:nvPr userDrawn="1"/>
          </p:nvSpPr>
          <p:spPr>
            <a:xfrm rot="2305559" flipH="1" flipV="1">
              <a:off x="4717338" y="700936"/>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 name="Oval 104"/>
            <p:cNvSpPr>
              <a:spLocks noChangeAspect="1"/>
            </p:cNvSpPr>
            <p:nvPr userDrawn="1"/>
          </p:nvSpPr>
          <p:spPr>
            <a:xfrm rot="2305559" flipH="1" flipV="1">
              <a:off x="4797528" y="846942"/>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 name="Oval 105"/>
            <p:cNvSpPr>
              <a:spLocks noChangeAspect="1"/>
            </p:cNvSpPr>
            <p:nvPr userDrawn="1"/>
          </p:nvSpPr>
          <p:spPr>
            <a:xfrm rot="2305559" flipH="1" flipV="1">
              <a:off x="4797528" y="845862"/>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 name="Oval 106"/>
            <p:cNvSpPr>
              <a:spLocks noChangeAspect="1"/>
            </p:cNvSpPr>
            <p:nvPr userDrawn="1"/>
          </p:nvSpPr>
          <p:spPr>
            <a:xfrm rot="2305559" flipH="1" flipV="1">
              <a:off x="4795303" y="1199375"/>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 name="Oval 107"/>
            <p:cNvSpPr>
              <a:spLocks noChangeAspect="1"/>
            </p:cNvSpPr>
            <p:nvPr userDrawn="1"/>
          </p:nvSpPr>
          <p:spPr>
            <a:xfrm rot="2305559" flipH="1" flipV="1">
              <a:off x="4795303" y="1198295"/>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 name="Oval 108"/>
            <p:cNvSpPr>
              <a:spLocks noChangeAspect="1"/>
            </p:cNvSpPr>
            <p:nvPr userDrawn="1"/>
          </p:nvSpPr>
          <p:spPr>
            <a:xfrm rot="2305559" flipH="1" flipV="1">
              <a:off x="4868959" y="1031394"/>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 name="Oval 109"/>
            <p:cNvSpPr>
              <a:spLocks noChangeAspect="1"/>
            </p:cNvSpPr>
            <p:nvPr userDrawn="1"/>
          </p:nvSpPr>
          <p:spPr>
            <a:xfrm rot="2305559" flipH="1" flipV="1">
              <a:off x="4868959" y="1030314"/>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11" name="Group 110"/>
          <p:cNvGrpSpPr>
            <a:grpSpLocks noChangeAspect="1"/>
          </p:cNvGrpSpPr>
          <p:nvPr userDrawn="1"/>
        </p:nvGrpSpPr>
        <p:grpSpPr>
          <a:xfrm>
            <a:off x="7169460" y="457201"/>
            <a:ext cx="910232" cy="908413"/>
            <a:chOff x="4011927" y="457200"/>
            <a:chExt cx="1093473" cy="1091294"/>
          </a:xfrm>
          <a:solidFill>
            <a:schemeClr val="accent4">
              <a:lumMod val="75000"/>
            </a:schemeClr>
          </a:solidFill>
        </p:grpSpPr>
        <p:sp>
          <p:nvSpPr>
            <p:cNvPr id="112" name="Dodecagon 111"/>
            <p:cNvSpPr>
              <a:spLocks noChangeAspect="1"/>
            </p:cNvSpPr>
            <p:nvPr userDrawn="1"/>
          </p:nvSpPr>
          <p:spPr>
            <a:xfrm>
              <a:off x="4531043" y="457200"/>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3" name="Dodecagon 112"/>
            <p:cNvSpPr>
              <a:spLocks noChangeAspect="1"/>
            </p:cNvSpPr>
            <p:nvPr userDrawn="1"/>
          </p:nvSpPr>
          <p:spPr>
            <a:xfrm>
              <a:off x="4335150" y="496725"/>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4" name="Dodecagon 113"/>
            <p:cNvSpPr>
              <a:spLocks noChangeAspect="1"/>
            </p:cNvSpPr>
            <p:nvPr userDrawn="1"/>
          </p:nvSpPr>
          <p:spPr>
            <a:xfrm>
              <a:off x="4707346" y="496725"/>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5" name="Dodecagon 114"/>
            <p:cNvSpPr>
              <a:spLocks noChangeAspect="1"/>
            </p:cNvSpPr>
            <p:nvPr userDrawn="1"/>
          </p:nvSpPr>
          <p:spPr>
            <a:xfrm>
              <a:off x="4873855" y="599493"/>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6" name="Dodecagon 115"/>
            <p:cNvSpPr>
              <a:spLocks noChangeAspect="1"/>
            </p:cNvSpPr>
            <p:nvPr userDrawn="1"/>
          </p:nvSpPr>
          <p:spPr>
            <a:xfrm>
              <a:off x="4985517" y="767475"/>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7" name="Dodecagon 116"/>
            <p:cNvSpPr>
              <a:spLocks noChangeAspect="1"/>
            </p:cNvSpPr>
            <p:nvPr userDrawn="1"/>
          </p:nvSpPr>
          <p:spPr>
            <a:xfrm>
              <a:off x="5020774" y="955219"/>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8" name="Dodecagon 117"/>
            <p:cNvSpPr>
              <a:spLocks noChangeAspect="1"/>
            </p:cNvSpPr>
            <p:nvPr userDrawn="1"/>
          </p:nvSpPr>
          <p:spPr>
            <a:xfrm>
              <a:off x="4178436" y="605419"/>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9" name="Dodecagon 118"/>
            <p:cNvSpPr>
              <a:spLocks noChangeAspect="1"/>
            </p:cNvSpPr>
            <p:nvPr userDrawn="1"/>
          </p:nvSpPr>
          <p:spPr>
            <a:xfrm>
              <a:off x="4981596" y="1158770"/>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0" name="Dodecagon 119"/>
            <p:cNvSpPr>
              <a:spLocks noChangeAspect="1"/>
            </p:cNvSpPr>
            <p:nvPr userDrawn="1"/>
          </p:nvSpPr>
          <p:spPr>
            <a:xfrm>
              <a:off x="4060900" y="773401"/>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1" name="Dodecagon 120"/>
            <p:cNvSpPr>
              <a:spLocks noChangeAspect="1"/>
            </p:cNvSpPr>
            <p:nvPr userDrawn="1"/>
          </p:nvSpPr>
          <p:spPr>
            <a:xfrm>
              <a:off x="4883649" y="1326752"/>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2" name="Dodecagon 121"/>
            <p:cNvSpPr>
              <a:spLocks noChangeAspect="1"/>
            </p:cNvSpPr>
            <p:nvPr userDrawn="1"/>
          </p:nvSpPr>
          <p:spPr>
            <a:xfrm>
              <a:off x="4717141" y="1429520"/>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3" name="Dodecagon 122"/>
            <p:cNvSpPr>
              <a:spLocks noChangeAspect="1"/>
            </p:cNvSpPr>
            <p:nvPr userDrawn="1"/>
          </p:nvSpPr>
          <p:spPr>
            <a:xfrm>
              <a:off x="4531043" y="1463120"/>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4" name="Dodecagon 123"/>
            <p:cNvSpPr>
              <a:spLocks noChangeAspect="1"/>
            </p:cNvSpPr>
            <p:nvPr userDrawn="1"/>
          </p:nvSpPr>
          <p:spPr>
            <a:xfrm>
              <a:off x="4335150" y="1435446"/>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5" name="Dodecagon 124"/>
            <p:cNvSpPr>
              <a:spLocks noChangeAspect="1"/>
            </p:cNvSpPr>
            <p:nvPr userDrawn="1"/>
          </p:nvSpPr>
          <p:spPr>
            <a:xfrm>
              <a:off x="4168641" y="1318841"/>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6" name="Dodecagon 125"/>
            <p:cNvSpPr>
              <a:spLocks noChangeAspect="1"/>
            </p:cNvSpPr>
            <p:nvPr userDrawn="1"/>
          </p:nvSpPr>
          <p:spPr>
            <a:xfrm>
              <a:off x="4011927" y="971026"/>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7" name="Dodecagon 126"/>
            <p:cNvSpPr>
              <a:spLocks noChangeAspect="1"/>
            </p:cNvSpPr>
            <p:nvPr userDrawn="1"/>
          </p:nvSpPr>
          <p:spPr>
            <a:xfrm>
              <a:off x="4060900" y="1148889"/>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8" name="Dodecagon 127"/>
            <p:cNvSpPr>
              <a:spLocks noChangeAspect="1"/>
            </p:cNvSpPr>
            <p:nvPr userDrawn="1"/>
          </p:nvSpPr>
          <p:spPr>
            <a:xfrm>
              <a:off x="4423302" y="941382"/>
              <a:ext cx="98730" cy="99603"/>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9" name="Dodecagon 128"/>
            <p:cNvSpPr>
              <a:spLocks noChangeAspect="1"/>
            </p:cNvSpPr>
            <p:nvPr userDrawn="1"/>
          </p:nvSpPr>
          <p:spPr>
            <a:xfrm>
              <a:off x="4628989" y="941382"/>
              <a:ext cx="98730" cy="99603"/>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0" name="Oval 129"/>
            <p:cNvSpPr>
              <a:spLocks noChangeAspect="1"/>
            </p:cNvSpPr>
            <p:nvPr userDrawn="1"/>
          </p:nvSpPr>
          <p:spPr>
            <a:xfrm rot="2305559" flipH="1" flipV="1">
              <a:off x="4515726" y="785152"/>
              <a:ext cx="98730" cy="99603"/>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1" name="Oval 130"/>
            <p:cNvSpPr>
              <a:spLocks noChangeAspect="1"/>
            </p:cNvSpPr>
            <p:nvPr userDrawn="1"/>
          </p:nvSpPr>
          <p:spPr>
            <a:xfrm rot="2305559" flipH="1" flipV="1">
              <a:off x="4525521" y="1107942"/>
              <a:ext cx="98730" cy="99603"/>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2" name="Oval 131"/>
            <p:cNvSpPr>
              <a:spLocks noChangeAspect="1"/>
            </p:cNvSpPr>
            <p:nvPr userDrawn="1"/>
          </p:nvSpPr>
          <p:spPr>
            <a:xfrm rot="2305559" flipH="1" flipV="1">
              <a:off x="4727324" y="1067365"/>
              <a:ext cx="84626" cy="8537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3" name="Oval 132"/>
            <p:cNvSpPr>
              <a:spLocks noChangeAspect="1"/>
            </p:cNvSpPr>
            <p:nvPr userDrawn="1"/>
          </p:nvSpPr>
          <p:spPr>
            <a:xfrm rot="2305559" flipH="1" flipV="1">
              <a:off x="4345333" y="1085297"/>
              <a:ext cx="84626" cy="8537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4" name="Oval 133"/>
            <p:cNvSpPr>
              <a:spLocks noChangeAspect="1"/>
            </p:cNvSpPr>
            <p:nvPr userDrawn="1"/>
          </p:nvSpPr>
          <p:spPr>
            <a:xfrm rot="2305559" flipH="1" flipV="1">
              <a:off x="4614299" y="1278426"/>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5" name="Oval 134"/>
            <p:cNvSpPr>
              <a:spLocks noChangeAspect="1"/>
            </p:cNvSpPr>
            <p:nvPr userDrawn="1"/>
          </p:nvSpPr>
          <p:spPr>
            <a:xfrm rot="2305559" flipH="1" flipV="1">
              <a:off x="4614299" y="1277346"/>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6" name="Oval 135"/>
            <p:cNvSpPr>
              <a:spLocks noChangeAspect="1"/>
            </p:cNvSpPr>
            <p:nvPr userDrawn="1"/>
          </p:nvSpPr>
          <p:spPr>
            <a:xfrm rot="2305559" flipH="1" flipV="1">
              <a:off x="4416962" y="1281712"/>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7" name="Oval 136"/>
            <p:cNvSpPr>
              <a:spLocks noChangeAspect="1"/>
            </p:cNvSpPr>
            <p:nvPr userDrawn="1"/>
          </p:nvSpPr>
          <p:spPr>
            <a:xfrm rot="2305559" flipH="1" flipV="1">
              <a:off x="4416962" y="1280632"/>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8" name="Oval 137"/>
            <p:cNvSpPr>
              <a:spLocks noChangeAspect="1"/>
            </p:cNvSpPr>
            <p:nvPr userDrawn="1"/>
          </p:nvSpPr>
          <p:spPr>
            <a:xfrm rot="2305559" flipH="1" flipV="1">
              <a:off x="4239212" y="1186186"/>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9" name="Oval 138"/>
            <p:cNvSpPr>
              <a:spLocks noChangeAspect="1"/>
            </p:cNvSpPr>
            <p:nvPr userDrawn="1"/>
          </p:nvSpPr>
          <p:spPr>
            <a:xfrm rot="2305559" flipH="1" flipV="1">
              <a:off x="4239212" y="1185106"/>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0" name="Oval 139"/>
            <p:cNvSpPr>
              <a:spLocks noChangeAspect="1"/>
            </p:cNvSpPr>
            <p:nvPr userDrawn="1"/>
          </p:nvSpPr>
          <p:spPr>
            <a:xfrm rot="2305559" flipH="1" flipV="1">
              <a:off x="4178238" y="1001728"/>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1" name="Oval 140"/>
            <p:cNvSpPr>
              <a:spLocks noChangeAspect="1"/>
            </p:cNvSpPr>
            <p:nvPr userDrawn="1"/>
          </p:nvSpPr>
          <p:spPr>
            <a:xfrm rot="2305559" flipH="1" flipV="1">
              <a:off x="4178238" y="1000648"/>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2" name="Oval 141"/>
            <p:cNvSpPr>
              <a:spLocks noChangeAspect="1"/>
            </p:cNvSpPr>
            <p:nvPr userDrawn="1"/>
          </p:nvSpPr>
          <p:spPr>
            <a:xfrm rot="2305559" flipH="1" flipV="1">
              <a:off x="4227212" y="837033"/>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3" name="Oval 142"/>
            <p:cNvSpPr>
              <a:spLocks noChangeAspect="1"/>
            </p:cNvSpPr>
            <p:nvPr userDrawn="1"/>
          </p:nvSpPr>
          <p:spPr>
            <a:xfrm rot="2305559" flipH="1" flipV="1">
              <a:off x="4227212" y="835953"/>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4" name="Oval 143"/>
            <p:cNvSpPr>
              <a:spLocks noChangeAspect="1"/>
            </p:cNvSpPr>
            <p:nvPr userDrawn="1"/>
          </p:nvSpPr>
          <p:spPr>
            <a:xfrm rot="2305559" flipH="1" flipV="1">
              <a:off x="4341483" y="701979"/>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5" name="Oval 144"/>
            <p:cNvSpPr>
              <a:spLocks noChangeAspect="1"/>
            </p:cNvSpPr>
            <p:nvPr userDrawn="1"/>
          </p:nvSpPr>
          <p:spPr>
            <a:xfrm rot="2305559" flipH="1" flipV="1">
              <a:off x="4341483" y="700899"/>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6" name="Oval 145"/>
            <p:cNvSpPr>
              <a:spLocks noChangeAspect="1"/>
            </p:cNvSpPr>
            <p:nvPr userDrawn="1"/>
          </p:nvSpPr>
          <p:spPr>
            <a:xfrm rot="2305559" flipH="1" flipV="1">
              <a:off x="4516352" y="606499"/>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7" name="Oval 146"/>
            <p:cNvSpPr>
              <a:spLocks noChangeAspect="1"/>
            </p:cNvSpPr>
            <p:nvPr userDrawn="1"/>
          </p:nvSpPr>
          <p:spPr>
            <a:xfrm rot="2305559" flipH="1" flipV="1">
              <a:off x="4516352" y="605419"/>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8" name="Oval 147"/>
            <p:cNvSpPr>
              <a:spLocks noChangeAspect="1"/>
            </p:cNvSpPr>
            <p:nvPr userDrawn="1"/>
          </p:nvSpPr>
          <p:spPr>
            <a:xfrm rot="2305559" flipH="1" flipV="1">
              <a:off x="4717338" y="702016"/>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9" name="Oval 148"/>
            <p:cNvSpPr>
              <a:spLocks noChangeAspect="1"/>
            </p:cNvSpPr>
            <p:nvPr userDrawn="1"/>
          </p:nvSpPr>
          <p:spPr>
            <a:xfrm rot="2305559" flipH="1" flipV="1">
              <a:off x="4717338" y="700936"/>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0" name="Oval 149"/>
            <p:cNvSpPr>
              <a:spLocks noChangeAspect="1"/>
            </p:cNvSpPr>
            <p:nvPr userDrawn="1"/>
          </p:nvSpPr>
          <p:spPr>
            <a:xfrm rot="2305559" flipH="1" flipV="1">
              <a:off x="4797528" y="846942"/>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1" name="Oval 150"/>
            <p:cNvSpPr>
              <a:spLocks noChangeAspect="1"/>
            </p:cNvSpPr>
            <p:nvPr userDrawn="1"/>
          </p:nvSpPr>
          <p:spPr>
            <a:xfrm rot="2305559" flipH="1" flipV="1">
              <a:off x="4797528" y="845862"/>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2" name="Oval 151"/>
            <p:cNvSpPr>
              <a:spLocks noChangeAspect="1"/>
            </p:cNvSpPr>
            <p:nvPr userDrawn="1"/>
          </p:nvSpPr>
          <p:spPr>
            <a:xfrm rot="2305559" flipH="1" flipV="1">
              <a:off x="4795303" y="1199375"/>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3" name="Oval 152"/>
            <p:cNvSpPr>
              <a:spLocks noChangeAspect="1"/>
            </p:cNvSpPr>
            <p:nvPr userDrawn="1"/>
          </p:nvSpPr>
          <p:spPr>
            <a:xfrm rot="2305559" flipH="1" flipV="1">
              <a:off x="4795303" y="1198295"/>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4" name="Oval 153"/>
            <p:cNvSpPr>
              <a:spLocks noChangeAspect="1"/>
            </p:cNvSpPr>
            <p:nvPr userDrawn="1"/>
          </p:nvSpPr>
          <p:spPr>
            <a:xfrm rot="2305559" flipH="1" flipV="1">
              <a:off x="4868959" y="1031394"/>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5" name="Oval 154"/>
            <p:cNvSpPr>
              <a:spLocks noChangeAspect="1"/>
            </p:cNvSpPr>
            <p:nvPr userDrawn="1"/>
          </p:nvSpPr>
          <p:spPr>
            <a:xfrm rot="2305559" flipH="1" flipV="1">
              <a:off x="4868959" y="1030314"/>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56" name="Group 155"/>
          <p:cNvGrpSpPr>
            <a:grpSpLocks noChangeAspect="1"/>
          </p:cNvGrpSpPr>
          <p:nvPr userDrawn="1"/>
        </p:nvGrpSpPr>
        <p:grpSpPr>
          <a:xfrm>
            <a:off x="1073460" y="457201"/>
            <a:ext cx="910232" cy="908413"/>
            <a:chOff x="1573527" y="457200"/>
            <a:chExt cx="1093473" cy="1091294"/>
          </a:xfrm>
          <a:solidFill>
            <a:schemeClr val="tx2"/>
          </a:solidFill>
        </p:grpSpPr>
        <p:sp>
          <p:nvSpPr>
            <p:cNvPr id="157" name="Dodecagon 156"/>
            <p:cNvSpPr>
              <a:spLocks noChangeAspect="1"/>
            </p:cNvSpPr>
            <p:nvPr userDrawn="1"/>
          </p:nvSpPr>
          <p:spPr>
            <a:xfrm>
              <a:off x="2092643" y="457200"/>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8" name="Dodecagon 157"/>
            <p:cNvSpPr>
              <a:spLocks noChangeAspect="1"/>
            </p:cNvSpPr>
            <p:nvPr userDrawn="1"/>
          </p:nvSpPr>
          <p:spPr>
            <a:xfrm>
              <a:off x="1896750" y="496725"/>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9" name="Dodecagon 158"/>
            <p:cNvSpPr>
              <a:spLocks noChangeAspect="1"/>
            </p:cNvSpPr>
            <p:nvPr userDrawn="1"/>
          </p:nvSpPr>
          <p:spPr>
            <a:xfrm>
              <a:off x="2268946" y="496725"/>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0" name="Dodecagon 159"/>
            <p:cNvSpPr>
              <a:spLocks noChangeAspect="1"/>
            </p:cNvSpPr>
            <p:nvPr userDrawn="1"/>
          </p:nvSpPr>
          <p:spPr>
            <a:xfrm>
              <a:off x="2435455" y="599493"/>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1" name="Dodecagon 160"/>
            <p:cNvSpPr>
              <a:spLocks noChangeAspect="1"/>
            </p:cNvSpPr>
            <p:nvPr userDrawn="1"/>
          </p:nvSpPr>
          <p:spPr>
            <a:xfrm>
              <a:off x="2547117" y="767475"/>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2" name="Dodecagon 161"/>
            <p:cNvSpPr>
              <a:spLocks noChangeAspect="1"/>
            </p:cNvSpPr>
            <p:nvPr userDrawn="1"/>
          </p:nvSpPr>
          <p:spPr>
            <a:xfrm>
              <a:off x="2582374" y="955219"/>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3" name="Dodecagon 162"/>
            <p:cNvSpPr>
              <a:spLocks noChangeAspect="1"/>
            </p:cNvSpPr>
            <p:nvPr userDrawn="1"/>
          </p:nvSpPr>
          <p:spPr>
            <a:xfrm>
              <a:off x="1740036" y="605419"/>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4" name="Dodecagon 163"/>
            <p:cNvSpPr>
              <a:spLocks noChangeAspect="1"/>
            </p:cNvSpPr>
            <p:nvPr userDrawn="1"/>
          </p:nvSpPr>
          <p:spPr>
            <a:xfrm>
              <a:off x="2543196" y="1158770"/>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5" name="Dodecagon 164"/>
            <p:cNvSpPr>
              <a:spLocks noChangeAspect="1"/>
            </p:cNvSpPr>
            <p:nvPr userDrawn="1"/>
          </p:nvSpPr>
          <p:spPr>
            <a:xfrm>
              <a:off x="1622500" y="773401"/>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6" name="Dodecagon 165"/>
            <p:cNvSpPr>
              <a:spLocks noChangeAspect="1"/>
            </p:cNvSpPr>
            <p:nvPr userDrawn="1"/>
          </p:nvSpPr>
          <p:spPr>
            <a:xfrm>
              <a:off x="2445249" y="1326752"/>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7" name="Dodecagon 166"/>
            <p:cNvSpPr>
              <a:spLocks noChangeAspect="1"/>
            </p:cNvSpPr>
            <p:nvPr userDrawn="1"/>
          </p:nvSpPr>
          <p:spPr>
            <a:xfrm>
              <a:off x="2278741" y="1429520"/>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8" name="Dodecagon 167"/>
            <p:cNvSpPr>
              <a:spLocks noChangeAspect="1"/>
            </p:cNvSpPr>
            <p:nvPr userDrawn="1"/>
          </p:nvSpPr>
          <p:spPr>
            <a:xfrm>
              <a:off x="2092643" y="1463120"/>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9" name="Dodecagon 168"/>
            <p:cNvSpPr>
              <a:spLocks noChangeAspect="1"/>
            </p:cNvSpPr>
            <p:nvPr userDrawn="1"/>
          </p:nvSpPr>
          <p:spPr>
            <a:xfrm>
              <a:off x="1896750" y="1435446"/>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0" name="Dodecagon 169"/>
            <p:cNvSpPr>
              <a:spLocks noChangeAspect="1"/>
            </p:cNvSpPr>
            <p:nvPr userDrawn="1"/>
          </p:nvSpPr>
          <p:spPr>
            <a:xfrm>
              <a:off x="1730241" y="1318841"/>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1" name="Dodecagon 170"/>
            <p:cNvSpPr>
              <a:spLocks noChangeAspect="1"/>
            </p:cNvSpPr>
            <p:nvPr userDrawn="1"/>
          </p:nvSpPr>
          <p:spPr>
            <a:xfrm>
              <a:off x="1573527" y="971026"/>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2" name="Dodecagon 171"/>
            <p:cNvSpPr>
              <a:spLocks noChangeAspect="1"/>
            </p:cNvSpPr>
            <p:nvPr userDrawn="1"/>
          </p:nvSpPr>
          <p:spPr>
            <a:xfrm>
              <a:off x="1622500" y="1148889"/>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3" name="Dodecagon 172"/>
            <p:cNvSpPr>
              <a:spLocks noChangeAspect="1"/>
            </p:cNvSpPr>
            <p:nvPr userDrawn="1"/>
          </p:nvSpPr>
          <p:spPr>
            <a:xfrm>
              <a:off x="1984902" y="941382"/>
              <a:ext cx="98730" cy="99603"/>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4" name="Dodecagon 173"/>
            <p:cNvSpPr>
              <a:spLocks noChangeAspect="1"/>
            </p:cNvSpPr>
            <p:nvPr userDrawn="1"/>
          </p:nvSpPr>
          <p:spPr>
            <a:xfrm>
              <a:off x="2190589" y="941382"/>
              <a:ext cx="98730" cy="99603"/>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5" name="Oval 174"/>
            <p:cNvSpPr>
              <a:spLocks noChangeAspect="1"/>
            </p:cNvSpPr>
            <p:nvPr userDrawn="1"/>
          </p:nvSpPr>
          <p:spPr>
            <a:xfrm rot="2305559" flipH="1" flipV="1">
              <a:off x="2077326" y="785152"/>
              <a:ext cx="98730" cy="99603"/>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6" name="Oval 175"/>
            <p:cNvSpPr>
              <a:spLocks noChangeAspect="1"/>
            </p:cNvSpPr>
            <p:nvPr userDrawn="1"/>
          </p:nvSpPr>
          <p:spPr>
            <a:xfrm rot="2305559" flipH="1" flipV="1">
              <a:off x="2087121" y="1107942"/>
              <a:ext cx="98730" cy="99603"/>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7" name="Oval 176"/>
            <p:cNvSpPr>
              <a:spLocks noChangeAspect="1"/>
            </p:cNvSpPr>
            <p:nvPr userDrawn="1"/>
          </p:nvSpPr>
          <p:spPr>
            <a:xfrm rot="2305559" flipH="1" flipV="1">
              <a:off x="2288924" y="1067365"/>
              <a:ext cx="84626" cy="8537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8" name="Oval 177"/>
            <p:cNvSpPr>
              <a:spLocks noChangeAspect="1"/>
            </p:cNvSpPr>
            <p:nvPr userDrawn="1"/>
          </p:nvSpPr>
          <p:spPr>
            <a:xfrm rot="2305559" flipH="1" flipV="1">
              <a:off x="1906933" y="1085297"/>
              <a:ext cx="84626" cy="8537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9" name="Oval 178"/>
            <p:cNvSpPr>
              <a:spLocks noChangeAspect="1"/>
            </p:cNvSpPr>
            <p:nvPr userDrawn="1"/>
          </p:nvSpPr>
          <p:spPr>
            <a:xfrm rot="2305559" flipH="1" flipV="1">
              <a:off x="2175899" y="1278426"/>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0" name="Oval 179"/>
            <p:cNvSpPr>
              <a:spLocks noChangeAspect="1"/>
            </p:cNvSpPr>
            <p:nvPr userDrawn="1"/>
          </p:nvSpPr>
          <p:spPr>
            <a:xfrm rot="2305559" flipH="1" flipV="1">
              <a:off x="2175899" y="1277346"/>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1" name="Oval 180"/>
            <p:cNvSpPr>
              <a:spLocks noChangeAspect="1"/>
            </p:cNvSpPr>
            <p:nvPr userDrawn="1"/>
          </p:nvSpPr>
          <p:spPr>
            <a:xfrm rot="2305559" flipH="1" flipV="1">
              <a:off x="1978562" y="1281712"/>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2" name="Oval 181"/>
            <p:cNvSpPr>
              <a:spLocks noChangeAspect="1"/>
            </p:cNvSpPr>
            <p:nvPr userDrawn="1"/>
          </p:nvSpPr>
          <p:spPr>
            <a:xfrm rot="2305559" flipH="1" flipV="1">
              <a:off x="1978562" y="1280632"/>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3" name="Oval 182"/>
            <p:cNvSpPr>
              <a:spLocks noChangeAspect="1"/>
            </p:cNvSpPr>
            <p:nvPr userDrawn="1"/>
          </p:nvSpPr>
          <p:spPr>
            <a:xfrm rot="2305559" flipH="1" flipV="1">
              <a:off x="1800812" y="1186186"/>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4" name="Oval 183"/>
            <p:cNvSpPr>
              <a:spLocks noChangeAspect="1"/>
            </p:cNvSpPr>
            <p:nvPr userDrawn="1"/>
          </p:nvSpPr>
          <p:spPr>
            <a:xfrm rot="2305559" flipH="1" flipV="1">
              <a:off x="1800812" y="1185106"/>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5" name="Oval 184"/>
            <p:cNvSpPr>
              <a:spLocks noChangeAspect="1"/>
            </p:cNvSpPr>
            <p:nvPr userDrawn="1"/>
          </p:nvSpPr>
          <p:spPr>
            <a:xfrm rot="2305559" flipH="1" flipV="1">
              <a:off x="1739838" y="1001728"/>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6" name="Oval 185"/>
            <p:cNvSpPr>
              <a:spLocks noChangeAspect="1"/>
            </p:cNvSpPr>
            <p:nvPr userDrawn="1"/>
          </p:nvSpPr>
          <p:spPr>
            <a:xfrm rot="2305559" flipH="1" flipV="1">
              <a:off x="1739838" y="1000648"/>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7" name="Oval 186"/>
            <p:cNvSpPr>
              <a:spLocks noChangeAspect="1"/>
            </p:cNvSpPr>
            <p:nvPr userDrawn="1"/>
          </p:nvSpPr>
          <p:spPr>
            <a:xfrm rot="2305559" flipH="1" flipV="1">
              <a:off x="1788812" y="837033"/>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8" name="Oval 187"/>
            <p:cNvSpPr>
              <a:spLocks noChangeAspect="1"/>
            </p:cNvSpPr>
            <p:nvPr userDrawn="1"/>
          </p:nvSpPr>
          <p:spPr>
            <a:xfrm rot="2305559" flipH="1" flipV="1">
              <a:off x="1788812" y="835953"/>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9" name="Oval 188"/>
            <p:cNvSpPr>
              <a:spLocks noChangeAspect="1"/>
            </p:cNvSpPr>
            <p:nvPr userDrawn="1"/>
          </p:nvSpPr>
          <p:spPr>
            <a:xfrm rot="2305559" flipH="1" flipV="1">
              <a:off x="1903083" y="701979"/>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0" name="Oval 189"/>
            <p:cNvSpPr>
              <a:spLocks noChangeAspect="1"/>
            </p:cNvSpPr>
            <p:nvPr userDrawn="1"/>
          </p:nvSpPr>
          <p:spPr>
            <a:xfrm rot="2305559" flipH="1" flipV="1">
              <a:off x="1903083" y="700899"/>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1" name="Oval 190"/>
            <p:cNvSpPr>
              <a:spLocks noChangeAspect="1"/>
            </p:cNvSpPr>
            <p:nvPr userDrawn="1"/>
          </p:nvSpPr>
          <p:spPr>
            <a:xfrm rot="2305559" flipH="1" flipV="1">
              <a:off x="2077952" y="606499"/>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2" name="Oval 191"/>
            <p:cNvSpPr>
              <a:spLocks noChangeAspect="1"/>
            </p:cNvSpPr>
            <p:nvPr userDrawn="1"/>
          </p:nvSpPr>
          <p:spPr>
            <a:xfrm rot="2305559" flipH="1" flipV="1">
              <a:off x="2077952" y="605419"/>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3" name="Oval 192"/>
            <p:cNvSpPr>
              <a:spLocks noChangeAspect="1"/>
            </p:cNvSpPr>
            <p:nvPr userDrawn="1"/>
          </p:nvSpPr>
          <p:spPr>
            <a:xfrm rot="2305559" flipH="1" flipV="1">
              <a:off x="2278938" y="702016"/>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4" name="Oval 193"/>
            <p:cNvSpPr>
              <a:spLocks noChangeAspect="1"/>
            </p:cNvSpPr>
            <p:nvPr userDrawn="1"/>
          </p:nvSpPr>
          <p:spPr>
            <a:xfrm rot="2305559" flipH="1" flipV="1">
              <a:off x="2278938" y="700936"/>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5" name="Oval 194"/>
            <p:cNvSpPr>
              <a:spLocks noChangeAspect="1"/>
            </p:cNvSpPr>
            <p:nvPr userDrawn="1"/>
          </p:nvSpPr>
          <p:spPr>
            <a:xfrm rot="2305559" flipH="1" flipV="1">
              <a:off x="2359128" y="846942"/>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6" name="Oval 195"/>
            <p:cNvSpPr>
              <a:spLocks noChangeAspect="1"/>
            </p:cNvSpPr>
            <p:nvPr userDrawn="1"/>
          </p:nvSpPr>
          <p:spPr>
            <a:xfrm rot="2305559" flipH="1" flipV="1">
              <a:off x="2359128" y="845862"/>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7" name="Oval 196"/>
            <p:cNvSpPr>
              <a:spLocks noChangeAspect="1"/>
            </p:cNvSpPr>
            <p:nvPr userDrawn="1"/>
          </p:nvSpPr>
          <p:spPr>
            <a:xfrm rot="2305559" flipH="1" flipV="1">
              <a:off x="2356903" y="1199375"/>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8" name="Oval 197"/>
            <p:cNvSpPr>
              <a:spLocks noChangeAspect="1"/>
            </p:cNvSpPr>
            <p:nvPr userDrawn="1"/>
          </p:nvSpPr>
          <p:spPr>
            <a:xfrm rot="2305559" flipH="1" flipV="1">
              <a:off x="2356903" y="1198295"/>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9" name="Oval 198"/>
            <p:cNvSpPr>
              <a:spLocks noChangeAspect="1"/>
            </p:cNvSpPr>
            <p:nvPr userDrawn="1"/>
          </p:nvSpPr>
          <p:spPr>
            <a:xfrm rot="2305559" flipH="1" flipV="1">
              <a:off x="2430559" y="1031394"/>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0" name="Oval 199"/>
            <p:cNvSpPr>
              <a:spLocks noChangeAspect="1"/>
            </p:cNvSpPr>
            <p:nvPr userDrawn="1"/>
          </p:nvSpPr>
          <p:spPr>
            <a:xfrm rot="2305559" flipH="1" flipV="1">
              <a:off x="2430559" y="1030314"/>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01" name="Group 200"/>
          <p:cNvGrpSpPr>
            <a:grpSpLocks noChangeAspect="1"/>
          </p:cNvGrpSpPr>
          <p:nvPr userDrawn="1"/>
        </p:nvGrpSpPr>
        <p:grpSpPr>
          <a:xfrm>
            <a:off x="4121460" y="457201"/>
            <a:ext cx="910232" cy="908413"/>
            <a:chOff x="1573527" y="457200"/>
            <a:chExt cx="1093473" cy="1091294"/>
          </a:xfrm>
          <a:solidFill>
            <a:srgbClr val="687E3C"/>
          </a:solidFill>
        </p:grpSpPr>
        <p:sp>
          <p:nvSpPr>
            <p:cNvPr id="202" name="Dodecagon 201"/>
            <p:cNvSpPr>
              <a:spLocks noChangeAspect="1"/>
            </p:cNvSpPr>
            <p:nvPr userDrawn="1"/>
          </p:nvSpPr>
          <p:spPr>
            <a:xfrm>
              <a:off x="2092643" y="457200"/>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3" name="Dodecagon 202"/>
            <p:cNvSpPr>
              <a:spLocks noChangeAspect="1"/>
            </p:cNvSpPr>
            <p:nvPr userDrawn="1"/>
          </p:nvSpPr>
          <p:spPr>
            <a:xfrm>
              <a:off x="1896750" y="496725"/>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4" name="Dodecagon 203"/>
            <p:cNvSpPr>
              <a:spLocks noChangeAspect="1"/>
            </p:cNvSpPr>
            <p:nvPr userDrawn="1"/>
          </p:nvSpPr>
          <p:spPr>
            <a:xfrm>
              <a:off x="2268946" y="496725"/>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5" name="Dodecagon 204"/>
            <p:cNvSpPr>
              <a:spLocks noChangeAspect="1"/>
            </p:cNvSpPr>
            <p:nvPr userDrawn="1"/>
          </p:nvSpPr>
          <p:spPr>
            <a:xfrm>
              <a:off x="2435455" y="599493"/>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6" name="Dodecagon 205"/>
            <p:cNvSpPr>
              <a:spLocks noChangeAspect="1"/>
            </p:cNvSpPr>
            <p:nvPr userDrawn="1"/>
          </p:nvSpPr>
          <p:spPr>
            <a:xfrm>
              <a:off x="2547117" y="767475"/>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7" name="Dodecagon 206"/>
            <p:cNvSpPr>
              <a:spLocks noChangeAspect="1"/>
            </p:cNvSpPr>
            <p:nvPr userDrawn="1"/>
          </p:nvSpPr>
          <p:spPr>
            <a:xfrm>
              <a:off x="2582374" y="955219"/>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8" name="Dodecagon 207"/>
            <p:cNvSpPr>
              <a:spLocks noChangeAspect="1"/>
            </p:cNvSpPr>
            <p:nvPr userDrawn="1"/>
          </p:nvSpPr>
          <p:spPr>
            <a:xfrm>
              <a:off x="1740036" y="605419"/>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9" name="Dodecagon 208"/>
            <p:cNvSpPr>
              <a:spLocks noChangeAspect="1"/>
            </p:cNvSpPr>
            <p:nvPr userDrawn="1"/>
          </p:nvSpPr>
          <p:spPr>
            <a:xfrm>
              <a:off x="2543196" y="1158770"/>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0" name="Dodecagon 209"/>
            <p:cNvSpPr>
              <a:spLocks noChangeAspect="1"/>
            </p:cNvSpPr>
            <p:nvPr userDrawn="1"/>
          </p:nvSpPr>
          <p:spPr>
            <a:xfrm>
              <a:off x="1622500" y="773401"/>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1" name="Dodecagon 210"/>
            <p:cNvSpPr>
              <a:spLocks noChangeAspect="1"/>
            </p:cNvSpPr>
            <p:nvPr userDrawn="1"/>
          </p:nvSpPr>
          <p:spPr>
            <a:xfrm>
              <a:off x="2445249" y="1326752"/>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2" name="Dodecagon 211"/>
            <p:cNvSpPr>
              <a:spLocks noChangeAspect="1"/>
            </p:cNvSpPr>
            <p:nvPr userDrawn="1"/>
          </p:nvSpPr>
          <p:spPr>
            <a:xfrm>
              <a:off x="2278741" y="1429520"/>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3" name="Dodecagon 212"/>
            <p:cNvSpPr>
              <a:spLocks noChangeAspect="1"/>
            </p:cNvSpPr>
            <p:nvPr userDrawn="1"/>
          </p:nvSpPr>
          <p:spPr>
            <a:xfrm>
              <a:off x="2092643" y="1463120"/>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4" name="Dodecagon 213"/>
            <p:cNvSpPr>
              <a:spLocks noChangeAspect="1"/>
            </p:cNvSpPr>
            <p:nvPr userDrawn="1"/>
          </p:nvSpPr>
          <p:spPr>
            <a:xfrm>
              <a:off x="1896750" y="1435446"/>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5" name="Dodecagon 214"/>
            <p:cNvSpPr>
              <a:spLocks noChangeAspect="1"/>
            </p:cNvSpPr>
            <p:nvPr userDrawn="1"/>
          </p:nvSpPr>
          <p:spPr>
            <a:xfrm>
              <a:off x="1730241" y="1318841"/>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6" name="Dodecagon 215"/>
            <p:cNvSpPr>
              <a:spLocks noChangeAspect="1"/>
            </p:cNvSpPr>
            <p:nvPr userDrawn="1"/>
          </p:nvSpPr>
          <p:spPr>
            <a:xfrm>
              <a:off x="1573527" y="971026"/>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7" name="Dodecagon 216"/>
            <p:cNvSpPr>
              <a:spLocks noChangeAspect="1"/>
            </p:cNvSpPr>
            <p:nvPr userDrawn="1"/>
          </p:nvSpPr>
          <p:spPr>
            <a:xfrm>
              <a:off x="1622500" y="1148889"/>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8" name="Dodecagon 217"/>
            <p:cNvSpPr>
              <a:spLocks noChangeAspect="1"/>
            </p:cNvSpPr>
            <p:nvPr userDrawn="1"/>
          </p:nvSpPr>
          <p:spPr>
            <a:xfrm>
              <a:off x="1984902" y="941382"/>
              <a:ext cx="98730" cy="99603"/>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9" name="Dodecagon 218"/>
            <p:cNvSpPr>
              <a:spLocks noChangeAspect="1"/>
            </p:cNvSpPr>
            <p:nvPr userDrawn="1"/>
          </p:nvSpPr>
          <p:spPr>
            <a:xfrm>
              <a:off x="2190589" y="941382"/>
              <a:ext cx="98730" cy="99603"/>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0" name="Oval 219"/>
            <p:cNvSpPr>
              <a:spLocks noChangeAspect="1"/>
            </p:cNvSpPr>
            <p:nvPr userDrawn="1"/>
          </p:nvSpPr>
          <p:spPr>
            <a:xfrm rot="2305559" flipH="1" flipV="1">
              <a:off x="2077326" y="785152"/>
              <a:ext cx="98730" cy="99603"/>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1" name="Oval 220"/>
            <p:cNvSpPr>
              <a:spLocks noChangeAspect="1"/>
            </p:cNvSpPr>
            <p:nvPr userDrawn="1"/>
          </p:nvSpPr>
          <p:spPr>
            <a:xfrm rot="2305559" flipH="1" flipV="1">
              <a:off x="2087121" y="1107942"/>
              <a:ext cx="98730" cy="99603"/>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2" name="Oval 221"/>
            <p:cNvSpPr>
              <a:spLocks noChangeAspect="1"/>
            </p:cNvSpPr>
            <p:nvPr userDrawn="1"/>
          </p:nvSpPr>
          <p:spPr>
            <a:xfrm rot="2305559" flipH="1" flipV="1">
              <a:off x="2288924" y="1067365"/>
              <a:ext cx="84626" cy="8537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3" name="Oval 222"/>
            <p:cNvSpPr>
              <a:spLocks noChangeAspect="1"/>
            </p:cNvSpPr>
            <p:nvPr userDrawn="1"/>
          </p:nvSpPr>
          <p:spPr>
            <a:xfrm rot="2305559" flipH="1" flipV="1">
              <a:off x="1906933" y="1085297"/>
              <a:ext cx="84626" cy="8537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4" name="Oval 223"/>
            <p:cNvSpPr>
              <a:spLocks noChangeAspect="1"/>
            </p:cNvSpPr>
            <p:nvPr userDrawn="1"/>
          </p:nvSpPr>
          <p:spPr>
            <a:xfrm rot="2305559" flipH="1" flipV="1">
              <a:off x="2175899" y="1278426"/>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5" name="Oval 224"/>
            <p:cNvSpPr>
              <a:spLocks noChangeAspect="1"/>
            </p:cNvSpPr>
            <p:nvPr userDrawn="1"/>
          </p:nvSpPr>
          <p:spPr>
            <a:xfrm rot="2305559" flipH="1" flipV="1">
              <a:off x="2175899" y="1277346"/>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6" name="Oval 225"/>
            <p:cNvSpPr>
              <a:spLocks noChangeAspect="1"/>
            </p:cNvSpPr>
            <p:nvPr userDrawn="1"/>
          </p:nvSpPr>
          <p:spPr>
            <a:xfrm rot="2305559" flipH="1" flipV="1">
              <a:off x="1978562" y="1281712"/>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7" name="Oval 226"/>
            <p:cNvSpPr>
              <a:spLocks noChangeAspect="1"/>
            </p:cNvSpPr>
            <p:nvPr userDrawn="1"/>
          </p:nvSpPr>
          <p:spPr>
            <a:xfrm rot="2305559" flipH="1" flipV="1">
              <a:off x="1978562" y="1280632"/>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8" name="Oval 227"/>
            <p:cNvSpPr>
              <a:spLocks noChangeAspect="1"/>
            </p:cNvSpPr>
            <p:nvPr userDrawn="1"/>
          </p:nvSpPr>
          <p:spPr>
            <a:xfrm rot="2305559" flipH="1" flipV="1">
              <a:off x="1800812" y="1186186"/>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9" name="Oval 228"/>
            <p:cNvSpPr>
              <a:spLocks noChangeAspect="1"/>
            </p:cNvSpPr>
            <p:nvPr userDrawn="1"/>
          </p:nvSpPr>
          <p:spPr>
            <a:xfrm rot="2305559" flipH="1" flipV="1">
              <a:off x="1800812" y="1185106"/>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0" name="Oval 229"/>
            <p:cNvSpPr>
              <a:spLocks noChangeAspect="1"/>
            </p:cNvSpPr>
            <p:nvPr userDrawn="1"/>
          </p:nvSpPr>
          <p:spPr>
            <a:xfrm rot="2305559" flipH="1" flipV="1">
              <a:off x="1739838" y="1001728"/>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1" name="Oval 230"/>
            <p:cNvSpPr>
              <a:spLocks noChangeAspect="1"/>
            </p:cNvSpPr>
            <p:nvPr userDrawn="1"/>
          </p:nvSpPr>
          <p:spPr>
            <a:xfrm rot="2305559" flipH="1" flipV="1">
              <a:off x="1739838" y="1000648"/>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2" name="Oval 231"/>
            <p:cNvSpPr>
              <a:spLocks noChangeAspect="1"/>
            </p:cNvSpPr>
            <p:nvPr userDrawn="1"/>
          </p:nvSpPr>
          <p:spPr>
            <a:xfrm rot="2305559" flipH="1" flipV="1">
              <a:off x="1788812" y="837033"/>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3" name="Oval 232"/>
            <p:cNvSpPr>
              <a:spLocks noChangeAspect="1"/>
            </p:cNvSpPr>
            <p:nvPr userDrawn="1"/>
          </p:nvSpPr>
          <p:spPr>
            <a:xfrm rot="2305559" flipH="1" flipV="1">
              <a:off x="1788812" y="835953"/>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4" name="Oval 233"/>
            <p:cNvSpPr>
              <a:spLocks noChangeAspect="1"/>
            </p:cNvSpPr>
            <p:nvPr userDrawn="1"/>
          </p:nvSpPr>
          <p:spPr>
            <a:xfrm rot="2305559" flipH="1" flipV="1">
              <a:off x="1903083" y="701979"/>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5" name="Oval 234"/>
            <p:cNvSpPr>
              <a:spLocks noChangeAspect="1"/>
            </p:cNvSpPr>
            <p:nvPr userDrawn="1"/>
          </p:nvSpPr>
          <p:spPr>
            <a:xfrm rot="2305559" flipH="1" flipV="1">
              <a:off x="1903083" y="700899"/>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6" name="Oval 235"/>
            <p:cNvSpPr>
              <a:spLocks noChangeAspect="1"/>
            </p:cNvSpPr>
            <p:nvPr userDrawn="1"/>
          </p:nvSpPr>
          <p:spPr>
            <a:xfrm rot="2305559" flipH="1" flipV="1">
              <a:off x="2077952" y="606499"/>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7" name="Oval 236"/>
            <p:cNvSpPr>
              <a:spLocks noChangeAspect="1"/>
            </p:cNvSpPr>
            <p:nvPr userDrawn="1"/>
          </p:nvSpPr>
          <p:spPr>
            <a:xfrm rot="2305559" flipH="1" flipV="1">
              <a:off x="2077952" y="605419"/>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8" name="Oval 237"/>
            <p:cNvSpPr>
              <a:spLocks noChangeAspect="1"/>
            </p:cNvSpPr>
            <p:nvPr userDrawn="1"/>
          </p:nvSpPr>
          <p:spPr>
            <a:xfrm rot="2305559" flipH="1" flipV="1">
              <a:off x="2278938" y="702016"/>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9" name="Oval 238"/>
            <p:cNvSpPr>
              <a:spLocks noChangeAspect="1"/>
            </p:cNvSpPr>
            <p:nvPr userDrawn="1"/>
          </p:nvSpPr>
          <p:spPr>
            <a:xfrm rot="2305559" flipH="1" flipV="1">
              <a:off x="2278938" y="700936"/>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0" name="Oval 239"/>
            <p:cNvSpPr>
              <a:spLocks noChangeAspect="1"/>
            </p:cNvSpPr>
            <p:nvPr userDrawn="1"/>
          </p:nvSpPr>
          <p:spPr>
            <a:xfrm rot="2305559" flipH="1" flipV="1">
              <a:off x="2359128" y="846942"/>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1" name="Oval 240"/>
            <p:cNvSpPr>
              <a:spLocks noChangeAspect="1"/>
            </p:cNvSpPr>
            <p:nvPr userDrawn="1"/>
          </p:nvSpPr>
          <p:spPr>
            <a:xfrm rot="2305559" flipH="1" flipV="1">
              <a:off x="2359128" y="845862"/>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2" name="Oval 241"/>
            <p:cNvSpPr>
              <a:spLocks noChangeAspect="1"/>
            </p:cNvSpPr>
            <p:nvPr userDrawn="1"/>
          </p:nvSpPr>
          <p:spPr>
            <a:xfrm rot="2305559" flipH="1" flipV="1">
              <a:off x="2356903" y="1199375"/>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3" name="Oval 242"/>
            <p:cNvSpPr>
              <a:spLocks noChangeAspect="1"/>
            </p:cNvSpPr>
            <p:nvPr userDrawn="1"/>
          </p:nvSpPr>
          <p:spPr>
            <a:xfrm rot="2305559" flipH="1" flipV="1">
              <a:off x="2356903" y="1198295"/>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4" name="Oval 243"/>
            <p:cNvSpPr>
              <a:spLocks noChangeAspect="1"/>
            </p:cNvSpPr>
            <p:nvPr userDrawn="1"/>
          </p:nvSpPr>
          <p:spPr>
            <a:xfrm rot="2305559" flipH="1" flipV="1">
              <a:off x="2430559" y="1031394"/>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5" name="Oval 244"/>
            <p:cNvSpPr>
              <a:spLocks noChangeAspect="1"/>
            </p:cNvSpPr>
            <p:nvPr userDrawn="1"/>
          </p:nvSpPr>
          <p:spPr>
            <a:xfrm rot="2305559" flipH="1" flipV="1">
              <a:off x="2430559" y="1030314"/>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46" name="Title 1"/>
          <p:cNvSpPr>
            <a:spLocks noGrp="1"/>
          </p:cNvSpPr>
          <p:nvPr>
            <p:ph type="ctrTitle" hasCustomPrompt="1"/>
          </p:nvPr>
        </p:nvSpPr>
        <p:spPr>
          <a:xfrm>
            <a:off x="431652" y="3318780"/>
            <a:ext cx="8314182" cy="1131570"/>
          </a:xfrm>
          <a:prstGeom prst="rect">
            <a:avLst/>
          </a:prstGeom>
        </p:spPr>
        <p:txBody>
          <a:bodyPr anchor="ctr" anchorCtr="0">
            <a:normAutofit/>
          </a:bodyPr>
          <a:lstStyle>
            <a:lvl1pPr algn="l">
              <a:defRPr sz="3600">
                <a:solidFill>
                  <a:schemeClr val="bg1"/>
                </a:solidFill>
              </a:defRPr>
            </a:lvl1pPr>
          </a:lstStyle>
          <a:p>
            <a:r>
              <a:rPr lang="en-US" dirty="0" smtClean="0"/>
              <a:t>Add title</a:t>
            </a:r>
            <a:endParaRPr lang="en-US" dirty="0"/>
          </a:p>
        </p:txBody>
      </p:sp>
      <p:sp>
        <p:nvSpPr>
          <p:cNvPr id="247" name="Text Placeholder 18"/>
          <p:cNvSpPr>
            <a:spLocks noGrp="1"/>
          </p:cNvSpPr>
          <p:nvPr>
            <p:ph type="body" sz="quarter" idx="10" hasCustomPrompt="1"/>
          </p:nvPr>
        </p:nvSpPr>
        <p:spPr>
          <a:xfrm>
            <a:off x="430890" y="5162255"/>
            <a:ext cx="8314944" cy="545592"/>
          </a:xfrm>
          <a:prstGeom prst="rect">
            <a:avLst/>
          </a:prstGeom>
        </p:spPr>
        <p:txBody>
          <a:bodyPr vert="horz" anchor="ctr"/>
          <a:lstStyle>
            <a:lvl1pPr marL="0" indent="0">
              <a:spcBef>
                <a:spcPts val="0"/>
              </a:spcBef>
              <a:buNone/>
              <a:defRPr sz="1400" baseline="0">
                <a:solidFill>
                  <a:schemeClr val="accent5">
                    <a:lumMod val="20000"/>
                    <a:lumOff val="80000"/>
                  </a:schemeClr>
                </a:solidFill>
                <a:latin typeface="Arial"/>
              </a:defRPr>
            </a:lvl1pPr>
          </a:lstStyle>
          <a:p>
            <a:pPr lvl="0"/>
            <a:r>
              <a:rPr lang="en-US" dirty="0" smtClean="0"/>
              <a:t>Add Presenter Information</a:t>
            </a:r>
          </a:p>
        </p:txBody>
      </p:sp>
      <p:grpSp>
        <p:nvGrpSpPr>
          <p:cNvPr id="248" name="Group 247"/>
          <p:cNvGrpSpPr>
            <a:grpSpLocks noChangeAspect="1"/>
          </p:cNvGrpSpPr>
          <p:nvPr userDrawn="1"/>
        </p:nvGrpSpPr>
        <p:grpSpPr>
          <a:xfrm>
            <a:off x="2861580" y="2150932"/>
            <a:ext cx="223524" cy="223072"/>
            <a:chOff x="1573527" y="457200"/>
            <a:chExt cx="1093473" cy="1091294"/>
          </a:xfrm>
          <a:solidFill>
            <a:srgbClr val="FFFFFF"/>
          </a:solidFill>
        </p:grpSpPr>
        <p:sp>
          <p:nvSpPr>
            <p:cNvPr id="249" name="Dodecagon 248"/>
            <p:cNvSpPr>
              <a:spLocks noChangeAspect="1"/>
            </p:cNvSpPr>
            <p:nvPr userDrawn="1"/>
          </p:nvSpPr>
          <p:spPr>
            <a:xfrm>
              <a:off x="2092643" y="457200"/>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0" name="Dodecagon 249"/>
            <p:cNvSpPr>
              <a:spLocks noChangeAspect="1"/>
            </p:cNvSpPr>
            <p:nvPr userDrawn="1"/>
          </p:nvSpPr>
          <p:spPr>
            <a:xfrm>
              <a:off x="1896750" y="496725"/>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1" name="Dodecagon 250"/>
            <p:cNvSpPr>
              <a:spLocks noChangeAspect="1"/>
            </p:cNvSpPr>
            <p:nvPr userDrawn="1"/>
          </p:nvSpPr>
          <p:spPr>
            <a:xfrm>
              <a:off x="2268946" y="496725"/>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2" name="Dodecagon 251"/>
            <p:cNvSpPr>
              <a:spLocks noChangeAspect="1"/>
            </p:cNvSpPr>
            <p:nvPr userDrawn="1"/>
          </p:nvSpPr>
          <p:spPr>
            <a:xfrm>
              <a:off x="2435455" y="599493"/>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3" name="Dodecagon 252"/>
            <p:cNvSpPr>
              <a:spLocks noChangeAspect="1"/>
            </p:cNvSpPr>
            <p:nvPr userDrawn="1"/>
          </p:nvSpPr>
          <p:spPr>
            <a:xfrm>
              <a:off x="2547117" y="767475"/>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4" name="Dodecagon 253"/>
            <p:cNvSpPr>
              <a:spLocks noChangeAspect="1"/>
            </p:cNvSpPr>
            <p:nvPr userDrawn="1"/>
          </p:nvSpPr>
          <p:spPr>
            <a:xfrm>
              <a:off x="2582374" y="955219"/>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5" name="Dodecagon 254"/>
            <p:cNvSpPr>
              <a:spLocks noChangeAspect="1"/>
            </p:cNvSpPr>
            <p:nvPr userDrawn="1"/>
          </p:nvSpPr>
          <p:spPr>
            <a:xfrm>
              <a:off x="1740036" y="605419"/>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6" name="Dodecagon 255"/>
            <p:cNvSpPr>
              <a:spLocks noChangeAspect="1"/>
            </p:cNvSpPr>
            <p:nvPr userDrawn="1"/>
          </p:nvSpPr>
          <p:spPr>
            <a:xfrm>
              <a:off x="2543196" y="1158770"/>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7" name="Dodecagon 256"/>
            <p:cNvSpPr>
              <a:spLocks noChangeAspect="1"/>
            </p:cNvSpPr>
            <p:nvPr userDrawn="1"/>
          </p:nvSpPr>
          <p:spPr>
            <a:xfrm>
              <a:off x="1622500" y="773401"/>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8" name="Dodecagon 257"/>
            <p:cNvSpPr>
              <a:spLocks noChangeAspect="1"/>
            </p:cNvSpPr>
            <p:nvPr userDrawn="1"/>
          </p:nvSpPr>
          <p:spPr>
            <a:xfrm>
              <a:off x="2445249" y="1326752"/>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9" name="Dodecagon 258"/>
            <p:cNvSpPr>
              <a:spLocks noChangeAspect="1"/>
            </p:cNvSpPr>
            <p:nvPr userDrawn="1"/>
          </p:nvSpPr>
          <p:spPr>
            <a:xfrm>
              <a:off x="2278741" y="1429520"/>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0" name="Dodecagon 259"/>
            <p:cNvSpPr>
              <a:spLocks noChangeAspect="1"/>
            </p:cNvSpPr>
            <p:nvPr userDrawn="1"/>
          </p:nvSpPr>
          <p:spPr>
            <a:xfrm>
              <a:off x="2092643" y="1463120"/>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1" name="Dodecagon 260"/>
            <p:cNvSpPr>
              <a:spLocks noChangeAspect="1"/>
            </p:cNvSpPr>
            <p:nvPr userDrawn="1"/>
          </p:nvSpPr>
          <p:spPr>
            <a:xfrm>
              <a:off x="1896750" y="1435446"/>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2" name="Dodecagon 261"/>
            <p:cNvSpPr>
              <a:spLocks noChangeAspect="1"/>
            </p:cNvSpPr>
            <p:nvPr userDrawn="1"/>
          </p:nvSpPr>
          <p:spPr>
            <a:xfrm>
              <a:off x="1730241" y="1318841"/>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3" name="Dodecagon 262"/>
            <p:cNvSpPr>
              <a:spLocks noChangeAspect="1"/>
            </p:cNvSpPr>
            <p:nvPr userDrawn="1"/>
          </p:nvSpPr>
          <p:spPr>
            <a:xfrm>
              <a:off x="1573527" y="971026"/>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4" name="Dodecagon 263"/>
            <p:cNvSpPr>
              <a:spLocks noChangeAspect="1"/>
            </p:cNvSpPr>
            <p:nvPr userDrawn="1"/>
          </p:nvSpPr>
          <p:spPr>
            <a:xfrm>
              <a:off x="1622500" y="1148889"/>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5" name="Dodecagon 264"/>
            <p:cNvSpPr>
              <a:spLocks noChangeAspect="1"/>
            </p:cNvSpPr>
            <p:nvPr userDrawn="1"/>
          </p:nvSpPr>
          <p:spPr>
            <a:xfrm>
              <a:off x="1984902" y="941382"/>
              <a:ext cx="98730" cy="99603"/>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6" name="Dodecagon 265"/>
            <p:cNvSpPr>
              <a:spLocks noChangeAspect="1"/>
            </p:cNvSpPr>
            <p:nvPr userDrawn="1"/>
          </p:nvSpPr>
          <p:spPr>
            <a:xfrm>
              <a:off x="2190589" y="941382"/>
              <a:ext cx="98730" cy="99603"/>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7" name="Oval 266"/>
            <p:cNvSpPr>
              <a:spLocks noChangeAspect="1"/>
            </p:cNvSpPr>
            <p:nvPr userDrawn="1"/>
          </p:nvSpPr>
          <p:spPr>
            <a:xfrm rot="2305559" flipH="1" flipV="1">
              <a:off x="2077326" y="785152"/>
              <a:ext cx="98730" cy="99603"/>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8" name="Oval 267"/>
            <p:cNvSpPr>
              <a:spLocks noChangeAspect="1"/>
            </p:cNvSpPr>
            <p:nvPr userDrawn="1"/>
          </p:nvSpPr>
          <p:spPr>
            <a:xfrm rot="2305559" flipH="1" flipV="1">
              <a:off x="2087121" y="1107942"/>
              <a:ext cx="98730" cy="99603"/>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9" name="Oval 268"/>
            <p:cNvSpPr>
              <a:spLocks noChangeAspect="1"/>
            </p:cNvSpPr>
            <p:nvPr userDrawn="1"/>
          </p:nvSpPr>
          <p:spPr>
            <a:xfrm rot="2305559" flipH="1" flipV="1">
              <a:off x="2288924" y="1067365"/>
              <a:ext cx="84626" cy="8537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0" name="Oval 269"/>
            <p:cNvSpPr>
              <a:spLocks noChangeAspect="1"/>
            </p:cNvSpPr>
            <p:nvPr userDrawn="1"/>
          </p:nvSpPr>
          <p:spPr>
            <a:xfrm rot="2305559" flipH="1" flipV="1">
              <a:off x="1906933" y="1085297"/>
              <a:ext cx="84626" cy="8537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1" name="Oval 270"/>
            <p:cNvSpPr>
              <a:spLocks noChangeAspect="1"/>
            </p:cNvSpPr>
            <p:nvPr userDrawn="1"/>
          </p:nvSpPr>
          <p:spPr>
            <a:xfrm rot="2305559" flipH="1" flipV="1">
              <a:off x="2175899" y="1278426"/>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2" name="Oval 271"/>
            <p:cNvSpPr>
              <a:spLocks noChangeAspect="1"/>
            </p:cNvSpPr>
            <p:nvPr userDrawn="1"/>
          </p:nvSpPr>
          <p:spPr>
            <a:xfrm rot="2305559" flipH="1" flipV="1">
              <a:off x="2175899" y="1277346"/>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3" name="Oval 272"/>
            <p:cNvSpPr>
              <a:spLocks noChangeAspect="1"/>
            </p:cNvSpPr>
            <p:nvPr userDrawn="1"/>
          </p:nvSpPr>
          <p:spPr>
            <a:xfrm rot="2305559" flipH="1" flipV="1">
              <a:off x="1978562" y="1281712"/>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4" name="Oval 273"/>
            <p:cNvSpPr>
              <a:spLocks noChangeAspect="1"/>
            </p:cNvSpPr>
            <p:nvPr userDrawn="1"/>
          </p:nvSpPr>
          <p:spPr>
            <a:xfrm rot="2305559" flipH="1" flipV="1">
              <a:off x="1978562" y="1280632"/>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5" name="Oval 274"/>
            <p:cNvSpPr>
              <a:spLocks noChangeAspect="1"/>
            </p:cNvSpPr>
            <p:nvPr userDrawn="1"/>
          </p:nvSpPr>
          <p:spPr>
            <a:xfrm rot="2305559" flipH="1" flipV="1">
              <a:off x="1800812" y="1186186"/>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6" name="Oval 275"/>
            <p:cNvSpPr>
              <a:spLocks noChangeAspect="1"/>
            </p:cNvSpPr>
            <p:nvPr userDrawn="1"/>
          </p:nvSpPr>
          <p:spPr>
            <a:xfrm rot="2305559" flipH="1" flipV="1">
              <a:off x="1800812" y="1185106"/>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7" name="Oval 276"/>
            <p:cNvSpPr>
              <a:spLocks noChangeAspect="1"/>
            </p:cNvSpPr>
            <p:nvPr userDrawn="1"/>
          </p:nvSpPr>
          <p:spPr>
            <a:xfrm rot="2305559" flipH="1" flipV="1">
              <a:off x="1739838" y="1001728"/>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8" name="Oval 277"/>
            <p:cNvSpPr>
              <a:spLocks noChangeAspect="1"/>
            </p:cNvSpPr>
            <p:nvPr userDrawn="1"/>
          </p:nvSpPr>
          <p:spPr>
            <a:xfrm rot="2305559" flipH="1" flipV="1">
              <a:off x="1739838" y="1000648"/>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9" name="Oval 278"/>
            <p:cNvSpPr>
              <a:spLocks noChangeAspect="1"/>
            </p:cNvSpPr>
            <p:nvPr userDrawn="1"/>
          </p:nvSpPr>
          <p:spPr>
            <a:xfrm rot="2305559" flipH="1" flipV="1">
              <a:off x="1788812" y="837033"/>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0" name="Oval 279"/>
            <p:cNvSpPr>
              <a:spLocks noChangeAspect="1"/>
            </p:cNvSpPr>
            <p:nvPr userDrawn="1"/>
          </p:nvSpPr>
          <p:spPr>
            <a:xfrm rot="2305559" flipH="1" flipV="1">
              <a:off x="1788812" y="835953"/>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1" name="Oval 280"/>
            <p:cNvSpPr>
              <a:spLocks noChangeAspect="1"/>
            </p:cNvSpPr>
            <p:nvPr userDrawn="1"/>
          </p:nvSpPr>
          <p:spPr>
            <a:xfrm rot="2305559" flipH="1" flipV="1">
              <a:off x="1903083" y="701979"/>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2" name="Oval 281"/>
            <p:cNvSpPr>
              <a:spLocks noChangeAspect="1"/>
            </p:cNvSpPr>
            <p:nvPr userDrawn="1"/>
          </p:nvSpPr>
          <p:spPr>
            <a:xfrm rot="2305559" flipH="1" flipV="1">
              <a:off x="1903083" y="700899"/>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3" name="Oval 282"/>
            <p:cNvSpPr>
              <a:spLocks noChangeAspect="1"/>
            </p:cNvSpPr>
            <p:nvPr userDrawn="1"/>
          </p:nvSpPr>
          <p:spPr>
            <a:xfrm rot="2305559" flipH="1" flipV="1">
              <a:off x="2077952" y="606499"/>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4" name="Oval 283"/>
            <p:cNvSpPr>
              <a:spLocks noChangeAspect="1"/>
            </p:cNvSpPr>
            <p:nvPr userDrawn="1"/>
          </p:nvSpPr>
          <p:spPr>
            <a:xfrm rot="2305559" flipH="1" flipV="1">
              <a:off x="2077952" y="605419"/>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5" name="Oval 284"/>
            <p:cNvSpPr>
              <a:spLocks noChangeAspect="1"/>
            </p:cNvSpPr>
            <p:nvPr userDrawn="1"/>
          </p:nvSpPr>
          <p:spPr>
            <a:xfrm rot="2305559" flipH="1" flipV="1">
              <a:off x="2278938" y="702016"/>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6" name="Oval 285"/>
            <p:cNvSpPr>
              <a:spLocks noChangeAspect="1"/>
            </p:cNvSpPr>
            <p:nvPr userDrawn="1"/>
          </p:nvSpPr>
          <p:spPr>
            <a:xfrm rot="2305559" flipH="1" flipV="1">
              <a:off x="2278938" y="700936"/>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7" name="Oval 286"/>
            <p:cNvSpPr>
              <a:spLocks noChangeAspect="1"/>
            </p:cNvSpPr>
            <p:nvPr userDrawn="1"/>
          </p:nvSpPr>
          <p:spPr>
            <a:xfrm rot="2305559" flipH="1" flipV="1">
              <a:off x="2359128" y="846942"/>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8" name="Oval 287"/>
            <p:cNvSpPr>
              <a:spLocks noChangeAspect="1"/>
            </p:cNvSpPr>
            <p:nvPr userDrawn="1"/>
          </p:nvSpPr>
          <p:spPr>
            <a:xfrm rot="2305559" flipH="1" flipV="1">
              <a:off x="2359128" y="845862"/>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9" name="Oval 288"/>
            <p:cNvSpPr>
              <a:spLocks noChangeAspect="1"/>
            </p:cNvSpPr>
            <p:nvPr userDrawn="1"/>
          </p:nvSpPr>
          <p:spPr>
            <a:xfrm rot="2305559" flipH="1" flipV="1">
              <a:off x="2356903" y="1199375"/>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0" name="Oval 289"/>
            <p:cNvSpPr>
              <a:spLocks noChangeAspect="1"/>
            </p:cNvSpPr>
            <p:nvPr userDrawn="1"/>
          </p:nvSpPr>
          <p:spPr>
            <a:xfrm rot="2305559" flipH="1" flipV="1">
              <a:off x="2356903" y="1198295"/>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1" name="Oval 290"/>
            <p:cNvSpPr>
              <a:spLocks noChangeAspect="1"/>
            </p:cNvSpPr>
            <p:nvPr userDrawn="1"/>
          </p:nvSpPr>
          <p:spPr>
            <a:xfrm rot="2305559" flipH="1" flipV="1">
              <a:off x="2430559" y="1031394"/>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2" name="Oval 291"/>
            <p:cNvSpPr>
              <a:spLocks noChangeAspect="1"/>
            </p:cNvSpPr>
            <p:nvPr userDrawn="1"/>
          </p:nvSpPr>
          <p:spPr>
            <a:xfrm rot="2305559" flipH="1" flipV="1">
              <a:off x="2430559" y="1030314"/>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93" name="Rectangle 292"/>
          <p:cNvSpPr/>
          <p:nvPr userDrawn="1"/>
        </p:nvSpPr>
        <p:spPr>
          <a:xfrm>
            <a:off x="3123619" y="2057400"/>
            <a:ext cx="4092701" cy="369332"/>
          </a:xfrm>
          <a:prstGeom prst="rect">
            <a:avLst/>
          </a:prstGeom>
        </p:spPr>
        <p:txBody>
          <a:bodyPr wrap="square">
            <a:spAutoFit/>
          </a:bodyPr>
          <a:lstStyle/>
          <a:p>
            <a:pPr algn="l" defTabSz="457200">
              <a:spcAft>
                <a:spcPts val="300"/>
              </a:spcAft>
            </a:pPr>
            <a:r>
              <a:rPr lang="en-US" sz="1800" cap="small" dirty="0" smtClean="0">
                <a:solidFill>
                  <a:schemeClr val="accent5">
                    <a:lumMod val="40000"/>
                    <a:lumOff val="60000"/>
                  </a:schemeClr>
                </a:solidFill>
                <a:latin typeface="Arial" pitchFamily="-108" charset="0"/>
                <a:ea typeface="ＭＳ Ｐゴシック" pitchFamily="-108" charset="-128"/>
                <a:cs typeface="ＭＳ Ｐゴシック" pitchFamily="-108" charset="-128"/>
              </a:rPr>
              <a:t>Hepatitis C Online</a:t>
            </a:r>
          </a:p>
        </p:txBody>
      </p:sp>
    </p:spTree>
    <p:extLst>
      <p:ext uri="{BB962C8B-B14F-4D97-AF65-F5344CB8AC3E}">
        <p14:creationId xmlns:p14="http://schemas.microsoft.com/office/powerpoint/2010/main" val="2067321040"/>
      </p:ext>
    </p:extLst>
  </p:cSld>
  <p:clrMapOvr>
    <a:masterClrMapping/>
  </p:clrMapOvr>
  <p:transition xmlns:p14="http://schemas.microsoft.com/office/powerpoint/2010/main" spd="slow"/>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Graphic C">
    <p:spTree>
      <p:nvGrpSpPr>
        <p:cNvPr id="1" name=""/>
        <p:cNvGrpSpPr/>
        <p:nvPr/>
      </p:nvGrpSpPr>
      <p:grpSpPr>
        <a:xfrm>
          <a:off x="0" y="0"/>
          <a:ext cx="0" cy="0"/>
          <a:chOff x="0" y="0"/>
          <a:chExt cx="0" cy="0"/>
        </a:xfrm>
      </p:grpSpPr>
      <p:pic>
        <p:nvPicPr>
          <p:cNvPr id="15" name="Picture 14"/>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57371" cy="1280160"/>
          </a:xfrm>
          <a:prstGeom prst="rect">
            <a:avLst/>
          </a:prstGeom>
        </p:spPr>
      </p:pic>
      <p:sp>
        <p:nvSpPr>
          <p:cNvPr id="16" name="Text Placeholder 19"/>
          <p:cNvSpPr>
            <a:spLocks/>
          </p:cNvSpPr>
          <p:nvPr userDrawn="1"/>
        </p:nvSpPr>
        <p:spPr bwMode="invGray">
          <a:xfrm>
            <a:off x="0" y="-12701"/>
            <a:ext cx="9162288" cy="316990"/>
          </a:xfrm>
          <a:prstGeom prst="rect">
            <a:avLst/>
          </a:prstGeom>
          <a:solidFill>
            <a:srgbClr val="002B3E"/>
          </a:solidFill>
          <a:ln w="9525">
            <a:noFill/>
            <a:miter lim="800000"/>
            <a:headEnd/>
            <a:tailEnd/>
          </a:ln>
        </p:spPr>
        <p:txBody>
          <a:bodyPr anchor="ctr">
            <a:prstTxWarp prst="textNoShape">
              <a:avLst/>
            </a:prstTxWarp>
          </a:bodyPr>
          <a:lstStyle/>
          <a:p>
            <a:pPr marL="342900" indent="-342900" defTabSz="457200">
              <a:lnSpc>
                <a:spcPct val="60000"/>
              </a:lnSpc>
              <a:buClr>
                <a:srgbClr val="7592A4"/>
              </a:buClr>
              <a:buFont typeface="Arial" pitchFamily="-110" charset="0"/>
              <a:buNone/>
            </a:pPr>
            <a:endParaRPr lang="en-US" sz="1400" dirty="0">
              <a:solidFill>
                <a:schemeClr val="bg1"/>
              </a:solidFill>
              <a:latin typeface="Arial" pitchFamily="-110" charset="0"/>
              <a:ea typeface="ＭＳ Ｐゴシック" pitchFamily="-110" charset="-128"/>
              <a:cs typeface="ＭＳ Ｐゴシック" pitchFamily="-110" charset="-128"/>
            </a:endParaRPr>
          </a:p>
        </p:txBody>
      </p:sp>
      <p:sp>
        <p:nvSpPr>
          <p:cNvPr id="2" name="Title 1"/>
          <p:cNvSpPr>
            <a:spLocks noGrp="1"/>
          </p:cNvSpPr>
          <p:nvPr>
            <p:ph type="title" hasCustomPrompt="1"/>
          </p:nvPr>
        </p:nvSpPr>
        <p:spPr>
          <a:xfrm>
            <a:off x="323850" y="304800"/>
            <a:ext cx="8515350" cy="990600"/>
          </a:xfrm>
          <a:prstGeom prst="rect">
            <a:avLst/>
          </a:prstGeom>
        </p:spPr>
        <p:txBody>
          <a:bodyPr anchor="ctr" anchorCtr="0">
            <a:normAutofit/>
          </a:bodyPr>
          <a:lstStyle>
            <a:lvl1pPr>
              <a:defRPr sz="2800">
                <a:solidFill>
                  <a:schemeClr val="bg1"/>
                </a:solidFill>
              </a:defRPr>
            </a:lvl1pPr>
          </a:lstStyle>
          <a:p>
            <a:r>
              <a:rPr lang="en-US" dirty="0" smtClean="0"/>
              <a:t>Data Slide: click to add title</a:t>
            </a:r>
            <a:endParaRPr lang="en-US" dirty="0"/>
          </a:p>
        </p:txBody>
      </p:sp>
      <p:sp>
        <p:nvSpPr>
          <p:cNvPr id="8" name="Rectangle 3"/>
          <p:cNvSpPr>
            <a:spLocks noChangeArrowheads="1"/>
          </p:cNvSpPr>
          <p:nvPr/>
        </p:nvSpPr>
        <p:spPr bwMode="invGray">
          <a:xfrm>
            <a:off x="-5588" y="1386845"/>
            <a:ext cx="9162288" cy="365755"/>
          </a:xfrm>
          <a:prstGeom prst="rect">
            <a:avLst/>
          </a:prstGeom>
          <a:solidFill>
            <a:srgbClr val="5A646E"/>
          </a:solidFill>
          <a:ln>
            <a:noFill/>
            <a:headEnd/>
            <a:tailEnd/>
          </a:ln>
          <a:effectLst/>
        </p:spPr>
        <p:style>
          <a:lnRef idx="1">
            <a:schemeClr val="accent2"/>
          </a:lnRef>
          <a:fillRef idx="2">
            <a:schemeClr val="accent2"/>
          </a:fillRef>
          <a:effectRef idx="1">
            <a:schemeClr val="accent2"/>
          </a:effectRef>
          <a:fontRef idx="minor">
            <a:schemeClr val="dk1"/>
          </a:fontRef>
        </p:style>
        <p:txBody>
          <a:bodyPr wrap="none" anchor="ctr">
            <a:prstTxWarp prst="textNoShape">
              <a:avLst/>
            </a:prstTxWarp>
          </a:bodyPr>
          <a:lstStyle/>
          <a:p>
            <a:pPr algn="ctr" defTabSz="457200">
              <a:lnSpc>
                <a:spcPct val="85000"/>
              </a:lnSpc>
            </a:pPr>
            <a:endParaRPr lang="en-US" sz="2000" dirty="0">
              <a:solidFill>
                <a:schemeClr val="bg1"/>
              </a:solidFill>
              <a:latin typeface="Arial" pitchFamily="-110" charset="0"/>
              <a:ea typeface="ＭＳ Ｐゴシック" pitchFamily="-110" charset="-128"/>
              <a:cs typeface="ＭＳ Ｐゴシック" pitchFamily="-110" charset="-128"/>
            </a:endParaRPr>
          </a:p>
        </p:txBody>
      </p:sp>
      <p:sp>
        <p:nvSpPr>
          <p:cNvPr id="9" name="Text Placeholder 2"/>
          <p:cNvSpPr>
            <a:spLocks noGrp="1"/>
          </p:cNvSpPr>
          <p:nvPr>
            <p:ph type="body" idx="10" hasCustomPrompt="1"/>
          </p:nvPr>
        </p:nvSpPr>
        <p:spPr>
          <a:xfrm>
            <a:off x="0" y="1386843"/>
            <a:ext cx="9144000" cy="359663"/>
          </a:xfrm>
          <a:prstGeom prst="rect">
            <a:avLst/>
          </a:prstGeom>
        </p:spPr>
        <p:txBody>
          <a:bodyPr anchor="b">
            <a:noAutofit/>
          </a:bodyPr>
          <a:lstStyle>
            <a:lvl1pPr marL="0" indent="0" algn="ctr">
              <a:buNone/>
              <a:defRPr sz="2000" b="0">
                <a:solidFill>
                  <a:srgbClr val="FFFFF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text</a:t>
            </a:r>
          </a:p>
        </p:txBody>
      </p:sp>
      <p:sp>
        <p:nvSpPr>
          <p:cNvPr id="13" name="Content Placeholder 4"/>
          <p:cNvSpPr>
            <a:spLocks noGrp="1"/>
          </p:cNvSpPr>
          <p:nvPr>
            <p:ph sz="quarter" idx="13" hasCustomPrompt="1"/>
          </p:nvPr>
        </p:nvSpPr>
        <p:spPr>
          <a:xfrm>
            <a:off x="304818" y="6461760"/>
            <a:ext cx="7388319" cy="320040"/>
          </a:xfrm>
          <a:prstGeom prst="rect">
            <a:avLst/>
          </a:prstGeom>
        </p:spPr>
        <p:txBody>
          <a:bodyPr vert="horz" anchor="ctr"/>
          <a:lstStyle>
            <a:lvl1pPr marL="0" indent="0">
              <a:buNone/>
              <a:defRPr sz="1400" b="1">
                <a:solidFill>
                  <a:srgbClr val="285078"/>
                </a:solidFill>
                <a:latin typeface="Arial"/>
                <a:cs typeface="Arial"/>
              </a:defRPr>
            </a:lvl1pPr>
          </a:lstStyle>
          <a:p>
            <a:pPr lvl="0"/>
            <a:r>
              <a:rPr lang="en-US" dirty="0" smtClean="0"/>
              <a:t>Click to Add Source</a:t>
            </a:r>
            <a:endParaRPr lang="en-US" dirty="0"/>
          </a:p>
        </p:txBody>
      </p:sp>
      <p:cxnSp>
        <p:nvCxnSpPr>
          <p:cNvPr id="11" name="Straight Connector 10"/>
          <p:cNvCxnSpPr/>
          <p:nvPr userDrawn="1"/>
        </p:nvCxnSpPr>
        <p:spPr>
          <a:xfrm>
            <a:off x="1" y="1282700"/>
            <a:ext cx="9158733" cy="1588"/>
          </a:xfrm>
          <a:prstGeom prst="line">
            <a:avLst/>
          </a:prstGeom>
          <a:ln w="25400" cap="flat" cmpd="sng" algn="ctr">
            <a:solidFill>
              <a:srgbClr val="C0504D"/>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cSld>
  <p:clrMapOvr>
    <a:masterClrMapping/>
  </p:clrMapOvr>
  <p:transition xmlns:p14="http://schemas.microsoft.com/office/powerpoint/2010/main" spd="slow"/>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Graphic 1 Line Title">
    <p:spTree>
      <p:nvGrpSpPr>
        <p:cNvPr id="1" name=""/>
        <p:cNvGrpSpPr/>
        <p:nvPr/>
      </p:nvGrpSpPr>
      <p:grpSpPr>
        <a:xfrm>
          <a:off x="0" y="0"/>
          <a:ext cx="0" cy="0"/>
          <a:chOff x="0" y="0"/>
          <a:chExt cx="0" cy="0"/>
        </a:xfrm>
      </p:grpSpPr>
      <p:pic>
        <p:nvPicPr>
          <p:cNvPr id="8" name="Picture 7"/>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57371" cy="1280160"/>
          </a:xfrm>
          <a:prstGeom prst="rect">
            <a:avLst/>
          </a:prstGeom>
        </p:spPr>
      </p:pic>
      <p:sp>
        <p:nvSpPr>
          <p:cNvPr id="9" name="Text Placeholder 19"/>
          <p:cNvSpPr>
            <a:spLocks/>
          </p:cNvSpPr>
          <p:nvPr userDrawn="1"/>
        </p:nvSpPr>
        <p:spPr bwMode="invGray">
          <a:xfrm>
            <a:off x="0" y="-12701"/>
            <a:ext cx="9162288" cy="316990"/>
          </a:xfrm>
          <a:prstGeom prst="rect">
            <a:avLst/>
          </a:prstGeom>
          <a:solidFill>
            <a:srgbClr val="002B3E"/>
          </a:solidFill>
          <a:ln w="9525">
            <a:noFill/>
            <a:miter lim="800000"/>
            <a:headEnd/>
            <a:tailEnd/>
          </a:ln>
        </p:spPr>
        <p:txBody>
          <a:bodyPr anchor="ctr">
            <a:prstTxWarp prst="textNoShape">
              <a:avLst/>
            </a:prstTxWarp>
          </a:bodyPr>
          <a:lstStyle/>
          <a:p>
            <a:pPr marL="342900" indent="-342900" defTabSz="457200">
              <a:lnSpc>
                <a:spcPct val="60000"/>
              </a:lnSpc>
              <a:buClr>
                <a:srgbClr val="7592A4"/>
              </a:buClr>
              <a:buFont typeface="Arial" pitchFamily="-110" charset="0"/>
              <a:buNone/>
            </a:pPr>
            <a:endParaRPr lang="en-US" sz="1400" dirty="0">
              <a:solidFill>
                <a:schemeClr val="bg1"/>
              </a:solidFill>
              <a:latin typeface="Arial" pitchFamily="-110" charset="0"/>
              <a:ea typeface="ＭＳ Ｐゴシック" pitchFamily="-110" charset="-128"/>
              <a:cs typeface="ＭＳ Ｐゴシック" pitchFamily="-110" charset="-128"/>
            </a:endParaRPr>
          </a:p>
        </p:txBody>
      </p:sp>
      <p:sp>
        <p:nvSpPr>
          <p:cNvPr id="2" name="Title 1"/>
          <p:cNvSpPr>
            <a:spLocks noGrp="1"/>
          </p:cNvSpPr>
          <p:nvPr>
            <p:ph type="title" hasCustomPrompt="1"/>
          </p:nvPr>
        </p:nvSpPr>
        <p:spPr>
          <a:xfrm>
            <a:off x="323850" y="304800"/>
            <a:ext cx="8515350" cy="990600"/>
          </a:xfrm>
          <a:prstGeom prst="rect">
            <a:avLst/>
          </a:prstGeom>
        </p:spPr>
        <p:txBody>
          <a:bodyPr anchor="ctr" anchorCtr="0">
            <a:normAutofit/>
          </a:bodyPr>
          <a:lstStyle>
            <a:lvl1pPr>
              <a:defRPr sz="2800">
                <a:solidFill>
                  <a:schemeClr val="bg1"/>
                </a:solidFill>
              </a:defRPr>
            </a:lvl1pPr>
          </a:lstStyle>
          <a:p>
            <a:r>
              <a:rPr lang="en-US" dirty="0" smtClean="0"/>
              <a:t>Data/Image Slide One Line Title: click to add title</a:t>
            </a:r>
            <a:endParaRPr lang="en-US" dirty="0"/>
          </a:p>
        </p:txBody>
      </p:sp>
      <p:cxnSp>
        <p:nvCxnSpPr>
          <p:cNvPr id="10" name="Straight Connector 9"/>
          <p:cNvCxnSpPr/>
          <p:nvPr userDrawn="1"/>
        </p:nvCxnSpPr>
        <p:spPr>
          <a:xfrm>
            <a:off x="1" y="1282700"/>
            <a:ext cx="9158733" cy="1588"/>
          </a:xfrm>
          <a:prstGeom prst="line">
            <a:avLst/>
          </a:prstGeom>
          <a:ln w="25400" cap="flat" cmpd="sng" algn="ctr">
            <a:solidFill>
              <a:srgbClr val="C0504D"/>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7" name="Rectangle 6"/>
          <p:cNvSpPr/>
          <p:nvPr userDrawn="1"/>
        </p:nvSpPr>
        <p:spPr>
          <a:xfrm>
            <a:off x="-5856" y="2819400"/>
            <a:ext cx="9162288" cy="4038600"/>
          </a:xfrm>
          <a:prstGeom prst="rect">
            <a:avLst/>
          </a:prstGeom>
          <a:gradFill flip="none" rotWithShape="1">
            <a:gsLst>
              <a:gs pos="15000">
                <a:srgbClr val="DAE4DF"/>
              </a:gs>
              <a:gs pos="95000">
                <a:srgbClr val="757A78"/>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2" name="Group 11"/>
          <p:cNvGrpSpPr/>
          <p:nvPr userDrawn="1"/>
        </p:nvGrpSpPr>
        <p:grpSpPr>
          <a:xfrm>
            <a:off x="-12700" y="2683933"/>
            <a:ext cx="9186333" cy="176742"/>
            <a:chOff x="-12700" y="2683933"/>
            <a:chExt cx="9186333" cy="176742"/>
          </a:xfrm>
        </p:grpSpPr>
        <p:pic>
          <p:nvPicPr>
            <p:cNvPr id="13" name="Picture 12" descr="Membrane_Light.png"/>
            <p:cNvPicPr>
              <a:picLocks noChangeAspect="1"/>
            </p:cNvPicPr>
            <p:nvPr/>
          </p:nvPicPr>
          <p:blipFill rotWithShape="1">
            <a:blip r:embed="rId3" cstate="print">
              <a:alphaModFix/>
              <a:duotone>
                <a:prstClr val="black"/>
                <a:schemeClr val="accent3">
                  <a:tint val="45000"/>
                  <a:satMod val="400000"/>
                </a:schemeClr>
              </a:duotone>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a:ext>
              </a:extLst>
            </a:blip>
            <a:srcRect/>
            <a:stretch/>
          </p:blipFill>
          <p:spPr>
            <a:xfrm>
              <a:off x="-12700" y="2694831"/>
              <a:ext cx="3276646" cy="165844"/>
            </a:xfrm>
            <a:prstGeom prst="rect">
              <a:avLst/>
            </a:prstGeom>
          </p:spPr>
        </p:pic>
        <p:pic>
          <p:nvPicPr>
            <p:cNvPr id="14" name="Picture 13" descr="Membrane_Light.png"/>
            <p:cNvPicPr>
              <a:picLocks noChangeAspect="1"/>
            </p:cNvPicPr>
            <p:nvPr/>
          </p:nvPicPr>
          <p:blipFill rotWithShape="1">
            <a:blip r:embed="rId5" cstate="print">
              <a:alphaModFix/>
              <a:duotone>
                <a:prstClr val="black"/>
                <a:schemeClr val="accent3">
                  <a:tint val="45000"/>
                  <a:satMod val="400000"/>
                </a:schemeClr>
              </a:duotone>
              <a:extLst>
                <a:ext uri="{BEBA8EAE-BF5A-486C-A8C5-ECC9F3942E4B}">
                  <a14:imgProps xmlns:a14="http://schemas.microsoft.com/office/drawing/2010/main">
                    <a14:imgLayer r:embed="rId6">
                      <a14:imgEffect>
                        <a14:saturation sat="33000"/>
                      </a14:imgEffect>
                    </a14:imgLayer>
                  </a14:imgProps>
                </a:ext>
                <a:ext uri="{28A0092B-C50C-407E-A947-70E740481C1C}">
                  <a14:useLocalDpi xmlns:a14="http://schemas.microsoft.com/office/drawing/2010/main"/>
                </a:ext>
              </a:extLst>
            </a:blip>
            <a:srcRect/>
            <a:stretch/>
          </p:blipFill>
          <p:spPr>
            <a:xfrm>
              <a:off x="3256596" y="2694831"/>
              <a:ext cx="1651513" cy="165844"/>
            </a:xfrm>
            <a:prstGeom prst="rect">
              <a:avLst/>
            </a:prstGeom>
          </p:spPr>
        </p:pic>
        <p:pic>
          <p:nvPicPr>
            <p:cNvPr id="15" name="Picture 14" descr="Membrane_Light.png"/>
            <p:cNvPicPr>
              <a:picLocks noChangeAspect="1"/>
            </p:cNvPicPr>
            <p:nvPr/>
          </p:nvPicPr>
          <p:blipFill rotWithShape="1">
            <a:blip r:embed="rId3" cstate="print">
              <a:alphaModFix/>
              <a:duotone>
                <a:prstClr val="black"/>
                <a:schemeClr val="accent3">
                  <a:tint val="45000"/>
                  <a:satMod val="400000"/>
                </a:schemeClr>
              </a:duotone>
              <a:extLst>
                <a:ext uri="{BEBA8EAE-BF5A-486C-A8C5-ECC9F3942E4B}">
                  <a14:imgProps xmlns:a14="http://schemas.microsoft.com/office/drawing/2010/main">
                    <a14:imgLayer r:embed="rId7">
                      <a14:imgEffect>
                        <a14:saturation sat="33000"/>
                      </a14:imgEffect>
                    </a14:imgLayer>
                  </a14:imgProps>
                </a:ext>
                <a:ext uri="{28A0092B-C50C-407E-A947-70E740481C1C}">
                  <a14:useLocalDpi xmlns:a14="http://schemas.microsoft.com/office/drawing/2010/main"/>
                </a:ext>
              </a:extLst>
            </a:blip>
            <a:srcRect/>
            <a:stretch/>
          </p:blipFill>
          <p:spPr>
            <a:xfrm>
              <a:off x="4890892" y="2694831"/>
              <a:ext cx="3276646" cy="165844"/>
            </a:xfrm>
            <a:prstGeom prst="rect">
              <a:avLst/>
            </a:prstGeom>
          </p:spPr>
        </p:pic>
        <p:pic>
          <p:nvPicPr>
            <p:cNvPr id="16" name="Picture 15" descr="Membrane_Light.png"/>
            <p:cNvPicPr>
              <a:picLocks noChangeAspect="1"/>
            </p:cNvPicPr>
            <p:nvPr/>
          </p:nvPicPr>
          <p:blipFill rotWithShape="1">
            <a:blip r:embed="rId8" cstate="print">
              <a:alphaModFix/>
              <a:duotone>
                <a:prstClr val="black"/>
                <a:schemeClr val="accent3">
                  <a:tint val="45000"/>
                  <a:satMod val="400000"/>
                </a:schemeClr>
              </a:duotone>
              <a:extLst>
                <a:ext uri="{BEBA8EAE-BF5A-486C-A8C5-ECC9F3942E4B}">
                  <a14:imgProps xmlns:a14="http://schemas.microsoft.com/office/drawing/2010/main">
                    <a14:imgLayer r:embed="rId9">
                      <a14:imgEffect>
                        <a14:saturation sat="33000"/>
                      </a14:imgEffect>
                    </a14:imgLayer>
                  </a14:imgProps>
                </a:ext>
                <a:ext uri="{28A0092B-C50C-407E-A947-70E740481C1C}">
                  <a14:useLocalDpi xmlns:a14="http://schemas.microsoft.com/office/drawing/2010/main"/>
                </a:ext>
              </a:extLst>
            </a:blip>
            <a:srcRect t="-6571"/>
            <a:stretch/>
          </p:blipFill>
          <p:spPr>
            <a:xfrm>
              <a:off x="8160188" y="2683933"/>
              <a:ext cx="1013445" cy="176742"/>
            </a:xfrm>
            <a:prstGeom prst="rect">
              <a:avLst/>
            </a:prstGeom>
          </p:spPr>
        </p:pic>
      </p:grpSp>
    </p:spTree>
    <p:extLst>
      <p:ext uri="{BB962C8B-B14F-4D97-AF65-F5344CB8AC3E}">
        <p14:creationId xmlns:p14="http://schemas.microsoft.com/office/powerpoint/2010/main" val="2974575138"/>
      </p:ext>
    </p:extLst>
  </p:cSld>
  <p:clrMapOvr>
    <a:masterClrMapping/>
  </p:clrMapOvr>
  <p:transition xmlns:p14="http://schemas.microsoft.com/office/powerpoint/2010/main" spd="slow"/>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Graphic 1 Line Title">
    <p:spTree>
      <p:nvGrpSpPr>
        <p:cNvPr id="1" name=""/>
        <p:cNvGrpSpPr/>
        <p:nvPr/>
      </p:nvGrpSpPr>
      <p:grpSpPr>
        <a:xfrm>
          <a:off x="0" y="0"/>
          <a:ext cx="0" cy="0"/>
          <a:chOff x="0" y="0"/>
          <a:chExt cx="0" cy="0"/>
        </a:xfrm>
      </p:grpSpPr>
      <p:sp>
        <p:nvSpPr>
          <p:cNvPr id="8" name="Rectangle 7"/>
          <p:cNvSpPr/>
          <p:nvPr userDrawn="1"/>
        </p:nvSpPr>
        <p:spPr>
          <a:xfrm>
            <a:off x="0" y="1"/>
            <a:ext cx="9162288" cy="1773934"/>
          </a:xfrm>
          <a:prstGeom prst="rect">
            <a:avLst/>
          </a:prstGeom>
          <a:gradFill flip="none" rotWithShape="1">
            <a:gsLst>
              <a:gs pos="14000">
                <a:srgbClr val="DAE4DF">
                  <a:alpha val="30000"/>
                </a:srgbClr>
              </a:gs>
              <a:gs pos="95000">
                <a:srgbClr val="757A78">
                  <a:alpha val="30000"/>
                </a:srgb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userDrawn="1"/>
        </p:nvSpPr>
        <p:spPr>
          <a:xfrm>
            <a:off x="-5856" y="1905001"/>
            <a:ext cx="9162288" cy="4980431"/>
          </a:xfrm>
          <a:prstGeom prst="rect">
            <a:avLst/>
          </a:prstGeom>
          <a:gradFill flip="none" rotWithShape="1">
            <a:gsLst>
              <a:gs pos="15000">
                <a:srgbClr val="DAE4DF"/>
              </a:gs>
              <a:gs pos="95000">
                <a:srgbClr val="757A78"/>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2" name="Group 11"/>
          <p:cNvGrpSpPr/>
          <p:nvPr userDrawn="1"/>
        </p:nvGrpSpPr>
        <p:grpSpPr>
          <a:xfrm>
            <a:off x="-12700" y="1752600"/>
            <a:ext cx="9186333" cy="176742"/>
            <a:chOff x="-12700" y="2683933"/>
            <a:chExt cx="9186333" cy="176742"/>
          </a:xfrm>
        </p:grpSpPr>
        <p:pic>
          <p:nvPicPr>
            <p:cNvPr id="13" name="Picture 12" descr="Membrane_Light.png"/>
            <p:cNvPicPr>
              <a:picLocks noChangeAspect="1"/>
            </p:cNvPicPr>
            <p:nvPr/>
          </p:nvPicPr>
          <p:blipFill rotWithShape="1">
            <a:blip r:embed="rId2" cstate="print">
              <a:alphaModFix/>
              <a:duotone>
                <a:prstClr val="black"/>
                <a:schemeClr val="accent3">
                  <a:tint val="45000"/>
                  <a:satMod val="400000"/>
                </a:schemeClr>
              </a:duotone>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a:ext>
              </a:extLst>
            </a:blip>
            <a:srcRect/>
            <a:stretch/>
          </p:blipFill>
          <p:spPr>
            <a:xfrm>
              <a:off x="-12700" y="2694831"/>
              <a:ext cx="3276646" cy="165844"/>
            </a:xfrm>
            <a:prstGeom prst="rect">
              <a:avLst/>
            </a:prstGeom>
          </p:spPr>
        </p:pic>
        <p:pic>
          <p:nvPicPr>
            <p:cNvPr id="14" name="Picture 13" descr="Membrane_Light.png"/>
            <p:cNvPicPr>
              <a:picLocks noChangeAspect="1"/>
            </p:cNvPicPr>
            <p:nvPr/>
          </p:nvPicPr>
          <p:blipFill rotWithShape="1">
            <a:blip r:embed="rId4" cstate="print">
              <a:alphaModFix/>
              <a:duotone>
                <a:prstClr val="black"/>
                <a:schemeClr val="accent3">
                  <a:tint val="45000"/>
                  <a:satMod val="400000"/>
                </a:schemeClr>
              </a:duotone>
              <a:extLst>
                <a:ext uri="{BEBA8EAE-BF5A-486C-A8C5-ECC9F3942E4B}">
                  <a14:imgProps xmlns:a14="http://schemas.microsoft.com/office/drawing/2010/main">
                    <a14:imgLayer r:embed="rId5">
                      <a14:imgEffect>
                        <a14:saturation sat="33000"/>
                      </a14:imgEffect>
                    </a14:imgLayer>
                  </a14:imgProps>
                </a:ext>
                <a:ext uri="{28A0092B-C50C-407E-A947-70E740481C1C}">
                  <a14:useLocalDpi xmlns:a14="http://schemas.microsoft.com/office/drawing/2010/main"/>
                </a:ext>
              </a:extLst>
            </a:blip>
            <a:srcRect/>
            <a:stretch/>
          </p:blipFill>
          <p:spPr>
            <a:xfrm>
              <a:off x="3256596" y="2694831"/>
              <a:ext cx="1651513" cy="165844"/>
            </a:xfrm>
            <a:prstGeom prst="rect">
              <a:avLst/>
            </a:prstGeom>
          </p:spPr>
        </p:pic>
        <p:pic>
          <p:nvPicPr>
            <p:cNvPr id="15" name="Picture 14" descr="Membrane_Light.png"/>
            <p:cNvPicPr>
              <a:picLocks noChangeAspect="1"/>
            </p:cNvPicPr>
            <p:nvPr/>
          </p:nvPicPr>
          <p:blipFill rotWithShape="1">
            <a:blip r:embed="rId2" cstate="print">
              <a:alphaModFix/>
              <a:duotone>
                <a:prstClr val="black"/>
                <a:schemeClr val="accent3">
                  <a:tint val="45000"/>
                  <a:satMod val="400000"/>
                </a:schemeClr>
              </a:duotone>
              <a:extLst>
                <a:ext uri="{BEBA8EAE-BF5A-486C-A8C5-ECC9F3942E4B}">
                  <a14:imgProps xmlns:a14="http://schemas.microsoft.com/office/drawing/2010/main">
                    <a14:imgLayer r:embed="rId6">
                      <a14:imgEffect>
                        <a14:saturation sat="33000"/>
                      </a14:imgEffect>
                    </a14:imgLayer>
                  </a14:imgProps>
                </a:ext>
                <a:ext uri="{28A0092B-C50C-407E-A947-70E740481C1C}">
                  <a14:useLocalDpi xmlns:a14="http://schemas.microsoft.com/office/drawing/2010/main"/>
                </a:ext>
              </a:extLst>
            </a:blip>
            <a:srcRect/>
            <a:stretch/>
          </p:blipFill>
          <p:spPr>
            <a:xfrm>
              <a:off x="4890892" y="2694831"/>
              <a:ext cx="3276646" cy="165844"/>
            </a:xfrm>
            <a:prstGeom prst="rect">
              <a:avLst/>
            </a:prstGeom>
          </p:spPr>
        </p:pic>
        <p:pic>
          <p:nvPicPr>
            <p:cNvPr id="16" name="Picture 15" descr="Membrane_Light.png"/>
            <p:cNvPicPr>
              <a:picLocks noChangeAspect="1"/>
            </p:cNvPicPr>
            <p:nvPr/>
          </p:nvPicPr>
          <p:blipFill rotWithShape="1">
            <a:blip r:embed="rId7" cstate="print">
              <a:alphaModFix/>
              <a:duotone>
                <a:prstClr val="black"/>
                <a:schemeClr val="accent3">
                  <a:tint val="45000"/>
                  <a:satMod val="400000"/>
                </a:schemeClr>
              </a:duotone>
              <a:extLst>
                <a:ext uri="{BEBA8EAE-BF5A-486C-A8C5-ECC9F3942E4B}">
                  <a14:imgProps xmlns:a14="http://schemas.microsoft.com/office/drawing/2010/main">
                    <a14:imgLayer r:embed="rId8">
                      <a14:imgEffect>
                        <a14:saturation sat="33000"/>
                      </a14:imgEffect>
                    </a14:imgLayer>
                  </a14:imgProps>
                </a:ext>
                <a:ext uri="{28A0092B-C50C-407E-A947-70E740481C1C}">
                  <a14:useLocalDpi xmlns:a14="http://schemas.microsoft.com/office/drawing/2010/main"/>
                </a:ext>
              </a:extLst>
            </a:blip>
            <a:srcRect t="-6571"/>
            <a:stretch/>
          </p:blipFill>
          <p:spPr>
            <a:xfrm>
              <a:off x="8160188" y="2683933"/>
              <a:ext cx="1013445" cy="176742"/>
            </a:xfrm>
            <a:prstGeom prst="rect">
              <a:avLst/>
            </a:prstGeom>
          </p:spPr>
        </p:pic>
      </p:grpSp>
    </p:spTree>
    <p:extLst>
      <p:ext uri="{BB962C8B-B14F-4D97-AF65-F5344CB8AC3E}">
        <p14:creationId xmlns:p14="http://schemas.microsoft.com/office/powerpoint/2010/main" val="2957106873"/>
      </p:ext>
    </p:extLst>
  </p:cSld>
  <p:clrMapOvr>
    <a:masterClrMapping/>
  </p:clrMapOvr>
  <p:transition xmlns:p14="http://schemas.microsoft.com/office/powerpoint/2010/main" spd="slow"/>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Graphic 2 Line Title">
    <p:spTree>
      <p:nvGrpSpPr>
        <p:cNvPr id="1" name=""/>
        <p:cNvGrpSpPr/>
        <p:nvPr/>
      </p:nvGrpSpPr>
      <p:grpSpPr>
        <a:xfrm>
          <a:off x="0" y="0"/>
          <a:ext cx="0" cy="0"/>
          <a:chOff x="0" y="0"/>
          <a:chExt cx="0" cy="0"/>
        </a:xfrm>
      </p:grpSpPr>
      <p:pic>
        <p:nvPicPr>
          <p:cNvPr id="8" name="Picture 7"/>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57371" cy="1280160"/>
          </a:xfrm>
          <a:prstGeom prst="rect">
            <a:avLst/>
          </a:prstGeom>
        </p:spPr>
      </p:pic>
      <p:sp>
        <p:nvSpPr>
          <p:cNvPr id="5" name="Content Placeholder 4"/>
          <p:cNvSpPr>
            <a:spLocks noGrp="1"/>
          </p:cNvSpPr>
          <p:nvPr>
            <p:ph sz="quarter" idx="13" hasCustomPrompt="1"/>
          </p:nvPr>
        </p:nvSpPr>
        <p:spPr>
          <a:xfrm>
            <a:off x="304801" y="6461760"/>
            <a:ext cx="7382254" cy="320040"/>
          </a:xfrm>
          <a:prstGeom prst="rect">
            <a:avLst/>
          </a:prstGeom>
        </p:spPr>
        <p:txBody>
          <a:bodyPr vert="horz" anchor="ctr"/>
          <a:lstStyle>
            <a:lvl1pPr marL="0" indent="0">
              <a:buNone/>
              <a:defRPr sz="1400" b="1">
                <a:solidFill>
                  <a:srgbClr val="285078"/>
                </a:solidFill>
                <a:latin typeface="Arial"/>
                <a:cs typeface="Arial"/>
              </a:defRPr>
            </a:lvl1pPr>
          </a:lstStyle>
          <a:p>
            <a:pPr lvl="0"/>
            <a:r>
              <a:rPr lang="en-US" dirty="0" smtClean="0"/>
              <a:t>Click to Add Source</a:t>
            </a:r>
            <a:endParaRPr lang="en-US" dirty="0"/>
          </a:p>
        </p:txBody>
      </p:sp>
      <p:sp>
        <p:nvSpPr>
          <p:cNvPr id="9" name="Text Placeholder 19"/>
          <p:cNvSpPr>
            <a:spLocks/>
          </p:cNvSpPr>
          <p:nvPr userDrawn="1"/>
        </p:nvSpPr>
        <p:spPr bwMode="invGray">
          <a:xfrm>
            <a:off x="0" y="-12701"/>
            <a:ext cx="9162288" cy="316990"/>
          </a:xfrm>
          <a:prstGeom prst="rect">
            <a:avLst/>
          </a:prstGeom>
          <a:solidFill>
            <a:srgbClr val="002B3E"/>
          </a:solidFill>
          <a:ln w="9525">
            <a:noFill/>
            <a:miter lim="800000"/>
            <a:headEnd/>
            <a:tailEnd/>
          </a:ln>
        </p:spPr>
        <p:txBody>
          <a:bodyPr anchor="ctr">
            <a:prstTxWarp prst="textNoShape">
              <a:avLst/>
            </a:prstTxWarp>
          </a:bodyPr>
          <a:lstStyle/>
          <a:p>
            <a:pPr marL="342900" indent="-342900" defTabSz="457200">
              <a:lnSpc>
                <a:spcPct val="60000"/>
              </a:lnSpc>
              <a:buClr>
                <a:srgbClr val="7592A4"/>
              </a:buClr>
              <a:buFont typeface="Arial" pitchFamily="-110" charset="0"/>
              <a:buNone/>
            </a:pPr>
            <a:endParaRPr lang="en-US" sz="1400" dirty="0">
              <a:solidFill>
                <a:schemeClr val="bg1"/>
              </a:solidFill>
              <a:latin typeface="Arial" pitchFamily="-110" charset="0"/>
              <a:ea typeface="ＭＳ Ｐゴシック" pitchFamily="-110" charset="-128"/>
              <a:cs typeface="ＭＳ Ｐゴシック" pitchFamily="-110" charset="-128"/>
            </a:endParaRPr>
          </a:p>
        </p:txBody>
      </p:sp>
      <p:sp>
        <p:nvSpPr>
          <p:cNvPr id="10" name="Title 1"/>
          <p:cNvSpPr>
            <a:spLocks noGrp="1"/>
          </p:cNvSpPr>
          <p:nvPr>
            <p:ph type="title" hasCustomPrompt="1"/>
          </p:nvPr>
        </p:nvSpPr>
        <p:spPr>
          <a:xfrm>
            <a:off x="323850" y="304800"/>
            <a:ext cx="8515350" cy="990600"/>
          </a:xfrm>
          <a:prstGeom prst="rect">
            <a:avLst/>
          </a:prstGeom>
        </p:spPr>
        <p:txBody>
          <a:bodyPr anchor="ctr" anchorCtr="0">
            <a:normAutofit/>
          </a:bodyPr>
          <a:lstStyle>
            <a:lvl1pPr>
              <a:defRPr sz="2600" baseline="0">
                <a:solidFill>
                  <a:schemeClr val="bg1"/>
                </a:solidFill>
              </a:defRPr>
            </a:lvl1pPr>
          </a:lstStyle>
          <a:p>
            <a:r>
              <a:rPr lang="en-US" dirty="0" smtClean="0"/>
              <a:t>Data/Image slide two line title: click to add title</a:t>
            </a:r>
            <a:endParaRPr lang="en-US" dirty="0"/>
          </a:p>
        </p:txBody>
      </p:sp>
      <p:cxnSp>
        <p:nvCxnSpPr>
          <p:cNvPr id="11" name="Straight Connector 10"/>
          <p:cNvCxnSpPr/>
          <p:nvPr userDrawn="1"/>
        </p:nvCxnSpPr>
        <p:spPr>
          <a:xfrm>
            <a:off x="1" y="1282700"/>
            <a:ext cx="9158733" cy="1588"/>
          </a:xfrm>
          <a:prstGeom prst="line">
            <a:avLst/>
          </a:prstGeom>
          <a:ln w="25400" cap="flat" cmpd="sng" algn="ctr">
            <a:solidFill>
              <a:srgbClr val="C0504D"/>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62654219"/>
      </p:ext>
    </p:extLst>
  </p:cSld>
  <p:clrMapOvr>
    <a:masterClrMapping/>
  </p:clrMapOvr>
  <p:transition xmlns:p14="http://schemas.microsoft.com/office/powerpoint/2010/main" spd="slow"/>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Graphic Blue">
    <p:spTree>
      <p:nvGrpSpPr>
        <p:cNvPr id="1" name=""/>
        <p:cNvGrpSpPr/>
        <p:nvPr/>
      </p:nvGrpSpPr>
      <p:grpSpPr>
        <a:xfrm>
          <a:off x="0" y="0"/>
          <a:ext cx="0" cy="0"/>
          <a:chOff x="0" y="0"/>
          <a:chExt cx="0" cy="0"/>
        </a:xfrm>
      </p:grpSpPr>
      <p:sp>
        <p:nvSpPr>
          <p:cNvPr id="18" name="Rectangle 17"/>
          <p:cNvSpPr/>
          <p:nvPr userDrawn="1"/>
        </p:nvSpPr>
        <p:spPr>
          <a:xfrm>
            <a:off x="0" y="1295401"/>
            <a:ext cx="9162288" cy="5590031"/>
          </a:xfrm>
          <a:prstGeom prst="rect">
            <a:avLst/>
          </a:prstGeom>
          <a:gradFill>
            <a:gsLst>
              <a:gs pos="0">
                <a:srgbClr val="194A5A"/>
              </a:gs>
              <a:gs pos="80000">
                <a:srgbClr val="24708B"/>
              </a:gs>
              <a:gs pos="100000">
                <a:srgbClr val="2E84AA"/>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9" name="Straight Connector 18"/>
          <p:cNvCxnSpPr/>
          <p:nvPr userDrawn="1"/>
        </p:nvCxnSpPr>
        <p:spPr>
          <a:xfrm>
            <a:off x="1" y="1282700"/>
            <a:ext cx="9158733" cy="1588"/>
          </a:xfrm>
          <a:prstGeom prst="line">
            <a:avLst/>
          </a:prstGeom>
          <a:ln w="25400" cap="flat" cmpd="sng" algn="ctr">
            <a:solidFill>
              <a:srgbClr val="C0504D"/>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21" name="Picture 20"/>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57371" cy="1280160"/>
          </a:xfrm>
          <a:prstGeom prst="rect">
            <a:avLst/>
          </a:prstGeom>
        </p:spPr>
      </p:pic>
      <p:sp>
        <p:nvSpPr>
          <p:cNvPr id="22" name="Text Placeholder 19"/>
          <p:cNvSpPr>
            <a:spLocks/>
          </p:cNvSpPr>
          <p:nvPr userDrawn="1"/>
        </p:nvSpPr>
        <p:spPr bwMode="invGray">
          <a:xfrm>
            <a:off x="0" y="-12701"/>
            <a:ext cx="9162288" cy="316990"/>
          </a:xfrm>
          <a:prstGeom prst="rect">
            <a:avLst/>
          </a:prstGeom>
          <a:solidFill>
            <a:srgbClr val="002B3E"/>
          </a:solidFill>
          <a:ln w="9525">
            <a:noFill/>
            <a:miter lim="800000"/>
            <a:headEnd/>
            <a:tailEnd/>
          </a:ln>
        </p:spPr>
        <p:txBody>
          <a:bodyPr anchor="ctr">
            <a:prstTxWarp prst="textNoShape">
              <a:avLst/>
            </a:prstTxWarp>
          </a:bodyPr>
          <a:lstStyle/>
          <a:p>
            <a:pPr marL="342900" indent="-342900" defTabSz="457200">
              <a:lnSpc>
                <a:spcPct val="60000"/>
              </a:lnSpc>
              <a:buClr>
                <a:srgbClr val="7592A4"/>
              </a:buClr>
              <a:buFont typeface="Arial" pitchFamily="-110" charset="0"/>
              <a:buNone/>
            </a:pPr>
            <a:endParaRPr lang="en-US" sz="1400" dirty="0">
              <a:solidFill>
                <a:schemeClr val="bg1"/>
              </a:solidFill>
              <a:latin typeface="Arial" pitchFamily="-110" charset="0"/>
              <a:ea typeface="ＭＳ Ｐゴシック" pitchFamily="-110" charset="-128"/>
              <a:cs typeface="ＭＳ Ｐゴシック" pitchFamily="-110" charset="-128"/>
            </a:endParaRPr>
          </a:p>
        </p:txBody>
      </p:sp>
      <p:sp>
        <p:nvSpPr>
          <p:cNvPr id="24" name="Title 1"/>
          <p:cNvSpPr>
            <a:spLocks noGrp="1"/>
          </p:cNvSpPr>
          <p:nvPr>
            <p:ph type="title"/>
          </p:nvPr>
        </p:nvSpPr>
        <p:spPr>
          <a:xfrm>
            <a:off x="323850" y="304800"/>
            <a:ext cx="8515350" cy="990600"/>
          </a:xfrm>
          <a:prstGeom prst="rect">
            <a:avLst/>
          </a:prstGeom>
        </p:spPr>
        <p:txBody>
          <a:bodyPr anchor="ctr" anchorCtr="0">
            <a:normAutofit/>
          </a:bodyPr>
          <a:lstStyle>
            <a:lvl1pPr>
              <a:defRPr sz="2800">
                <a:solidFill>
                  <a:schemeClr val="bg1"/>
                </a:solidFill>
              </a:defRPr>
            </a:lvl1pPr>
          </a:lstStyle>
          <a:p>
            <a:r>
              <a:rPr lang="en-US" dirty="0" smtClean="0"/>
              <a:t>Click to edit Master title style</a:t>
            </a:r>
            <a:endParaRPr lang="en-US" dirty="0"/>
          </a:p>
        </p:txBody>
      </p:sp>
      <p:grpSp>
        <p:nvGrpSpPr>
          <p:cNvPr id="9" name="Group 8"/>
          <p:cNvGrpSpPr/>
          <p:nvPr userDrawn="1"/>
        </p:nvGrpSpPr>
        <p:grpSpPr>
          <a:xfrm>
            <a:off x="7740233" y="6336972"/>
            <a:ext cx="1399539" cy="494594"/>
            <a:chOff x="7740233" y="6336972"/>
            <a:chExt cx="1399539" cy="494594"/>
          </a:xfrm>
        </p:grpSpPr>
        <p:sp>
          <p:nvSpPr>
            <p:cNvPr id="10" name="Rectangle 9"/>
            <p:cNvSpPr/>
            <p:nvPr/>
          </p:nvSpPr>
          <p:spPr>
            <a:xfrm>
              <a:off x="7994114" y="6336972"/>
              <a:ext cx="1136904" cy="3048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b="0" dirty="0" smtClean="0">
                  <a:solidFill>
                    <a:srgbClr val="FFFFFF"/>
                  </a:solidFill>
                  <a:latin typeface="Myriad Pro"/>
                  <a:cs typeface="Myriad Pro"/>
                </a:rPr>
                <a:t>Hepatitis</a:t>
              </a:r>
              <a:endParaRPr lang="en-US" sz="1800" b="0" dirty="0">
                <a:solidFill>
                  <a:srgbClr val="FFFFFF"/>
                </a:solidFill>
                <a:latin typeface="Myriad Pro"/>
                <a:cs typeface="Myriad Pro"/>
              </a:endParaRPr>
            </a:p>
          </p:txBody>
        </p:sp>
        <p:sp>
          <p:nvSpPr>
            <p:cNvPr id="11" name="Rectangle 10"/>
            <p:cNvSpPr/>
            <p:nvPr/>
          </p:nvSpPr>
          <p:spPr>
            <a:xfrm>
              <a:off x="8102609" y="6526766"/>
              <a:ext cx="1037163" cy="3048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dirty="0" smtClean="0">
                  <a:solidFill>
                    <a:srgbClr val="C25858"/>
                  </a:solidFill>
                  <a:latin typeface="Myriad Pro"/>
                  <a:cs typeface="Myriad Pro"/>
                </a:rPr>
                <a:t>web study</a:t>
              </a:r>
              <a:endParaRPr lang="en-US" sz="1300" dirty="0">
                <a:solidFill>
                  <a:srgbClr val="C25858"/>
                </a:solidFill>
                <a:latin typeface="Myriad Pro"/>
                <a:cs typeface="Myriad Pro"/>
              </a:endParaRPr>
            </a:p>
          </p:txBody>
        </p:sp>
        <p:grpSp>
          <p:nvGrpSpPr>
            <p:cNvPr id="12" name="Group 11"/>
            <p:cNvGrpSpPr/>
            <p:nvPr/>
          </p:nvGrpSpPr>
          <p:grpSpPr>
            <a:xfrm>
              <a:off x="7740233" y="6413546"/>
              <a:ext cx="354457" cy="350649"/>
              <a:chOff x="7752933" y="6426246"/>
              <a:chExt cx="354457" cy="350649"/>
            </a:xfrm>
          </p:grpSpPr>
          <p:sp>
            <p:nvSpPr>
              <p:cNvPr id="13" name="Dodecagon 12"/>
              <p:cNvSpPr>
                <a:spLocks noChangeAspect="1"/>
              </p:cNvSpPr>
              <p:nvPr/>
            </p:nvSpPr>
            <p:spPr>
              <a:xfrm>
                <a:off x="7921208" y="64262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Dodecagon 13"/>
              <p:cNvSpPr>
                <a:spLocks noChangeAspect="1"/>
              </p:cNvSpPr>
              <p:nvPr/>
            </p:nvSpPr>
            <p:spPr>
              <a:xfrm>
                <a:off x="7857708" y="64389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Dodecagon 14"/>
              <p:cNvSpPr>
                <a:spLocks noChangeAspect="1"/>
              </p:cNvSpPr>
              <p:nvPr/>
            </p:nvSpPr>
            <p:spPr>
              <a:xfrm>
                <a:off x="7978358" y="64389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Dodecagon 15"/>
              <p:cNvSpPr>
                <a:spLocks noChangeAspect="1"/>
              </p:cNvSpPr>
              <p:nvPr/>
            </p:nvSpPr>
            <p:spPr>
              <a:xfrm>
                <a:off x="8032333" y="6471967"/>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Dodecagon 16"/>
              <p:cNvSpPr>
                <a:spLocks noChangeAspect="1"/>
              </p:cNvSpPr>
              <p:nvPr/>
            </p:nvSpPr>
            <p:spPr>
              <a:xfrm>
                <a:off x="8068529" y="6525942"/>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Dodecagon 24"/>
              <p:cNvSpPr>
                <a:spLocks noChangeAspect="1"/>
              </p:cNvSpPr>
              <p:nvPr/>
            </p:nvSpPr>
            <p:spPr>
              <a:xfrm>
                <a:off x="8079958" y="6586267"/>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Dodecagon 25"/>
              <p:cNvSpPr>
                <a:spLocks noChangeAspect="1"/>
              </p:cNvSpPr>
              <p:nvPr/>
            </p:nvSpPr>
            <p:spPr>
              <a:xfrm>
                <a:off x="7806908" y="6473871"/>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Dodecagon 26"/>
              <p:cNvSpPr>
                <a:spLocks noChangeAspect="1"/>
              </p:cNvSpPr>
              <p:nvPr/>
            </p:nvSpPr>
            <p:spPr>
              <a:xfrm>
                <a:off x="8067258" y="6651671"/>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Dodecagon 27"/>
              <p:cNvSpPr>
                <a:spLocks noChangeAspect="1"/>
              </p:cNvSpPr>
              <p:nvPr/>
            </p:nvSpPr>
            <p:spPr>
              <a:xfrm>
                <a:off x="7768808" y="65278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Dodecagon 28"/>
              <p:cNvSpPr>
                <a:spLocks noChangeAspect="1"/>
              </p:cNvSpPr>
              <p:nvPr/>
            </p:nvSpPr>
            <p:spPr>
              <a:xfrm>
                <a:off x="8035508" y="67056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Dodecagon 29"/>
              <p:cNvSpPr>
                <a:spLocks noChangeAspect="1"/>
              </p:cNvSpPr>
              <p:nvPr/>
            </p:nvSpPr>
            <p:spPr>
              <a:xfrm>
                <a:off x="7981533" y="6738667"/>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Dodecagon 30"/>
              <p:cNvSpPr>
                <a:spLocks noChangeAspect="1"/>
              </p:cNvSpPr>
              <p:nvPr/>
            </p:nvSpPr>
            <p:spPr>
              <a:xfrm>
                <a:off x="7921208" y="6749463"/>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Dodecagon 31"/>
              <p:cNvSpPr>
                <a:spLocks noChangeAspect="1"/>
              </p:cNvSpPr>
              <p:nvPr/>
            </p:nvSpPr>
            <p:spPr>
              <a:xfrm>
                <a:off x="7857708" y="6740571"/>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Dodecagon 32"/>
              <p:cNvSpPr>
                <a:spLocks noChangeAspect="1"/>
              </p:cNvSpPr>
              <p:nvPr/>
            </p:nvSpPr>
            <p:spPr>
              <a:xfrm>
                <a:off x="7803733" y="6703104"/>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Dodecagon 33"/>
              <p:cNvSpPr>
                <a:spLocks noChangeAspect="1"/>
              </p:cNvSpPr>
              <p:nvPr/>
            </p:nvSpPr>
            <p:spPr>
              <a:xfrm>
                <a:off x="7752933" y="65913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Dodecagon 34"/>
              <p:cNvSpPr>
                <a:spLocks noChangeAspect="1"/>
              </p:cNvSpPr>
              <p:nvPr/>
            </p:nvSpPr>
            <p:spPr>
              <a:xfrm>
                <a:off x="7768808" y="664849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Dodecagon 35"/>
              <p:cNvSpPr>
                <a:spLocks noChangeAspect="1"/>
              </p:cNvSpPr>
              <p:nvPr/>
            </p:nvSpPr>
            <p:spPr>
              <a:xfrm>
                <a:off x="7886283" y="6581821"/>
                <a:ext cx="32004" cy="32004"/>
              </a:xfrm>
              <a:prstGeom prst="dodecagon">
                <a:avLst/>
              </a:prstGeom>
              <a:solidFill>
                <a:srgbClr val="CB39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Dodecagon 36"/>
              <p:cNvSpPr>
                <a:spLocks noChangeAspect="1"/>
              </p:cNvSpPr>
              <p:nvPr/>
            </p:nvSpPr>
            <p:spPr>
              <a:xfrm>
                <a:off x="7952958" y="6581821"/>
                <a:ext cx="32004" cy="32004"/>
              </a:xfrm>
              <a:prstGeom prst="dodecagon">
                <a:avLst/>
              </a:prstGeom>
              <a:solidFill>
                <a:srgbClr val="CB39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rot="2305559" flipH="1" flipV="1">
                <a:off x="7916243" y="6531622"/>
                <a:ext cx="32004" cy="32004"/>
              </a:xfrm>
              <a:prstGeom prst="ellipse">
                <a:avLst/>
              </a:prstGeom>
              <a:gradFill flip="none" rotWithShape="1">
                <a:gsLst>
                  <a:gs pos="100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rot="2305559" flipH="1" flipV="1">
                <a:off x="7919418" y="6635339"/>
                <a:ext cx="32004" cy="32004"/>
              </a:xfrm>
              <a:prstGeom prst="ellipse">
                <a:avLst/>
              </a:prstGeom>
              <a:gradFill flip="none" rotWithShape="1">
                <a:gsLst>
                  <a:gs pos="100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Oval 39"/>
              <p:cNvSpPr>
                <a:spLocks noChangeAspect="1"/>
              </p:cNvSpPr>
              <p:nvPr/>
            </p:nvSpPr>
            <p:spPr>
              <a:xfrm rot="2305559" flipH="1" flipV="1">
                <a:off x="7984834" y="6622301"/>
                <a:ext cx="27432" cy="27432"/>
              </a:xfrm>
              <a:prstGeom prst="ellipse">
                <a:avLst/>
              </a:prstGeom>
              <a:gradFill flip="none" rotWithShape="1">
                <a:gsLst>
                  <a:gs pos="100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Oval 40"/>
              <p:cNvSpPr>
                <a:spLocks noChangeAspect="1"/>
              </p:cNvSpPr>
              <p:nvPr/>
            </p:nvSpPr>
            <p:spPr>
              <a:xfrm rot="2305559" flipH="1" flipV="1">
                <a:off x="7861009" y="6628063"/>
                <a:ext cx="27432" cy="27432"/>
              </a:xfrm>
              <a:prstGeom prst="ellipse">
                <a:avLst/>
              </a:prstGeom>
              <a:gradFill flip="none" rotWithShape="1">
                <a:gsLst>
                  <a:gs pos="100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Oval 41"/>
              <p:cNvSpPr>
                <a:spLocks noChangeAspect="1"/>
              </p:cNvSpPr>
              <p:nvPr/>
            </p:nvSpPr>
            <p:spPr>
              <a:xfrm rot="2305559" flipH="1" flipV="1">
                <a:off x="7948196" y="6690118"/>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Oval 42"/>
              <p:cNvSpPr>
                <a:spLocks noChangeAspect="1"/>
              </p:cNvSpPr>
              <p:nvPr/>
            </p:nvSpPr>
            <p:spPr>
              <a:xfrm rot="2305559" flipH="1" flipV="1">
                <a:off x="7948196" y="6689771"/>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Oval 43"/>
              <p:cNvSpPr>
                <a:spLocks noChangeAspect="1"/>
              </p:cNvSpPr>
              <p:nvPr/>
            </p:nvSpPr>
            <p:spPr>
              <a:xfrm rot="2305559" flipH="1" flipV="1">
                <a:off x="7884228" y="6691174"/>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rot="2305559" flipH="1" flipV="1">
                <a:off x="7884228" y="6690827"/>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Oval 45"/>
              <p:cNvSpPr>
                <a:spLocks noChangeAspect="1"/>
              </p:cNvSpPr>
              <p:nvPr/>
            </p:nvSpPr>
            <p:spPr>
              <a:xfrm rot="2305559" flipH="1" flipV="1">
                <a:off x="7826609" y="6660480"/>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Oval 46"/>
              <p:cNvSpPr>
                <a:spLocks noChangeAspect="1"/>
              </p:cNvSpPr>
              <p:nvPr/>
            </p:nvSpPr>
            <p:spPr>
              <a:xfrm rot="2305559" flipH="1" flipV="1">
                <a:off x="7826609" y="6660133"/>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Oval 47"/>
              <p:cNvSpPr>
                <a:spLocks noChangeAspect="1"/>
              </p:cNvSpPr>
              <p:nvPr/>
            </p:nvSpPr>
            <p:spPr>
              <a:xfrm rot="2305559" flipH="1" flipV="1">
                <a:off x="7806844" y="6601211"/>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rot="2305559" flipH="1" flipV="1">
                <a:off x="7806844" y="6600864"/>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rot="2305559" flipH="1" flipV="1">
                <a:off x="7822719" y="6548292"/>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rot="2305559" flipH="1" flipV="1">
                <a:off x="7822719" y="6547945"/>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Oval 51"/>
              <p:cNvSpPr>
                <a:spLocks noChangeAspect="1"/>
              </p:cNvSpPr>
              <p:nvPr/>
            </p:nvSpPr>
            <p:spPr>
              <a:xfrm rot="2305559" flipH="1" flipV="1">
                <a:off x="7859761" y="6504897"/>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rot="2305559" flipH="1" flipV="1">
                <a:off x="7859761" y="6504550"/>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Oval 53"/>
              <p:cNvSpPr>
                <a:spLocks noChangeAspect="1"/>
              </p:cNvSpPr>
              <p:nvPr/>
            </p:nvSpPr>
            <p:spPr>
              <a:xfrm rot="2305559" flipH="1" flipV="1">
                <a:off x="7916446" y="6474218"/>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Oval 54"/>
              <p:cNvSpPr>
                <a:spLocks noChangeAspect="1"/>
              </p:cNvSpPr>
              <p:nvPr/>
            </p:nvSpPr>
            <p:spPr>
              <a:xfrm rot="2305559" flipH="1" flipV="1">
                <a:off x="7916446" y="6473871"/>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Oval 55"/>
              <p:cNvSpPr>
                <a:spLocks noChangeAspect="1"/>
              </p:cNvSpPr>
              <p:nvPr/>
            </p:nvSpPr>
            <p:spPr>
              <a:xfrm rot="2305559" flipH="1" flipV="1">
                <a:off x="7981597" y="6504909"/>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Oval 56"/>
              <p:cNvSpPr>
                <a:spLocks noChangeAspect="1"/>
              </p:cNvSpPr>
              <p:nvPr/>
            </p:nvSpPr>
            <p:spPr>
              <a:xfrm rot="2305559" flipH="1" flipV="1">
                <a:off x="7981597" y="6504562"/>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Oval 57"/>
              <p:cNvSpPr>
                <a:spLocks noChangeAspect="1"/>
              </p:cNvSpPr>
              <p:nvPr/>
            </p:nvSpPr>
            <p:spPr>
              <a:xfrm rot="2305559" flipH="1" flipV="1">
                <a:off x="8007591" y="6551476"/>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rot="2305559" flipH="1" flipV="1">
                <a:off x="8007591" y="6551129"/>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rot="2305559" flipH="1" flipV="1">
                <a:off x="8006870" y="6664718"/>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rot="2305559" flipH="1" flipV="1">
                <a:off x="8006870" y="6664371"/>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Oval 61"/>
              <p:cNvSpPr>
                <a:spLocks noChangeAspect="1"/>
              </p:cNvSpPr>
              <p:nvPr/>
            </p:nvSpPr>
            <p:spPr>
              <a:xfrm rot="2305559" flipH="1" flipV="1">
                <a:off x="8030746" y="6610743"/>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Oval 62"/>
              <p:cNvSpPr>
                <a:spLocks noChangeAspect="1"/>
              </p:cNvSpPr>
              <p:nvPr/>
            </p:nvSpPr>
            <p:spPr>
              <a:xfrm rot="2305559" flipH="1" flipV="1">
                <a:off x="8030746" y="6610396"/>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sp>
        <p:nvSpPr>
          <p:cNvPr id="65" name="Content Placeholder 4"/>
          <p:cNvSpPr>
            <a:spLocks noGrp="1"/>
          </p:cNvSpPr>
          <p:nvPr>
            <p:ph sz="quarter" idx="13" hasCustomPrompt="1"/>
          </p:nvPr>
        </p:nvSpPr>
        <p:spPr>
          <a:xfrm>
            <a:off x="304818" y="6461760"/>
            <a:ext cx="7388319" cy="320040"/>
          </a:xfrm>
          <a:prstGeom prst="rect">
            <a:avLst/>
          </a:prstGeom>
        </p:spPr>
        <p:txBody>
          <a:bodyPr vert="horz" anchor="ctr"/>
          <a:lstStyle>
            <a:lvl1pPr marL="0" indent="0">
              <a:buNone/>
              <a:defRPr sz="1400" b="1">
                <a:solidFill>
                  <a:schemeClr val="bg1"/>
                </a:solidFill>
                <a:latin typeface="Arial"/>
                <a:cs typeface="Arial"/>
              </a:defRPr>
            </a:lvl1pPr>
          </a:lstStyle>
          <a:p>
            <a:pPr lvl="0"/>
            <a:r>
              <a:rPr lang="en-US" dirty="0" smtClean="0"/>
              <a:t>Click to Add Source</a:t>
            </a:r>
            <a:endParaRPr lang="en-US" dirty="0"/>
          </a:p>
        </p:txBody>
      </p:sp>
    </p:spTree>
    <p:extLst>
      <p:ext uri="{BB962C8B-B14F-4D97-AF65-F5344CB8AC3E}">
        <p14:creationId xmlns:p14="http://schemas.microsoft.com/office/powerpoint/2010/main" val="602427498"/>
      </p:ext>
    </p:extLst>
  </p:cSld>
  <p:clrMapOvr>
    <a:masterClrMapping/>
  </p:clrMapOvr>
  <p:transition xmlns:p14="http://schemas.microsoft.com/office/powerpoint/2010/main" spd="slow"/>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Open Blue">
    <p:spTree>
      <p:nvGrpSpPr>
        <p:cNvPr id="1" name=""/>
        <p:cNvGrpSpPr/>
        <p:nvPr/>
      </p:nvGrpSpPr>
      <p:grpSpPr>
        <a:xfrm>
          <a:off x="0" y="0"/>
          <a:ext cx="0" cy="0"/>
          <a:chOff x="0" y="0"/>
          <a:chExt cx="0" cy="0"/>
        </a:xfrm>
      </p:grpSpPr>
      <p:pic>
        <p:nvPicPr>
          <p:cNvPr id="21" name="Picture 20"/>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57371" cy="6873240"/>
          </a:xfrm>
          <a:prstGeom prst="rect">
            <a:avLst/>
          </a:prstGeom>
        </p:spPr>
      </p:pic>
      <p:grpSp>
        <p:nvGrpSpPr>
          <p:cNvPr id="9" name="Group 8"/>
          <p:cNvGrpSpPr/>
          <p:nvPr userDrawn="1"/>
        </p:nvGrpSpPr>
        <p:grpSpPr>
          <a:xfrm>
            <a:off x="7740233" y="6336972"/>
            <a:ext cx="1399539" cy="494594"/>
            <a:chOff x="7740233" y="6336972"/>
            <a:chExt cx="1399539" cy="494594"/>
          </a:xfrm>
        </p:grpSpPr>
        <p:sp>
          <p:nvSpPr>
            <p:cNvPr id="10" name="Rectangle 9"/>
            <p:cNvSpPr/>
            <p:nvPr/>
          </p:nvSpPr>
          <p:spPr>
            <a:xfrm>
              <a:off x="7994114" y="6336972"/>
              <a:ext cx="1136904" cy="3048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b="0" dirty="0" smtClean="0">
                  <a:solidFill>
                    <a:srgbClr val="FFFFFF"/>
                  </a:solidFill>
                  <a:latin typeface="Myriad Pro"/>
                  <a:cs typeface="Myriad Pro"/>
                </a:rPr>
                <a:t>Hepatitis</a:t>
              </a:r>
              <a:endParaRPr lang="en-US" sz="1800" b="0" dirty="0">
                <a:solidFill>
                  <a:srgbClr val="FFFFFF"/>
                </a:solidFill>
                <a:latin typeface="Myriad Pro"/>
                <a:cs typeface="Myriad Pro"/>
              </a:endParaRPr>
            </a:p>
          </p:txBody>
        </p:sp>
        <p:sp>
          <p:nvSpPr>
            <p:cNvPr id="11" name="Rectangle 10"/>
            <p:cNvSpPr/>
            <p:nvPr/>
          </p:nvSpPr>
          <p:spPr>
            <a:xfrm>
              <a:off x="8102609" y="6526766"/>
              <a:ext cx="1037163" cy="3048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dirty="0" smtClean="0">
                  <a:solidFill>
                    <a:srgbClr val="C25858"/>
                  </a:solidFill>
                  <a:latin typeface="Myriad Pro"/>
                  <a:cs typeface="Myriad Pro"/>
                </a:rPr>
                <a:t>web study</a:t>
              </a:r>
              <a:endParaRPr lang="en-US" sz="1300" dirty="0">
                <a:solidFill>
                  <a:srgbClr val="C25858"/>
                </a:solidFill>
                <a:latin typeface="Myriad Pro"/>
                <a:cs typeface="Myriad Pro"/>
              </a:endParaRPr>
            </a:p>
          </p:txBody>
        </p:sp>
        <p:grpSp>
          <p:nvGrpSpPr>
            <p:cNvPr id="12" name="Group 11"/>
            <p:cNvGrpSpPr/>
            <p:nvPr/>
          </p:nvGrpSpPr>
          <p:grpSpPr>
            <a:xfrm>
              <a:off x="7740233" y="6413546"/>
              <a:ext cx="354457" cy="350649"/>
              <a:chOff x="7752933" y="6426246"/>
              <a:chExt cx="354457" cy="350649"/>
            </a:xfrm>
          </p:grpSpPr>
          <p:sp>
            <p:nvSpPr>
              <p:cNvPr id="13" name="Dodecagon 12"/>
              <p:cNvSpPr>
                <a:spLocks noChangeAspect="1"/>
              </p:cNvSpPr>
              <p:nvPr/>
            </p:nvSpPr>
            <p:spPr>
              <a:xfrm>
                <a:off x="7921208" y="64262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Dodecagon 13"/>
              <p:cNvSpPr>
                <a:spLocks noChangeAspect="1"/>
              </p:cNvSpPr>
              <p:nvPr/>
            </p:nvSpPr>
            <p:spPr>
              <a:xfrm>
                <a:off x="7857708" y="64389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Dodecagon 14"/>
              <p:cNvSpPr>
                <a:spLocks noChangeAspect="1"/>
              </p:cNvSpPr>
              <p:nvPr/>
            </p:nvSpPr>
            <p:spPr>
              <a:xfrm>
                <a:off x="7978358" y="64389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Dodecagon 15"/>
              <p:cNvSpPr>
                <a:spLocks noChangeAspect="1"/>
              </p:cNvSpPr>
              <p:nvPr/>
            </p:nvSpPr>
            <p:spPr>
              <a:xfrm>
                <a:off x="8032333" y="6471967"/>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Dodecagon 16"/>
              <p:cNvSpPr>
                <a:spLocks noChangeAspect="1"/>
              </p:cNvSpPr>
              <p:nvPr/>
            </p:nvSpPr>
            <p:spPr>
              <a:xfrm>
                <a:off x="8068529" y="6525942"/>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Dodecagon 24"/>
              <p:cNvSpPr>
                <a:spLocks noChangeAspect="1"/>
              </p:cNvSpPr>
              <p:nvPr/>
            </p:nvSpPr>
            <p:spPr>
              <a:xfrm>
                <a:off x="8079958" y="6586267"/>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Dodecagon 25"/>
              <p:cNvSpPr>
                <a:spLocks noChangeAspect="1"/>
              </p:cNvSpPr>
              <p:nvPr/>
            </p:nvSpPr>
            <p:spPr>
              <a:xfrm>
                <a:off x="7806908" y="6473871"/>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Dodecagon 26"/>
              <p:cNvSpPr>
                <a:spLocks noChangeAspect="1"/>
              </p:cNvSpPr>
              <p:nvPr/>
            </p:nvSpPr>
            <p:spPr>
              <a:xfrm>
                <a:off x="8067258" y="6651671"/>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Dodecagon 27"/>
              <p:cNvSpPr>
                <a:spLocks noChangeAspect="1"/>
              </p:cNvSpPr>
              <p:nvPr/>
            </p:nvSpPr>
            <p:spPr>
              <a:xfrm>
                <a:off x="7768808" y="65278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Dodecagon 28"/>
              <p:cNvSpPr>
                <a:spLocks noChangeAspect="1"/>
              </p:cNvSpPr>
              <p:nvPr/>
            </p:nvSpPr>
            <p:spPr>
              <a:xfrm>
                <a:off x="8035508" y="67056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Dodecagon 29"/>
              <p:cNvSpPr>
                <a:spLocks noChangeAspect="1"/>
              </p:cNvSpPr>
              <p:nvPr/>
            </p:nvSpPr>
            <p:spPr>
              <a:xfrm>
                <a:off x="7981533" y="6738667"/>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Dodecagon 30"/>
              <p:cNvSpPr>
                <a:spLocks noChangeAspect="1"/>
              </p:cNvSpPr>
              <p:nvPr/>
            </p:nvSpPr>
            <p:spPr>
              <a:xfrm>
                <a:off x="7921208" y="6749463"/>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Dodecagon 31"/>
              <p:cNvSpPr>
                <a:spLocks noChangeAspect="1"/>
              </p:cNvSpPr>
              <p:nvPr/>
            </p:nvSpPr>
            <p:spPr>
              <a:xfrm>
                <a:off x="7857708" y="6740571"/>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Dodecagon 32"/>
              <p:cNvSpPr>
                <a:spLocks noChangeAspect="1"/>
              </p:cNvSpPr>
              <p:nvPr/>
            </p:nvSpPr>
            <p:spPr>
              <a:xfrm>
                <a:off x="7803733" y="6703104"/>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Dodecagon 33"/>
              <p:cNvSpPr>
                <a:spLocks noChangeAspect="1"/>
              </p:cNvSpPr>
              <p:nvPr/>
            </p:nvSpPr>
            <p:spPr>
              <a:xfrm>
                <a:off x="7752933" y="65913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Dodecagon 34"/>
              <p:cNvSpPr>
                <a:spLocks noChangeAspect="1"/>
              </p:cNvSpPr>
              <p:nvPr/>
            </p:nvSpPr>
            <p:spPr>
              <a:xfrm>
                <a:off x="7768808" y="664849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Dodecagon 35"/>
              <p:cNvSpPr>
                <a:spLocks noChangeAspect="1"/>
              </p:cNvSpPr>
              <p:nvPr/>
            </p:nvSpPr>
            <p:spPr>
              <a:xfrm>
                <a:off x="7886283" y="6581821"/>
                <a:ext cx="32004" cy="32004"/>
              </a:xfrm>
              <a:prstGeom prst="dodecagon">
                <a:avLst/>
              </a:prstGeom>
              <a:solidFill>
                <a:srgbClr val="CB39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Dodecagon 36"/>
              <p:cNvSpPr>
                <a:spLocks noChangeAspect="1"/>
              </p:cNvSpPr>
              <p:nvPr/>
            </p:nvSpPr>
            <p:spPr>
              <a:xfrm>
                <a:off x="7952958" y="6581821"/>
                <a:ext cx="32004" cy="32004"/>
              </a:xfrm>
              <a:prstGeom prst="dodecagon">
                <a:avLst/>
              </a:prstGeom>
              <a:solidFill>
                <a:srgbClr val="CB39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rot="2305559" flipH="1" flipV="1">
                <a:off x="7916243" y="6531622"/>
                <a:ext cx="32004" cy="32004"/>
              </a:xfrm>
              <a:prstGeom prst="ellipse">
                <a:avLst/>
              </a:prstGeom>
              <a:gradFill flip="none" rotWithShape="1">
                <a:gsLst>
                  <a:gs pos="100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rot="2305559" flipH="1" flipV="1">
                <a:off x="7919418" y="6635339"/>
                <a:ext cx="32004" cy="32004"/>
              </a:xfrm>
              <a:prstGeom prst="ellipse">
                <a:avLst/>
              </a:prstGeom>
              <a:gradFill flip="none" rotWithShape="1">
                <a:gsLst>
                  <a:gs pos="100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Oval 39"/>
              <p:cNvSpPr>
                <a:spLocks noChangeAspect="1"/>
              </p:cNvSpPr>
              <p:nvPr/>
            </p:nvSpPr>
            <p:spPr>
              <a:xfrm rot="2305559" flipH="1" flipV="1">
                <a:off x="7984834" y="6622301"/>
                <a:ext cx="27432" cy="27432"/>
              </a:xfrm>
              <a:prstGeom prst="ellipse">
                <a:avLst/>
              </a:prstGeom>
              <a:gradFill flip="none" rotWithShape="1">
                <a:gsLst>
                  <a:gs pos="100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Oval 40"/>
              <p:cNvSpPr>
                <a:spLocks noChangeAspect="1"/>
              </p:cNvSpPr>
              <p:nvPr/>
            </p:nvSpPr>
            <p:spPr>
              <a:xfrm rot="2305559" flipH="1" flipV="1">
                <a:off x="7861009" y="6628063"/>
                <a:ext cx="27432" cy="27432"/>
              </a:xfrm>
              <a:prstGeom prst="ellipse">
                <a:avLst/>
              </a:prstGeom>
              <a:gradFill flip="none" rotWithShape="1">
                <a:gsLst>
                  <a:gs pos="100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Oval 41"/>
              <p:cNvSpPr>
                <a:spLocks noChangeAspect="1"/>
              </p:cNvSpPr>
              <p:nvPr/>
            </p:nvSpPr>
            <p:spPr>
              <a:xfrm rot="2305559" flipH="1" flipV="1">
                <a:off x="7948196" y="6690118"/>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Oval 42"/>
              <p:cNvSpPr>
                <a:spLocks noChangeAspect="1"/>
              </p:cNvSpPr>
              <p:nvPr/>
            </p:nvSpPr>
            <p:spPr>
              <a:xfrm rot="2305559" flipH="1" flipV="1">
                <a:off x="7948196" y="6689771"/>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Oval 43"/>
              <p:cNvSpPr>
                <a:spLocks noChangeAspect="1"/>
              </p:cNvSpPr>
              <p:nvPr/>
            </p:nvSpPr>
            <p:spPr>
              <a:xfrm rot="2305559" flipH="1" flipV="1">
                <a:off x="7884228" y="6691174"/>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rot="2305559" flipH="1" flipV="1">
                <a:off x="7884228" y="6690827"/>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Oval 45"/>
              <p:cNvSpPr>
                <a:spLocks noChangeAspect="1"/>
              </p:cNvSpPr>
              <p:nvPr/>
            </p:nvSpPr>
            <p:spPr>
              <a:xfrm rot="2305559" flipH="1" flipV="1">
                <a:off x="7826609" y="6660480"/>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Oval 46"/>
              <p:cNvSpPr>
                <a:spLocks noChangeAspect="1"/>
              </p:cNvSpPr>
              <p:nvPr/>
            </p:nvSpPr>
            <p:spPr>
              <a:xfrm rot="2305559" flipH="1" flipV="1">
                <a:off x="7826609" y="6660133"/>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Oval 47"/>
              <p:cNvSpPr>
                <a:spLocks noChangeAspect="1"/>
              </p:cNvSpPr>
              <p:nvPr/>
            </p:nvSpPr>
            <p:spPr>
              <a:xfrm rot="2305559" flipH="1" flipV="1">
                <a:off x="7806844" y="6601211"/>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rot="2305559" flipH="1" flipV="1">
                <a:off x="7806844" y="6600864"/>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rot="2305559" flipH="1" flipV="1">
                <a:off x="7822719" y="6548292"/>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rot="2305559" flipH="1" flipV="1">
                <a:off x="7822719" y="6547945"/>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Oval 51"/>
              <p:cNvSpPr>
                <a:spLocks noChangeAspect="1"/>
              </p:cNvSpPr>
              <p:nvPr/>
            </p:nvSpPr>
            <p:spPr>
              <a:xfrm rot="2305559" flipH="1" flipV="1">
                <a:off x="7859761" y="6504897"/>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rot="2305559" flipH="1" flipV="1">
                <a:off x="7859761" y="6504550"/>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Oval 53"/>
              <p:cNvSpPr>
                <a:spLocks noChangeAspect="1"/>
              </p:cNvSpPr>
              <p:nvPr/>
            </p:nvSpPr>
            <p:spPr>
              <a:xfrm rot="2305559" flipH="1" flipV="1">
                <a:off x="7916446" y="6474218"/>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Oval 54"/>
              <p:cNvSpPr>
                <a:spLocks noChangeAspect="1"/>
              </p:cNvSpPr>
              <p:nvPr/>
            </p:nvSpPr>
            <p:spPr>
              <a:xfrm rot="2305559" flipH="1" flipV="1">
                <a:off x="7916446" y="6473871"/>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Oval 55"/>
              <p:cNvSpPr>
                <a:spLocks noChangeAspect="1"/>
              </p:cNvSpPr>
              <p:nvPr/>
            </p:nvSpPr>
            <p:spPr>
              <a:xfrm rot="2305559" flipH="1" flipV="1">
                <a:off x="7981597" y="6504909"/>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Oval 56"/>
              <p:cNvSpPr>
                <a:spLocks noChangeAspect="1"/>
              </p:cNvSpPr>
              <p:nvPr/>
            </p:nvSpPr>
            <p:spPr>
              <a:xfrm rot="2305559" flipH="1" flipV="1">
                <a:off x="7981597" y="6504562"/>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Oval 57"/>
              <p:cNvSpPr>
                <a:spLocks noChangeAspect="1"/>
              </p:cNvSpPr>
              <p:nvPr/>
            </p:nvSpPr>
            <p:spPr>
              <a:xfrm rot="2305559" flipH="1" flipV="1">
                <a:off x="8007591" y="6551476"/>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rot="2305559" flipH="1" flipV="1">
                <a:off x="8007591" y="6551129"/>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rot="2305559" flipH="1" flipV="1">
                <a:off x="8006870" y="6664718"/>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rot="2305559" flipH="1" flipV="1">
                <a:off x="8006870" y="6664371"/>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Oval 61"/>
              <p:cNvSpPr>
                <a:spLocks noChangeAspect="1"/>
              </p:cNvSpPr>
              <p:nvPr/>
            </p:nvSpPr>
            <p:spPr>
              <a:xfrm rot="2305559" flipH="1" flipV="1">
                <a:off x="8030746" y="6610743"/>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Oval 62"/>
              <p:cNvSpPr>
                <a:spLocks noChangeAspect="1"/>
              </p:cNvSpPr>
              <p:nvPr/>
            </p:nvSpPr>
            <p:spPr>
              <a:xfrm rot="2305559" flipH="1" flipV="1">
                <a:off x="8030746" y="6610396"/>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sp>
        <p:nvSpPr>
          <p:cNvPr id="65" name="Content Placeholder 4"/>
          <p:cNvSpPr>
            <a:spLocks noGrp="1"/>
          </p:cNvSpPr>
          <p:nvPr>
            <p:ph sz="quarter" idx="13" hasCustomPrompt="1"/>
          </p:nvPr>
        </p:nvSpPr>
        <p:spPr>
          <a:xfrm>
            <a:off x="304818" y="6461760"/>
            <a:ext cx="7388319" cy="320040"/>
          </a:xfrm>
          <a:prstGeom prst="rect">
            <a:avLst/>
          </a:prstGeom>
        </p:spPr>
        <p:txBody>
          <a:bodyPr vert="horz" anchor="ctr"/>
          <a:lstStyle>
            <a:lvl1pPr marL="0" indent="0">
              <a:buNone/>
              <a:defRPr sz="1400" b="1">
                <a:solidFill>
                  <a:schemeClr val="bg1"/>
                </a:solidFill>
                <a:latin typeface="Arial"/>
                <a:cs typeface="Arial"/>
              </a:defRPr>
            </a:lvl1pPr>
          </a:lstStyle>
          <a:p>
            <a:pPr lvl="0"/>
            <a:r>
              <a:rPr lang="en-US" dirty="0" smtClean="0"/>
              <a:t>Click to Add Source</a:t>
            </a:r>
            <a:endParaRPr lang="en-US" dirty="0"/>
          </a:p>
        </p:txBody>
      </p:sp>
    </p:spTree>
    <p:extLst>
      <p:ext uri="{BB962C8B-B14F-4D97-AF65-F5344CB8AC3E}">
        <p14:creationId xmlns:p14="http://schemas.microsoft.com/office/powerpoint/2010/main" val="917713818"/>
      </p:ext>
    </p:extLst>
  </p:cSld>
  <p:clrMapOvr>
    <a:masterClrMapping/>
  </p:clrMapOvr>
  <p:transition xmlns:p14="http://schemas.microsoft.com/office/powerpoint/2010/main" spd="slow"/>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Open Blue">
    <p:spTree>
      <p:nvGrpSpPr>
        <p:cNvPr id="1" name=""/>
        <p:cNvGrpSpPr/>
        <p:nvPr/>
      </p:nvGrpSpPr>
      <p:grpSpPr>
        <a:xfrm>
          <a:off x="0" y="0"/>
          <a:ext cx="0" cy="0"/>
          <a:chOff x="0" y="0"/>
          <a:chExt cx="0" cy="0"/>
        </a:xfrm>
      </p:grpSpPr>
      <p:pic>
        <p:nvPicPr>
          <p:cNvPr id="21" name="Picture 20"/>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57371" cy="6873240"/>
          </a:xfrm>
          <a:prstGeom prst="rect">
            <a:avLst/>
          </a:prstGeom>
        </p:spPr>
      </p:pic>
      <p:grpSp>
        <p:nvGrpSpPr>
          <p:cNvPr id="9" name="Group 8"/>
          <p:cNvGrpSpPr/>
          <p:nvPr userDrawn="1"/>
        </p:nvGrpSpPr>
        <p:grpSpPr>
          <a:xfrm>
            <a:off x="7740233" y="6336972"/>
            <a:ext cx="1399539" cy="494594"/>
            <a:chOff x="7740233" y="6336972"/>
            <a:chExt cx="1399539" cy="494594"/>
          </a:xfrm>
        </p:grpSpPr>
        <p:sp>
          <p:nvSpPr>
            <p:cNvPr id="10" name="Rectangle 9"/>
            <p:cNvSpPr/>
            <p:nvPr/>
          </p:nvSpPr>
          <p:spPr>
            <a:xfrm>
              <a:off x="7994114" y="6336972"/>
              <a:ext cx="1136904" cy="3048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b="0" dirty="0" smtClean="0">
                  <a:solidFill>
                    <a:srgbClr val="FFFFFF"/>
                  </a:solidFill>
                  <a:latin typeface="Myriad Pro"/>
                  <a:cs typeface="Myriad Pro"/>
                </a:rPr>
                <a:t>Hepatitis</a:t>
              </a:r>
              <a:endParaRPr lang="en-US" sz="1800" b="0" dirty="0">
                <a:solidFill>
                  <a:srgbClr val="FFFFFF"/>
                </a:solidFill>
                <a:latin typeface="Myriad Pro"/>
                <a:cs typeface="Myriad Pro"/>
              </a:endParaRPr>
            </a:p>
          </p:txBody>
        </p:sp>
        <p:sp>
          <p:nvSpPr>
            <p:cNvPr id="11" name="Rectangle 10"/>
            <p:cNvSpPr/>
            <p:nvPr/>
          </p:nvSpPr>
          <p:spPr>
            <a:xfrm>
              <a:off x="8102609" y="6526766"/>
              <a:ext cx="1037163" cy="3048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dirty="0" smtClean="0">
                  <a:solidFill>
                    <a:srgbClr val="C25858"/>
                  </a:solidFill>
                  <a:latin typeface="Myriad Pro"/>
                  <a:cs typeface="Myriad Pro"/>
                </a:rPr>
                <a:t>web study</a:t>
              </a:r>
              <a:endParaRPr lang="en-US" sz="1300" dirty="0">
                <a:solidFill>
                  <a:srgbClr val="C25858"/>
                </a:solidFill>
                <a:latin typeface="Myriad Pro"/>
                <a:cs typeface="Myriad Pro"/>
              </a:endParaRPr>
            </a:p>
          </p:txBody>
        </p:sp>
        <p:grpSp>
          <p:nvGrpSpPr>
            <p:cNvPr id="12" name="Group 11"/>
            <p:cNvGrpSpPr/>
            <p:nvPr/>
          </p:nvGrpSpPr>
          <p:grpSpPr>
            <a:xfrm>
              <a:off x="7740233" y="6413546"/>
              <a:ext cx="354457" cy="350649"/>
              <a:chOff x="7752933" y="6426246"/>
              <a:chExt cx="354457" cy="350649"/>
            </a:xfrm>
          </p:grpSpPr>
          <p:sp>
            <p:nvSpPr>
              <p:cNvPr id="13" name="Dodecagon 12"/>
              <p:cNvSpPr>
                <a:spLocks noChangeAspect="1"/>
              </p:cNvSpPr>
              <p:nvPr/>
            </p:nvSpPr>
            <p:spPr>
              <a:xfrm>
                <a:off x="7921208" y="64262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Dodecagon 13"/>
              <p:cNvSpPr>
                <a:spLocks noChangeAspect="1"/>
              </p:cNvSpPr>
              <p:nvPr/>
            </p:nvSpPr>
            <p:spPr>
              <a:xfrm>
                <a:off x="7857708" y="64389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Dodecagon 14"/>
              <p:cNvSpPr>
                <a:spLocks noChangeAspect="1"/>
              </p:cNvSpPr>
              <p:nvPr/>
            </p:nvSpPr>
            <p:spPr>
              <a:xfrm>
                <a:off x="7978358" y="64389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Dodecagon 15"/>
              <p:cNvSpPr>
                <a:spLocks noChangeAspect="1"/>
              </p:cNvSpPr>
              <p:nvPr/>
            </p:nvSpPr>
            <p:spPr>
              <a:xfrm>
                <a:off x="8032333" y="6471967"/>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Dodecagon 16"/>
              <p:cNvSpPr>
                <a:spLocks noChangeAspect="1"/>
              </p:cNvSpPr>
              <p:nvPr/>
            </p:nvSpPr>
            <p:spPr>
              <a:xfrm>
                <a:off x="8068529" y="6525942"/>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Dodecagon 24"/>
              <p:cNvSpPr>
                <a:spLocks noChangeAspect="1"/>
              </p:cNvSpPr>
              <p:nvPr/>
            </p:nvSpPr>
            <p:spPr>
              <a:xfrm>
                <a:off x="8079958" y="6586267"/>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Dodecagon 25"/>
              <p:cNvSpPr>
                <a:spLocks noChangeAspect="1"/>
              </p:cNvSpPr>
              <p:nvPr/>
            </p:nvSpPr>
            <p:spPr>
              <a:xfrm>
                <a:off x="7806908" y="6473871"/>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Dodecagon 26"/>
              <p:cNvSpPr>
                <a:spLocks noChangeAspect="1"/>
              </p:cNvSpPr>
              <p:nvPr/>
            </p:nvSpPr>
            <p:spPr>
              <a:xfrm>
                <a:off x="8067258" y="6651671"/>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Dodecagon 27"/>
              <p:cNvSpPr>
                <a:spLocks noChangeAspect="1"/>
              </p:cNvSpPr>
              <p:nvPr/>
            </p:nvSpPr>
            <p:spPr>
              <a:xfrm>
                <a:off x="7768808" y="65278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Dodecagon 28"/>
              <p:cNvSpPr>
                <a:spLocks noChangeAspect="1"/>
              </p:cNvSpPr>
              <p:nvPr/>
            </p:nvSpPr>
            <p:spPr>
              <a:xfrm>
                <a:off x="8035508" y="67056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Dodecagon 29"/>
              <p:cNvSpPr>
                <a:spLocks noChangeAspect="1"/>
              </p:cNvSpPr>
              <p:nvPr/>
            </p:nvSpPr>
            <p:spPr>
              <a:xfrm>
                <a:off x="7981533" y="6738667"/>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Dodecagon 30"/>
              <p:cNvSpPr>
                <a:spLocks noChangeAspect="1"/>
              </p:cNvSpPr>
              <p:nvPr/>
            </p:nvSpPr>
            <p:spPr>
              <a:xfrm>
                <a:off x="7921208" y="6749463"/>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Dodecagon 31"/>
              <p:cNvSpPr>
                <a:spLocks noChangeAspect="1"/>
              </p:cNvSpPr>
              <p:nvPr/>
            </p:nvSpPr>
            <p:spPr>
              <a:xfrm>
                <a:off x="7857708" y="6740571"/>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Dodecagon 32"/>
              <p:cNvSpPr>
                <a:spLocks noChangeAspect="1"/>
              </p:cNvSpPr>
              <p:nvPr/>
            </p:nvSpPr>
            <p:spPr>
              <a:xfrm>
                <a:off x="7803733" y="6703104"/>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Dodecagon 33"/>
              <p:cNvSpPr>
                <a:spLocks noChangeAspect="1"/>
              </p:cNvSpPr>
              <p:nvPr/>
            </p:nvSpPr>
            <p:spPr>
              <a:xfrm>
                <a:off x="7752933" y="65913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Dodecagon 34"/>
              <p:cNvSpPr>
                <a:spLocks noChangeAspect="1"/>
              </p:cNvSpPr>
              <p:nvPr/>
            </p:nvSpPr>
            <p:spPr>
              <a:xfrm>
                <a:off x="7768808" y="664849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Dodecagon 35"/>
              <p:cNvSpPr>
                <a:spLocks noChangeAspect="1"/>
              </p:cNvSpPr>
              <p:nvPr/>
            </p:nvSpPr>
            <p:spPr>
              <a:xfrm>
                <a:off x="7886283" y="6581821"/>
                <a:ext cx="32004" cy="32004"/>
              </a:xfrm>
              <a:prstGeom prst="dodecagon">
                <a:avLst/>
              </a:prstGeom>
              <a:solidFill>
                <a:srgbClr val="CB39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Dodecagon 36"/>
              <p:cNvSpPr>
                <a:spLocks noChangeAspect="1"/>
              </p:cNvSpPr>
              <p:nvPr/>
            </p:nvSpPr>
            <p:spPr>
              <a:xfrm>
                <a:off x="7952958" y="6581821"/>
                <a:ext cx="32004" cy="32004"/>
              </a:xfrm>
              <a:prstGeom prst="dodecagon">
                <a:avLst/>
              </a:prstGeom>
              <a:solidFill>
                <a:srgbClr val="CB39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rot="2305559" flipH="1" flipV="1">
                <a:off x="7916243" y="6531622"/>
                <a:ext cx="32004" cy="32004"/>
              </a:xfrm>
              <a:prstGeom prst="ellipse">
                <a:avLst/>
              </a:prstGeom>
              <a:gradFill flip="none" rotWithShape="1">
                <a:gsLst>
                  <a:gs pos="100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rot="2305559" flipH="1" flipV="1">
                <a:off x="7919418" y="6635339"/>
                <a:ext cx="32004" cy="32004"/>
              </a:xfrm>
              <a:prstGeom prst="ellipse">
                <a:avLst/>
              </a:prstGeom>
              <a:gradFill flip="none" rotWithShape="1">
                <a:gsLst>
                  <a:gs pos="100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Oval 39"/>
              <p:cNvSpPr>
                <a:spLocks noChangeAspect="1"/>
              </p:cNvSpPr>
              <p:nvPr/>
            </p:nvSpPr>
            <p:spPr>
              <a:xfrm rot="2305559" flipH="1" flipV="1">
                <a:off x="7984834" y="6622301"/>
                <a:ext cx="27432" cy="27432"/>
              </a:xfrm>
              <a:prstGeom prst="ellipse">
                <a:avLst/>
              </a:prstGeom>
              <a:gradFill flip="none" rotWithShape="1">
                <a:gsLst>
                  <a:gs pos="100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Oval 40"/>
              <p:cNvSpPr>
                <a:spLocks noChangeAspect="1"/>
              </p:cNvSpPr>
              <p:nvPr/>
            </p:nvSpPr>
            <p:spPr>
              <a:xfrm rot="2305559" flipH="1" flipV="1">
                <a:off x="7861009" y="6628063"/>
                <a:ext cx="27432" cy="27432"/>
              </a:xfrm>
              <a:prstGeom prst="ellipse">
                <a:avLst/>
              </a:prstGeom>
              <a:gradFill flip="none" rotWithShape="1">
                <a:gsLst>
                  <a:gs pos="100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Oval 41"/>
              <p:cNvSpPr>
                <a:spLocks noChangeAspect="1"/>
              </p:cNvSpPr>
              <p:nvPr/>
            </p:nvSpPr>
            <p:spPr>
              <a:xfrm rot="2305559" flipH="1" flipV="1">
                <a:off x="7948196" y="6690118"/>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Oval 42"/>
              <p:cNvSpPr>
                <a:spLocks noChangeAspect="1"/>
              </p:cNvSpPr>
              <p:nvPr/>
            </p:nvSpPr>
            <p:spPr>
              <a:xfrm rot="2305559" flipH="1" flipV="1">
                <a:off x="7948196" y="6689771"/>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Oval 43"/>
              <p:cNvSpPr>
                <a:spLocks noChangeAspect="1"/>
              </p:cNvSpPr>
              <p:nvPr/>
            </p:nvSpPr>
            <p:spPr>
              <a:xfrm rot="2305559" flipH="1" flipV="1">
                <a:off x="7884228" y="6691174"/>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rot="2305559" flipH="1" flipV="1">
                <a:off x="7884228" y="6690827"/>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Oval 45"/>
              <p:cNvSpPr>
                <a:spLocks noChangeAspect="1"/>
              </p:cNvSpPr>
              <p:nvPr/>
            </p:nvSpPr>
            <p:spPr>
              <a:xfrm rot="2305559" flipH="1" flipV="1">
                <a:off x="7826609" y="6660480"/>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Oval 46"/>
              <p:cNvSpPr>
                <a:spLocks noChangeAspect="1"/>
              </p:cNvSpPr>
              <p:nvPr/>
            </p:nvSpPr>
            <p:spPr>
              <a:xfrm rot="2305559" flipH="1" flipV="1">
                <a:off x="7826609" y="6660133"/>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Oval 47"/>
              <p:cNvSpPr>
                <a:spLocks noChangeAspect="1"/>
              </p:cNvSpPr>
              <p:nvPr/>
            </p:nvSpPr>
            <p:spPr>
              <a:xfrm rot="2305559" flipH="1" flipV="1">
                <a:off x="7806844" y="6601211"/>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rot="2305559" flipH="1" flipV="1">
                <a:off x="7806844" y="6600864"/>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rot="2305559" flipH="1" flipV="1">
                <a:off x="7822719" y="6548292"/>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rot="2305559" flipH="1" flipV="1">
                <a:off x="7822719" y="6547945"/>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Oval 51"/>
              <p:cNvSpPr>
                <a:spLocks noChangeAspect="1"/>
              </p:cNvSpPr>
              <p:nvPr/>
            </p:nvSpPr>
            <p:spPr>
              <a:xfrm rot="2305559" flipH="1" flipV="1">
                <a:off x="7859761" y="6504897"/>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rot="2305559" flipH="1" flipV="1">
                <a:off x="7859761" y="6504550"/>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Oval 53"/>
              <p:cNvSpPr>
                <a:spLocks noChangeAspect="1"/>
              </p:cNvSpPr>
              <p:nvPr/>
            </p:nvSpPr>
            <p:spPr>
              <a:xfrm rot="2305559" flipH="1" flipV="1">
                <a:off x="7916446" y="6474218"/>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Oval 54"/>
              <p:cNvSpPr>
                <a:spLocks noChangeAspect="1"/>
              </p:cNvSpPr>
              <p:nvPr/>
            </p:nvSpPr>
            <p:spPr>
              <a:xfrm rot="2305559" flipH="1" flipV="1">
                <a:off x="7916446" y="6473871"/>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Oval 55"/>
              <p:cNvSpPr>
                <a:spLocks noChangeAspect="1"/>
              </p:cNvSpPr>
              <p:nvPr/>
            </p:nvSpPr>
            <p:spPr>
              <a:xfrm rot="2305559" flipH="1" flipV="1">
                <a:off x="7981597" y="6504909"/>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Oval 56"/>
              <p:cNvSpPr>
                <a:spLocks noChangeAspect="1"/>
              </p:cNvSpPr>
              <p:nvPr/>
            </p:nvSpPr>
            <p:spPr>
              <a:xfrm rot="2305559" flipH="1" flipV="1">
                <a:off x="7981597" y="6504562"/>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Oval 57"/>
              <p:cNvSpPr>
                <a:spLocks noChangeAspect="1"/>
              </p:cNvSpPr>
              <p:nvPr/>
            </p:nvSpPr>
            <p:spPr>
              <a:xfrm rot="2305559" flipH="1" flipV="1">
                <a:off x="8007591" y="6551476"/>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rot="2305559" flipH="1" flipV="1">
                <a:off x="8007591" y="6551129"/>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rot="2305559" flipH="1" flipV="1">
                <a:off x="8006870" y="6664718"/>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rot="2305559" flipH="1" flipV="1">
                <a:off x="8006870" y="6664371"/>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Oval 61"/>
              <p:cNvSpPr>
                <a:spLocks noChangeAspect="1"/>
              </p:cNvSpPr>
              <p:nvPr/>
            </p:nvSpPr>
            <p:spPr>
              <a:xfrm rot="2305559" flipH="1" flipV="1">
                <a:off x="8030746" y="6610743"/>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Oval 62"/>
              <p:cNvSpPr>
                <a:spLocks noChangeAspect="1"/>
              </p:cNvSpPr>
              <p:nvPr/>
            </p:nvSpPr>
            <p:spPr>
              <a:xfrm rot="2305559" flipH="1" flipV="1">
                <a:off x="8030746" y="6610396"/>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sp>
        <p:nvSpPr>
          <p:cNvPr id="65" name="Content Placeholder 4"/>
          <p:cNvSpPr>
            <a:spLocks noGrp="1"/>
          </p:cNvSpPr>
          <p:nvPr>
            <p:ph sz="quarter" idx="13" hasCustomPrompt="1"/>
          </p:nvPr>
        </p:nvSpPr>
        <p:spPr>
          <a:xfrm>
            <a:off x="304818" y="6461760"/>
            <a:ext cx="7388319" cy="320040"/>
          </a:xfrm>
          <a:prstGeom prst="rect">
            <a:avLst/>
          </a:prstGeom>
        </p:spPr>
        <p:txBody>
          <a:bodyPr vert="horz" anchor="ctr"/>
          <a:lstStyle>
            <a:lvl1pPr marL="0" indent="0">
              <a:buNone/>
              <a:defRPr sz="1400" b="1">
                <a:solidFill>
                  <a:schemeClr val="bg1"/>
                </a:solidFill>
                <a:latin typeface="Arial"/>
                <a:cs typeface="Arial"/>
              </a:defRPr>
            </a:lvl1pPr>
          </a:lstStyle>
          <a:p>
            <a:pPr lvl="0"/>
            <a:r>
              <a:rPr lang="en-US" dirty="0" smtClean="0"/>
              <a:t>Click to Add Source</a:t>
            </a:r>
            <a:endParaRPr lang="en-US" dirty="0"/>
          </a:p>
        </p:txBody>
      </p:sp>
      <p:sp>
        <p:nvSpPr>
          <p:cNvPr id="64" name="Rectangle 63"/>
          <p:cNvSpPr/>
          <p:nvPr userDrawn="1"/>
        </p:nvSpPr>
        <p:spPr>
          <a:xfrm>
            <a:off x="-5856" y="2832089"/>
            <a:ext cx="9162288" cy="4038600"/>
          </a:xfrm>
          <a:prstGeom prst="rect">
            <a:avLst/>
          </a:prstGeom>
          <a:gradFill flip="none" rotWithShape="1">
            <a:gsLst>
              <a:gs pos="15000">
                <a:srgbClr val="DAE4DF"/>
              </a:gs>
              <a:gs pos="95000">
                <a:srgbClr val="757A78"/>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6" name="Picture 65" descr="Nucleus.png"/>
          <p:cNvPicPr>
            <a:picLocks noChangeAspect="1"/>
          </p:cNvPicPr>
          <p:nvPr userDrawn="1"/>
        </p:nvPicPr>
        <p:blipFill rotWithShape="1">
          <a:blip r:embed="rId3" cstate="print">
            <a:alphaModFix/>
            <a:extLst>
              <a:ext uri="{28A0092B-C50C-407E-A947-70E740481C1C}">
                <a14:useLocalDpi xmlns:a14="http://schemas.microsoft.com/office/drawing/2010/main"/>
              </a:ext>
            </a:extLst>
          </a:blip>
          <a:srcRect/>
          <a:stretch/>
        </p:blipFill>
        <p:spPr>
          <a:xfrm>
            <a:off x="-114486" y="4673600"/>
            <a:ext cx="9388705" cy="2221990"/>
          </a:xfrm>
          <a:prstGeom prst="rect">
            <a:avLst/>
          </a:prstGeom>
        </p:spPr>
      </p:pic>
      <p:grpSp>
        <p:nvGrpSpPr>
          <p:cNvPr id="67" name="Group 66"/>
          <p:cNvGrpSpPr/>
          <p:nvPr userDrawn="1"/>
        </p:nvGrpSpPr>
        <p:grpSpPr>
          <a:xfrm>
            <a:off x="-12700" y="2683933"/>
            <a:ext cx="9186333" cy="176742"/>
            <a:chOff x="-12700" y="2683933"/>
            <a:chExt cx="9186333" cy="176742"/>
          </a:xfrm>
        </p:grpSpPr>
        <p:pic>
          <p:nvPicPr>
            <p:cNvPr id="68" name="Picture 67" descr="Membrane_Light.png"/>
            <p:cNvPicPr>
              <a:picLocks noChangeAspect="1"/>
            </p:cNvPicPr>
            <p:nvPr/>
          </p:nvPicPr>
          <p:blipFill rotWithShape="1">
            <a:blip r:embed="rId4" cstate="print">
              <a:alphaModFix/>
              <a:duotone>
                <a:prstClr val="black"/>
                <a:schemeClr val="accent3">
                  <a:tint val="45000"/>
                  <a:satMod val="400000"/>
                </a:schemeClr>
              </a:duotone>
              <a:extLst>
                <a:ext uri="{BEBA8EAE-BF5A-486C-A8C5-ECC9F3942E4B}">
                  <a14:imgProps xmlns:a14="http://schemas.microsoft.com/office/drawing/2010/main">
                    <a14:imgLayer r:embed="rId5">
                      <a14:imgEffect>
                        <a14:saturation sat="33000"/>
                      </a14:imgEffect>
                    </a14:imgLayer>
                  </a14:imgProps>
                </a:ext>
                <a:ext uri="{28A0092B-C50C-407E-A947-70E740481C1C}">
                  <a14:useLocalDpi xmlns:a14="http://schemas.microsoft.com/office/drawing/2010/main"/>
                </a:ext>
              </a:extLst>
            </a:blip>
            <a:srcRect/>
            <a:stretch/>
          </p:blipFill>
          <p:spPr>
            <a:xfrm>
              <a:off x="-12700" y="2694831"/>
              <a:ext cx="3276646" cy="165844"/>
            </a:xfrm>
            <a:prstGeom prst="rect">
              <a:avLst/>
            </a:prstGeom>
          </p:spPr>
        </p:pic>
        <p:pic>
          <p:nvPicPr>
            <p:cNvPr id="69" name="Picture 68" descr="Membrane_Light.png"/>
            <p:cNvPicPr>
              <a:picLocks noChangeAspect="1"/>
            </p:cNvPicPr>
            <p:nvPr/>
          </p:nvPicPr>
          <p:blipFill rotWithShape="1">
            <a:blip r:embed="rId6" cstate="print">
              <a:alphaModFix/>
              <a:duotone>
                <a:prstClr val="black"/>
                <a:schemeClr val="accent3">
                  <a:tint val="45000"/>
                  <a:satMod val="400000"/>
                </a:schemeClr>
              </a:duotone>
              <a:extLst>
                <a:ext uri="{BEBA8EAE-BF5A-486C-A8C5-ECC9F3942E4B}">
                  <a14:imgProps xmlns:a14="http://schemas.microsoft.com/office/drawing/2010/main">
                    <a14:imgLayer r:embed="rId7">
                      <a14:imgEffect>
                        <a14:saturation sat="33000"/>
                      </a14:imgEffect>
                    </a14:imgLayer>
                  </a14:imgProps>
                </a:ext>
                <a:ext uri="{28A0092B-C50C-407E-A947-70E740481C1C}">
                  <a14:useLocalDpi xmlns:a14="http://schemas.microsoft.com/office/drawing/2010/main"/>
                </a:ext>
              </a:extLst>
            </a:blip>
            <a:srcRect/>
            <a:stretch/>
          </p:blipFill>
          <p:spPr>
            <a:xfrm>
              <a:off x="3256596" y="2694831"/>
              <a:ext cx="1651513" cy="165844"/>
            </a:xfrm>
            <a:prstGeom prst="rect">
              <a:avLst/>
            </a:prstGeom>
          </p:spPr>
        </p:pic>
        <p:pic>
          <p:nvPicPr>
            <p:cNvPr id="70" name="Picture 69" descr="Membrane_Light.png"/>
            <p:cNvPicPr>
              <a:picLocks noChangeAspect="1"/>
            </p:cNvPicPr>
            <p:nvPr/>
          </p:nvPicPr>
          <p:blipFill rotWithShape="1">
            <a:blip r:embed="rId4" cstate="print">
              <a:alphaModFix/>
              <a:duotone>
                <a:prstClr val="black"/>
                <a:schemeClr val="accent3">
                  <a:tint val="45000"/>
                  <a:satMod val="400000"/>
                </a:schemeClr>
              </a:duotone>
              <a:extLst>
                <a:ext uri="{BEBA8EAE-BF5A-486C-A8C5-ECC9F3942E4B}">
                  <a14:imgProps xmlns:a14="http://schemas.microsoft.com/office/drawing/2010/main">
                    <a14:imgLayer r:embed="rId8">
                      <a14:imgEffect>
                        <a14:saturation sat="33000"/>
                      </a14:imgEffect>
                    </a14:imgLayer>
                  </a14:imgProps>
                </a:ext>
                <a:ext uri="{28A0092B-C50C-407E-A947-70E740481C1C}">
                  <a14:useLocalDpi xmlns:a14="http://schemas.microsoft.com/office/drawing/2010/main"/>
                </a:ext>
              </a:extLst>
            </a:blip>
            <a:srcRect/>
            <a:stretch/>
          </p:blipFill>
          <p:spPr>
            <a:xfrm>
              <a:off x="4890892" y="2694831"/>
              <a:ext cx="3276646" cy="165844"/>
            </a:xfrm>
            <a:prstGeom prst="rect">
              <a:avLst/>
            </a:prstGeom>
          </p:spPr>
        </p:pic>
        <p:pic>
          <p:nvPicPr>
            <p:cNvPr id="71" name="Picture 70" descr="Membrane_Light.png"/>
            <p:cNvPicPr>
              <a:picLocks noChangeAspect="1"/>
            </p:cNvPicPr>
            <p:nvPr/>
          </p:nvPicPr>
          <p:blipFill rotWithShape="1">
            <a:blip r:embed="rId9" cstate="print">
              <a:alphaModFix/>
              <a:duotone>
                <a:prstClr val="black"/>
                <a:schemeClr val="accent3">
                  <a:tint val="45000"/>
                  <a:satMod val="400000"/>
                </a:schemeClr>
              </a:duotone>
              <a:extLst>
                <a:ext uri="{BEBA8EAE-BF5A-486C-A8C5-ECC9F3942E4B}">
                  <a14:imgProps xmlns:a14="http://schemas.microsoft.com/office/drawing/2010/main">
                    <a14:imgLayer r:embed="rId10">
                      <a14:imgEffect>
                        <a14:saturation sat="33000"/>
                      </a14:imgEffect>
                    </a14:imgLayer>
                  </a14:imgProps>
                </a:ext>
                <a:ext uri="{28A0092B-C50C-407E-A947-70E740481C1C}">
                  <a14:useLocalDpi xmlns:a14="http://schemas.microsoft.com/office/drawing/2010/main"/>
                </a:ext>
              </a:extLst>
            </a:blip>
            <a:srcRect t="-6571"/>
            <a:stretch/>
          </p:blipFill>
          <p:spPr>
            <a:xfrm>
              <a:off x="8160188" y="2683933"/>
              <a:ext cx="1013445" cy="176742"/>
            </a:xfrm>
            <a:prstGeom prst="rect">
              <a:avLst/>
            </a:prstGeom>
          </p:spPr>
        </p:pic>
      </p:grpSp>
    </p:spTree>
    <p:extLst>
      <p:ext uri="{BB962C8B-B14F-4D97-AF65-F5344CB8AC3E}">
        <p14:creationId xmlns:p14="http://schemas.microsoft.com/office/powerpoint/2010/main" val="1109366962"/>
      </p:ext>
    </p:extLst>
  </p:cSld>
  <p:clrMapOvr>
    <a:masterClrMapping/>
  </p:clrMapOvr>
  <p:transition xmlns:p14="http://schemas.microsoft.com/office/powerpoint/2010/main" spd="slow"/>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Divider A">
    <p:spTree>
      <p:nvGrpSpPr>
        <p:cNvPr id="1" name=""/>
        <p:cNvGrpSpPr/>
        <p:nvPr/>
      </p:nvGrpSpPr>
      <p:grpSpPr>
        <a:xfrm>
          <a:off x="0" y="0"/>
          <a:ext cx="0" cy="0"/>
          <a:chOff x="0" y="0"/>
          <a:chExt cx="0" cy="0"/>
        </a:xfrm>
      </p:grpSpPr>
      <p:pic>
        <p:nvPicPr>
          <p:cNvPr id="16" name="Picture 15"/>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57371" cy="1828798"/>
          </a:xfrm>
          <a:prstGeom prst="rect">
            <a:avLst/>
          </a:prstGeom>
        </p:spPr>
      </p:pic>
      <p:sp>
        <p:nvSpPr>
          <p:cNvPr id="2" name="Title 1"/>
          <p:cNvSpPr>
            <a:spLocks noGrp="1"/>
          </p:cNvSpPr>
          <p:nvPr>
            <p:ph type="title" hasCustomPrompt="1"/>
          </p:nvPr>
        </p:nvSpPr>
        <p:spPr>
          <a:xfrm>
            <a:off x="533401" y="3276600"/>
            <a:ext cx="8077200" cy="1238250"/>
          </a:xfrm>
          <a:prstGeom prst="rect">
            <a:avLst/>
          </a:prstGeom>
        </p:spPr>
        <p:txBody>
          <a:bodyPr tIns="0" anchor="t">
            <a:normAutofit/>
          </a:bodyPr>
          <a:lstStyle>
            <a:lvl1pPr algn="ctr">
              <a:defRPr sz="3200" b="0" cap="none">
                <a:solidFill>
                  <a:srgbClr val="003A78"/>
                </a:solidFill>
              </a:defRPr>
            </a:lvl1pPr>
          </a:lstStyle>
          <a:p>
            <a:r>
              <a:rPr lang="en-US" dirty="0" smtClean="0"/>
              <a:t>Click To Edit Section Title</a:t>
            </a:r>
            <a:endParaRPr lang="en-US" dirty="0"/>
          </a:p>
        </p:txBody>
      </p:sp>
      <p:sp>
        <p:nvSpPr>
          <p:cNvPr id="3" name="Text Placeholder 2"/>
          <p:cNvSpPr>
            <a:spLocks noGrp="1"/>
          </p:cNvSpPr>
          <p:nvPr>
            <p:ph type="body" idx="1" hasCustomPrompt="1"/>
          </p:nvPr>
        </p:nvSpPr>
        <p:spPr>
          <a:xfrm>
            <a:off x="533401" y="2476500"/>
            <a:ext cx="8077200" cy="790576"/>
          </a:xfrm>
          <a:prstGeom prst="rect">
            <a:avLst/>
          </a:prstGeom>
        </p:spPr>
        <p:txBody>
          <a:bodyPr bIns="0" anchor="b"/>
          <a:lstStyle>
            <a:lvl1pPr marL="0" indent="0" algn="ctr">
              <a:buNone/>
              <a:defRPr sz="2000" cap="small" baseline="0">
                <a:solidFill>
                  <a:srgbClr val="003A78"/>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ADD HEADER TEXT</a:t>
            </a:r>
          </a:p>
        </p:txBody>
      </p:sp>
      <p:pic>
        <p:nvPicPr>
          <p:cNvPr id="12" name="Picture 11"/>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flipH="1">
            <a:off x="0" y="5029202"/>
            <a:ext cx="9157371" cy="1828798"/>
          </a:xfrm>
          <a:prstGeom prst="rect">
            <a:avLst/>
          </a:prstGeom>
        </p:spPr>
      </p:pic>
      <p:cxnSp>
        <p:nvCxnSpPr>
          <p:cNvPr id="13" name="Straight Connector 12"/>
          <p:cNvCxnSpPr/>
          <p:nvPr userDrawn="1"/>
        </p:nvCxnSpPr>
        <p:spPr>
          <a:xfrm>
            <a:off x="1" y="5040312"/>
            <a:ext cx="9158733" cy="1588"/>
          </a:xfrm>
          <a:prstGeom prst="line">
            <a:avLst/>
          </a:prstGeom>
          <a:ln w="25400" cap="flat" cmpd="sng" algn="ctr">
            <a:solidFill>
              <a:srgbClr val="C0504D"/>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a:off x="1" y="1822978"/>
            <a:ext cx="9158733" cy="1588"/>
          </a:xfrm>
          <a:prstGeom prst="line">
            <a:avLst/>
          </a:prstGeom>
          <a:ln w="25400" cap="flat" cmpd="sng" algn="ctr">
            <a:solidFill>
              <a:srgbClr val="C0504D"/>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5" name="Text Placeholder 19"/>
          <p:cNvSpPr>
            <a:spLocks/>
          </p:cNvSpPr>
          <p:nvPr userDrawn="1"/>
        </p:nvSpPr>
        <p:spPr bwMode="invGray">
          <a:xfrm>
            <a:off x="0" y="-12701"/>
            <a:ext cx="9162288" cy="316990"/>
          </a:xfrm>
          <a:prstGeom prst="rect">
            <a:avLst/>
          </a:prstGeom>
          <a:solidFill>
            <a:srgbClr val="002B3E"/>
          </a:solidFill>
          <a:ln w="9525">
            <a:noFill/>
            <a:miter lim="800000"/>
            <a:headEnd/>
            <a:tailEnd/>
          </a:ln>
        </p:spPr>
        <p:txBody>
          <a:bodyPr anchor="ctr">
            <a:prstTxWarp prst="textNoShape">
              <a:avLst/>
            </a:prstTxWarp>
          </a:bodyPr>
          <a:lstStyle/>
          <a:p>
            <a:pPr marL="342900" indent="-342900" defTabSz="457200">
              <a:lnSpc>
                <a:spcPct val="60000"/>
              </a:lnSpc>
              <a:buClr>
                <a:srgbClr val="7592A4"/>
              </a:buClr>
              <a:buFont typeface="Arial" pitchFamily="-110" charset="0"/>
              <a:buNone/>
            </a:pPr>
            <a:endParaRPr lang="en-US" sz="1400" dirty="0">
              <a:solidFill>
                <a:schemeClr val="bg1"/>
              </a:solidFill>
              <a:latin typeface="Arial" pitchFamily="-110" charset="0"/>
              <a:ea typeface="ＭＳ Ｐゴシック" pitchFamily="-110" charset="-128"/>
              <a:cs typeface="ＭＳ Ｐゴシック" pitchFamily="-110" charset="-128"/>
            </a:endParaRPr>
          </a:p>
        </p:txBody>
      </p:sp>
      <p:grpSp>
        <p:nvGrpSpPr>
          <p:cNvPr id="4" name="Group 3"/>
          <p:cNvGrpSpPr/>
          <p:nvPr userDrawn="1"/>
        </p:nvGrpSpPr>
        <p:grpSpPr>
          <a:xfrm>
            <a:off x="7740233" y="6336972"/>
            <a:ext cx="1399539" cy="494594"/>
            <a:chOff x="7740233" y="6336972"/>
            <a:chExt cx="1399539" cy="494594"/>
          </a:xfrm>
        </p:grpSpPr>
        <p:sp>
          <p:nvSpPr>
            <p:cNvPr id="11" name="Rectangle 10"/>
            <p:cNvSpPr/>
            <p:nvPr/>
          </p:nvSpPr>
          <p:spPr>
            <a:xfrm>
              <a:off x="7994114" y="6336972"/>
              <a:ext cx="1136904" cy="3048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b="0" dirty="0" smtClean="0">
                  <a:solidFill>
                    <a:srgbClr val="FFFFFF"/>
                  </a:solidFill>
                  <a:latin typeface="Myriad Pro"/>
                  <a:cs typeface="Myriad Pro"/>
                </a:rPr>
                <a:t>Hepatitis</a:t>
              </a:r>
              <a:endParaRPr lang="en-US" sz="1800" b="0" dirty="0">
                <a:solidFill>
                  <a:srgbClr val="FFFFFF"/>
                </a:solidFill>
                <a:latin typeface="Myriad Pro"/>
                <a:cs typeface="Myriad Pro"/>
              </a:endParaRPr>
            </a:p>
          </p:txBody>
        </p:sp>
        <p:sp>
          <p:nvSpPr>
            <p:cNvPr id="18" name="Rectangle 17"/>
            <p:cNvSpPr/>
            <p:nvPr/>
          </p:nvSpPr>
          <p:spPr>
            <a:xfrm>
              <a:off x="8102609" y="6526766"/>
              <a:ext cx="1037163" cy="3048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dirty="0" smtClean="0">
                  <a:solidFill>
                    <a:srgbClr val="C25858"/>
                  </a:solidFill>
                  <a:latin typeface="Myriad Pro"/>
                  <a:cs typeface="Myriad Pro"/>
                </a:rPr>
                <a:t>web study</a:t>
              </a:r>
              <a:endParaRPr lang="en-US" sz="1300" dirty="0">
                <a:solidFill>
                  <a:srgbClr val="C25858"/>
                </a:solidFill>
                <a:latin typeface="Myriad Pro"/>
                <a:cs typeface="Myriad Pro"/>
              </a:endParaRPr>
            </a:p>
          </p:txBody>
        </p:sp>
        <p:grpSp>
          <p:nvGrpSpPr>
            <p:cNvPr id="19" name="Group 18"/>
            <p:cNvGrpSpPr/>
            <p:nvPr/>
          </p:nvGrpSpPr>
          <p:grpSpPr>
            <a:xfrm>
              <a:off x="7740233" y="6413546"/>
              <a:ext cx="354457" cy="350649"/>
              <a:chOff x="7752933" y="6426246"/>
              <a:chExt cx="354457" cy="350649"/>
            </a:xfrm>
          </p:grpSpPr>
          <p:sp>
            <p:nvSpPr>
              <p:cNvPr id="20" name="Dodecagon 19"/>
              <p:cNvSpPr>
                <a:spLocks noChangeAspect="1"/>
              </p:cNvSpPr>
              <p:nvPr/>
            </p:nvSpPr>
            <p:spPr>
              <a:xfrm>
                <a:off x="7921208" y="64262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Dodecagon 20"/>
              <p:cNvSpPr>
                <a:spLocks noChangeAspect="1"/>
              </p:cNvSpPr>
              <p:nvPr/>
            </p:nvSpPr>
            <p:spPr>
              <a:xfrm>
                <a:off x="7857708" y="64389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Dodecagon 21"/>
              <p:cNvSpPr>
                <a:spLocks noChangeAspect="1"/>
              </p:cNvSpPr>
              <p:nvPr/>
            </p:nvSpPr>
            <p:spPr>
              <a:xfrm>
                <a:off x="7978358" y="64389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Dodecagon 22"/>
              <p:cNvSpPr>
                <a:spLocks noChangeAspect="1"/>
              </p:cNvSpPr>
              <p:nvPr/>
            </p:nvSpPr>
            <p:spPr>
              <a:xfrm>
                <a:off x="8032333" y="6471967"/>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Dodecagon 23"/>
              <p:cNvSpPr>
                <a:spLocks noChangeAspect="1"/>
              </p:cNvSpPr>
              <p:nvPr/>
            </p:nvSpPr>
            <p:spPr>
              <a:xfrm>
                <a:off x="8068529" y="6525942"/>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Dodecagon 24"/>
              <p:cNvSpPr>
                <a:spLocks noChangeAspect="1"/>
              </p:cNvSpPr>
              <p:nvPr/>
            </p:nvSpPr>
            <p:spPr>
              <a:xfrm>
                <a:off x="8079958" y="6586267"/>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Dodecagon 25"/>
              <p:cNvSpPr>
                <a:spLocks noChangeAspect="1"/>
              </p:cNvSpPr>
              <p:nvPr/>
            </p:nvSpPr>
            <p:spPr>
              <a:xfrm>
                <a:off x="7806908" y="6473871"/>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Dodecagon 26"/>
              <p:cNvSpPr>
                <a:spLocks noChangeAspect="1"/>
              </p:cNvSpPr>
              <p:nvPr/>
            </p:nvSpPr>
            <p:spPr>
              <a:xfrm>
                <a:off x="8067258" y="6651671"/>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Dodecagon 27"/>
              <p:cNvSpPr>
                <a:spLocks noChangeAspect="1"/>
              </p:cNvSpPr>
              <p:nvPr/>
            </p:nvSpPr>
            <p:spPr>
              <a:xfrm>
                <a:off x="7768808" y="65278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Dodecagon 28"/>
              <p:cNvSpPr>
                <a:spLocks noChangeAspect="1"/>
              </p:cNvSpPr>
              <p:nvPr/>
            </p:nvSpPr>
            <p:spPr>
              <a:xfrm>
                <a:off x="8035508" y="67056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Dodecagon 29"/>
              <p:cNvSpPr>
                <a:spLocks noChangeAspect="1"/>
              </p:cNvSpPr>
              <p:nvPr/>
            </p:nvSpPr>
            <p:spPr>
              <a:xfrm>
                <a:off x="7981533" y="6738667"/>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Dodecagon 30"/>
              <p:cNvSpPr>
                <a:spLocks noChangeAspect="1"/>
              </p:cNvSpPr>
              <p:nvPr/>
            </p:nvSpPr>
            <p:spPr>
              <a:xfrm>
                <a:off x="7921208" y="6749463"/>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Dodecagon 31"/>
              <p:cNvSpPr>
                <a:spLocks noChangeAspect="1"/>
              </p:cNvSpPr>
              <p:nvPr/>
            </p:nvSpPr>
            <p:spPr>
              <a:xfrm>
                <a:off x="7857708" y="6740571"/>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Dodecagon 32"/>
              <p:cNvSpPr>
                <a:spLocks noChangeAspect="1"/>
              </p:cNvSpPr>
              <p:nvPr/>
            </p:nvSpPr>
            <p:spPr>
              <a:xfrm>
                <a:off x="7803733" y="6703104"/>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Dodecagon 33"/>
              <p:cNvSpPr>
                <a:spLocks noChangeAspect="1"/>
              </p:cNvSpPr>
              <p:nvPr/>
            </p:nvSpPr>
            <p:spPr>
              <a:xfrm>
                <a:off x="7752933" y="65913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Dodecagon 34"/>
              <p:cNvSpPr>
                <a:spLocks noChangeAspect="1"/>
              </p:cNvSpPr>
              <p:nvPr/>
            </p:nvSpPr>
            <p:spPr>
              <a:xfrm>
                <a:off x="7768808" y="664849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Dodecagon 35"/>
              <p:cNvSpPr>
                <a:spLocks noChangeAspect="1"/>
              </p:cNvSpPr>
              <p:nvPr/>
            </p:nvSpPr>
            <p:spPr>
              <a:xfrm>
                <a:off x="7886283" y="6581821"/>
                <a:ext cx="32004" cy="32004"/>
              </a:xfrm>
              <a:prstGeom prst="dodecagon">
                <a:avLst/>
              </a:prstGeom>
              <a:solidFill>
                <a:srgbClr val="CB39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Dodecagon 36"/>
              <p:cNvSpPr>
                <a:spLocks noChangeAspect="1"/>
              </p:cNvSpPr>
              <p:nvPr/>
            </p:nvSpPr>
            <p:spPr>
              <a:xfrm>
                <a:off x="7952958" y="6581821"/>
                <a:ext cx="32004" cy="32004"/>
              </a:xfrm>
              <a:prstGeom prst="dodecagon">
                <a:avLst/>
              </a:prstGeom>
              <a:solidFill>
                <a:srgbClr val="CB39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rot="2305559" flipH="1" flipV="1">
                <a:off x="7916243" y="6531622"/>
                <a:ext cx="32004" cy="32004"/>
              </a:xfrm>
              <a:prstGeom prst="ellipse">
                <a:avLst/>
              </a:prstGeom>
              <a:gradFill flip="none" rotWithShape="1">
                <a:gsLst>
                  <a:gs pos="100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rot="2305559" flipH="1" flipV="1">
                <a:off x="7919418" y="6635339"/>
                <a:ext cx="32004" cy="32004"/>
              </a:xfrm>
              <a:prstGeom prst="ellipse">
                <a:avLst/>
              </a:prstGeom>
              <a:gradFill flip="none" rotWithShape="1">
                <a:gsLst>
                  <a:gs pos="100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Oval 39"/>
              <p:cNvSpPr>
                <a:spLocks noChangeAspect="1"/>
              </p:cNvSpPr>
              <p:nvPr/>
            </p:nvSpPr>
            <p:spPr>
              <a:xfrm rot="2305559" flipH="1" flipV="1">
                <a:off x="7984834" y="6622301"/>
                <a:ext cx="27432" cy="27432"/>
              </a:xfrm>
              <a:prstGeom prst="ellipse">
                <a:avLst/>
              </a:prstGeom>
              <a:gradFill flip="none" rotWithShape="1">
                <a:gsLst>
                  <a:gs pos="100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Oval 40"/>
              <p:cNvSpPr>
                <a:spLocks noChangeAspect="1"/>
              </p:cNvSpPr>
              <p:nvPr/>
            </p:nvSpPr>
            <p:spPr>
              <a:xfrm rot="2305559" flipH="1" flipV="1">
                <a:off x="7861009" y="6628063"/>
                <a:ext cx="27432" cy="27432"/>
              </a:xfrm>
              <a:prstGeom prst="ellipse">
                <a:avLst/>
              </a:prstGeom>
              <a:gradFill flip="none" rotWithShape="1">
                <a:gsLst>
                  <a:gs pos="100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Oval 41"/>
              <p:cNvSpPr>
                <a:spLocks noChangeAspect="1"/>
              </p:cNvSpPr>
              <p:nvPr/>
            </p:nvSpPr>
            <p:spPr>
              <a:xfrm rot="2305559" flipH="1" flipV="1">
                <a:off x="7948196" y="6690118"/>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Oval 42"/>
              <p:cNvSpPr>
                <a:spLocks noChangeAspect="1"/>
              </p:cNvSpPr>
              <p:nvPr/>
            </p:nvSpPr>
            <p:spPr>
              <a:xfrm rot="2305559" flipH="1" flipV="1">
                <a:off x="7948196" y="6689771"/>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Oval 43"/>
              <p:cNvSpPr>
                <a:spLocks noChangeAspect="1"/>
              </p:cNvSpPr>
              <p:nvPr/>
            </p:nvSpPr>
            <p:spPr>
              <a:xfrm rot="2305559" flipH="1" flipV="1">
                <a:off x="7884228" y="6691174"/>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rot="2305559" flipH="1" flipV="1">
                <a:off x="7884228" y="6690827"/>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Oval 45"/>
              <p:cNvSpPr>
                <a:spLocks noChangeAspect="1"/>
              </p:cNvSpPr>
              <p:nvPr/>
            </p:nvSpPr>
            <p:spPr>
              <a:xfrm rot="2305559" flipH="1" flipV="1">
                <a:off x="7826609" y="6660480"/>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Oval 46"/>
              <p:cNvSpPr>
                <a:spLocks noChangeAspect="1"/>
              </p:cNvSpPr>
              <p:nvPr/>
            </p:nvSpPr>
            <p:spPr>
              <a:xfrm rot="2305559" flipH="1" flipV="1">
                <a:off x="7826609" y="6660133"/>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Oval 47"/>
              <p:cNvSpPr>
                <a:spLocks noChangeAspect="1"/>
              </p:cNvSpPr>
              <p:nvPr/>
            </p:nvSpPr>
            <p:spPr>
              <a:xfrm rot="2305559" flipH="1" flipV="1">
                <a:off x="7806844" y="6601211"/>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rot="2305559" flipH="1" flipV="1">
                <a:off x="7806844" y="6600864"/>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rot="2305559" flipH="1" flipV="1">
                <a:off x="7822719" y="6548292"/>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rot="2305559" flipH="1" flipV="1">
                <a:off x="7822719" y="6547945"/>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Oval 51"/>
              <p:cNvSpPr>
                <a:spLocks noChangeAspect="1"/>
              </p:cNvSpPr>
              <p:nvPr/>
            </p:nvSpPr>
            <p:spPr>
              <a:xfrm rot="2305559" flipH="1" flipV="1">
                <a:off x="7859761" y="6504897"/>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rot="2305559" flipH="1" flipV="1">
                <a:off x="7859761" y="6504550"/>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Oval 53"/>
              <p:cNvSpPr>
                <a:spLocks noChangeAspect="1"/>
              </p:cNvSpPr>
              <p:nvPr/>
            </p:nvSpPr>
            <p:spPr>
              <a:xfrm rot="2305559" flipH="1" flipV="1">
                <a:off x="7916446" y="6474218"/>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Oval 54"/>
              <p:cNvSpPr>
                <a:spLocks noChangeAspect="1"/>
              </p:cNvSpPr>
              <p:nvPr/>
            </p:nvSpPr>
            <p:spPr>
              <a:xfrm rot="2305559" flipH="1" flipV="1">
                <a:off x="7916446" y="6473871"/>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Oval 55"/>
              <p:cNvSpPr>
                <a:spLocks noChangeAspect="1"/>
              </p:cNvSpPr>
              <p:nvPr/>
            </p:nvSpPr>
            <p:spPr>
              <a:xfrm rot="2305559" flipH="1" flipV="1">
                <a:off x="7981597" y="6504909"/>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Oval 56"/>
              <p:cNvSpPr>
                <a:spLocks noChangeAspect="1"/>
              </p:cNvSpPr>
              <p:nvPr/>
            </p:nvSpPr>
            <p:spPr>
              <a:xfrm rot="2305559" flipH="1" flipV="1">
                <a:off x="7981597" y="6504562"/>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Oval 57"/>
              <p:cNvSpPr>
                <a:spLocks noChangeAspect="1"/>
              </p:cNvSpPr>
              <p:nvPr/>
            </p:nvSpPr>
            <p:spPr>
              <a:xfrm rot="2305559" flipH="1" flipV="1">
                <a:off x="8007591" y="6551476"/>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rot="2305559" flipH="1" flipV="1">
                <a:off x="8007591" y="6551129"/>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rot="2305559" flipH="1" flipV="1">
                <a:off x="8006870" y="6664718"/>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rot="2305559" flipH="1" flipV="1">
                <a:off x="8006870" y="6664371"/>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Oval 61"/>
              <p:cNvSpPr>
                <a:spLocks noChangeAspect="1"/>
              </p:cNvSpPr>
              <p:nvPr/>
            </p:nvSpPr>
            <p:spPr>
              <a:xfrm rot="2305559" flipH="1" flipV="1">
                <a:off x="8030746" y="6610743"/>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Oval 62"/>
              <p:cNvSpPr>
                <a:spLocks noChangeAspect="1"/>
              </p:cNvSpPr>
              <p:nvPr/>
            </p:nvSpPr>
            <p:spPr>
              <a:xfrm rot="2305559" flipH="1" flipV="1">
                <a:off x="8030746" y="6610396"/>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spTree>
  </p:cSld>
  <p:clrMapOvr>
    <a:masterClrMapping/>
  </p:clrMapOvr>
  <p:transition xmlns:p14="http://schemas.microsoft.com/office/powerpoint/2010/main" spd="slow"/>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Divider B">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3400" y="2600325"/>
            <a:ext cx="3657600" cy="685800"/>
          </a:xfrm>
          <a:prstGeom prst="rect">
            <a:avLst/>
          </a:prstGeom>
        </p:spPr>
        <p:txBody>
          <a:bodyPr tIns="0" anchor="t">
            <a:normAutofit/>
          </a:bodyPr>
          <a:lstStyle>
            <a:lvl1pPr algn="l">
              <a:defRPr sz="3200" b="0" cap="none">
                <a:solidFill>
                  <a:srgbClr val="003A78"/>
                </a:solidFill>
              </a:defRPr>
            </a:lvl1pPr>
          </a:lstStyle>
          <a:p>
            <a:r>
              <a:rPr lang="en-US" dirty="0" smtClean="0"/>
              <a:t>Title</a:t>
            </a:r>
            <a:endParaRPr lang="en-US" dirty="0"/>
          </a:p>
        </p:txBody>
      </p:sp>
      <p:sp>
        <p:nvSpPr>
          <p:cNvPr id="3" name="Text Placeholder 2"/>
          <p:cNvSpPr>
            <a:spLocks noGrp="1"/>
          </p:cNvSpPr>
          <p:nvPr>
            <p:ph type="body" idx="1" hasCustomPrompt="1"/>
          </p:nvPr>
        </p:nvSpPr>
        <p:spPr>
          <a:xfrm>
            <a:off x="533400" y="2028825"/>
            <a:ext cx="3657600" cy="533400"/>
          </a:xfrm>
          <a:prstGeom prst="rect">
            <a:avLst/>
          </a:prstGeom>
        </p:spPr>
        <p:txBody>
          <a:bodyPr bIns="0" anchor="b"/>
          <a:lstStyle>
            <a:lvl1pPr marL="0" indent="0" algn="l">
              <a:buNone/>
              <a:defRPr sz="2400" cap="small" baseline="0">
                <a:solidFill>
                  <a:srgbClr val="003A78"/>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subtitle</a:t>
            </a:r>
          </a:p>
        </p:txBody>
      </p:sp>
      <p:sp>
        <p:nvSpPr>
          <p:cNvPr id="14" name="Rectangle 13"/>
          <p:cNvSpPr/>
          <p:nvPr/>
        </p:nvSpPr>
        <p:spPr>
          <a:xfrm>
            <a:off x="9525" y="3429002"/>
            <a:ext cx="4572001" cy="1612899"/>
          </a:xfrm>
          <a:prstGeom prst="rect">
            <a:avLst/>
          </a:prstGeom>
          <a:solidFill>
            <a:srgbClr val="F0EADC"/>
          </a:solidFill>
          <a:ln>
            <a:solidFill>
              <a:srgbClr val="78A0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4588933" y="1828800"/>
            <a:ext cx="4572001" cy="1581150"/>
          </a:xfrm>
          <a:prstGeom prst="rect">
            <a:avLst/>
          </a:prstGeom>
          <a:solidFill>
            <a:srgbClr val="F0EADC"/>
          </a:solidFill>
          <a:ln>
            <a:solidFill>
              <a:srgbClr val="78A0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ontent Placeholder 16"/>
          <p:cNvSpPr>
            <a:spLocks noGrp="1"/>
          </p:cNvSpPr>
          <p:nvPr>
            <p:ph sz="quarter" idx="10" hasCustomPrompt="1"/>
          </p:nvPr>
        </p:nvSpPr>
        <p:spPr>
          <a:xfrm>
            <a:off x="4876800" y="3581400"/>
            <a:ext cx="3962400" cy="1219200"/>
          </a:xfrm>
          <a:prstGeom prst="rect">
            <a:avLst/>
          </a:prstGeom>
        </p:spPr>
        <p:txBody>
          <a:bodyPr/>
          <a:lstStyle>
            <a:lvl1pPr marL="228600" indent="-228600">
              <a:defRPr sz="2000">
                <a:solidFill>
                  <a:srgbClr val="003A78"/>
                </a:solidFill>
              </a:defRPr>
            </a:lvl1pPr>
          </a:lstStyle>
          <a:p>
            <a:pPr lvl="0"/>
            <a:r>
              <a:rPr lang="en-US" dirty="0" smtClean="0"/>
              <a:t>Click to edit text</a:t>
            </a:r>
          </a:p>
        </p:txBody>
      </p:sp>
      <p:pic>
        <p:nvPicPr>
          <p:cNvPr id="18" name="Picture 17"/>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57371" cy="1828798"/>
          </a:xfrm>
          <a:prstGeom prst="rect">
            <a:avLst/>
          </a:prstGeom>
        </p:spPr>
      </p:pic>
      <p:sp>
        <p:nvSpPr>
          <p:cNvPr id="19" name="Text Placeholder 19"/>
          <p:cNvSpPr>
            <a:spLocks/>
          </p:cNvSpPr>
          <p:nvPr userDrawn="1"/>
        </p:nvSpPr>
        <p:spPr bwMode="invGray">
          <a:xfrm>
            <a:off x="0" y="-12701"/>
            <a:ext cx="9162288" cy="316990"/>
          </a:xfrm>
          <a:prstGeom prst="rect">
            <a:avLst/>
          </a:prstGeom>
          <a:solidFill>
            <a:srgbClr val="002B3E"/>
          </a:solidFill>
          <a:ln w="9525">
            <a:noFill/>
            <a:miter lim="800000"/>
            <a:headEnd/>
            <a:tailEnd/>
          </a:ln>
        </p:spPr>
        <p:txBody>
          <a:bodyPr anchor="ctr">
            <a:prstTxWarp prst="textNoShape">
              <a:avLst/>
            </a:prstTxWarp>
          </a:bodyPr>
          <a:lstStyle/>
          <a:p>
            <a:pPr marL="342900" indent="-342900" defTabSz="457200">
              <a:lnSpc>
                <a:spcPct val="60000"/>
              </a:lnSpc>
              <a:buClr>
                <a:srgbClr val="7592A4"/>
              </a:buClr>
              <a:buFont typeface="Arial" pitchFamily="-110" charset="0"/>
              <a:buNone/>
            </a:pPr>
            <a:endParaRPr lang="en-US" sz="1400" dirty="0">
              <a:solidFill>
                <a:schemeClr val="bg1"/>
              </a:solidFill>
              <a:latin typeface="Arial" pitchFamily="-110" charset="0"/>
              <a:ea typeface="ＭＳ Ｐゴシック" pitchFamily="-110" charset="-128"/>
              <a:cs typeface="ＭＳ Ｐゴシック" pitchFamily="-110" charset="-128"/>
            </a:endParaRPr>
          </a:p>
        </p:txBody>
      </p:sp>
      <p:cxnSp>
        <p:nvCxnSpPr>
          <p:cNvPr id="21" name="Straight Connector 20"/>
          <p:cNvCxnSpPr/>
          <p:nvPr userDrawn="1"/>
        </p:nvCxnSpPr>
        <p:spPr>
          <a:xfrm>
            <a:off x="1" y="1822978"/>
            <a:ext cx="9158733" cy="1588"/>
          </a:xfrm>
          <a:prstGeom prst="line">
            <a:avLst/>
          </a:prstGeom>
          <a:ln w="25400" cap="flat" cmpd="sng" algn="ctr">
            <a:solidFill>
              <a:srgbClr val="C0504D"/>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flipH="1">
            <a:off x="0" y="5029202"/>
            <a:ext cx="9157371" cy="1828798"/>
          </a:xfrm>
          <a:prstGeom prst="rect">
            <a:avLst/>
          </a:prstGeom>
        </p:spPr>
      </p:pic>
      <p:cxnSp>
        <p:nvCxnSpPr>
          <p:cNvPr id="23" name="Straight Connector 22"/>
          <p:cNvCxnSpPr/>
          <p:nvPr userDrawn="1"/>
        </p:nvCxnSpPr>
        <p:spPr>
          <a:xfrm>
            <a:off x="1" y="5040312"/>
            <a:ext cx="9158733" cy="1588"/>
          </a:xfrm>
          <a:prstGeom prst="line">
            <a:avLst/>
          </a:prstGeom>
          <a:ln w="25400" cap="flat" cmpd="sng" algn="ctr">
            <a:solidFill>
              <a:srgbClr val="C0504D"/>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nvGrpSpPr>
          <p:cNvPr id="13" name="Group 12"/>
          <p:cNvGrpSpPr/>
          <p:nvPr userDrawn="1"/>
        </p:nvGrpSpPr>
        <p:grpSpPr>
          <a:xfrm>
            <a:off x="7740233" y="6336972"/>
            <a:ext cx="1399539" cy="494594"/>
            <a:chOff x="7740233" y="6336972"/>
            <a:chExt cx="1399539" cy="494594"/>
          </a:xfrm>
        </p:grpSpPr>
        <p:sp>
          <p:nvSpPr>
            <p:cNvPr id="16" name="Rectangle 15"/>
            <p:cNvSpPr/>
            <p:nvPr/>
          </p:nvSpPr>
          <p:spPr>
            <a:xfrm>
              <a:off x="7994114" y="6336972"/>
              <a:ext cx="1136904" cy="3048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b="0" dirty="0" smtClean="0">
                  <a:solidFill>
                    <a:srgbClr val="FFFFFF"/>
                  </a:solidFill>
                  <a:latin typeface="Myriad Pro"/>
                  <a:cs typeface="Myriad Pro"/>
                </a:rPr>
                <a:t>Hepatitis</a:t>
              </a:r>
              <a:endParaRPr lang="en-US" sz="1800" b="0" dirty="0">
                <a:solidFill>
                  <a:srgbClr val="FFFFFF"/>
                </a:solidFill>
                <a:latin typeface="Myriad Pro"/>
                <a:cs typeface="Myriad Pro"/>
              </a:endParaRPr>
            </a:p>
          </p:txBody>
        </p:sp>
        <p:sp>
          <p:nvSpPr>
            <p:cNvPr id="24" name="Rectangle 23"/>
            <p:cNvSpPr/>
            <p:nvPr/>
          </p:nvSpPr>
          <p:spPr>
            <a:xfrm>
              <a:off x="8102609" y="6526766"/>
              <a:ext cx="1037163" cy="3048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dirty="0" smtClean="0">
                  <a:solidFill>
                    <a:srgbClr val="C25858"/>
                  </a:solidFill>
                  <a:latin typeface="Myriad Pro"/>
                  <a:cs typeface="Myriad Pro"/>
                </a:rPr>
                <a:t>web study</a:t>
              </a:r>
              <a:endParaRPr lang="en-US" sz="1300" dirty="0">
                <a:solidFill>
                  <a:srgbClr val="C25858"/>
                </a:solidFill>
                <a:latin typeface="Myriad Pro"/>
                <a:cs typeface="Myriad Pro"/>
              </a:endParaRPr>
            </a:p>
          </p:txBody>
        </p:sp>
        <p:grpSp>
          <p:nvGrpSpPr>
            <p:cNvPr id="25" name="Group 24"/>
            <p:cNvGrpSpPr/>
            <p:nvPr/>
          </p:nvGrpSpPr>
          <p:grpSpPr>
            <a:xfrm>
              <a:off x="7740233" y="6413546"/>
              <a:ext cx="354457" cy="350649"/>
              <a:chOff x="7752933" y="6426246"/>
              <a:chExt cx="354457" cy="350649"/>
            </a:xfrm>
          </p:grpSpPr>
          <p:sp>
            <p:nvSpPr>
              <p:cNvPr id="26" name="Dodecagon 25"/>
              <p:cNvSpPr>
                <a:spLocks noChangeAspect="1"/>
              </p:cNvSpPr>
              <p:nvPr/>
            </p:nvSpPr>
            <p:spPr>
              <a:xfrm>
                <a:off x="7921208" y="64262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Dodecagon 26"/>
              <p:cNvSpPr>
                <a:spLocks noChangeAspect="1"/>
              </p:cNvSpPr>
              <p:nvPr/>
            </p:nvSpPr>
            <p:spPr>
              <a:xfrm>
                <a:off x="7857708" y="64389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Dodecagon 27"/>
              <p:cNvSpPr>
                <a:spLocks noChangeAspect="1"/>
              </p:cNvSpPr>
              <p:nvPr/>
            </p:nvSpPr>
            <p:spPr>
              <a:xfrm>
                <a:off x="7978358" y="64389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Dodecagon 28"/>
              <p:cNvSpPr>
                <a:spLocks noChangeAspect="1"/>
              </p:cNvSpPr>
              <p:nvPr/>
            </p:nvSpPr>
            <p:spPr>
              <a:xfrm>
                <a:off x="8032333" y="6471967"/>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Dodecagon 29"/>
              <p:cNvSpPr>
                <a:spLocks noChangeAspect="1"/>
              </p:cNvSpPr>
              <p:nvPr/>
            </p:nvSpPr>
            <p:spPr>
              <a:xfrm>
                <a:off x="8068529" y="6525942"/>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Dodecagon 30"/>
              <p:cNvSpPr>
                <a:spLocks noChangeAspect="1"/>
              </p:cNvSpPr>
              <p:nvPr/>
            </p:nvSpPr>
            <p:spPr>
              <a:xfrm>
                <a:off x="8079958" y="6586267"/>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Dodecagon 31"/>
              <p:cNvSpPr>
                <a:spLocks noChangeAspect="1"/>
              </p:cNvSpPr>
              <p:nvPr/>
            </p:nvSpPr>
            <p:spPr>
              <a:xfrm>
                <a:off x="7806908" y="6473871"/>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Dodecagon 32"/>
              <p:cNvSpPr>
                <a:spLocks noChangeAspect="1"/>
              </p:cNvSpPr>
              <p:nvPr/>
            </p:nvSpPr>
            <p:spPr>
              <a:xfrm>
                <a:off x="8067258" y="6651671"/>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Dodecagon 33"/>
              <p:cNvSpPr>
                <a:spLocks noChangeAspect="1"/>
              </p:cNvSpPr>
              <p:nvPr/>
            </p:nvSpPr>
            <p:spPr>
              <a:xfrm>
                <a:off x="7768808" y="65278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Dodecagon 34"/>
              <p:cNvSpPr>
                <a:spLocks noChangeAspect="1"/>
              </p:cNvSpPr>
              <p:nvPr/>
            </p:nvSpPr>
            <p:spPr>
              <a:xfrm>
                <a:off x="8035508" y="67056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Dodecagon 35"/>
              <p:cNvSpPr>
                <a:spLocks noChangeAspect="1"/>
              </p:cNvSpPr>
              <p:nvPr/>
            </p:nvSpPr>
            <p:spPr>
              <a:xfrm>
                <a:off x="7981533" y="6738667"/>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Dodecagon 36"/>
              <p:cNvSpPr>
                <a:spLocks noChangeAspect="1"/>
              </p:cNvSpPr>
              <p:nvPr/>
            </p:nvSpPr>
            <p:spPr>
              <a:xfrm>
                <a:off x="7921208" y="6749463"/>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Dodecagon 37"/>
              <p:cNvSpPr>
                <a:spLocks noChangeAspect="1"/>
              </p:cNvSpPr>
              <p:nvPr/>
            </p:nvSpPr>
            <p:spPr>
              <a:xfrm>
                <a:off x="7857708" y="6740571"/>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Dodecagon 38"/>
              <p:cNvSpPr>
                <a:spLocks noChangeAspect="1"/>
              </p:cNvSpPr>
              <p:nvPr/>
            </p:nvSpPr>
            <p:spPr>
              <a:xfrm>
                <a:off x="7803733" y="6703104"/>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Dodecagon 39"/>
              <p:cNvSpPr>
                <a:spLocks noChangeAspect="1"/>
              </p:cNvSpPr>
              <p:nvPr/>
            </p:nvSpPr>
            <p:spPr>
              <a:xfrm>
                <a:off x="7752933" y="65913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Dodecagon 40"/>
              <p:cNvSpPr>
                <a:spLocks noChangeAspect="1"/>
              </p:cNvSpPr>
              <p:nvPr/>
            </p:nvSpPr>
            <p:spPr>
              <a:xfrm>
                <a:off x="7768808" y="664849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Dodecagon 41"/>
              <p:cNvSpPr>
                <a:spLocks noChangeAspect="1"/>
              </p:cNvSpPr>
              <p:nvPr/>
            </p:nvSpPr>
            <p:spPr>
              <a:xfrm>
                <a:off x="7886283" y="6581821"/>
                <a:ext cx="32004" cy="32004"/>
              </a:xfrm>
              <a:prstGeom prst="dodecagon">
                <a:avLst/>
              </a:prstGeom>
              <a:solidFill>
                <a:srgbClr val="CB39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Dodecagon 42"/>
              <p:cNvSpPr>
                <a:spLocks noChangeAspect="1"/>
              </p:cNvSpPr>
              <p:nvPr/>
            </p:nvSpPr>
            <p:spPr>
              <a:xfrm>
                <a:off x="7952958" y="6581821"/>
                <a:ext cx="32004" cy="32004"/>
              </a:xfrm>
              <a:prstGeom prst="dodecagon">
                <a:avLst/>
              </a:prstGeom>
              <a:solidFill>
                <a:srgbClr val="CB39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Oval 43"/>
              <p:cNvSpPr>
                <a:spLocks noChangeAspect="1"/>
              </p:cNvSpPr>
              <p:nvPr/>
            </p:nvSpPr>
            <p:spPr>
              <a:xfrm rot="2305559" flipH="1" flipV="1">
                <a:off x="7916243" y="6531622"/>
                <a:ext cx="32004" cy="32004"/>
              </a:xfrm>
              <a:prstGeom prst="ellipse">
                <a:avLst/>
              </a:prstGeom>
              <a:gradFill flip="none" rotWithShape="1">
                <a:gsLst>
                  <a:gs pos="100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rot="2305559" flipH="1" flipV="1">
                <a:off x="7919418" y="6635339"/>
                <a:ext cx="32004" cy="32004"/>
              </a:xfrm>
              <a:prstGeom prst="ellipse">
                <a:avLst/>
              </a:prstGeom>
              <a:gradFill flip="none" rotWithShape="1">
                <a:gsLst>
                  <a:gs pos="100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Oval 45"/>
              <p:cNvSpPr>
                <a:spLocks noChangeAspect="1"/>
              </p:cNvSpPr>
              <p:nvPr/>
            </p:nvSpPr>
            <p:spPr>
              <a:xfrm rot="2305559" flipH="1" flipV="1">
                <a:off x="7984834" y="6622301"/>
                <a:ext cx="27432" cy="27432"/>
              </a:xfrm>
              <a:prstGeom prst="ellipse">
                <a:avLst/>
              </a:prstGeom>
              <a:gradFill flip="none" rotWithShape="1">
                <a:gsLst>
                  <a:gs pos="100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Oval 46"/>
              <p:cNvSpPr>
                <a:spLocks noChangeAspect="1"/>
              </p:cNvSpPr>
              <p:nvPr/>
            </p:nvSpPr>
            <p:spPr>
              <a:xfrm rot="2305559" flipH="1" flipV="1">
                <a:off x="7861009" y="6628063"/>
                <a:ext cx="27432" cy="27432"/>
              </a:xfrm>
              <a:prstGeom prst="ellipse">
                <a:avLst/>
              </a:prstGeom>
              <a:gradFill flip="none" rotWithShape="1">
                <a:gsLst>
                  <a:gs pos="100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Oval 47"/>
              <p:cNvSpPr>
                <a:spLocks noChangeAspect="1"/>
              </p:cNvSpPr>
              <p:nvPr/>
            </p:nvSpPr>
            <p:spPr>
              <a:xfrm rot="2305559" flipH="1" flipV="1">
                <a:off x="7948196" y="6690118"/>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rot="2305559" flipH="1" flipV="1">
                <a:off x="7948196" y="6689771"/>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rot="2305559" flipH="1" flipV="1">
                <a:off x="7884228" y="6691174"/>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rot="2305559" flipH="1" flipV="1">
                <a:off x="7884228" y="6690827"/>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Oval 51"/>
              <p:cNvSpPr>
                <a:spLocks noChangeAspect="1"/>
              </p:cNvSpPr>
              <p:nvPr/>
            </p:nvSpPr>
            <p:spPr>
              <a:xfrm rot="2305559" flipH="1" flipV="1">
                <a:off x="7826609" y="6660480"/>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rot="2305559" flipH="1" flipV="1">
                <a:off x="7826609" y="6660133"/>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Oval 53"/>
              <p:cNvSpPr>
                <a:spLocks noChangeAspect="1"/>
              </p:cNvSpPr>
              <p:nvPr/>
            </p:nvSpPr>
            <p:spPr>
              <a:xfrm rot="2305559" flipH="1" flipV="1">
                <a:off x="7806844" y="6601211"/>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Oval 54"/>
              <p:cNvSpPr>
                <a:spLocks noChangeAspect="1"/>
              </p:cNvSpPr>
              <p:nvPr/>
            </p:nvSpPr>
            <p:spPr>
              <a:xfrm rot="2305559" flipH="1" flipV="1">
                <a:off x="7806844" y="6600864"/>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Oval 55"/>
              <p:cNvSpPr>
                <a:spLocks noChangeAspect="1"/>
              </p:cNvSpPr>
              <p:nvPr/>
            </p:nvSpPr>
            <p:spPr>
              <a:xfrm rot="2305559" flipH="1" flipV="1">
                <a:off x="7822719" y="6548292"/>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Oval 56"/>
              <p:cNvSpPr>
                <a:spLocks noChangeAspect="1"/>
              </p:cNvSpPr>
              <p:nvPr/>
            </p:nvSpPr>
            <p:spPr>
              <a:xfrm rot="2305559" flipH="1" flipV="1">
                <a:off x="7822719" y="6547945"/>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Oval 57"/>
              <p:cNvSpPr>
                <a:spLocks noChangeAspect="1"/>
              </p:cNvSpPr>
              <p:nvPr/>
            </p:nvSpPr>
            <p:spPr>
              <a:xfrm rot="2305559" flipH="1" flipV="1">
                <a:off x="7859761" y="6504897"/>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rot="2305559" flipH="1" flipV="1">
                <a:off x="7859761" y="6504550"/>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rot="2305559" flipH="1" flipV="1">
                <a:off x="7916446" y="6474218"/>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rot="2305559" flipH="1" flipV="1">
                <a:off x="7916446" y="6473871"/>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Oval 61"/>
              <p:cNvSpPr>
                <a:spLocks noChangeAspect="1"/>
              </p:cNvSpPr>
              <p:nvPr/>
            </p:nvSpPr>
            <p:spPr>
              <a:xfrm rot="2305559" flipH="1" flipV="1">
                <a:off x="7981597" y="6504909"/>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Oval 62"/>
              <p:cNvSpPr>
                <a:spLocks noChangeAspect="1"/>
              </p:cNvSpPr>
              <p:nvPr/>
            </p:nvSpPr>
            <p:spPr>
              <a:xfrm rot="2305559" flipH="1" flipV="1">
                <a:off x="7981597" y="6504562"/>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Oval 63"/>
              <p:cNvSpPr>
                <a:spLocks noChangeAspect="1"/>
              </p:cNvSpPr>
              <p:nvPr/>
            </p:nvSpPr>
            <p:spPr>
              <a:xfrm rot="2305559" flipH="1" flipV="1">
                <a:off x="8007591" y="6551476"/>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Oval 64"/>
              <p:cNvSpPr>
                <a:spLocks noChangeAspect="1"/>
              </p:cNvSpPr>
              <p:nvPr/>
            </p:nvSpPr>
            <p:spPr>
              <a:xfrm rot="2305559" flipH="1" flipV="1">
                <a:off x="8007591" y="6551129"/>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Oval 65"/>
              <p:cNvSpPr>
                <a:spLocks noChangeAspect="1"/>
              </p:cNvSpPr>
              <p:nvPr/>
            </p:nvSpPr>
            <p:spPr>
              <a:xfrm rot="2305559" flipH="1" flipV="1">
                <a:off x="8006870" y="6664718"/>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Oval 66"/>
              <p:cNvSpPr>
                <a:spLocks noChangeAspect="1"/>
              </p:cNvSpPr>
              <p:nvPr/>
            </p:nvSpPr>
            <p:spPr>
              <a:xfrm rot="2305559" flipH="1" flipV="1">
                <a:off x="8006870" y="6664371"/>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 name="Oval 67"/>
              <p:cNvSpPr>
                <a:spLocks noChangeAspect="1"/>
              </p:cNvSpPr>
              <p:nvPr/>
            </p:nvSpPr>
            <p:spPr>
              <a:xfrm rot="2305559" flipH="1" flipV="1">
                <a:off x="8030746" y="6610743"/>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Oval 68"/>
              <p:cNvSpPr>
                <a:spLocks noChangeAspect="1"/>
              </p:cNvSpPr>
              <p:nvPr/>
            </p:nvSpPr>
            <p:spPr>
              <a:xfrm rot="2305559" flipH="1" flipV="1">
                <a:off x="8030746" y="6610396"/>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spTree>
  </p:cSld>
  <p:clrMapOvr>
    <a:masterClrMapping/>
  </p:clrMapOvr>
  <p:transition xmlns:p14="http://schemas.microsoft.com/office/powerpoint/2010/main" spd="slow"/>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Divider C">
    <p:spTree>
      <p:nvGrpSpPr>
        <p:cNvPr id="1" name=""/>
        <p:cNvGrpSpPr/>
        <p:nvPr/>
      </p:nvGrpSpPr>
      <p:grpSpPr>
        <a:xfrm>
          <a:off x="0" y="0"/>
          <a:ext cx="0" cy="0"/>
          <a:chOff x="0" y="0"/>
          <a:chExt cx="0" cy="0"/>
        </a:xfrm>
      </p:grpSpPr>
      <p:pic>
        <p:nvPicPr>
          <p:cNvPr id="13" name="Picture 12"/>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57371" cy="1828798"/>
          </a:xfrm>
          <a:prstGeom prst="rect">
            <a:avLst/>
          </a:prstGeom>
        </p:spPr>
      </p:pic>
      <p:pic>
        <p:nvPicPr>
          <p:cNvPr id="14" name="Picture 13"/>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flipH="1">
            <a:off x="0" y="5029202"/>
            <a:ext cx="9157371" cy="1828798"/>
          </a:xfrm>
          <a:prstGeom prst="rect">
            <a:avLst/>
          </a:prstGeom>
        </p:spPr>
      </p:pic>
      <p:sp>
        <p:nvSpPr>
          <p:cNvPr id="12" name="Title 4"/>
          <p:cNvSpPr txBox="1">
            <a:spLocks/>
          </p:cNvSpPr>
          <p:nvPr userDrawn="1"/>
        </p:nvSpPr>
        <p:spPr>
          <a:xfrm>
            <a:off x="0" y="2794000"/>
            <a:ext cx="9143999" cy="1295400"/>
          </a:xfrm>
          <a:prstGeom prst="rect">
            <a:avLst/>
          </a:prstGeom>
          <a:solidFill>
            <a:srgbClr val="F0EADC"/>
          </a:solidFill>
        </p:spPr>
        <p:txBody>
          <a:bodyPr tIns="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3200" b="0" i="0" u="none" strike="noStrike" kern="1200" cap="none" spc="0" normalizeH="0" baseline="0" noProof="0" dirty="0">
              <a:ln>
                <a:noFill/>
              </a:ln>
              <a:solidFill>
                <a:schemeClr val="tx2"/>
              </a:solidFill>
              <a:effectLst/>
              <a:uLnTx/>
              <a:uFillTx/>
              <a:latin typeface="+mj-lt"/>
              <a:ea typeface="+mj-ea"/>
              <a:cs typeface="+mj-cs"/>
            </a:endParaRPr>
          </a:p>
        </p:txBody>
      </p:sp>
      <p:sp>
        <p:nvSpPr>
          <p:cNvPr id="2" name="Title 1"/>
          <p:cNvSpPr>
            <a:spLocks noGrp="1"/>
          </p:cNvSpPr>
          <p:nvPr>
            <p:ph type="title" hasCustomPrompt="1"/>
          </p:nvPr>
        </p:nvSpPr>
        <p:spPr>
          <a:xfrm>
            <a:off x="241301" y="2806700"/>
            <a:ext cx="8686800" cy="1274826"/>
          </a:xfrm>
          <a:prstGeom prst="rect">
            <a:avLst/>
          </a:prstGeom>
        </p:spPr>
        <p:txBody>
          <a:bodyPr tIns="0" anchor="ctr">
            <a:normAutofit/>
          </a:bodyPr>
          <a:lstStyle>
            <a:lvl1pPr algn="ctr">
              <a:defRPr sz="3200" b="0" cap="none">
                <a:solidFill>
                  <a:schemeClr val="tx2"/>
                </a:solidFill>
              </a:defRPr>
            </a:lvl1pPr>
          </a:lstStyle>
          <a:p>
            <a:r>
              <a:rPr lang="en-US" dirty="0" smtClean="0"/>
              <a:t>Click To Edit Title</a:t>
            </a:r>
            <a:endParaRPr lang="en-US" dirty="0"/>
          </a:p>
        </p:txBody>
      </p:sp>
      <p:cxnSp>
        <p:nvCxnSpPr>
          <p:cNvPr id="15" name="Straight Connector 14"/>
          <p:cNvCxnSpPr/>
          <p:nvPr userDrawn="1"/>
        </p:nvCxnSpPr>
        <p:spPr>
          <a:xfrm>
            <a:off x="1" y="5040312"/>
            <a:ext cx="9158733" cy="1588"/>
          </a:xfrm>
          <a:prstGeom prst="line">
            <a:avLst/>
          </a:prstGeom>
          <a:ln w="25400" cap="flat" cmpd="sng" algn="ctr">
            <a:solidFill>
              <a:srgbClr val="C0504D"/>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a:off x="1" y="1822978"/>
            <a:ext cx="9158733" cy="1588"/>
          </a:xfrm>
          <a:prstGeom prst="line">
            <a:avLst/>
          </a:prstGeom>
          <a:ln w="25400" cap="flat" cmpd="sng" algn="ctr">
            <a:solidFill>
              <a:srgbClr val="C0504D"/>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nvGrpSpPr>
          <p:cNvPr id="8" name="Group 7"/>
          <p:cNvGrpSpPr/>
          <p:nvPr userDrawn="1"/>
        </p:nvGrpSpPr>
        <p:grpSpPr>
          <a:xfrm>
            <a:off x="7740233" y="6336972"/>
            <a:ext cx="1399539" cy="494594"/>
            <a:chOff x="7740233" y="6336972"/>
            <a:chExt cx="1399539" cy="494594"/>
          </a:xfrm>
        </p:grpSpPr>
        <p:sp>
          <p:nvSpPr>
            <p:cNvPr id="9" name="Rectangle 8"/>
            <p:cNvSpPr/>
            <p:nvPr/>
          </p:nvSpPr>
          <p:spPr>
            <a:xfrm>
              <a:off x="7994114" y="6336972"/>
              <a:ext cx="1136904" cy="3048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b="0" dirty="0" smtClean="0">
                  <a:solidFill>
                    <a:srgbClr val="FFFFFF"/>
                  </a:solidFill>
                  <a:latin typeface="Myriad Pro"/>
                  <a:cs typeface="Myriad Pro"/>
                </a:rPr>
                <a:t>Hepatitis</a:t>
              </a:r>
              <a:endParaRPr lang="en-US" sz="1800" b="0" dirty="0">
                <a:solidFill>
                  <a:srgbClr val="FFFFFF"/>
                </a:solidFill>
                <a:latin typeface="Myriad Pro"/>
                <a:cs typeface="Myriad Pro"/>
              </a:endParaRPr>
            </a:p>
          </p:txBody>
        </p:sp>
        <p:sp>
          <p:nvSpPr>
            <p:cNvPr id="10" name="Rectangle 9"/>
            <p:cNvSpPr/>
            <p:nvPr/>
          </p:nvSpPr>
          <p:spPr>
            <a:xfrm>
              <a:off x="8102609" y="6526766"/>
              <a:ext cx="1037163" cy="3048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dirty="0" smtClean="0">
                  <a:solidFill>
                    <a:srgbClr val="C25858"/>
                  </a:solidFill>
                  <a:latin typeface="Myriad Pro"/>
                  <a:cs typeface="Myriad Pro"/>
                </a:rPr>
                <a:t>web study</a:t>
              </a:r>
              <a:endParaRPr lang="en-US" sz="1300" dirty="0">
                <a:solidFill>
                  <a:srgbClr val="C25858"/>
                </a:solidFill>
                <a:latin typeface="Myriad Pro"/>
                <a:cs typeface="Myriad Pro"/>
              </a:endParaRPr>
            </a:p>
          </p:txBody>
        </p:sp>
        <p:grpSp>
          <p:nvGrpSpPr>
            <p:cNvPr id="11" name="Group 10"/>
            <p:cNvGrpSpPr/>
            <p:nvPr/>
          </p:nvGrpSpPr>
          <p:grpSpPr>
            <a:xfrm>
              <a:off x="7740233" y="6413546"/>
              <a:ext cx="354457" cy="350649"/>
              <a:chOff x="7752933" y="6426246"/>
              <a:chExt cx="354457" cy="350649"/>
            </a:xfrm>
          </p:grpSpPr>
          <p:sp>
            <p:nvSpPr>
              <p:cNvPr id="17" name="Dodecagon 16"/>
              <p:cNvSpPr>
                <a:spLocks noChangeAspect="1"/>
              </p:cNvSpPr>
              <p:nvPr/>
            </p:nvSpPr>
            <p:spPr>
              <a:xfrm>
                <a:off x="7921208" y="64262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Dodecagon 17"/>
              <p:cNvSpPr>
                <a:spLocks noChangeAspect="1"/>
              </p:cNvSpPr>
              <p:nvPr/>
            </p:nvSpPr>
            <p:spPr>
              <a:xfrm>
                <a:off x="7857708" y="64389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Dodecagon 18"/>
              <p:cNvSpPr>
                <a:spLocks noChangeAspect="1"/>
              </p:cNvSpPr>
              <p:nvPr/>
            </p:nvSpPr>
            <p:spPr>
              <a:xfrm>
                <a:off x="7978358" y="64389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Dodecagon 19"/>
              <p:cNvSpPr>
                <a:spLocks noChangeAspect="1"/>
              </p:cNvSpPr>
              <p:nvPr/>
            </p:nvSpPr>
            <p:spPr>
              <a:xfrm>
                <a:off x="8032333" y="6471967"/>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Dodecagon 20"/>
              <p:cNvSpPr>
                <a:spLocks noChangeAspect="1"/>
              </p:cNvSpPr>
              <p:nvPr/>
            </p:nvSpPr>
            <p:spPr>
              <a:xfrm>
                <a:off x="8068529" y="6525942"/>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Dodecagon 21"/>
              <p:cNvSpPr>
                <a:spLocks noChangeAspect="1"/>
              </p:cNvSpPr>
              <p:nvPr/>
            </p:nvSpPr>
            <p:spPr>
              <a:xfrm>
                <a:off x="8079958" y="6586267"/>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Dodecagon 22"/>
              <p:cNvSpPr>
                <a:spLocks noChangeAspect="1"/>
              </p:cNvSpPr>
              <p:nvPr/>
            </p:nvSpPr>
            <p:spPr>
              <a:xfrm>
                <a:off x="7806908" y="6473871"/>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Dodecagon 23"/>
              <p:cNvSpPr>
                <a:spLocks noChangeAspect="1"/>
              </p:cNvSpPr>
              <p:nvPr/>
            </p:nvSpPr>
            <p:spPr>
              <a:xfrm>
                <a:off x="8067258" y="6651671"/>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Dodecagon 24"/>
              <p:cNvSpPr>
                <a:spLocks noChangeAspect="1"/>
              </p:cNvSpPr>
              <p:nvPr/>
            </p:nvSpPr>
            <p:spPr>
              <a:xfrm>
                <a:off x="7768808" y="65278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Dodecagon 25"/>
              <p:cNvSpPr>
                <a:spLocks noChangeAspect="1"/>
              </p:cNvSpPr>
              <p:nvPr/>
            </p:nvSpPr>
            <p:spPr>
              <a:xfrm>
                <a:off x="8035508" y="67056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Dodecagon 26"/>
              <p:cNvSpPr>
                <a:spLocks noChangeAspect="1"/>
              </p:cNvSpPr>
              <p:nvPr/>
            </p:nvSpPr>
            <p:spPr>
              <a:xfrm>
                <a:off x="7981533" y="6738667"/>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Dodecagon 27"/>
              <p:cNvSpPr>
                <a:spLocks noChangeAspect="1"/>
              </p:cNvSpPr>
              <p:nvPr/>
            </p:nvSpPr>
            <p:spPr>
              <a:xfrm>
                <a:off x="7921208" y="6749463"/>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Dodecagon 28"/>
              <p:cNvSpPr>
                <a:spLocks noChangeAspect="1"/>
              </p:cNvSpPr>
              <p:nvPr/>
            </p:nvSpPr>
            <p:spPr>
              <a:xfrm>
                <a:off x="7857708" y="6740571"/>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Dodecagon 29"/>
              <p:cNvSpPr>
                <a:spLocks noChangeAspect="1"/>
              </p:cNvSpPr>
              <p:nvPr/>
            </p:nvSpPr>
            <p:spPr>
              <a:xfrm>
                <a:off x="7803733" y="6703104"/>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Dodecagon 30"/>
              <p:cNvSpPr>
                <a:spLocks noChangeAspect="1"/>
              </p:cNvSpPr>
              <p:nvPr/>
            </p:nvSpPr>
            <p:spPr>
              <a:xfrm>
                <a:off x="7752933" y="65913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Dodecagon 31"/>
              <p:cNvSpPr>
                <a:spLocks noChangeAspect="1"/>
              </p:cNvSpPr>
              <p:nvPr/>
            </p:nvSpPr>
            <p:spPr>
              <a:xfrm>
                <a:off x="7768808" y="664849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Dodecagon 32"/>
              <p:cNvSpPr>
                <a:spLocks noChangeAspect="1"/>
              </p:cNvSpPr>
              <p:nvPr/>
            </p:nvSpPr>
            <p:spPr>
              <a:xfrm>
                <a:off x="7886283" y="6581821"/>
                <a:ext cx="32004" cy="32004"/>
              </a:xfrm>
              <a:prstGeom prst="dodecagon">
                <a:avLst/>
              </a:prstGeom>
              <a:solidFill>
                <a:srgbClr val="CB39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Dodecagon 33"/>
              <p:cNvSpPr>
                <a:spLocks noChangeAspect="1"/>
              </p:cNvSpPr>
              <p:nvPr/>
            </p:nvSpPr>
            <p:spPr>
              <a:xfrm>
                <a:off x="7952958" y="6581821"/>
                <a:ext cx="32004" cy="32004"/>
              </a:xfrm>
              <a:prstGeom prst="dodecagon">
                <a:avLst/>
              </a:prstGeom>
              <a:solidFill>
                <a:srgbClr val="CB39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rot="2305559" flipH="1" flipV="1">
                <a:off x="7916243" y="6531622"/>
                <a:ext cx="32004" cy="32004"/>
              </a:xfrm>
              <a:prstGeom prst="ellipse">
                <a:avLst/>
              </a:prstGeom>
              <a:gradFill flip="none" rotWithShape="1">
                <a:gsLst>
                  <a:gs pos="100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rot="2305559" flipH="1" flipV="1">
                <a:off x="7919418" y="6635339"/>
                <a:ext cx="32004" cy="32004"/>
              </a:xfrm>
              <a:prstGeom prst="ellipse">
                <a:avLst/>
              </a:prstGeom>
              <a:gradFill flip="none" rotWithShape="1">
                <a:gsLst>
                  <a:gs pos="100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rot="2305559" flipH="1" flipV="1">
                <a:off x="7984834" y="6622301"/>
                <a:ext cx="27432" cy="27432"/>
              </a:xfrm>
              <a:prstGeom prst="ellipse">
                <a:avLst/>
              </a:prstGeom>
              <a:gradFill flip="none" rotWithShape="1">
                <a:gsLst>
                  <a:gs pos="100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rot="2305559" flipH="1" flipV="1">
                <a:off x="7861009" y="6628063"/>
                <a:ext cx="27432" cy="27432"/>
              </a:xfrm>
              <a:prstGeom prst="ellipse">
                <a:avLst/>
              </a:prstGeom>
              <a:gradFill flip="none" rotWithShape="1">
                <a:gsLst>
                  <a:gs pos="100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rot="2305559" flipH="1" flipV="1">
                <a:off x="7948196" y="6690118"/>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Oval 39"/>
              <p:cNvSpPr>
                <a:spLocks noChangeAspect="1"/>
              </p:cNvSpPr>
              <p:nvPr/>
            </p:nvSpPr>
            <p:spPr>
              <a:xfrm rot="2305559" flipH="1" flipV="1">
                <a:off x="7948196" y="6689771"/>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Oval 40"/>
              <p:cNvSpPr>
                <a:spLocks noChangeAspect="1"/>
              </p:cNvSpPr>
              <p:nvPr/>
            </p:nvSpPr>
            <p:spPr>
              <a:xfrm rot="2305559" flipH="1" flipV="1">
                <a:off x="7884228" y="6691174"/>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Oval 41"/>
              <p:cNvSpPr>
                <a:spLocks noChangeAspect="1"/>
              </p:cNvSpPr>
              <p:nvPr/>
            </p:nvSpPr>
            <p:spPr>
              <a:xfrm rot="2305559" flipH="1" flipV="1">
                <a:off x="7884228" y="6690827"/>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Oval 42"/>
              <p:cNvSpPr>
                <a:spLocks noChangeAspect="1"/>
              </p:cNvSpPr>
              <p:nvPr/>
            </p:nvSpPr>
            <p:spPr>
              <a:xfrm rot="2305559" flipH="1" flipV="1">
                <a:off x="7826609" y="6660480"/>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Oval 43"/>
              <p:cNvSpPr>
                <a:spLocks noChangeAspect="1"/>
              </p:cNvSpPr>
              <p:nvPr/>
            </p:nvSpPr>
            <p:spPr>
              <a:xfrm rot="2305559" flipH="1" flipV="1">
                <a:off x="7826609" y="6660133"/>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rot="2305559" flipH="1" flipV="1">
                <a:off x="7806844" y="6601211"/>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Oval 45"/>
              <p:cNvSpPr>
                <a:spLocks noChangeAspect="1"/>
              </p:cNvSpPr>
              <p:nvPr/>
            </p:nvSpPr>
            <p:spPr>
              <a:xfrm rot="2305559" flipH="1" flipV="1">
                <a:off x="7806844" y="6600864"/>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Oval 46"/>
              <p:cNvSpPr>
                <a:spLocks noChangeAspect="1"/>
              </p:cNvSpPr>
              <p:nvPr/>
            </p:nvSpPr>
            <p:spPr>
              <a:xfrm rot="2305559" flipH="1" flipV="1">
                <a:off x="7822719" y="6548292"/>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Oval 47"/>
              <p:cNvSpPr>
                <a:spLocks noChangeAspect="1"/>
              </p:cNvSpPr>
              <p:nvPr/>
            </p:nvSpPr>
            <p:spPr>
              <a:xfrm rot="2305559" flipH="1" flipV="1">
                <a:off x="7822719" y="6547945"/>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rot="2305559" flipH="1" flipV="1">
                <a:off x="7859761" y="6504897"/>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rot="2305559" flipH="1" flipV="1">
                <a:off x="7859761" y="6504550"/>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rot="2305559" flipH="1" flipV="1">
                <a:off x="7916446" y="6474218"/>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Oval 51"/>
              <p:cNvSpPr>
                <a:spLocks noChangeAspect="1"/>
              </p:cNvSpPr>
              <p:nvPr/>
            </p:nvSpPr>
            <p:spPr>
              <a:xfrm rot="2305559" flipH="1" flipV="1">
                <a:off x="7916446" y="6473871"/>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rot="2305559" flipH="1" flipV="1">
                <a:off x="7981597" y="6504909"/>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Oval 53"/>
              <p:cNvSpPr>
                <a:spLocks noChangeAspect="1"/>
              </p:cNvSpPr>
              <p:nvPr/>
            </p:nvSpPr>
            <p:spPr>
              <a:xfrm rot="2305559" flipH="1" flipV="1">
                <a:off x="7981597" y="6504562"/>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Oval 54"/>
              <p:cNvSpPr>
                <a:spLocks noChangeAspect="1"/>
              </p:cNvSpPr>
              <p:nvPr/>
            </p:nvSpPr>
            <p:spPr>
              <a:xfrm rot="2305559" flipH="1" flipV="1">
                <a:off x="8007591" y="6551476"/>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Oval 55"/>
              <p:cNvSpPr>
                <a:spLocks noChangeAspect="1"/>
              </p:cNvSpPr>
              <p:nvPr/>
            </p:nvSpPr>
            <p:spPr>
              <a:xfrm rot="2305559" flipH="1" flipV="1">
                <a:off x="8007591" y="6551129"/>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Oval 56"/>
              <p:cNvSpPr>
                <a:spLocks noChangeAspect="1"/>
              </p:cNvSpPr>
              <p:nvPr/>
            </p:nvSpPr>
            <p:spPr>
              <a:xfrm rot="2305559" flipH="1" flipV="1">
                <a:off x="8006870" y="6664718"/>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Oval 57"/>
              <p:cNvSpPr>
                <a:spLocks noChangeAspect="1"/>
              </p:cNvSpPr>
              <p:nvPr/>
            </p:nvSpPr>
            <p:spPr>
              <a:xfrm rot="2305559" flipH="1" flipV="1">
                <a:off x="8006870" y="6664371"/>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rot="2305559" flipH="1" flipV="1">
                <a:off x="8030746" y="6610743"/>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rot="2305559" flipH="1" flipV="1">
                <a:off x="8030746" y="6610396"/>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24487319"/>
      </p:ext>
    </p:extLst>
  </p:cSld>
  <p:clrMapOvr>
    <a:masterClrMapping/>
  </p:clrMapOvr>
  <p:transition xmlns:p14="http://schemas.microsoft.com/office/powerpoint/2010/main" spd="slow"/>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Divider D">
    <p:spTree>
      <p:nvGrpSpPr>
        <p:cNvPr id="1" name=""/>
        <p:cNvGrpSpPr/>
        <p:nvPr/>
      </p:nvGrpSpPr>
      <p:grpSpPr>
        <a:xfrm>
          <a:off x="0" y="0"/>
          <a:ext cx="0" cy="0"/>
          <a:chOff x="0" y="0"/>
          <a:chExt cx="0" cy="0"/>
        </a:xfrm>
      </p:grpSpPr>
      <p:pic>
        <p:nvPicPr>
          <p:cNvPr id="13" name="Picture 12"/>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57371" cy="1828798"/>
          </a:xfrm>
          <a:prstGeom prst="rect">
            <a:avLst/>
          </a:prstGeom>
        </p:spPr>
      </p:pic>
      <p:pic>
        <p:nvPicPr>
          <p:cNvPr id="14" name="Picture 13"/>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flipH="1">
            <a:off x="0" y="5029202"/>
            <a:ext cx="9157371" cy="1828798"/>
          </a:xfrm>
          <a:prstGeom prst="rect">
            <a:avLst/>
          </a:prstGeom>
        </p:spPr>
      </p:pic>
      <p:sp>
        <p:nvSpPr>
          <p:cNvPr id="12" name="Title 4"/>
          <p:cNvSpPr txBox="1">
            <a:spLocks/>
          </p:cNvSpPr>
          <p:nvPr userDrawn="1"/>
        </p:nvSpPr>
        <p:spPr>
          <a:xfrm>
            <a:off x="0" y="1828800"/>
            <a:ext cx="9143999" cy="3200400"/>
          </a:xfrm>
          <a:prstGeom prst="rect">
            <a:avLst/>
          </a:prstGeom>
          <a:solidFill>
            <a:srgbClr val="F0EADC"/>
          </a:solidFill>
        </p:spPr>
        <p:txBody>
          <a:bodyPr tIns="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3200" b="0" i="0" u="none" strike="noStrike" kern="1200" cap="none" spc="0" normalizeH="0" baseline="0" noProof="0" dirty="0">
              <a:ln>
                <a:noFill/>
              </a:ln>
              <a:solidFill>
                <a:schemeClr val="tx2"/>
              </a:solidFill>
              <a:effectLst/>
              <a:uLnTx/>
              <a:uFillTx/>
              <a:latin typeface="+mj-lt"/>
              <a:ea typeface="+mj-ea"/>
              <a:cs typeface="+mj-cs"/>
            </a:endParaRPr>
          </a:p>
        </p:txBody>
      </p:sp>
      <p:sp>
        <p:nvSpPr>
          <p:cNvPr id="2" name="Title 1"/>
          <p:cNvSpPr>
            <a:spLocks noGrp="1"/>
          </p:cNvSpPr>
          <p:nvPr>
            <p:ph type="title" hasCustomPrompt="1"/>
          </p:nvPr>
        </p:nvSpPr>
        <p:spPr>
          <a:xfrm>
            <a:off x="241301" y="2705100"/>
            <a:ext cx="8686800" cy="1457706"/>
          </a:xfrm>
          <a:prstGeom prst="rect">
            <a:avLst/>
          </a:prstGeom>
        </p:spPr>
        <p:txBody>
          <a:bodyPr tIns="0" anchor="ctr">
            <a:normAutofit/>
          </a:bodyPr>
          <a:lstStyle>
            <a:lvl1pPr algn="ctr">
              <a:lnSpc>
                <a:spcPts val="3600"/>
              </a:lnSpc>
              <a:spcBef>
                <a:spcPts val="800"/>
              </a:spcBef>
              <a:defRPr sz="3200" b="0" cap="none">
                <a:solidFill>
                  <a:schemeClr val="tx2"/>
                </a:solidFill>
              </a:defRPr>
            </a:lvl1pPr>
          </a:lstStyle>
          <a:p>
            <a:r>
              <a:rPr lang="en-US" dirty="0" smtClean="0"/>
              <a:t>Click To Edit Title</a:t>
            </a:r>
            <a:endParaRPr lang="en-US" dirty="0"/>
          </a:p>
        </p:txBody>
      </p:sp>
      <p:cxnSp>
        <p:nvCxnSpPr>
          <p:cNvPr id="15" name="Straight Connector 14"/>
          <p:cNvCxnSpPr/>
          <p:nvPr userDrawn="1"/>
        </p:nvCxnSpPr>
        <p:spPr>
          <a:xfrm>
            <a:off x="1" y="5040312"/>
            <a:ext cx="9158733" cy="1588"/>
          </a:xfrm>
          <a:prstGeom prst="line">
            <a:avLst/>
          </a:prstGeom>
          <a:ln w="25400" cap="flat" cmpd="sng" algn="ctr">
            <a:solidFill>
              <a:srgbClr val="C0504D"/>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a:off x="1" y="1822978"/>
            <a:ext cx="9158733" cy="1588"/>
          </a:xfrm>
          <a:prstGeom prst="line">
            <a:avLst/>
          </a:prstGeom>
          <a:ln w="25400" cap="flat" cmpd="sng" algn="ctr">
            <a:solidFill>
              <a:srgbClr val="C0504D"/>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nvGrpSpPr>
          <p:cNvPr id="8" name="Group 7"/>
          <p:cNvGrpSpPr/>
          <p:nvPr userDrawn="1"/>
        </p:nvGrpSpPr>
        <p:grpSpPr>
          <a:xfrm>
            <a:off x="7740233" y="6336972"/>
            <a:ext cx="1399539" cy="494594"/>
            <a:chOff x="7740233" y="6336972"/>
            <a:chExt cx="1399539" cy="494594"/>
          </a:xfrm>
        </p:grpSpPr>
        <p:sp>
          <p:nvSpPr>
            <p:cNvPr id="9" name="Rectangle 8"/>
            <p:cNvSpPr/>
            <p:nvPr/>
          </p:nvSpPr>
          <p:spPr>
            <a:xfrm>
              <a:off x="7994114" y="6336972"/>
              <a:ext cx="1136904" cy="3048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b="0" dirty="0" smtClean="0">
                  <a:solidFill>
                    <a:srgbClr val="FFFFFF"/>
                  </a:solidFill>
                  <a:latin typeface="Myriad Pro"/>
                  <a:cs typeface="Myriad Pro"/>
                </a:rPr>
                <a:t>Hepatitis</a:t>
              </a:r>
              <a:endParaRPr lang="en-US" sz="1800" b="0" dirty="0">
                <a:solidFill>
                  <a:srgbClr val="FFFFFF"/>
                </a:solidFill>
                <a:latin typeface="Myriad Pro"/>
                <a:cs typeface="Myriad Pro"/>
              </a:endParaRPr>
            </a:p>
          </p:txBody>
        </p:sp>
        <p:sp>
          <p:nvSpPr>
            <p:cNvPr id="10" name="Rectangle 9"/>
            <p:cNvSpPr/>
            <p:nvPr/>
          </p:nvSpPr>
          <p:spPr>
            <a:xfrm>
              <a:off x="8102609" y="6526766"/>
              <a:ext cx="1037163" cy="3048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dirty="0" smtClean="0">
                  <a:solidFill>
                    <a:srgbClr val="C25858"/>
                  </a:solidFill>
                  <a:latin typeface="Myriad Pro"/>
                  <a:cs typeface="Myriad Pro"/>
                </a:rPr>
                <a:t>web study</a:t>
              </a:r>
              <a:endParaRPr lang="en-US" sz="1300" dirty="0">
                <a:solidFill>
                  <a:srgbClr val="C25858"/>
                </a:solidFill>
                <a:latin typeface="Myriad Pro"/>
                <a:cs typeface="Myriad Pro"/>
              </a:endParaRPr>
            </a:p>
          </p:txBody>
        </p:sp>
        <p:grpSp>
          <p:nvGrpSpPr>
            <p:cNvPr id="11" name="Group 10"/>
            <p:cNvGrpSpPr/>
            <p:nvPr/>
          </p:nvGrpSpPr>
          <p:grpSpPr>
            <a:xfrm>
              <a:off x="7740233" y="6413546"/>
              <a:ext cx="354457" cy="350649"/>
              <a:chOff x="7752933" y="6426246"/>
              <a:chExt cx="354457" cy="350649"/>
            </a:xfrm>
          </p:grpSpPr>
          <p:sp>
            <p:nvSpPr>
              <p:cNvPr id="17" name="Dodecagon 16"/>
              <p:cNvSpPr>
                <a:spLocks noChangeAspect="1"/>
              </p:cNvSpPr>
              <p:nvPr/>
            </p:nvSpPr>
            <p:spPr>
              <a:xfrm>
                <a:off x="7921208" y="64262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Dodecagon 17"/>
              <p:cNvSpPr>
                <a:spLocks noChangeAspect="1"/>
              </p:cNvSpPr>
              <p:nvPr/>
            </p:nvSpPr>
            <p:spPr>
              <a:xfrm>
                <a:off x="7857708" y="64389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Dodecagon 18"/>
              <p:cNvSpPr>
                <a:spLocks noChangeAspect="1"/>
              </p:cNvSpPr>
              <p:nvPr/>
            </p:nvSpPr>
            <p:spPr>
              <a:xfrm>
                <a:off x="7978358" y="64389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Dodecagon 19"/>
              <p:cNvSpPr>
                <a:spLocks noChangeAspect="1"/>
              </p:cNvSpPr>
              <p:nvPr/>
            </p:nvSpPr>
            <p:spPr>
              <a:xfrm>
                <a:off x="8032333" y="6471967"/>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Dodecagon 20"/>
              <p:cNvSpPr>
                <a:spLocks noChangeAspect="1"/>
              </p:cNvSpPr>
              <p:nvPr/>
            </p:nvSpPr>
            <p:spPr>
              <a:xfrm>
                <a:off x="8068529" y="6525942"/>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Dodecagon 21"/>
              <p:cNvSpPr>
                <a:spLocks noChangeAspect="1"/>
              </p:cNvSpPr>
              <p:nvPr/>
            </p:nvSpPr>
            <p:spPr>
              <a:xfrm>
                <a:off x="8079958" y="6586267"/>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Dodecagon 22"/>
              <p:cNvSpPr>
                <a:spLocks noChangeAspect="1"/>
              </p:cNvSpPr>
              <p:nvPr/>
            </p:nvSpPr>
            <p:spPr>
              <a:xfrm>
                <a:off x="7806908" y="6473871"/>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Dodecagon 23"/>
              <p:cNvSpPr>
                <a:spLocks noChangeAspect="1"/>
              </p:cNvSpPr>
              <p:nvPr/>
            </p:nvSpPr>
            <p:spPr>
              <a:xfrm>
                <a:off x="8067258" y="6651671"/>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Dodecagon 24"/>
              <p:cNvSpPr>
                <a:spLocks noChangeAspect="1"/>
              </p:cNvSpPr>
              <p:nvPr/>
            </p:nvSpPr>
            <p:spPr>
              <a:xfrm>
                <a:off x="7768808" y="65278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Dodecagon 25"/>
              <p:cNvSpPr>
                <a:spLocks noChangeAspect="1"/>
              </p:cNvSpPr>
              <p:nvPr/>
            </p:nvSpPr>
            <p:spPr>
              <a:xfrm>
                <a:off x="8035508" y="67056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Dodecagon 26"/>
              <p:cNvSpPr>
                <a:spLocks noChangeAspect="1"/>
              </p:cNvSpPr>
              <p:nvPr/>
            </p:nvSpPr>
            <p:spPr>
              <a:xfrm>
                <a:off x="7981533" y="6738667"/>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Dodecagon 27"/>
              <p:cNvSpPr>
                <a:spLocks noChangeAspect="1"/>
              </p:cNvSpPr>
              <p:nvPr/>
            </p:nvSpPr>
            <p:spPr>
              <a:xfrm>
                <a:off x="7921208" y="6749463"/>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Dodecagon 28"/>
              <p:cNvSpPr>
                <a:spLocks noChangeAspect="1"/>
              </p:cNvSpPr>
              <p:nvPr/>
            </p:nvSpPr>
            <p:spPr>
              <a:xfrm>
                <a:off x="7857708" y="6740571"/>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Dodecagon 29"/>
              <p:cNvSpPr>
                <a:spLocks noChangeAspect="1"/>
              </p:cNvSpPr>
              <p:nvPr/>
            </p:nvSpPr>
            <p:spPr>
              <a:xfrm>
                <a:off x="7803733" y="6703104"/>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Dodecagon 30"/>
              <p:cNvSpPr>
                <a:spLocks noChangeAspect="1"/>
              </p:cNvSpPr>
              <p:nvPr/>
            </p:nvSpPr>
            <p:spPr>
              <a:xfrm>
                <a:off x="7752933" y="65913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Dodecagon 31"/>
              <p:cNvSpPr>
                <a:spLocks noChangeAspect="1"/>
              </p:cNvSpPr>
              <p:nvPr/>
            </p:nvSpPr>
            <p:spPr>
              <a:xfrm>
                <a:off x="7768808" y="664849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Dodecagon 32"/>
              <p:cNvSpPr>
                <a:spLocks noChangeAspect="1"/>
              </p:cNvSpPr>
              <p:nvPr/>
            </p:nvSpPr>
            <p:spPr>
              <a:xfrm>
                <a:off x="7886283" y="6581821"/>
                <a:ext cx="32004" cy="32004"/>
              </a:xfrm>
              <a:prstGeom prst="dodecagon">
                <a:avLst/>
              </a:prstGeom>
              <a:solidFill>
                <a:srgbClr val="CB39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Dodecagon 33"/>
              <p:cNvSpPr>
                <a:spLocks noChangeAspect="1"/>
              </p:cNvSpPr>
              <p:nvPr/>
            </p:nvSpPr>
            <p:spPr>
              <a:xfrm>
                <a:off x="7952958" y="6581821"/>
                <a:ext cx="32004" cy="32004"/>
              </a:xfrm>
              <a:prstGeom prst="dodecagon">
                <a:avLst/>
              </a:prstGeom>
              <a:solidFill>
                <a:srgbClr val="CB39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rot="2305559" flipH="1" flipV="1">
                <a:off x="7916243" y="6531622"/>
                <a:ext cx="32004" cy="32004"/>
              </a:xfrm>
              <a:prstGeom prst="ellipse">
                <a:avLst/>
              </a:prstGeom>
              <a:gradFill flip="none" rotWithShape="1">
                <a:gsLst>
                  <a:gs pos="100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rot="2305559" flipH="1" flipV="1">
                <a:off x="7919418" y="6635339"/>
                <a:ext cx="32004" cy="32004"/>
              </a:xfrm>
              <a:prstGeom prst="ellipse">
                <a:avLst/>
              </a:prstGeom>
              <a:gradFill flip="none" rotWithShape="1">
                <a:gsLst>
                  <a:gs pos="100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rot="2305559" flipH="1" flipV="1">
                <a:off x="7984834" y="6622301"/>
                <a:ext cx="27432" cy="27432"/>
              </a:xfrm>
              <a:prstGeom prst="ellipse">
                <a:avLst/>
              </a:prstGeom>
              <a:gradFill flip="none" rotWithShape="1">
                <a:gsLst>
                  <a:gs pos="100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rot="2305559" flipH="1" flipV="1">
                <a:off x="7861009" y="6628063"/>
                <a:ext cx="27432" cy="27432"/>
              </a:xfrm>
              <a:prstGeom prst="ellipse">
                <a:avLst/>
              </a:prstGeom>
              <a:gradFill flip="none" rotWithShape="1">
                <a:gsLst>
                  <a:gs pos="100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rot="2305559" flipH="1" flipV="1">
                <a:off x="7948196" y="6690118"/>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Oval 39"/>
              <p:cNvSpPr>
                <a:spLocks noChangeAspect="1"/>
              </p:cNvSpPr>
              <p:nvPr/>
            </p:nvSpPr>
            <p:spPr>
              <a:xfrm rot="2305559" flipH="1" flipV="1">
                <a:off x="7948196" y="6689771"/>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Oval 40"/>
              <p:cNvSpPr>
                <a:spLocks noChangeAspect="1"/>
              </p:cNvSpPr>
              <p:nvPr/>
            </p:nvSpPr>
            <p:spPr>
              <a:xfrm rot="2305559" flipH="1" flipV="1">
                <a:off x="7884228" y="6691174"/>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Oval 41"/>
              <p:cNvSpPr>
                <a:spLocks noChangeAspect="1"/>
              </p:cNvSpPr>
              <p:nvPr/>
            </p:nvSpPr>
            <p:spPr>
              <a:xfrm rot="2305559" flipH="1" flipV="1">
                <a:off x="7884228" y="6690827"/>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Oval 42"/>
              <p:cNvSpPr>
                <a:spLocks noChangeAspect="1"/>
              </p:cNvSpPr>
              <p:nvPr/>
            </p:nvSpPr>
            <p:spPr>
              <a:xfrm rot="2305559" flipH="1" flipV="1">
                <a:off x="7826609" y="6660480"/>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Oval 43"/>
              <p:cNvSpPr>
                <a:spLocks noChangeAspect="1"/>
              </p:cNvSpPr>
              <p:nvPr/>
            </p:nvSpPr>
            <p:spPr>
              <a:xfrm rot="2305559" flipH="1" flipV="1">
                <a:off x="7826609" y="6660133"/>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rot="2305559" flipH="1" flipV="1">
                <a:off x="7806844" y="6601211"/>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Oval 45"/>
              <p:cNvSpPr>
                <a:spLocks noChangeAspect="1"/>
              </p:cNvSpPr>
              <p:nvPr/>
            </p:nvSpPr>
            <p:spPr>
              <a:xfrm rot="2305559" flipH="1" flipV="1">
                <a:off x="7806844" y="6600864"/>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Oval 46"/>
              <p:cNvSpPr>
                <a:spLocks noChangeAspect="1"/>
              </p:cNvSpPr>
              <p:nvPr/>
            </p:nvSpPr>
            <p:spPr>
              <a:xfrm rot="2305559" flipH="1" flipV="1">
                <a:off x="7822719" y="6548292"/>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Oval 47"/>
              <p:cNvSpPr>
                <a:spLocks noChangeAspect="1"/>
              </p:cNvSpPr>
              <p:nvPr/>
            </p:nvSpPr>
            <p:spPr>
              <a:xfrm rot="2305559" flipH="1" flipV="1">
                <a:off x="7822719" y="6547945"/>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rot="2305559" flipH="1" flipV="1">
                <a:off x="7859761" y="6504897"/>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rot="2305559" flipH="1" flipV="1">
                <a:off x="7859761" y="6504550"/>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rot="2305559" flipH="1" flipV="1">
                <a:off x="7916446" y="6474218"/>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Oval 51"/>
              <p:cNvSpPr>
                <a:spLocks noChangeAspect="1"/>
              </p:cNvSpPr>
              <p:nvPr/>
            </p:nvSpPr>
            <p:spPr>
              <a:xfrm rot="2305559" flipH="1" flipV="1">
                <a:off x="7916446" y="6473871"/>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rot="2305559" flipH="1" flipV="1">
                <a:off x="7981597" y="6504909"/>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Oval 53"/>
              <p:cNvSpPr>
                <a:spLocks noChangeAspect="1"/>
              </p:cNvSpPr>
              <p:nvPr/>
            </p:nvSpPr>
            <p:spPr>
              <a:xfrm rot="2305559" flipH="1" flipV="1">
                <a:off x="7981597" y="6504562"/>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Oval 54"/>
              <p:cNvSpPr>
                <a:spLocks noChangeAspect="1"/>
              </p:cNvSpPr>
              <p:nvPr/>
            </p:nvSpPr>
            <p:spPr>
              <a:xfrm rot="2305559" flipH="1" flipV="1">
                <a:off x="8007591" y="6551476"/>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Oval 55"/>
              <p:cNvSpPr>
                <a:spLocks noChangeAspect="1"/>
              </p:cNvSpPr>
              <p:nvPr/>
            </p:nvSpPr>
            <p:spPr>
              <a:xfrm rot="2305559" flipH="1" flipV="1">
                <a:off x="8007591" y="6551129"/>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Oval 56"/>
              <p:cNvSpPr>
                <a:spLocks noChangeAspect="1"/>
              </p:cNvSpPr>
              <p:nvPr/>
            </p:nvSpPr>
            <p:spPr>
              <a:xfrm rot="2305559" flipH="1" flipV="1">
                <a:off x="8006870" y="6664718"/>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Oval 57"/>
              <p:cNvSpPr>
                <a:spLocks noChangeAspect="1"/>
              </p:cNvSpPr>
              <p:nvPr/>
            </p:nvSpPr>
            <p:spPr>
              <a:xfrm rot="2305559" flipH="1" flipV="1">
                <a:off x="8006870" y="6664371"/>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rot="2305559" flipH="1" flipV="1">
                <a:off x="8030746" y="6610743"/>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rot="2305559" flipH="1" flipV="1">
                <a:off x="8030746" y="6610396"/>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sp>
        <p:nvSpPr>
          <p:cNvPr id="64" name="Text Placeholder 19"/>
          <p:cNvSpPr>
            <a:spLocks/>
          </p:cNvSpPr>
          <p:nvPr userDrawn="1"/>
        </p:nvSpPr>
        <p:spPr bwMode="invGray">
          <a:xfrm>
            <a:off x="0" y="-12701"/>
            <a:ext cx="9162288" cy="316990"/>
          </a:xfrm>
          <a:prstGeom prst="rect">
            <a:avLst/>
          </a:prstGeom>
          <a:solidFill>
            <a:srgbClr val="002B3E"/>
          </a:solidFill>
          <a:ln w="9525">
            <a:noFill/>
            <a:miter lim="800000"/>
            <a:headEnd/>
            <a:tailEnd/>
          </a:ln>
        </p:spPr>
        <p:txBody>
          <a:bodyPr anchor="ctr">
            <a:prstTxWarp prst="textNoShape">
              <a:avLst/>
            </a:prstTxWarp>
          </a:bodyPr>
          <a:lstStyle/>
          <a:p>
            <a:pPr marL="342900" indent="-342900" defTabSz="457200">
              <a:lnSpc>
                <a:spcPct val="60000"/>
              </a:lnSpc>
              <a:buClr>
                <a:srgbClr val="7592A4"/>
              </a:buClr>
              <a:buFont typeface="Arial" pitchFamily="-110" charset="0"/>
              <a:buNone/>
            </a:pPr>
            <a:endParaRPr lang="en-US" sz="1400" dirty="0">
              <a:solidFill>
                <a:schemeClr val="bg1"/>
              </a:solidFill>
              <a:latin typeface="Arial" pitchFamily="-110" charset="0"/>
              <a:ea typeface="ＭＳ Ｐゴシック" pitchFamily="-110" charset="-128"/>
              <a:cs typeface="ＭＳ Ｐゴシック" pitchFamily="-110" charset="-128"/>
            </a:endParaRPr>
          </a:p>
        </p:txBody>
      </p:sp>
      <p:sp>
        <p:nvSpPr>
          <p:cNvPr id="65" name="Title 1"/>
          <p:cNvSpPr txBox="1">
            <a:spLocks/>
          </p:cNvSpPr>
          <p:nvPr userDrawn="1"/>
        </p:nvSpPr>
        <p:spPr>
          <a:xfrm>
            <a:off x="228600" y="-4763"/>
            <a:ext cx="8610600" cy="309563"/>
          </a:xfrm>
          <a:prstGeom prst="rect">
            <a:avLst/>
          </a:prstGeom>
        </p:spPr>
        <p:txBody>
          <a:bodyPr tIns="0" anchor="ctr">
            <a:noAutofit/>
          </a:bodyPr>
          <a:lstStyle>
            <a:lvl1pPr algn="ctr" defTabSz="914400" rtl="0" eaLnBrk="1" latinLnBrk="0" hangingPunct="1">
              <a:spcBef>
                <a:spcPct val="0"/>
              </a:spcBef>
              <a:buNone/>
              <a:defRPr sz="3200" b="0" kern="1200" cap="none">
                <a:solidFill>
                  <a:schemeClr val="tx2"/>
                </a:solidFill>
                <a:latin typeface="+mj-lt"/>
                <a:ea typeface="+mj-ea"/>
                <a:cs typeface="+mj-cs"/>
              </a:defRPr>
            </a:lvl1pPr>
          </a:lstStyle>
          <a:p>
            <a:pPr algn="l"/>
            <a:endParaRPr lang="en-US" sz="1600" dirty="0">
              <a:solidFill>
                <a:srgbClr val="D3E5FF"/>
              </a:solidFill>
            </a:endParaRPr>
          </a:p>
        </p:txBody>
      </p:sp>
      <p:sp>
        <p:nvSpPr>
          <p:cNvPr id="66" name="Text Placeholder 2"/>
          <p:cNvSpPr>
            <a:spLocks noGrp="1"/>
          </p:cNvSpPr>
          <p:nvPr>
            <p:ph type="body" idx="1" hasCustomPrompt="1"/>
          </p:nvPr>
        </p:nvSpPr>
        <p:spPr>
          <a:xfrm>
            <a:off x="0" y="-9525"/>
            <a:ext cx="8839200" cy="304800"/>
          </a:xfrm>
          <a:prstGeom prst="rect">
            <a:avLst/>
          </a:prstGeom>
        </p:spPr>
        <p:txBody>
          <a:bodyPr lIns="274320" anchor="b">
            <a:normAutofit/>
          </a:bodyPr>
          <a:lstStyle>
            <a:lvl1pPr marL="0" indent="0">
              <a:buNone/>
              <a:defRPr sz="1200" b="0" baseline="0">
                <a:solidFill>
                  <a:srgbClr val="D3E5F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ADD SECTION TOPIC (OPTIONAL)</a:t>
            </a:r>
          </a:p>
        </p:txBody>
      </p:sp>
    </p:spTree>
    <p:extLst>
      <p:ext uri="{BB962C8B-B14F-4D97-AF65-F5344CB8AC3E}">
        <p14:creationId xmlns:p14="http://schemas.microsoft.com/office/powerpoint/2010/main" val="1444224999"/>
      </p:ext>
    </p:extLst>
  </p:cSld>
  <p:clrMapOvr>
    <a:masterClrMapping/>
  </p:clrMapOvr>
  <p:transition xmlns:p14="http://schemas.microsoft.com/office/powerpoint/2010/main" spd="slow"/>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Section Divider D">
    <p:spTree>
      <p:nvGrpSpPr>
        <p:cNvPr id="1" name=""/>
        <p:cNvGrpSpPr/>
        <p:nvPr/>
      </p:nvGrpSpPr>
      <p:grpSpPr>
        <a:xfrm>
          <a:off x="0" y="0"/>
          <a:ext cx="0" cy="0"/>
          <a:chOff x="0" y="0"/>
          <a:chExt cx="0" cy="0"/>
        </a:xfrm>
      </p:grpSpPr>
      <p:pic>
        <p:nvPicPr>
          <p:cNvPr id="13" name="Picture 12"/>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57371" cy="1828798"/>
          </a:xfrm>
          <a:prstGeom prst="rect">
            <a:avLst/>
          </a:prstGeom>
        </p:spPr>
      </p:pic>
      <p:pic>
        <p:nvPicPr>
          <p:cNvPr id="14" name="Picture 13"/>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flipH="1">
            <a:off x="0" y="5029202"/>
            <a:ext cx="9157371" cy="1828798"/>
          </a:xfrm>
          <a:prstGeom prst="rect">
            <a:avLst/>
          </a:prstGeom>
        </p:spPr>
      </p:pic>
      <p:sp>
        <p:nvSpPr>
          <p:cNvPr id="12" name="Title 4"/>
          <p:cNvSpPr txBox="1">
            <a:spLocks/>
          </p:cNvSpPr>
          <p:nvPr userDrawn="1"/>
        </p:nvSpPr>
        <p:spPr>
          <a:xfrm>
            <a:off x="0" y="1828800"/>
            <a:ext cx="9143999" cy="3200400"/>
          </a:xfrm>
          <a:prstGeom prst="rect">
            <a:avLst/>
          </a:prstGeom>
          <a:solidFill>
            <a:srgbClr val="F0EADC"/>
          </a:solidFill>
        </p:spPr>
        <p:txBody>
          <a:bodyPr tIns="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3200" b="0" i="0" u="none" strike="noStrike" kern="1200" cap="none" spc="0" normalizeH="0" baseline="0" noProof="0" dirty="0">
              <a:ln>
                <a:noFill/>
              </a:ln>
              <a:solidFill>
                <a:schemeClr val="tx2"/>
              </a:solidFill>
              <a:effectLst/>
              <a:uLnTx/>
              <a:uFillTx/>
              <a:latin typeface="+mj-lt"/>
              <a:ea typeface="+mj-ea"/>
              <a:cs typeface="+mj-cs"/>
            </a:endParaRPr>
          </a:p>
        </p:txBody>
      </p:sp>
      <p:sp>
        <p:nvSpPr>
          <p:cNvPr id="2" name="Title 1"/>
          <p:cNvSpPr>
            <a:spLocks noGrp="1"/>
          </p:cNvSpPr>
          <p:nvPr>
            <p:ph type="title" hasCustomPrompt="1"/>
          </p:nvPr>
        </p:nvSpPr>
        <p:spPr>
          <a:xfrm>
            <a:off x="241301" y="2705100"/>
            <a:ext cx="8686800" cy="1640586"/>
          </a:xfrm>
          <a:prstGeom prst="rect">
            <a:avLst/>
          </a:prstGeom>
        </p:spPr>
        <p:txBody>
          <a:bodyPr tIns="0" anchor="ctr">
            <a:normAutofit/>
          </a:bodyPr>
          <a:lstStyle>
            <a:lvl1pPr algn="ctr">
              <a:lnSpc>
                <a:spcPts val="2800"/>
              </a:lnSpc>
              <a:spcBef>
                <a:spcPts val="1800"/>
              </a:spcBef>
              <a:defRPr sz="3200" b="0" cap="none">
                <a:solidFill>
                  <a:schemeClr val="tx2"/>
                </a:solidFill>
              </a:defRPr>
            </a:lvl1pPr>
          </a:lstStyle>
          <a:p>
            <a:r>
              <a:rPr lang="en-US" dirty="0" smtClean="0"/>
              <a:t>Two-Line Title</a:t>
            </a:r>
            <a:endParaRPr lang="en-US" dirty="0"/>
          </a:p>
        </p:txBody>
      </p:sp>
      <p:cxnSp>
        <p:nvCxnSpPr>
          <p:cNvPr id="15" name="Straight Connector 14"/>
          <p:cNvCxnSpPr/>
          <p:nvPr userDrawn="1"/>
        </p:nvCxnSpPr>
        <p:spPr>
          <a:xfrm>
            <a:off x="1" y="5040312"/>
            <a:ext cx="9158733" cy="1588"/>
          </a:xfrm>
          <a:prstGeom prst="line">
            <a:avLst/>
          </a:prstGeom>
          <a:ln w="25400" cap="flat" cmpd="sng" algn="ctr">
            <a:solidFill>
              <a:srgbClr val="C0504D"/>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a:off x="1" y="1822978"/>
            <a:ext cx="9158733" cy="1588"/>
          </a:xfrm>
          <a:prstGeom prst="line">
            <a:avLst/>
          </a:prstGeom>
          <a:ln w="25400" cap="flat" cmpd="sng" algn="ctr">
            <a:solidFill>
              <a:srgbClr val="C0504D"/>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nvGrpSpPr>
          <p:cNvPr id="8" name="Group 7"/>
          <p:cNvGrpSpPr/>
          <p:nvPr userDrawn="1"/>
        </p:nvGrpSpPr>
        <p:grpSpPr>
          <a:xfrm>
            <a:off x="7740233" y="6336972"/>
            <a:ext cx="1399539" cy="494594"/>
            <a:chOff x="7740233" y="6336972"/>
            <a:chExt cx="1399539" cy="494594"/>
          </a:xfrm>
        </p:grpSpPr>
        <p:sp>
          <p:nvSpPr>
            <p:cNvPr id="9" name="Rectangle 8"/>
            <p:cNvSpPr/>
            <p:nvPr/>
          </p:nvSpPr>
          <p:spPr>
            <a:xfrm>
              <a:off x="7994114" y="6336972"/>
              <a:ext cx="1136904" cy="3048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b="0" dirty="0" smtClean="0">
                  <a:solidFill>
                    <a:srgbClr val="FFFFFF"/>
                  </a:solidFill>
                  <a:latin typeface="Myriad Pro"/>
                  <a:cs typeface="Myriad Pro"/>
                </a:rPr>
                <a:t>Hepatitis</a:t>
              </a:r>
              <a:endParaRPr lang="en-US" sz="1800" b="0" dirty="0">
                <a:solidFill>
                  <a:srgbClr val="FFFFFF"/>
                </a:solidFill>
                <a:latin typeface="Myriad Pro"/>
                <a:cs typeface="Myriad Pro"/>
              </a:endParaRPr>
            </a:p>
          </p:txBody>
        </p:sp>
        <p:sp>
          <p:nvSpPr>
            <p:cNvPr id="10" name="Rectangle 9"/>
            <p:cNvSpPr/>
            <p:nvPr/>
          </p:nvSpPr>
          <p:spPr>
            <a:xfrm>
              <a:off x="8102609" y="6526766"/>
              <a:ext cx="1037163" cy="3048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dirty="0" smtClean="0">
                  <a:solidFill>
                    <a:srgbClr val="C25858"/>
                  </a:solidFill>
                  <a:latin typeface="Myriad Pro"/>
                  <a:cs typeface="Myriad Pro"/>
                </a:rPr>
                <a:t>web study</a:t>
              </a:r>
              <a:endParaRPr lang="en-US" sz="1300" dirty="0">
                <a:solidFill>
                  <a:srgbClr val="C25858"/>
                </a:solidFill>
                <a:latin typeface="Myriad Pro"/>
                <a:cs typeface="Myriad Pro"/>
              </a:endParaRPr>
            </a:p>
          </p:txBody>
        </p:sp>
        <p:grpSp>
          <p:nvGrpSpPr>
            <p:cNvPr id="11" name="Group 10"/>
            <p:cNvGrpSpPr/>
            <p:nvPr/>
          </p:nvGrpSpPr>
          <p:grpSpPr>
            <a:xfrm>
              <a:off x="7740233" y="6413546"/>
              <a:ext cx="354457" cy="350649"/>
              <a:chOff x="7752933" y="6426246"/>
              <a:chExt cx="354457" cy="350649"/>
            </a:xfrm>
          </p:grpSpPr>
          <p:sp>
            <p:nvSpPr>
              <p:cNvPr id="17" name="Dodecagon 16"/>
              <p:cNvSpPr>
                <a:spLocks noChangeAspect="1"/>
              </p:cNvSpPr>
              <p:nvPr/>
            </p:nvSpPr>
            <p:spPr>
              <a:xfrm>
                <a:off x="7921208" y="64262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Dodecagon 17"/>
              <p:cNvSpPr>
                <a:spLocks noChangeAspect="1"/>
              </p:cNvSpPr>
              <p:nvPr/>
            </p:nvSpPr>
            <p:spPr>
              <a:xfrm>
                <a:off x="7857708" y="64389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Dodecagon 18"/>
              <p:cNvSpPr>
                <a:spLocks noChangeAspect="1"/>
              </p:cNvSpPr>
              <p:nvPr/>
            </p:nvSpPr>
            <p:spPr>
              <a:xfrm>
                <a:off x="7978358" y="64389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Dodecagon 19"/>
              <p:cNvSpPr>
                <a:spLocks noChangeAspect="1"/>
              </p:cNvSpPr>
              <p:nvPr/>
            </p:nvSpPr>
            <p:spPr>
              <a:xfrm>
                <a:off x="8032333" y="6471967"/>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Dodecagon 20"/>
              <p:cNvSpPr>
                <a:spLocks noChangeAspect="1"/>
              </p:cNvSpPr>
              <p:nvPr/>
            </p:nvSpPr>
            <p:spPr>
              <a:xfrm>
                <a:off x="8068529" y="6525942"/>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Dodecagon 21"/>
              <p:cNvSpPr>
                <a:spLocks noChangeAspect="1"/>
              </p:cNvSpPr>
              <p:nvPr/>
            </p:nvSpPr>
            <p:spPr>
              <a:xfrm>
                <a:off x="8079958" y="6586267"/>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Dodecagon 22"/>
              <p:cNvSpPr>
                <a:spLocks noChangeAspect="1"/>
              </p:cNvSpPr>
              <p:nvPr/>
            </p:nvSpPr>
            <p:spPr>
              <a:xfrm>
                <a:off x="7806908" y="6473871"/>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Dodecagon 23"/>
              <p:cNvSpPr>
                <a:spLocks noChangeAspect="1"/>
              </p:cNvSpPr>
              <p:nvPr/>
            </p:nvSpPr>
            <p:spPr>
              <a:xfrm>
                <a:off x="8067258" y="6651671"/>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Dodecagon 24"/>
              <p:cNvSpPr>
                <a:spLocks noChangeAspect="1"/>
              </p:cNvSpPr>
              <p:nvPr/>
            </p:nvSpPr>
            <p:spPr>
              <a:xfrm>
                <a:off x="7768808" y="65278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Dodecagon 25"/>
              <p:cNvSpPr>
                <a:spLocks noChangeAspect="1"/>
              </p:cNvSpPr>
              <p:nvPr/>
            </p:nvSpPr>
            <p:spPr>
              <a:xfrm>
                <a:off x="8035508" y="67056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Dodecagon 26"/>
              <p:cNvSpPr>
                <a:spLocks noChangeAspect="1"/>
              </p:cNvSpPr>
              <p:nvPr/>
            </p:nvSpPr>
            <p:spPr>
              <a:xfrm>
                <a:off x="7981533" y="6738667"/>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Dodecagon 27"/>
              <p:cNvSpPr>
                <a:spLocks noChangeAspect="1"/>
              </p:cNvSpPr>
              <p:nvPr/>
            </p:nvSpPr>
            <p:spPr>
              <a:xfrm>
                <a:off x="7921208" y="6749463"/>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Dodecagon 28"/>
              <p:cNvSpPr>
                <a:spLocks noChangeAspect="1"/>
              </p:cNvSpPr>
              <p:nvPr/>
            </p:nvSpPr>
            <p:spPr>
              <a:xfrm>
                <a:off x="7857708" y="6740571"/>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Dodecagon 29"/>
              <p:cNvSpPr>
                <a:spLocks noChangeAspect="1"/>
              </p:cNvSpPr>
              <p:nvPr/>
            </p:nvSpPr>
            <p:spPr>
              <a:xfrm>
                <a:off x="7803733" y="6703104"/>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Dodecagon 30"/>
              <p:cNvSpPr>
                <a:spLocks noChangeAspect="1"/>
              </p:cNvSpPr>
              <p:nvPr/>
            </p:nvSpPr>
            <p:spPr>
              <a:xfrm>
                <a:off x="7752933" y="65913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Dodecagon 31"/>
              <p:cNvSpPr>
                <a:spLocks noChangeAspect="1"/>
              </p:cNvSpPr>
              <p:nvPr/>
            </p:nvSpPr>
            <p:spPr>
              <a:xfrm>
                <a:off x="7768808" y="664849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Dodecagon 32"/>
              <p:cNvSpPr>
                <a:spLocks noChangeAspect="1"/>
              </p:cNvSpPr>
              <p:nvPr/>
            </p:nvSpPr>
            <p:spPr>
              <a:xfrm>
                <a:off x="7886283" y="6581821"/>
                <a:ext cx="32004" cy="32004"/>
              </a:xfrm>
              <a:prstGeom prst="dodecagon">
                <a:avLst/>
              </a:prstGeom>
              <a:solidFill>
                <a:srgbClr val="CB39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Dodecagon 33"/>
              <p:cNvSpPr>
                <a:spLocks noChangeAspect="1"/>
              </p:cNvSpPr>
              <p:nvPr/>
            </p:nvSpPr>
            <p:spPr>
              <a:xfrm>
                <a:off x="7952958" y="6581821"/>
                <a:ext cx="32004" cy="32004"/>
              </a:xfrm>
              <a:prstGeom prst="dodecagon">
                <a:avLst/>
              </a:prstGeom>
              <a:solidFill>
                <a:srgbClr val="CB39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rot="2305559" flipH="1" flipV="1">
                <a:off x="7916243" y="6531622"/>
                <a:ext cx="32004" cy="32004"/>
              </a:xfrm>
              <a:prstGeom prst="ellipse">
                <a:avLst/>
              </a:prstGeom>
              <a:gradFill flip="none" rotWithShape="1">
                <a:gsLst>
                  <a:gs pos="100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rot="2305559" flipH="1" flipV="1">
                <a:off x="7919418" y="6635339"/>
                <a:ext cx="32004" cy="32004"/>
              </a:xfrm>
              <a:prstGeom prst="ellipse">
                <a:avLst/>
              </a:prstGeom>
              <a:gradFill flip="none" rotWithShape="1">
                <a:gsLst>
                  <a:gs pos="100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rot="2305559" flipH="1" flipV="1">
                <a:off x="7984834" y="6622301"/>
                <a:ext cx="27432" cy="27432"/>
              </a:xfrm>
              <a:prstGeom prst="ellipse">
                <a:avLst/>
              </a:prstGeom>
              <a:gradFill flip="none" rotWithShape="1">
                <a:gsLst>
                  <a:gs pos="100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rot="2305559" flipH="1" flipV="1">
                <a:off x="7861009" y="6628063"/>
                <a:ext cx="27432" cy="27432"/>
              </a:xfrm>
              <a:prstGeom prst="ellipse">
                <a:avLst/>
              </a:prstGeom>
              <a:gradFill flip="none" rotWithShape="1">
                <a:gsLst>
                  <a:gs pos="100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rot="2305559" flipH="1" flipV="1">
                <a:off x="7948196" y="6690118"/>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Oval 39"/>
              <p:cNvSpPr>
                <a:spLocks noChangeAspect="1"/>
              </p:cNvSpPr>
              <p:nvPr/>
            </p:nvSpPr>
            <p:spPr>
              <a:xfrm rot="2305559" flipH="1" flipV="1">
                <a:off x="7948196" y="6689771"/>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Oval 40"/>
              <p:cNvSpPr>
                <a:spLocks noChangeAspect="1"/>
              </p:cNvSpPr>
              <p:nvPr/>
            </p:nvSpPr>
            <p:spPr>
              <a:xfrm rot="2305559" flipH="1" flipV="1">
                <a:off x="7884228" y="6691174"/>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Oval 41"/>
              <p:cNvSpPr>
                <a:spLocks noChangeAspect="1"/>
              </p:cNvSpPr>
              <p:nvPr/>
            </p:nvSpPr>
            <p:spPr>
              <a:xfrm rot="2305559" flipH="1" flipV="1">
                <a:off x="7884228" y="6690827"/>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Oval 42"/>
              <p:cNvSpPr>
                <a:spLocks noChangeAspect="1"/>
              </p:cNvSpPr>
              <p:nvPr/>
            </p:nvSpPr>
            <p:spPr>
              <a:xfrm rot="2305559" flipH="1" flipV="1">
                <a:off x="7826609" y="6660480"/>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Oval 43"/>
              <p:cNvSpPr>
                <a:spLocks noChangeAspect="1"/>
              </p:cNvSpPr>
              <p:nvPr/>
            </p:nvSpPr>
            <p:spPr>
              <a:xfrm rot="2305559" flipH="1" flipV="1">
                <a:off x="7826609" y="6660133"/>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rot="2305559" flipH="1" flipV="1">
                <a:off x="7806844" y="6601211"/>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Oval 45"/>
              <p:cNvSpPr>
                <a:spLocks noChangeAspect="1"/>
              </p:cNvSpPr>
              <p:nvPr/>
            </p:nvSpPr>
            <p:spPr>
              <a:xfrm rot="2305559" flipH="1" flipV="1">
                <a:off x="7806844" y="6600864"/>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Oval 46"/>
              <p:cNvSpPr>
                <a:spLocks noChangeAspect="1"/>
              </p:cNvSpPr>
              <p:nvPr/>
            </p:nvSpPr>
            <p:spPr>
              <a:xfrm rot="2305559" flipH="1" flipV="1">
                <a:off x="7822719" y="6548292"/>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Oval 47"/>
              <p:cNvSpPr>
                <a:spLocks noChangeAspect="1"/>
              </p:cNvSpPr>
              <p:nvPr/>
            </p:nvSpPr>
            <p:spPr>
              <a:xfrm rot="2305559" flipH="1" flipV="1">
                <a:off x="7822719" y="6547945"/>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rot="2305559" flipH="1" flipV="1">
                <a:off x="7859761" y="6504897"/>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rot="2305559" flipH="1" flipV="1">
                <a:off x="7859761" y="6504550"/>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rot="2305559" flipH="1" flipV="1">
                <a:off x="7916446" y="6474218"/>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Oval 51"/>
              <p:cNvSpPr>
                <a:spLocks noChangeAspect="1"/>
              </p:cNvSpPr>
              <p:nvPr/>
            </p:nvSpPr>
            <p:spPr>
              <a:xfrm rot="2305559" flipH="1" flipV="1">
                <a:off x="7916446" y="6473871"/>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rot="2305559" flipH="1" flipV="1">
                <a:off x="7981597" y="6504909"/>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Oval 53"/>
              <p:cNvSpPr>
                <a:spLocks noChangeAspect="1"/>
              </p:cNvSpPr>
              <p:nvPr/>
            </p:nvSpPr>
            <p:spPr>
              <a:xfrm rot="2305559" flipH="1" flipV="1">
                <a:off x="7981597" y="6504562"/>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Oval 54"/>
              <p:cNvSpPr>
                <a:spLocks noChangeAspect="1"/>
              </p:cNvSpPr>
              <p:nvPr/>
            </p:nvSpPr>
            <p:spPr>
              <a:xfrm rot="2305559" flipH="1" flipV="1">
                <a:off x="8007591" y="6551476"/>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Oval 55"/>
              <p:cNvSpPr>
                <a:spLocks noChangeAspect="1"/>
              </p:cNvSpPr>
              <p:nvPr/>
            </p:nvSpPr>
            <p:spPr>
              <a:xfrm rot="2305559" flipH="1" flipV="1">
                <a:off x="8007591" y="6551129"/>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Oval 56"/>
              <p:cNvSpPr>
                <a:spLocks noChangeAspect="1"/>
              </p:cNvSpPr>
              <p:nvPr/>
            </p:nvSpPr>
            <p:spPr>
              <a:xfrm rot="2305559" flipH="1" flipV="1">
                <a:off x="8006870" y="6664718"/>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Oval 57"/>
              <p:cNvSpPr>
                <a:spLocks noChangeAspect="1"/>
              </p:cNvSpPr>
              <p:nvPr/>
            </p:nvSpPr>
            <p:spPr>
              <a:xfrm rot="2305559" flipH="1" flipV="1">
                <a:off x="8006870" y="6664371"/>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rot="2305559" flipH="1" flipV="1">
                <a:off x="8030746" y="6610743"/>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rot="2305559" flipH="1" flipV="1">
                <a:off x="8030746" y="6610396"/>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sp>
        <p:nvSpPr>
          <p:cNvPr id="61" name="Text Placeholder 19"/>
          <p:cNvSpPr>
            <a:spLocks/>
          </p:cNvSpPr>
          <p:nvPr userDrawn="1"/>
        </p:nvSpPr>
        <p:spPr bwMode="invGray">
          <a:xfrm>
            <a:off x="0" y="-12701"/>
            <a:ext cx="9162288" cy="316990"/>
          </a:xfrm>
          <a:prstGeom prst="rect">
            <a:avLst/>
          </a:prstGeom>
          <a:solidFill>
            <a:srgbClr val="002B3E"/>
          </a:solidFill>
          <a:ln w="9525">
            <a:noFill/>
            <a:miter lim="800000"/>
            <a:headEnd/>
            <a:tailEnd/>
          </a:ln>
        </p:spPr>
        <p:txBody>
          <a:bodyPr anchor="ctr">
            <a:prstTxWarp prst="textNoShape">
              <a:avLst/>
            </a:prstTxWarp>
          </a:bodyPr>
          <a:lstStyle/>
          <a:p>
            <a:pPr marL="342900" indent="-342900" defTabSz="457200">
              <a:lnSpc>
                <a:spcPct val="60000"/>
              </a:lnSpc>
              <a:buClr>
                <a:srgbClr val="7592A4"/>
              </a:buClr>
              <a:buFont typeface="Arial" pitchFamily="-110" charset="0"/>
              <a:buNone/>
            </a:pPr>
            <a:endParaRPr lang="en-US" sz="1400" dirty="0">
              <a:solidFill>
                <a:schemeClr val="bg1"/>
              </a:solidFill>
              <a:latin typeface="Arial" pitchFamily="-110" charset="0"/>
              <a:ea typeface="ＭＳ Ｐゴシック" pitchFamily="-110" charset="-128"/>
              <a:cs typeface="ＭＳ Ｐゴシック" pitchFamily="-110" charset="-128"/>
            </a:endParaRPr>
          </a:p>
        </p:txBody>
      </p:sp>
      <p:sp>
        <p:nvSpPr>
          <p:cNvPr id="62" name="Text Placeholder 19"/>
          <p:cNvSpPr>
            <a:spLocks/>
          </p:cNvSpPr>
          <p:nvPr userDrawn="1"/>
        </p:nvSpPr>
        <p:spPr bwMode="invGray">
          <a:xfrm>
            <a:off x="0" y="-12701"/>
            <a:ext cx="9162288" cy="316990"/>
          </a:xfrm>
          <a:prstGeom prst="rect">
            <a:avLst/>
          </a:prstGeom>
          <a:solidFill>
            <a:srgbClr val="002B3E"/>
          </a:solidFill>
          <a:ln w="9525">
            <a:noFill/>
            <a:miter lim="800000"/>
            <a:headEnd/>
            <a:tailEnd/>
          </a:ln>
        </p:spPr>
        <p:txBody>
          <a:bodyPr anchor="ctr">
            <a:prstTxWarp prst="textNoShape">
              <a:avLst/>
            </a:prstTxWarp>
          </a:bodyPr>
          <a:lstStyle/>
          <a:p>
            <a:pPr marL="342900" indent="-342900" defTabSz="457200">
              <a:lnSpc>
                <a:spcPct val="60000"/>
              </a:lnSpc>
              <a:buClr>
                <a:srgbClr val="7592A4"/>
              </a:buClr>
              <a:buFont typeface="Arial" pitchFamily="-110" charset="0"/>
              <a:buNone/>
            </a:pPr>
            <a:endParaRPr lang="en-US" sz="1400" dirty="0">
              <a:solidFill>
                <a:schemeClr val="bg1"/>
              </a:solidFill>
              <a:latin typeface="Arial" pitchFamily="-110" charset="0"/>
              <a:ea typeface="ＭＳ Ｐゴシック" pitchFamily="-110" charset="-128"/>
              <a:cs typeface="ＭＳ Ｐゴシック" pitchFamily="-110" charset="-128"/>
            </a:endParaRPr>
          </a:p>
        </p:txBody>
      </p:sp>
      <p:sp>
        <p:nvSpPr>
          <p:cNvPr id="64" name="Text Placeholder 2"/>
          <p:cNvSpPr>
            <a:spLocks noGrp="1"/>
          </p:cNvSpPr>
          <p:nvPr>
            <p:ph type="body" idx="1" hasCustomPrompt="1"/>
          </p:nvPr>
        </p:nvSpPr>
        <p:spPr>
          <a:xfrm>
            <a:off x="0" y="-9525"/>
            <a:ext cx="8839200" cy="304800"/>
          </a:xfrm>
          <a:prstGeom prst="rect">
            <a:avLst/>
          </a:prstGeom>
        </p:spPr>
        <p:txBody>
          <a:bodyPr lIns="274320" anchor="b">
            <a:normAutofit/>
          </a:bodyPr>
          <a:lstStyle>
            <a:lvl1pPr marL="0" indent="0">
              <a:buNone/>
              <a:defRPr sz="1200" b="0" baseline="0">
                <a:solidFill>
                  <a:srgbClr val="D3E5F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ADD SECTION TOPIC (OPTIONAL)</a:t>
            </a:r>
          </a:p>
        </p:txBody>
      </p:sp>
    </p:spTree>
    <p:extLst>
      <p:ext uri="{BB962C8B-B14F-4D97-AF65-F5344CB8AC3E}">
        <p14:creationId xmlns:p14="http://schemas.microsoft.com/office/powerpoint/2010/main" val="1179923076"/>
      </p:ext>
    </p:extLst>
  </p:cSld>
  <p:clrMapOvr>
    <a:masterClrMapping/>
  </p:clrMapOvr>
  <p:transition xmlns:p14="http://schemas.microsoft.com/office/powerpoint/2010/main" spd="slow"/>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pic>
        <p:nvPicPr>
          <p:cNvPr id="16" name="Picture 15"/>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57371" cy="1280160"/>
          </a:xfrm>
          <a:prstGeom prst="rect">
            <a:avLst/>
          </a:prstGeom>
        </p:spPr>
      </p:pic>
      <p:sp>
        <p:nvSpPr>
          <p:cNvPr id="14" name="Text Placeholder 19"/>
          <p:cNvSpPr>
            <a:spLocks/>
          </p:cNvSpPr>
          <p:nvPr userDrawn="1"/>
        </p:nvSpPr>
        <p:spPr bwMode="invGray">
          <a:xfrm>
            <a:off x="0" y="-12701"/>
            <a:ext cx="9162288" cy="316990"/>
          </a:xfrm>
          <a:prstGeom prst="rect">
            <a:avLst/>
          </a:prstGeom>
          <a:solidFill>
            <a:srgbClr val="002B3E"/>
          </a:solidFill>
          <a:ln w="9525">
            <a:noFill/>
            <a:miter lim="800000"/>
            <a:headEnd/>
            <a:tailEnd/>
          </a:ln>
        </p:spPr>
        <p:txBody>
          <a:bodyPr anchor="ctr">
            <a:prstTxWarp prst="textNoShape">
              <a:avLst/>
            </a:prstTxWarp>
          </a:bodyPr>
          <a:lstStyle/>
          <a:p>
            <a:pPr marL="342900" indent="-342900" defTabSz="457200">
              <a:lnSpc>
                <a:spcPct val="60000"/>
              </a:lnSpc>
              <a:buClr>
                <a:srgbClr val="7592A4"/>
              </a:buClr>
              <a:buFont typeface="Arial" pitchFamily="-110" charset="0"/>
              <a:buNone/>
            </a:pPr>
            <a:endParaRPr lang="en-US" sz="1400" dirty="0">
              <a:solidFill>
                <a:schemeClr val="bg1"/>
              </a:solidFill>
              <a:latin typeface="Arial" pitchFamily="-110" charset="0"/>
              <a:ea typeface="ＭＳ Ｐゴシック" pitchFamily="-110" charset="-128"/>
              <a:cs typeface="ＭＳ Ｐゴシック" pitchFamily="-110" charset="-128"/>
            </a:endParaRPr>
          </a:p>
        </p:txBody>
      </p:sp>
      <p:sp>
        <p:nvSpPr>
          <p:cNvPr id="2" name="Title 1"/>
          <p:cNvSpPr>
            <a:spLocks noGrp="1"/>
          </p:cNvSpPr>
          <p:nvPr>
            <p:ph type="title" hasCustomPrompt="1"/>
          </p:nvPr>
        </p:nvSpPr>
        <p:spPr>
          <a:xfrm>
            <a:off x="323850" y="304800"/>
            <a:ext cx="8515350" cy="990600"/>
          </a:xfrm>
          <a:prstGeom prst="rect">
            <a:avLst/>
          </a:prstGeom>
        </p:spPr>
        <p:txBody>
          <a:bodyPr anchor="ctr" anchorCtr="0">
            <a:normAutofit/>
          </a:bodyPr>
          <a:lstStyle>
            <a:lvl1pPr>
              <a:defRPr sz="2800" baseline="0">
                <a:solidFill>
                  <a:schemeClr val="bg1"/>
                </a:solidFill>
              </a:defRPr>
            </a:lvl1pPr>
          </a:lstStyle>
          <a:p>
            <a:r>
              <a:rPr lang="en-US" dirty="0" smtClean="0"/>
              <a:t>Text Slide: click to add title</a:t>
            </a:r>
            <a:endParaRPr lang="en-US" dirty="0"/>
          </a:p>
        </p:txBody>
      </p:sp>
      <p:sp>
        <p:nvSpPr>
          <p:cNvPr id="4" name="Content Placeholder 3"/>
          <p:cNvSpPr>
            <a:spLocks noGrp="1"/>
          </p:cNvSpPr>
          <p:nvPr>
            <p:ph sz="half" idx="2" hasCustomPrompt="1"/>
          </p:nvPr>
        </p:nvSpPr>
        <p:spPr>
          <a:xfrm>
            <a:off x="323850" y="1587500"/>
            <a:ext cx="8515350" cy="4800600"/>
          </a:xfrm>
          <a:prstGeom prst="rect">
            <a:avLst/>
          </a:prstGeom>
        </p:spPr>
        <p:txBody>
          <a:bodyPr anchor="t" anchorCtr="0">
            <a:normAutofit/>
          </a:bodyPr>
          <a:lstStyle>
            <a:lvl1pPr marL="228600" indent="-228600">
              <a:lnSpc>
                <a:spcPts val="2800"/>
              </a:lnSpc>
              <a:spcBef>
                <a:spcPts val="800"/>
              </a:spcBef>
              <a:buClr>
                <a:schemeClr val="tx2"/>
              </a:buClr>
              <a:defRPr sz="2400">
                <a:solidFill>
                  <a:srgbClr val="000000"/>
                </a:solidFill>
              </a:defRPr>
            </a:lvl1pPr>
            <a:lvl2pPr marL="400050" indent="-171450">
              <a:lnSpc>
                <a:spcPts val="2800"/>
              </a:lnSpc>
              <a:spcBef>
                <a:spcPts val="800"/>
              </a:spcBef>
              <a:buClr>
                <a:schemeClr val="tx2"/>
              </a:buClr>
              <a:buFont typeface="Arial" pitchFamily="34" charset="0"/>
              <a:buChar char="-"/>
              <a:defRPr sz="2400">
                <a:solidFill>
                  <a:srgbClr val="000000"/>
                </a:solidFill>
              </a:defRPr>
            </a:lvl2pPr>
            <a:lvl3pPr>
              <a:lnSpc>
                <a:spcPts val="2800"/>
              </a:lnSpc>
              <a:spcBef>
                <a:spcPts val="800"/>
              </a:spcBef>
              <a:defRPr sz="1600">
                <a:solidFill>
                  <a:srgbClr val="000000"/>
                </a:solidFill>
              </a:defRPr>
            </a:lvl3pPr>
            <a:lvl4pPr>
              <a:defRPr sz="2000"/>
            </a:lvl4pPr>
            <a:lvl5pPr>
              <a:defRPr sz="2000"/>
            </a:lvl5pPr>
            <a:lvl6pPr>
              <a:defRPr sz="1600"/>
            </a:lvl6pPr>
            <a:lvl7pPr>
              <a:defRPr sz="1600"/>
            </a:lvl7pPr>
            <a:lvl8pPr>
              <a:defRPr sz="1600"/>
            </a:lvl8pPr>
            <a:lvl9pPr>
              <a:defRPr sz="1600"/>
            </a:lvl9pPr>
          </a:lstStyle>
          <a:p>
            <a:pPr lvl="0"/>
            <a:r>
              <a:rPr lang="en-US" dirty="0" smtClean="0"/>
              <a:t>Click to edit first level text</a:t>
            </a:r>
          </a:p>
          <a:p>
            <a:pPr lvl="1"/>
            <a:r>
              <a:rPr lang="en-US" dirty="0" smtClean="0"/>
              <a:t>Second level</a:t>
            </a:r>
          </a:p>
        </p:txBody>
      </p:sp>
      <p:sp>
        <p:nvSpPr>
          <p:cNvPr id="9" name="Content Placeholder 4"/>
          <p:cNvSpPr>
            <a:spLocks noGrp="1"/>
          </p:cNvSpPr>
          <p:nvPr>
            <p:ph sz="quarter" idx="13" hasCustomPrompt="1"/>
          </p:nvPr>
        </p:nvSpPr>
        <p:spPr>
          <a:xfrm>
            <a:off x="304801" y="6461760"/>
            <a:ext cx="7382254" cy="320040"/>
          </a:xfrm>
          <a:prstGeom prst="rect">
            <a:avLst/>
          </a:prstGeom>
        </p:spPr>
        <p:txBody>
          <a:bodyPr vert="horz" anchor="ctr"/>
          <a:lstStyle>
            <a:lvl1pPr marL="0" indent="0">
              <a:buNone/>
              <a:defRPr sz="1400" b="1">
                <a:solidFill>
                  <a:srgbClr val="285078"/>
                </a:solidFill>
                <a:latin typeface="Arial"/>
                <a:cs typeface="Arial"/>
              </a:defRPr>
            </a:lvl1pPr>
          </a:lstStyle>
          <a:p>
            <a:pPr lvl="0"/>
            <a:r>
              <a:rPr lang="en-US" dirty="0" smtClean="0"/>
              <a:t>Click to Add Source</a:t>
            </a:r>
            <a:endParaRPr lang="en-US" dirty="0"/>
          </a:p>
        </p:txBody>
      </p:sp>
      <p:cxnSp>
        <p:nvCxnSpPr>
          <p:cNvPr id="17" name="Straight Connector 16"/>
          <p:cNvCxnSpPr/>
          <p:nvPr userDrawn="1"/>
        </p:nvCxnSpPr>
        <p:spPr>
          <a:xfrm>
            <a:off x="1" y="1282700"/>
            <a:ext cx="9158733" cy="1588"/>
          </a:xfrm>
          <a:prstGeom prst="line">
            <a:avLst/>
          </a:prstGeom>
          <a:ln w="25400" cap="flat" cmpd="sng" algn="ctr">
            <a:solidFill>
              <a:srgbClr val="C0504D"/>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cSld>
  <p:clrMapOvr>
    <a:masterClrMapping/>
  </p:clrMapOvr>
  <p:transition xmlns:p14="http://schemas.microsoft.com/office/powerpoint/2010/main" spd="slow"/>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and Data/Image">
    <p:spTree>
      <p:nvGrpSpPr>
        <p:cNvPr id="1" name=""/>
        <p:cNvGrpSpPr/>
        <p:nvPr/>
      </p:nvGrpSpPr>
      <p:grpSpPr>
        <a:xfrm>
          <a:off x="0" y="0"/>
          <a:ext cx="0" cy="0"/>
          <a:chOff x="0" y="0"/>
          <a:chExt cx="0" cy="0"/>
        </a:xfrm>
      </p:grpSpPr>
      <p:pic>
        <p:nvPicPr>
          <p:cNvPr id="16" name="Picture 15"/>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57371" cy="1280160"/>
          </a:xfrm>
          <a:prstGeom prst="rect">
            <a:avLst/>
          </a:prstGeom>
        </p:spPr>
      </p:pic>
      <p:sp>
        <p:nvSpPr>
          <p:cNvPr id="14" name="Text Placeholder 19"/>
          <p:cNvSpPr>
            <a:spLocks/>
          </p:cNvSpPr>
          <p:nvPr userDrawn="1"/>
        </p:nvSpPr>
        <p:spPr bwMode="invGray">
          <a:xfrm>
            <a:off x="0" y="-12701"/>
            <a:ext cx="9162288" cy="316990"/>
          </a:xfrm>
          <a:prstGeom prst="rect">
            <a:avLst/>
          </a:prstGeom>
          <a:solidFill>
            <a:srgbClr val="002B3E"/>
          </a:solidFill>
          <a:ln w="9525">
            <a:noFill/>
            <a:miter lim="800000"/>
            <a:headEnd/>
            <a:tailEnd/>
          </a:ln>
        </p:spPr>
        <p:txBody>
          <a:bodyPr anchor="ctr">
            <a:prstTxWarp prst="textNoShape">
              <a:avLst/>
            </a:prstTxWarp>
          </a:bodyPr>
          <a:lstStyle/>
          <a:p>
            <a:pPr marL="342900" indent="-342900" defTabSz="457200">
              <a:lnSpc>
                <a:spcPct val="60000"/>
              </a:lnSpc>
              <a:buClr>
                <a:srgbClr val="7592A4"/>
              </a:buClr>
              <a:buFont typeface="Arial" pitchFamily="-110" charset="0"/>
              <a:buNone/>
            </a:pPr>
            <a:endParaRPr lang="en-US" sz="1400" dirty="0">
              <a:solidFill>
                <a:schemeClr val="bg1"/>
              </a:solidFill>
              <a:latin typeface="Arial" pitchFamily="-110" charset="0"/>
              <a:ea typeface="ＭＳ Ｐゴシック" pitchFamily="-110" charset="-128"/>
              <a:cs typeface="ＭＳ Ｐゴシック" pitchFamily="-110" charset="-128"/>
            </a:endParaRPr>
          </a:p>
        </p:txBody>
      </p:sp>
      <p:sp>
        <p:nvSpPr>
          <p:cNvPr id="2" name="Title 1"/>
          <p:cNvSpPr>
            <a:spLocks noGrp="1"/>
          </p:cNvSpPr>
          <p:nvPr>
            <p:ph type="title" hasCustomPrompt="1"/>
          </p:nvPr>
        </p:nvSpPr>
        <p:spPr>
          <a:xfrm>
            <a:off x="323850" y="304800"/>
            <a:ext cx="8515350" cy="990600"/>
          </a:xfrm>
          <a:prstGeom prst="rect">
            <a:avLst/>
          </a:prstGeom>
        </p:spPr>
        <p:txBody>
          <a:bodyPr anchor="ctr" anchorCtr="0">
            <a:normAutofit/>
          </a:bodyPr>
          <a:lstStyle>
            <a:lvl1pPr>
              <a:defRPr sz="2800" baseline="0">
                <a:solidFill>
                  <a:schemeClr val="bg1"/>
                </a:solidFill>
              </a:defRPr>
            </a:lvl1pPr>
          </a:lstStyle>
          <a:p>
            <a:r>
              <a:rPr lang="en-US" dirty="0" smtClean="0"/>
              <a:t>Text and Data/Image Slide: click to add title</a:t>
            </a:r>
            <a:endParaRPr lang="en-US" dirty="0"/>
          </a:p>
        </p:txBody>
      </p:sp>
      <p:sp>
        <p:nvSpPr>
          <p:cNvPr id="4" name="Content Placeholder 3"/>
          <p:cNvSpPr>
            <a:spLocks noGrp="1"/>
          </p:cNvSpPr>
          <p:nvPr>
            <p:ph sz="half" idx="2" hasCustomPrompt="1"/>
          </p:nvPr>
        </p:nvSpPr>
        <p:spPr>
          <a:xfrm>
            <a:off x="323850" y="1587500"/>
            <a:ext cx="4095750" cy="4800600"/>
          </a:xfrm>
          <a:prstGeom prst="rect">
            <a:avLst/>
          </a:prstGeom>
        </p:spPr>
        <p:txBody>
          <a:bodyPr anchor="t" anchorCtr="0">
            <a:normAutofit/>
          </a:bodyPr>
          <a:lstStyle>
            <a:lvl1pPr marL="228600" indent="-228600">
              <a:lnSpc>
                <a:spcPts val="2800"/>
              </a:lnSpc>
              <a:spcBef>
                <a:spcPts val="800"/>
              </a:spcBef>
              <a:buClr>
                <a:schemeClr val="tx2"/>
              </a:buClr>
              <a:defRPr sz="2400">
                <a:solidFill>
                  <a:srgbClr val="000000"/>
                </a:solidFill>
              </a:defRPr>
            </a:lvl1pPr>
            <a:lvl2pPr marL="400050" indent="-171450">
              <a:lnSpc>
                <a:spcPts val="2800"/>
              </a:lnSpc>
              <a:spcBef>
                <a:spcPts val="800"/>
              </a:spcBef>
              <a:buClr>
                <a:schemeClr val="tx2"/>
              </a:buClr>
              <a:buFont typeface="Arial" pitchFamily="34" charset="0"/>
              <a:buChar char="-"/>
              <a:defRPr sz="2400">
                <a:solidFill>
                  <a:srgbClr val="000000"/>
                </a:solidFill>
              </a:defRPr>
            </a:lvl2pPr>
            <a:lvl3pPr>
              <a:lnSpc>
                <a:spcPts val="2800"/>
              </a:lnSpc>
              <a:spcBef>
                <a:spcPts val="800"/>
              </a:spcBef>
              <a:defRPr sz="1600">
                <a:solidFill>
                  <a:srgbClr val="000000"/>
                </a:solidFill>
              </a:defRPr>
            </a:lvl3pPr>
            <a:lvl4pPr>
              <a:defRPr sz="2000"/>
            </a:lvl4pPr>
            <a:lvl5pPr>
              <a:defRPr sz="2000"/>
            </a:lvl5pPr>
            <a:lvl6pPr>
              <a:defRPr sz="1600"/>
            </a:lvl6pPr>
            <a:lvl7pPr>
              <a:defRPr sz="1600"/>
            </a:lvl7pPr>
            <a:lvl8pPr>
              <a:defRPr sz="1600"/>
            </a:lvl8pPr>
            <a:lvl9pPr>
              <a:defRPr sz="1600"/>
            </a:lvl9pPr>
          </a:lstStyle>
          <a:p>
            <a:pPr lvl="0"/>
            <a:r>
              <a:rPr lang="en-US" dirty="0" smtClean="0"/>
              <a:t>Click to edit first level text</a:t>
            </a:r>
          </a:p>
          <a:p>
            <a:pPr lvl="1"/>
            <a:r>
              <a:rPr lang="en-US" dirty="0" smtClean="0"/>
              <a:t>Second level</a:t>
            </a:r>
          </a:p>
        </p:txBody>
      </p:sp>
      <p:sp>
        <p:nvSpPr>
          <p:cNvPr id="9" name="Content Placeholder 4"/>
          <p:cNvSpPr>
            <a:spLocks noGrp="1"/>
          </p:cNvSpPr>
          <p:nvPr>
            <p:ph sz="quarter" idx="13" hasCustomPrompt="1"/>
          </p:nvPr>
        </p:nvSpPr>
        <p:spPr>
          <a:xfrm>
            <a:off x="304801" y="6461760"/>
            <a:ext cx="7382254" cy="320040"/>
          </a:xfrm>
          <a:prstGeom prst="rect">
            <a:avLst/>
          </a:prstGeom>
        </p:spPr>
        <p:txBody>
          <a:bodyPr vert="horz" anchor="ctr"/>
          <a:lstStyle>
            <a:lvl1pPr marL="0" indent="0">
              <a:buNone/>
              <a:defRPr sz="1400" b="1">
                <a:solidFill>
                  <a:srgbClr val="285078"/>
                </a:solidFill>
                <a:latin typeface="Arial"/>
                <a:cs typeface="Arial"/>
              </a:defRPr>
            </a:lvl1pPr>
          </a:lstStyle>
          <a:p>
            <a:pPr lvl="0"/>
            <a:r>
              <a:rPr lang="en-US" dirty="0" smtClean="0"/>
              <a:t>Click to Add Source</a:t>
            </a:r>
            <a:endParaRPr lang="en-US" dirty="0"/>
          </a:p>
        </p:txBody>
      </p:sp>
      <p:cxnSp>
        <p:nvCxnSpPr>
          <p:cNvPr id="17" name="Straight Connector 16"/>
          <p:cNvCxnSpPr/>
          <p:nvPr userDrawn="1"/>
        </p:nvCxnSpPr>
        <p:spPr>
          <a:xfrm>
            <a:off x="1" y="1282700"/>
            <a:ext cx="9158733" cy="1588"/>
          </a:xfrm>
          <a:prstGeom prst="line">
            <a:avLst/>
          </a:prstGeom>
          <a:ln w="25400" cap="flat" cmpd="sng" algn="ctr">
            <a:solidFill>
              <a:srgbClr val="C0504D"/>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54260036"/>
      </p:ext>
    </p:extLst>
  </p:cSld>
  <p:clrMapOvr>
    <a:masterClrMapping/>
  </p:clrMapOvr>
  <p:transition xmlns:p14="http://schemas.microsoft.com/office/powerpoint/2010/main" spd="slow"/>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Graphic 1 Line Title">
    <p:spTree>
      <p:nvGrpSpPr>
        <p:cNvPr id="1" name=""/>
        <p:cNvGrpSpPr/>
        <p:nvPr/>
      </p:nvGrpSpPr>
      <p:grpSpPr>
        <a:xfrm>
          <a:off x="0" y="0"/>
          <a:ext cx="0" cy="0"/>
          <a:chOff x="0" y="0"/>
          <a:chExt cx="0" cy="0"/>
        </a:xfrm>
      </p:grpSpPr>
      <p:pic>
        <p:nvPicPr>
          <p:cNvPr id="8" name="Picture 7"/>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57371" cy="1280160"/>
          </a:xfrm>
          <a:prstGeom prst="rect">
            <a:avLst/>
          </a:prstGeom>
        </p:spPr>
      </p:pic>
      <p:sp>
        <p:nvSpPr>
          <p:cNvPr id="5" name="Content Placeholder 4"/>
          <p:cNvSpPr>
            <a:spLocks noGrp="1"/>
          </p:cNvSpPr>
          <p:nvPr>
            <p:ph sz="quarter" idx="13" hasCustomPrompt="1"/>
          </p:nvPr>
        </p:nvSpPr>
        <p:spPr>
          <a:xfrm>
            <a:off x="304801" y="6461760"/>
            <a:ext cx="7382254" cy="320040"/>
          </a:xfrm>
          <a:prstGeom prst="rect">
            <a:avLst/>
          </a:prstGeom>
        </p:spPr>
        <p:txBody>
          <a:bodyPr vert="horz" anchor="ctr"/>
          <a:lstStyle>
            <a:lvl1pPr marL="0" indent="0">
              <a:buNone/>
              <a:defRPr sz="1400" b="1">
                <a:solidFill>
                  <a:srgbClr val="285078"/>
                </a:solidFill>
                <a:latin typeface="Arial"/>
                <a:cs typeface="Arial"/>
              </a:defRPr>
            </a:lvl1pPr>
          </a:lstStyle>
          <a:p>
            <a:pPr lvl="0"/>
            <a:r>
              <a:rPr lang="en-US" dirty="0" smtClean="0"/>
              <a:t>Click to Add Source</a:t>
            </a:r>
            <a:endParaRPr lang="en-US" dirty="0"/>
          </a:p>
        </p:txBody>
      </p:sp>
      <p:sp>
        <p:nvSpPr>
          <p:cNvPr id="9" name="Text Placeholder 19"/>
          <p:cNvSpPr>
            <a:spLocks/>
          </p:cNvSpPr>
          <p:nvPr userDrawn="1"/>
        </p:nvSpPr>
        <p:spPr bwMode="invGray">
          <a:xfrm>
            <a:off x="0" y="-12701"/>
            <a:ext cx="9162288" cy="316990"/>
          </a:xfrm>
          <a:prstGeom prst="rect">
            <a:avLst/>
          </a:prstGeom>
          <a:solidFill>
            <a:srgbClr val="002B3E"/>
          </a:solidFill>
          <a:ln w="9525">
            <a:noFill/>
            <a:miter lim="800000"/>
            <a:headEnd/>
            <a:tailEnd/>
          </a:ln>
        </p:spPr>
        <p:txBody>
          <a:bodyPr anchor="ctr">
            <a:prstTxWarp prst="textNoShape">
              <a:avLst/>
            </a:prstTxWarp>
          </a:bodyPr>
          <a:lstStyle/>
          <a:p>
            <a:pPr marL="342900" indent="-342900" defTabSz="457200">
              <a:lnSpc>
                <a:spcPct val="60000"/>
              </a:lnSpc>
              <a:buClr>
                <a:srgbClr val="7592A4"/>
              </a:buClr>
              <a:buFont typeface="Arial" pitchFamily="-110" charset="0"/>
              <a:buNone/>
            </a:pPr>
            <a:endParaRPr lang="en-US" sz="1400" dirty="0">
              <a:solidFill>
                <a:schemeClr val="bg1"/>
              </a:solidFill>
              <a:latin typeface="Arial" pitchFamily="-110" charset="0"/>
              <a:ea typeface="ＭＳ Ｐゴシック" pitchFamily="-110" charset="-128"/>
              <a:cs typeface="ＭＳ Ｐゴシック" pitchFamily="-110" charset="-128"/>
            </a:endParaRPr>
          </a:p>
        </p:txBody>
      </p:sp>
      <p:sp>
        <p:nvSpPr>
          <p:cNvPr id="2" name="Title 1"/>
          <p:cNvSpPr>
            <a:spLocks noGrp="1"/>
          </p:cNvSpPr>
          <p:nvPr>
            <p:ph type="title" hasCustomPrompt="1"/>
          </p:nvPr>
        </p:nvSpPr>
        <p:spPr>
          <a:xfrm>
            <a:off x="323850" y="304800"/>
            <a:ext cx="8515350" cy="990600"/>
          </a:xfrm>
          <a:prstGeom prst="rect">
            <a:avLst/>
          </a:prstGeom>
        </p:spPr>
        <p:txBody>
          <a:bodyPr anchor="ctr" anchorCtr="0">
            <a:normAutofit/>
          </a:bodyPr>
          <a:lstStyle>
            <a:lvl1pPr>
              <a:defRPr sz="2800">
                <a:solidFill>
                  <a:schemeClr val="bg1"/>
                </a:solidFill>
              </a:defRPr>
            </a:lvl1pPr>
          </a:lstStyle>
          <a:p>
            <a:r>
              <a:rPr lang="en-US" dirty="0" smtClean="0"/>
              <a:t>Data/Image Slide One Line Title: click to add title</a:t>
            </a:r>
            <a:endParaRPr lang="en-US" dirty="0"/>
          </a:p>
        </p:txBody>
      </p:sp>
      <p:cxnSp>
        <p:nvCxnSpPr>
          <p:cNvPr id="10" name="Straight Connector 9"/>
          <p:cNvCxnSpPr/>
          <p:nvPr userDrawn="1"/>
        </p:nvCxnSpPr>
        <p:spPr>
          <a:xfrm>
            <a:off x="1" y="1282700"/>
            <a:ext cx="9158733" cy="1588"/>
          </a:xfrm>
          <a:prstGeom prst="line">
            <a:avLst/>
          </a:prstGeom>
          <a:ln w="25400" cap="flat" cmpd="sng" algn="ctr">
            <a:solidFill>
              <a:srgbClr val="C0504D"/>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cSld>
  <p:clrMapOvr>
    <a:masterClrMapping/>
  </p:clrMapOvr>
  <p:transition xmlns:p14="http://schemas.microsoft.com/office/powerpoint/2010/main" spd="slow"/>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 name="Group 3"/>
          <p:cNvGrpSpPr/>
          <p:nvPr userDrawn="1"/>
        </p:nvGrpSpPr>
        <p:grpSpPr>
          <a:xfrm>
            <a:off x="7740233" y="6336972"/>
            <a:ext cx="1399539" cy="494594"/>
            <a:chOff x="7752933" y="6349672"/>
            <a:chExt cx="1399539" cy="494594"/>
          </a:xfrm>
        </p:grpSpPr>
        <p:sp>
          <p:nvSpPr>
            <p:cNvPr id="5" name="Rectangle 4"/>
            <p:cNvSpPr/>
            <p:nvPr/>
          </p:nvSpPr>
          <p:spPr>
            <a:xfrm>
              <a:off x="8006814" y="6349672"/>
              <a:ext cx="1136904" cy="3048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dirty="0" smtClean="0">
                  <a:solidFill>
                    <a:srgbClr val="1B2328"/>
                  </a:solidFill>
                  <a:latin typeface="Myriad Pro"/>
                  <a:cs typeface="Myriad Pro"/>
                </a:rPr>
                <a:t>Hepatitis</a:t>
              </a:r>
              <a:endParaRPr lang="en-US" sz="1800" dirty="0">
                <a:solidFill>
                  <a:srgbClr val="1B2328"/>
                </a:solidFill>
                <a:latin typeface="Myriad Pro"/>
                <a:cs typeface="Myriad Pro"/>
              </a:endParaRPr>
            </a:p>
          </p:txBody>
        </p:sp>
        <p:sp>
          <p:nvSpPr>
            <p:cNvPr id="6" name="Rectangle 5"/>
            <p:cNvSpPr/>
            <p:nvPr/>
          </p:nvSpPr>
          <p:spPr>
            <a:xfrm>
              <a:off x="8115309" y="6539466"/>
              <a:ext cx="1037163" cy="3048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dirty="0" smtClean="0">
                  <a:solidFill>
                    <a:srgbClr val="CE3729"/>
                  </a:solidFill>
                  <a:latin typeface="Myriad Pro"/>
                  <a:cs typeface="Myriad Pro"/>
                </a:rPr>
                <a:t>web study</a:t>
              </a:r>
              <a:endParaRPr lang="en-US" sz="1300" dirty="0">
                <a:solidFill>
                  <a:srgbClr val="CE3729"/>
                </a:solidFill>
                <a:latin typeface="Myriad Pro"/>
                <a:cs typeface="Myriad Pro"/>
              </a:endParaRPr>
            </a:p>
          </p:txBody>
        </p:sp>
        <p:grpSp>
          <p:nvGrpSpPr>
            <p:cNvPr id="7" name="Group 6"/>
            <p:cNvGrpSpPr/>
            <p:nvPr/>
          </p:nvGrpSpPr>
          <p:grpSpPr>
            <a:xfrm>
              <a:off x="7752933" y="6426246"/>
              <a:ext cx="354457" cy="350649"/>
              <a:chOff x="7752933" y="6426246"/>
              <a:chExt cx="354457" cy="350649"/>
            </a:xfrm>
          </p:grpSpPr>
          <p:sp>
            <p:nvSpPr>
              <p:cNvPr id="8" name="Dodecagon 7"/>
              <p:cNvSpPr>
                <a:spLocks noChangeAspect="1"/>
              </p:cNvSpPr>
              <p:nvPr/>
            </p:nvSpPr>
            <p:spPr>
              <a:xfrm>
                <a:off x="7921208" y="64262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Dodecagon 8"/>
              <p:cNvSpPr>
                <a:spLocks noChangeAspect="1"/>
              </p:cNvSpPr>
              <p:nvPr/>
            </p:nvSpPr>
            <p:spPr>
              <a:xfrm>
                <a:off x="7857708" y="64389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Dodecagon 9"/>
              <p:cNvSpPr>
                <a:spLocks noChangeAspect="1"/>
              </p:cNvSpPr>
              <p:nvPr/>
            </p:nvSpPr>
            <p:spPr>
              <a:xfrm>
                <a:off x="7978358" y="64389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Dodecagon 10"/>
              <p:cNvSpPr>
                <a:spLocks noChangeAspect="1"/>
              </p:cNvSpPr>
              <p:nvPr/>
            </p:nvSpPr>
            <p:spPr>
              <a:xfrm>
                <a:off x="8032333" y="6471967"/>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Dodecagon 11"/>
              <p:cNvSpPr>
                <a:spLocks noChangeAspect="1"/>
              </p:cNvSpPr>
              <p:nvPr/>
            </p:nvSpPr>
            <p:spPr>
              <a:xfrm>
                <a:off x="8068529" y="6525942"/>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Dodecagon 12"/>
              <p:cNvSpPr>
                <a:spLocks noChangeAspect="1"/>
              </p:cNvSpPr>
              <p:nvPr/>
            </p:nvSpPr>
            <p:spPr>
              <a:xfrm>
                <a:off x="8079958" y="6586267"/>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Dodecagon 13"/>
              <p:cNvSpPr>
                <a:spLocks noChangeAspect="1"/>
              </p:cNvSpPr>
              <p:nvPr/>
            </p:nvSpPr>
            <p:spPr>
              <a:xfrm>
                <a:off x="7806908" y="6473871"/>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Dodecagon 14"/>
              <p:cNvSpPr>
                <a:spLocks noChangeAspect="1"/>
              </p:cNvSpPr>
              <p:nvPr/>
            </p:nvSpPr>
            <p:spPr>
              <a:xfrm>
                <a:off x="8067258" y="6651671"/>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Dodecagon 15"/>
              <p:cNvSpPr>
                <a:spLocks noChangeAspect="1"/>
              </p:cNvSpPr>
              <p:nvPr/>
            </p:nvSpPr>
            <p:spPr>
              <a:xfrm>
                <a:off x="7768808" y="65278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Dodecagon 16"/>
              <p:cNvSpPr>
                <a:spLocks noChangeAspect="1"/>
              </p:cNvSpPr>
              <p:nvPr/>
            </p:nvSpPr>
            <p:spPr>
              <a:xfrm>
                <a:off x="8035508" y="67056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Dodecagon 17"/>
              <p:cNvSpPr>
                <a:spLocks noChangeAspect="1"/>
              </p:cNvSpPr>
              <p:nvPr/>
            </p:nvSpPr>
            <p:spPr>
              <a:xfrm>
                <a:off x="7981533" y="6738667"/>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Dodecagon 18"/>
              <p:cNvSpPr>
                <a:spLocks noChangeAspect="1"/>
              </p:cNvSpPr>
              <p:nvPr/>
            </p:nvSpPr>
            <p:spPr>
              <a:xfrm>
                <a:off x="7921208" y="6749463"/>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Dodecagon 19"/>
              <p:cNvSpPr>
                <a:spLocks noChangeAspect="1"/>
              </p:cNvSpPr>
              <p:nvPr/>
            </p:nvSpPr>
            <p:spPr>
              <a:xfrm>
                <a:off x="7857708" y="6740571"/>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Dodecagon 20"/>
              <p:cNvSpPr>
                <a:spLocks noChangeAspect="1"/>
              </p:cNvSpPr>
              <p:nvPr/>
            </p:nvSpPr>
            <p:spPr>
              <a:xfrm>
                <a:off x="7803733" y="6703104"/>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Dodecagon 21"/>
              <p:cNvSpPr>
                <a:spLocks noChangeAspect="1"/>
              </p:cNvSpPr>
              <p:nvPr/>
            </p:nvSpPr>
            <p:spPr>
              <a:xfrm>
                <a:off x="7752933" y="65913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Dodecagon 22"/>
              <p:cNvSpPr>
                <a:spLocks noChangeAspect="1"/>
              </p:cNvSpPr>
              <p:nvPr/>
            </p:nvSpPr>
            <p:spPr>
              <a:xfrm>
                <a:off x="7768808" y="664849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Dodecagon 23"/>
              <p:cNvSpPr>
                <a:spLocks noChangeAspect="1"/>
              </p:cNvSpPr>
              <p:nvPr/>
            </p:nvSpPr>
            <p:spPr>
              <a:xfrm>
                <a:off x="7886283" y="6581821"/>
                <a:ext cx="32004" cy="32004"/>
              </a:xfrm>
              <a:prstGeom prst="dodecagon">
                <a:avLst/>
              </a:prstGeom>
              <a:solidFill>
                <a:srgbClr val="CB39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Dodecagon 24"/>
              <p:cNvSpPr>
                <a:spLocks noChangeAspect="1"/>
              </p:cNvSpPr>
              <p:nvPr/>
            </p:nvSpPr>
            <p:spPr>
              <a:xfrm>
                <a:off x="7952958" y="6581821"/>
                <a:ext cx="32004" cy="32004"/>
              </a:xfrm>
              <a:prstGeom prst="dodecagon">
                <a:avLst/>
              </a:prstGeom>
              <a:solidFill>
                <a:srgbClr val="CB39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rot="2305559" flipH="1" flipV="1">
                <a:off x="7916243" y="6531622"/>
                <a:ext cx="32004" cy="32004"/>
              </a:xfrm>
              <a:prstGeom prst="ellipse">
                <a:avLst/>
              </a:prstGeom>
              <a:gradFill flip="none" rotWithShape="1">
                <a:gsLst>
                  <a:gs pos="100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Oval 26"/>
              <p:cNvSpPr>
                <a:spLocks noChangeAspect="1"/>
              </p:cNvSpPr>
              <p:nvPr/>
            </p:nvSpPr>
            <p:spPr>
              <a:xfrm rot="2305559" flipH="1" flipV="1">
                <a:off x="7919418" y="6635339"/>
                <a:ext cx="32004" cy="32004"/>
              </a:xfrm>
              <a:prstGeom prst="ellipse">
                <a:avLst/>
              </a:prstGeom>
              <a:gradFill flip="none" rotWithShape="1">
                <a:gsLst>
                  <a:gs pos="100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a:spLocks noChangeAspect="1"/>
              </p:cNvSpPr>
              <p:nvPr/>
            </p:nvSpPr>
            <p:spPr>
              <a:xfrm rot="2305559" flipH="1" flipV="1">
                <a:off x="7984834" y="6622301"/>
                <a:ext cx="27432" cy="27432"/>
              </a:xfrm>
              <a:prstGeom prst="ellipse">
                <a:avLst/>
              </a:prstGeom>
              <a:gradFill flip="none" rotWithShape="1">
                <a:gsLst>
                  <a:gs pos="100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rot="2305559" flipH="1" flipV="1">
                <a:off x="7861009" y="6628063"/>
                <a:ext cx="27432" cy="27432"/>
              </a:xfrm>
              <a:prstGeom prst="ellipse">
                <a:avLst/>
              </a:prstGeom>
              <a:gradFill flip="none" rotWithShape="1">
                <a:gsLst>
                  <a:gs pos="100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a:spLocks noChangeAspect="1"/>
              </p:cNvSpPr>
              <p:nvPr/>
            </p:nvSpPr>
            <p:spPr>
              <a:xfrm rot="2305559" flipH="1" flipV="1">
                <a:off x="7948196" y="6690118"/>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rot="2305559" flipH="1" flipV="1">
                <a:off x="7948196" y="6689771"/>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rot="2305559" flipH="1" flipV="1">
                <a:off x="7884228" y="6691174"/>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a:spLocks noChangeAspect="1"/>
              </p:cNvSpPr>
              <p:nvPr/>
            </p:nvSpPr>
            <p:spPr>
              <a:xfrm rot="2305559" flipH="1" flipV="1">
                <a:off x="7884228" y="6690827"/>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a:spLocks noChangeAspect="1"/>
              </p:cNvSpPr>
              <p:nvPr/>
            </p:nvSpPr>
            <p:spPr>
              <a:xfrm rot="2305559" flipH="1" flipV="1">
                <a:off x="7826609" y="6660480"/>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rot="2305559" flipH="1" flipV="1">
                <a:off x="7826609" y="6660133"/>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rot="2305559" flipH="1" flipV="1">
                <a:off x="7806844" y="6601211"/>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rot="2305559" flipH="1" flipV="1">
                <a:off x="7806844" y="6600864"/>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rot="2305559" flipH="1" flipV="1">
                <a:off x="7822719" y="6548292"/>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rot="2305559" flipH="1" flipV="1">
                <a:off x="7822719" y="6547945"/>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Oval 39"/>
              <p:cNvSpPr>
                <a:spLocks noChangeAspect="1"/>
              </p:cNvSpPr>
              <p:nvPr/>
            </p:nvSpPr>
            <p:spPr>
              <a:xfrm rot="2305559" flipH="1" flipV="1">
                <a:off x="7859761" y="6504897"/>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Oval 40"/>
              <p:cNvSpPr>
                <a:spLocks noChangeAspect="1"/>
              </p:cNvSpPr>
              <p:nvPr/>
            </p:nvSpPr>
            <p:spPr>
              <a:xfrm rot="2305559" flipH="1" flipV="1">
                <a:off x="7859761" y="6504550"/>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Oval 41"/>
              <p:cNvSpPr>
                <a:spLocks noChangeAspect="1"/>
              </p:cNvSpPr>
              <p:nvPr/>
            </p:nvSpPr>
            <p:spPr>
              <a:xfrm rot="2305559" flipH="1" flipV="1">
                <a:off x="7916446" y="6474218"/>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Oval 42"/>
              <p:cNvSpPr>
                <a:spLocks noChangeAspect="1"/>
              </p:cNvSpPr>
              <p:nvPr/>
            </p:nvSpPr>
            <p:spPr>
              <a:xfrm rot="2305559" flipH="1" flipV="1">
                <a:off x="7916446" y="6473871"/>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Oval 43"/>
              <p:cNvSpPr>
                <a:spLocks noChangeAspect="1"/>
              </p:cNvSpPr>
              <p:nvPr/>
            </p:nvSpPr>
            <p:spPr>
              <a:xfrm rot="2305559" flipH="1" flipV="1">
                <a:off x="7981597" y="6504909"/>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rot="2305559" flipH="1" flipV="1">
                <a:off x="7981597" y="6504562"/>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Oval 45"/>
              <p:cNvSpPr>
                <a:spLocks noChangeAspect="1"/>
              </p:cNvSpPr>
              <p:nvPr/>
            </p:nvSpPr>
            <p:spPr>
              <a:xfrm rot="2305559" flipH="1" flipV="1">
                <a:off x="8007591" y="6551476"/>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Oval 46"/>
              <p:cNvSpPr>
                <a:spLocks noChangeAspect="1"/>
              </p:cNvSpPr>
              <p:nvPr/>
            </p:nvSpPr>
            <p:spPr>
              <a:xfrm rot="2305559" flipH="1" flipV="1">
                <a:off x="8007591" y="6551129"/>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Oval 47"/>
              <p:cNvSpPr>
                <a:spLocks noChangeAspect="1"/>
              </p:cNvSpPr>
              <p:nvPr/>
            </p:nvSpPr>
            <p:spPr>
              <a:xfrm rot="2305559" flipH="1" flipV="1">
                <a:off x="8006870" y="6664718"/>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rot="2305559" flipH="1" flipV="1">
                <a:off x="8006870" y="6664371"/>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rot="2305559" flipH="1" flipV="1">
                <a:off x="8030746" y="6610743"/>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rot="2305559" flipH="1" flipV="1">
                <a:off x="8030746" y="6610396"/>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spTree>
  </p:cSld>
  <p:clrMap bg1="lt1" tx1="dk1" bg2="lt2" tx2="dk2" accent1="accent1" accent2="accent2" accent3="accent3" accent4="accent4" accent5="accent5" accent6="accent6" hlink="hlink" folHlink="folHlink"/>
  <p:sldLayoutIdLst>
    <p:sldLayoutId id="2147483696" r:id="rId1"/>
    <p:sldLayoutId id="2147483663" r:id="rId2"/>
    <p:sldLayoutId id="2147483664" r:id="rId3"/>
    <p:sldLayoutId id="2147483686" r:id="rId4"/>
    <p:sldLayoutId id="2147483691" r:id="rId5"/>
    <p:sldLayoutId id="2147483695" r:id="rId6"/>
    <p:sldLayoutId id="2147483665" r:id="rId7"/>
    <p:sldLayoutId id="2147483689" r:id="rId8"/>
    <p:sldLayoutId id="2147483666" r:id="rId9"/>
    <p:sldLayoutId id="2147483668" r:id="rId10"/>
    <p:sldLayoutId id="2147483692" r:id="rId11"/>
    <p:sldLayoutId id="2147483694" r:id="rId12"/>
    <p:sldLayoutId id="2147483688" r:id="rId13"/>
    <p:sldLayoutId id="2147483687" r:id="rId14"/>
    <p:sldLayoutId id="2147483690" r:id="rId15"/>
    <p:sldLayoutId id="2147483693" r:id="rId16"/>
  </p:sldLayoutIdLst>
  <p:transition xmlns:p14="http://schemas.microsoft.com/office/powerpoint/2010/main" spd="slow"/>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xml"/><Relationship Id="rId3" Type="http://schemas.openxmlformats.org/officeDocument/2006/relationships/chart" Target="../charts/char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xml"/><Relationship Id="rId3" Type="http://schemas.openxmlformats.org/officeDocument/2006/relationships/image" Target="../media/image10.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6.xml"/><Relationship Id="rId3" Type="http://schemas.openxmlformats.org/officeDocument/2006/relationships/chart" Target="../charts/char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9.xml"/><Relationship Id="rId3" Type="http://schemas.openxmlformats.org/officeDocument/2006/relationships/chart" Target="../charts/char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0.xml"/><Relationship Id="rId3" Type="http://schemas.openxmlformats.org/officeDocument/2006/relationships/chart" Target="../charts/char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3.xml"/><Relationship Id="rId3" Type="http://schemas.openxmlformats.org/officeDocument/2006/relationships/chart" Target="../charts/char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4.xml"/><Relationship Id="rId3" Type="http://schemas.openxmlformats.org/officeDocument/2006/relationships/chart" Target="../charts/char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7.xml"/><Relationship Id="rId3" Type="http://schemas.openxmlformats.org/officeDocument/2006/relationships/chart" Target="../charts/char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8.xml"/><Relationship Id="rId3" Type="http://schemas.openxmlformats.org/officeDocument/2006/relationships/chart" Target="../charts/chart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9.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2.xml"/><Relationship Id="rId3" Type="http://schemas.openxmlformats.org/officeDocument/2006/relationships/chart" Target="../charts/chart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3.xml"/><Relationship Id="rId3" Type="http://schemas.openxmlformats.org/officeDocument/2006/relationships/chart" Target="../charts/chart1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hyperlink" Target="http://www.hepatitisc.uw.edu" TargetMode="External"/><Relationship Id="rId3" Type="http://schemas.openxmlformats.org/officeDocument/2006/relationships/hyperlink" Target="http://depts.washington.edu/hepstudy/"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dirty="0" smtClean="0"/>
              <a:t>Peginterferon alfa-2a (</a:t>
            </a:r>
            <a:r>
              <a:rPr lang="en-US" i="1" dirty="0" err="1" smtClean="0"/>
              <a:t>Pegasys</a:t>
            </a:r>
            <a:r>
              <a:rPr lang="en-US" dirty="0" smtClean="0"/>
              <a:t>)</a:t>
            </a:r>
            <a:endParaRPr lang="en-US" dirty="0"/>
          </a:p>
        </p:txBody>
      </p:sp>
      <p:sp>
        <p:nvSpPr>
          <p:cNvPr id="2" name="Text Placeholder 1"/>
          <p:cNvSpPr>
            <a:spLocks noGrp="1"/>
          </p:cNvSpPr>
          <p:nvPr>
            <p:ph type="body" sz="quarter" idx="10"/>
          </p:nvPr>
        </p:nvSpPr>
        <p:spPr/>
        <p:txBody>
          <a:bodyPr anchor="ctr"/>
          <a:lstStyle/>
          <a:p>
            <a:r>
              <a:rPr lang="en-US" sz="1600" dirty="0"/>
              <a:t>Prepared by: David Spach, MD &amp; H. Nina Kim, MD</a:t>
            </a:r>
            <a:br>
              <a:rPr lang="en-US" sz="1600" dirty="0"/>
            </a:br>
            <a:r>
              <a:rPr lang="en-US" sz="1600" dirty="0">
                <a:cs typeface="Arial"/>
              </a:rPr>
              <a:t>Last Updated: February </a:t>
            </a:r>
            <a:r>
              <a:rPr lang="en-US" sz="1600" dirty="0" smtClean="0">
                <a:cs typeface="Arial"/>
              </a:rPr>
              <a:t>14, </a:t>
            </a:r>
            <a:r>
              <a:rPr lang="en-US" sz="1600" dirty="0">
                <a:cs typeface="Arial"/>
              </a:rPr>
              <a:t>2014</a:t>
            </a:r>
            <a:endParaRPr lang="en-US" sz="1600" dirty="0"/>
          </a:p>
        </p:txBody>
      </p:sp>
    </p:spTree>
    <p:extLst>
      <p:ext uri="{BB962C8B-B14F-4D97-AF65-F5344CB8AC3E}">
        <p14:creationId xmlns:p14="http://schemas.microsoft.com/office/powerpoint/2010/main" val="76778792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3"/>
          </p:nvPr>
        </p:nvSpPr>
        <p:spPr/>
        <p:txBody>
          <a:bodyPr/>
          <a:lstStyle/>
          <a:p>
            <a:r>
              <a:rPr lang="en-US" dirty="0"/>
              <a:t>Source: </a:t>
            </a:r>
            <a:r>
              <a:rPr lang="en-US" dirty="0" err="1" smtClean="0">
                <a:latin typeface="Arial" pitchFamily="22" charset="0"/>
              </a:rPr>
              <a:t>Zeuzem</a:t>
            </a:r>
            <a:r>
              <a:rPr lang="en-US" dirty="0" smtClean="0">
                <a:latin typeface="Arial" pitchFamily="22" charset="0"/>
              </a:rPr>
              <a:t> S, </a:t>
            </a:r>
            <a:r>
              <a:rPr lang="en-US" dirty="0">
                <a:latin typeface="Arial" pitchFamily="22" charset="0"/>
              </a:rPr>
              <a:t>et al.  </a:t>
            </a:r>
            <a:r>
              <a:rPr lang="en-US" dirty="0" smtClean="0">
                <a:latin typeface="Arial" pitchFamily="22" charset="0"/>
              </a:rPr>
              <a:t>N Engl J Med.  2000;343:1666-72.</a:t>
            </a:r>
            <a:endParaRPr lang="en-US" dirty="0">
              <a:latin typeface="Arial" pitchFamily="22" charset="0"/>
            </a:endParaRPr>
          </a:p>
        </p:txBody>
      </p:sp>
      <p:sp>
        <p:nvSpPr>
          <p:cNvPr id="2" name="Title 1"/>
          <p:cNvSpPr>
            <a:spLocks noGrp="1"/>
          </p:cNvSpPr>
          <p:nvPr>
            <p:ph type="title"/>
          </p:nvPr>
        </p:nvSpPr>
        <p:spPr/>
        <p:txBody>
          <a:bodyPr>
            <a:normAutofit/>
          </a:bodyPr>
          <a:lstStyle/>
          <a:p>
            <a:r>
              <a:rPr lang="en-US" sz="2400" dirty="0">
                <a:solidFill>
                  <a:schemeClr val="accent5">
                    <a:lumMod val="20000"/>
                    <a:lumOff val="80000"/>
                  </a:schemeClr>
                </a:solidFill>
              </a:rPr>
              <a:t>Peginterferon alfa-2a versus Interferon alfa-</a:t>
            </a:r>
            <a:r>
              <a:rPr lang="en-US" sz="2400" dirty="0" smtClean="0">
                <a:solidFill>
                  <a:schemeClr val="accent5">
                    <a:lumMod val="20000"/>
                    <a:lumOff val="80000"/>
                  </a:schemeClr>
                </a:solidFill>
              </a:rPr>
              <a:t>2a</a:t>
            </a:r>
            <a:br>
              <a:rPr lang="en-US" sz="2400" dirty="0" smtClean="0">
                <a:solidFill>
                  <a:schemeClr val="accent5">
                    <a:lumMod val="20000"/>
                    <a:lumOff val="80000"/>
                  </a:schemeClr>
                </a:solidFill>
              </a:rPr>
            </a:br>
            <a:r>
              <a:rPr lang="en-US" sz="2400" dirty="0" smtClean="0"/>
              <a:t>Study Features</a:t>
            </a:r>
            <a:endParaRPr lang="en-US" sz="2400" dirty="0"/>
          </a:p>
        </p:txBody>
      </p:sp>
      <p:sp>
        <p:nvSpPr>
          <p:cNvPr id="7" name="Content Placeholder 10"/>
          <p:cNvSpPr txBox="1">
            <a:spLocks/>
          </p:cNvSpPr>
          <p:nvPr/>
        </p:nvSpPr>
        <p:spPr>
          <a:xfrm>
            <a:off x="323850" y="1587500"/>
            <a:ext cx="8515350" cy="48006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a:lnSpc>
                <a:spcPts val="2000"/>
              </a:lnSpc>
              <a:spcBef>
                <a:spcPts val="600"/>
              </a:spcBef>
              <a:spcAft>
                <a:spcPts val="600"/>
              </a:spcAft>
              <a:buClr>
                <a:srgbClr val="2A66B0"/>
              </a:buClr>
              <a:buFont typeface="Arial" pitchFamily="-106" charset="0"/>
              <a:buChar char="•"/>
            </a:pPr>
            <a:r>
              <a:rPr lang="en-US" sz="1800" b="1" dirty="0" smtClean="0">
                <a:latin typeface="Arial" pitchFamily="-106" charset="0"/>
                <a:ea typeface="Arial" pitchFamily="-106" charset="0"/>
                <a:cs typeface="Arial" pitchFamily="-106" charset="0"/>
              </a:rPr>
              <a:t>Study</a:t>
            </a:r>
            <a:br>
              <a:rPr lang="en-US" sz="1800" b="1" dirty="0" smtClean="0">
                <a:latin typeface="Arial" pitchFamily="-106" charset="0"/>
                <a:ea typeface="Arial" pitchFamily="-106" charset="0"/>
                <a:cs typeface="Arial" pitchFamily="-106" charset="0"/>
              </a:rPr>
            </a:br>
            <a:r>
              <a:rPr lang="en-US" sz="1800" dirty="0" smtClean="0">
                <a:latin typeface="Arial" pitchFamily="-106" charset="0"/>
              </a:rPr>
              <a:t>- Randomized, open label, parallel dose, phase 3 trial</a:t>
            </a:r>
            <a:br>
              <a:rPr lang="en-US" sz="1800" dirty="0" smtClean="0">
                <a:latin typeface="Arial" pitchFamily="-106" charset="0"/>
              </a:rPr>
            </a:br>
            <a:r>
              <a:rPr lang="en-US" sz="1800" dirty="0" smtClean="0">
                <a:latin typeface="Arial" pitchFamily="-106" charset="0"/>
              </a:rPr>
              <a:t>- 36 international centers</a:t>
            </a:r>
            <a:endParaRPr lang="en-US" sz="1800" dirty="0" smtClean="0">
              <a:latin typeface="Arial" pitchFamily="-106" charset="0"/>
              <a:ea typeface="Arial" pitchFamily="-106" charset="0"/>
              <a:cs typeface="Arial" pitchFamily="-106" charset="0"/>
            </a:endParaRPr>
          </a:p>
          <a:p>
            <a:pPr marL="457200">
              <a:lnSpc>
                <a:spcPts val="2000"/>
              </a:lnSpc>
              <a:spcBef>
                <a:spcPts val="600"/>
              </a:spcBef>
              <a:spcAft>
                <a:spcPts val="600"/>
              </a:spcAft>
              <a:buClr>
                <a:srgbClr val="2A66B0"/>
              </a:buClr>
              <a:buFont typeface="Arial" pitchFamily="-106" charset="0"/>
              <a:buChar char="•"/>
            </a:pPr>
            <a:r>
              <a:rPr lang="en-US" sz="1800" b="1" dirty="0" smtClean="0">
                <a:latin typeface="Arial" pitchFamily="-106" charset="0"/>
                <a:ea typeface="Arial" pitchFamily="-106" charset="0"/>
                <a:cs typeface="Arial" pitchFamily="-106" charset="0"/>
              </a:rPr>
              <a:t>Subjects</a:t>
            </a:r>
            <a:br>
              <a:rPr lang="en-US" sz="1800" b="1" dirty="0" smtClean="0">
                <a:latin typeface="Arial" pitchFamily="-106" charset="0"/>
                <a:ea typeface="Arial" pitchFamily="-106" charset="0"/>
                <a:cs typeface="Arial" pitchFamily="-106" charset="0"/>
              </a:rPr>
            </a:br>
            <a:r>
              <a:rPr lang="en-US" sz="1800" dirty="0" smtClean="0">
                <a:latin typeface="Arial" pitchFamily="-106" charset="0"/>
              </a:rPr>
              <a:t>- N = 531 with chronic hepatitis C</a:t>
            </a:r>
            <a:br>
              <a:rPr lang="en-US" sz="1800" dirty="0" smtClean="0">
                <a:latin typeface="Arial" pitchFamily="-106" charset="0"/>
              </a:rPr>
            </a:br>
            <a:r>
              <a:rPr lang="en-US" sz="1800" dirty="0">
                <a:latin typeface="Arial" pitchFamily="-106" charset="0"/>
              </a:rPr>
              <a:t>-</a:t>
            </a:r>
            <a:r>
              <a:rPr lang="en-US" sz="1800" dirty="0" smtClean="0">
                <a:latin typeface="Arial" pitchFamily="-106" charset="0"/>
              </a:rPr>
              <a:t> </a:t>
            </a:r>
            <a:r>
              <a:rPr lang="en-US" sz="1800" dirty="0">
                <a:latin typeface="Arial" pitchFamily="-106" charset="0"/>
              </a:rPr>
              <a:t>Treatment </a:t>
            </a:r>
            <a:r>
              <a:rPr lang="en-US" sz="1800" dirty="0" smtClean="0">
                <a:latin typeface="Arial" pitchFamily="-106" charset="0"/>
              </a:rPr>
              <a:t>naïve </a:t>
            </a:r>
            <a:br>
              <a:rPr lang="en-US" sz="1800" dirty="0" smtClean="0">
                <a:latin typeface="Arial" pitchFamily="-106" charset="0"/>
              </a:rPr>
            </a:br>
            <a:r>
              <a:rPr lang="en-US" sz="1800" dirty="0" smtClean="0">
                <a:latin typeface="Arial" pitchFamily="-106" charset="0"/>
              </a:rPr>
              <a:t>- </a:t>
            </a:r>
            <a:r>
              <a:rPr lang="en-US" sz="1800" dirty="0">
                <a:latin typeface="Arial" pitchFamily="-106" charset="0"/>
              </a:rPr>
              <a:t>Any </a:t>
            </a:r>
            <a:r>
              <a:rPr lang="en-US" sz="1800" dirty="0" smtClean="0">
                <a:latin typeface="Arial" pitchFamily="-106" charset="0"/>
              </a:rPr>
              <a:t>genotype (62% with genotype 1)</a:t>
            </a:r>
            <a:br>
              <a:rPr lang="en-US" sz="1800" dirty="0" smtClean="0">
                <a:latin typeface="Arial" pitchFamily="-106" charset="0"/>
              </a:rPr>
            </a:br>
            <a:r>
              <a:rPr lang="en-US" sz="1800" dirty="0" smtClean="0">
                <a:latin typeface="Arial" pitchFamily="-106" charset="0"/>
              </a:rPr>
              <a:t>- 18 years of age or older</a:t>
            </a:r>
            <a:endParaRPr lang="en-US" sz="1800" dirty="0" smtClean="0">
              <a:latin typeface="Arial" pitchFamily="-106" charset="0"/>
              <a:ea typeface="Arial" pitchFamily="-106" charset="0"/>
              <a:cs typeface="Arial" pitchFamily="-106" charset="0"/>
            </a:endParaRPr>
          </a:p>
          <a:p>
            <a:pPr marL="457200">
              <a:lnSpc>
                <a:spcPts val="2000"/>
              </a:lnSpc>
              <a:spcBef>
                <a:spcPts val="600"/>
              </a:spcBef>
              <a:spcAft>
                <a:spcPts val="600"/>
              </a:spcAft>
              <a:buClr>
                <a:srgbClr val="2A66B0"/>
              </a:buClr>
              <a:buFont typeface="Arial" pitchFamily="-106" charset="0"/>
              <a:buChar char="•"/>
            </a:pPr>
            <a:r>
              <a:rPr lang="en-US" sz="1800" b="1" dirty="0" smtClean="0">
                <a:latin typeface="Arial" pitchFamily="-106" charset="0"/>
                <a:ea typeface="Arial" pitchFamily="-106" charset="0"/>
                <a:cs typeface="Arial" pitchFamily="-106" charset="0"/>
              </a:rPr>
              <a:t>Regimens</a:t>
            </a:r>
            <a:br>
              <a:rPr lang="en-US" sz="1800" b="1" dirty="0" smtClean="0">
                <a:latin typeface="Arial" pitchFamily="-106" charset="0"/>
                <a:ea typeface="Arial" pitchFamily="-106" charset="0"/>
                <a:cs typeface="Arial" pitchFamily="-106" charset="0"/>
              </a:rPr>
            </a:br>
            <a:r>
              <a:rPr lang="en-US" sz="1800" dirty="0" smtClean="0">
                <a:latin typeface="Arial" pitchFamily="-106" charset="0"/>
              </a:rPr>
              <a:t>- </a:t>
            </a:r>
            <a:r>
              <a:rPr lang="en-US" sz="1800" dirty="0">
                <a:latin typeface="Arial" pitchFamily="-106" charset="0"/>
              </a:rPr>
              <a:t>Peginterferon alfa-2a: 180 µg 1x/</a:t>
            </a:r>
            <a:r>
              <a:rPr lang="en-US" sz="1800" dirty="0" smtClean="0">
                <a:latin typeface="Arial" pitchFamily="-106" charset="0"/>
              </a:rPr>
              <a:t>week x 48 weeks</a:t>
            </a:r>
            <a:br>
              <a:rPr lang="en-US" sz="1800" dirty="0" smtClean="0">
                <a:latin typeface="Arial" pitchFamily="-106" charset="0"/>
              </a:rPr>
            </a:br>
            <a:r>
              <a:rPr lang="en-US" sz="1800" dirty="0" smtClean="0">
                <a:latin typeface="Arial" pitchFamily="-106" charset="0"/>
              </a:rPr>
              <a:t>- </a:t>
            </a:r>
            <a:r>
              <a:rPr lang="en-US" sz="1800" dirty="0">
                <a:latin typeface="Arial" pitchFamily="-106" charset="0"/>
              </a:rPr>
              <a:t>I</a:t>
            </a:r>
            <a:r>
              <a:rPr lang="en-US" sz="1800" dirty="0" smtClean="0">
                <a:latin typeface="Arial" pitchFamily="-106" charset="0"/>
              </a:rPr>
              <a:t>nterferon alfa-2a: 6 million units 3x/week x 12 weeks, then </a:t>
            </a:r>
            <a:br>
              <a:rPr lang="en-US" sz="1800" dirty="0" smtClean="0">
                <a:latin typeface="Arial" pitchFamily="-106" charset="0"/>
              </a:rPr>
            </a:br>
            <a:r>
              <a:rPr lang="en-US" sz="1800" dirty="0" smtClean="0">
                <a:latin typeface="Arial" pitchFamily="-106" charset="0"/>
              </a:rPr>
              <a:t>  6 </a:t>
            </a:r>
            <a:r>
              <a:rPr lang="en-US" sz="1800" dirty="0">
                <a:latin typeface="Arial" pitchFamily="-106" charset="0"/>
              </a:rPr>
              <a:t>million units 3x/week x </a:t>
            </a:r>
            <a:r>
              <a:rPr lang="en-US" sz="1800" dirty="0" smtClean="0">
                <a:latin typeface="Arial" pitchFamily="-106" charset="0"/>
              </a:rPr>
              <a:t>36 </a:t>
            </a:r>
            <a:r>
              <a:rPr lang="en-US" sz="1800" dirty="0">
                <a:latin typeface="Arial" pitchFamily="-106" charset="0"/>
              </a:rPr>
              <a:t>weeks</a:t>
            </a:r>
          </a:p>
          <a:p>
            <a:pPr marL="457200">
              <a:lnSpc>
                <a:spcPts val="2000"/>
              </a:lnSpc>
              <a:spcBef>
                <a:spcPts val="600"/>
              </a:spcBef>
              <a:spcAft>
                <a:spcPts val="600"/>
              </a:spcAft>
              <a:buClr>
                <a:srgbClr val="2A66B0"/>
              </a:buClr>
              <a:buFont typeface="Arial" pitchFamily="-106" charset="0"/>
              <a:buChar char="•"/>
            </a:pPr>
            <a:r>
              <a:rPr lang="en-US" sz="1800" b="1" dirty="0" smtClean="0">
                <a:latin typeface="Arial" pitchFamily="-106" charset="0"/>
                <a:ea typeface="Arial" pitchFamily="-106" charset="0"/>
                <a:cs typeface="Arial" pitchFamily="-106" charset="0"/>
              </a:rPr>
              <a:t>Primary Endpoint: Sustained Virologic Response (SVR24)</a:t>
            </a:r>
            <a:br>
              <a:rPr lang="en-US" sz="1800" b="1" dirty="0" smtClean="0">
                <a:latin typeface="Arial" pitchFamily="-106" charset="0"/>
                <a:ea typeface="Arial" pitchFamily="-106" charset="0"/>
                <a:cs typeface="Arial" pitchFamily="-106" charset="0"/>
              </a:rPr>
            </a:br>
            <a:r>
              <a:rPr lang="en-US" sz="1800" dirty="0" smtClean="0">
                <a:latin typeface="Arial" pitchFamily="-106" charset="0"/>
              </a:rPr>
              <a:t>- SVR = undetectable serum HCV RNA 24 weeks after 48-week treatment</a:t>
            </a:r>
            <a:br>
              <a:rPr lang="en-US" sz="1800" dirty="0" smtClean="0">
                <a:latin typeface="Arial" pitchFamily="-106" charset="0"/>
              </a:rPr>
            </a:br>
            <a:r>
              <a:rPr lang="en-US" sz="1800" dirty="0">
                <a:latin typeface="Arial" pitchFamily="-106" charset="0"/>
              </a:rPr>
              <a:t>- U</a:t>
            </a:r>
            <a:r>
              <a:rPr lang="en-US" sz="1800" dirty="0" smtClean="0">
                <a:latin typeface="Arial" pitchFamily="-106" charset="0"/>
              </a:rPr>
              <a:t>ndetectable </a:t>
            </a:r>
            <a:r>
              <a:rPr lang="en-US" sz="1800" dirty="0">
                <a:latin typeface="Arial" pitchFamily="-106" charset="0"/>
              </a:rPr>
              <a:t>serum HCV RNA </a:t>
            </a:r>
            <a:r>
              <a:rPr lang="en-US" sz="1800" dirty="0" smtClean="0">
                <a:latin typeface="Arial" pitchFamily="-106" charset="0"/>
              </a:rPr>
              <a:t>= less than 100 copies/ml</a:t>
            </a:r>
            <a:br>
              <a:rPr lang="en-US" sz="1800" dirty="0" smtClean="0">
                <a:latin typeface="Arial" pitchFamily="-106" charset="0"/>
              </a:rPr>
            </a:br>
            <a:endParaRPr lang="en-US" sz="1800" dirty="0" smtClean="0">
              <a:latin typeface="Arial" pitchFamily="-106" charset="0"/>
            </a:endParaRPr>
          </a:p>
          <a:p>
            <a:pPr>
              <a:lnSpc>
                <a:spcPts val="2000"/>
              </a:lnSpc>
              <a:spcBef>
                <a:spcPts val="600"/>
              </a:spcBef>
              <a:spcAft>
                <a:spcPts val="600"/>
              </a:spcAft>
            </a:pPr>
            <a:endParaRPr lang="en-US" sz="1800" dirty="0"/>
          </a:p>
        </p:txBody>
      </p:sp>
    </p:spTree>
    <p:extLst>
      <p:ext uri="{BB962C8B-B14F-4D97-AF65-F5344CB8AC3E}">
        <p14:creationId xmlns:p14="http://schemas.microsoft.com/office/powerpoint/2010/main" val="589008519"/>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Rectangle 54"/>
          <p:cNvSpPr/>
          <p:nvPr/>
        </p:nvSpPr>
        <p:spPr>
          <a:xfrm>
            <a:off x="457200" y="1529331"/>
            <a:ext cx="8267700" cy="542538"/>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sz="1600" dirty="0">
              <a:solidFill>
                <a:srgbClr val="000000"/>
              </a:solidFill>
              <a:latin typeface="Arial"/>
              <a:cs typeface="Arial"/>
            </a:endParaRPr>
          </a:p>
        </p:txBody>
      </p:sp>
      <p:sp>
        <p:nvSpPr>
          <p:cNvPr id="6" name="Content Placeholder 5"/>
          <p:cNvSpPr>
            <a:spLocks noGrp="1"/>
          </p:cNvSpPr>
          <p:nvPr>
            <p:ph sz="quarter" idx="13"/>
          </p:nvPr>
        </p:nvSpPr>
        <p:spPr/>
        <p:txBody>
          <a:bodyPr/>
          <a:lstStyle/>
          <a:p>
            <a:r>
              <a:rPr lang="en-US" dirty="0"/>
              <a:t>Source: </a:t>
            </a:r>
            <a:r>
              <a:rPr lang="en-US" dirty="0" err="1">
                <a:latin typeface="Arial" pitchFamily="22" charset="0"/>
              </a:rPr>
              <a:t>Zeuzem</a:t>
            </a:r>
            <a:r>
              <a:rPr lang="en-US" dirty="0">
                <a:latin typeface="Arial" pitchFamily="22" charset="0"/>
              </a:rPr>
              <a:t> S, et al.  N </a:t>
            </a:r>
            <a:r>
              <a:rPr lang="en-US" dirty="0" err="1">
                <a:latin typeface="Arial" pitchFamily="22" charset="0"/>
              </a:rPr>
              <a:t>Engl</a:t>
            </a:r>
            <a:r>
              <a:rPr lang="en-US" dirty="0">
                <a:latin typeface="Arial" pitchFamily="22" charset="0"/>
              </a:rPr>
              <a:t> J Med.  2000;343:1666-72.</a:t>
            </a:r>
          </a:p>
        </p:txBody>
      </p:sp>
      <p:sp>
        <p:nvSpPr>
          <p:cNvPr id="53" name="Rectangle 52"/>
          <p:cNvSpPr/>
          <p:nvPr/>
        </p:nvSpPr>
        <p:spPr>
          <a:xfrm>
            <a:off x="5897034" y="1600200"/>
            <a:ext cx="545592" cy="40538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rgbClr val="000000"/>
                </a:solidFill>
                <a:latin typeface="Arial"/>
                <a:cs typeface="Arial"/>
              </a:rPr>
              <a:t>4</a:t>
            </a:r>
            <a:r>
              <a:rPr lang="en-US" sz="1600" dirty="0">
                <a:solidFill>
                  <a:srgbClr val="000000"/>
                </a:solidFill>
                <a:latin typeface="Arial"/>
                <a:cs typeface="Arial"/>
              </a:rPr>
              <a:t>8</a:t>
            </a:r>
          </a:p>
        </p:txBody>
      </p:sp>
      <p:sp>
        <p:nvSpPr>
          <p:cNvPr id="54" name="Rectangle 53"/>
          <p:cNvSpPr/>
          <p:nvPr/>
        </p:nvSpPr>
        <p:spPr>
          <a:xfrm>
            <a:off x="8166100" y="1600200"/>
            <a:ext cx="545592" cy="40538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rgbClr val="000000"/>
                </a:solidFill>
                <a:latin typeface="Arial"/>
                <a:cs typeface="Arial"/>
              </a:rPr>
              <a:t>72</a:t>
            </a:r>
            <a:endParaRPr lang="en-US" sz="1600" dirty="0">
              <a:solidFill>
                <a:srgbClr val="000000"/>
              </a:solidFill>
              <a:latin typeface="Arial"/>
              <a:cs typeface="Arial"/>
            </a:endParaRPr>
          </a:p>
        </p:txBody>
      </p:sp>
      <p:sp>
        <p:nvSpPr>
          <p:cNvPr id="32" name="Rectangle 31"/>
          <p:cNvSpPr/>
          <p:nvPr/>
        </p:nvSpPr>
        <p:spPr>
          <a:xfrm>
            <a:off x="457200" y="1600200"/>
            <a:ext cx="838200" cy="40538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dirty="0" smtClean="0">
                <a:solidFill>
                  <a:srgbClr val="000000"/>
                </a:solidFill>
              </a:rPr>
              <a:t>Week</a:t>
            </a:r>
            <a:endParaRPr lang="en-US" sz="1800" dirty="0">
              <a:solidFill>
                <a:srgbClr val="000000"/>
              </a:solidFill>
            </a:endParaRPr>
          </a:p>
        </p:txBody>
      </p:sp>
      <p:sp>
        <p:nvSpPr>
          <p:cNvPr id="36" name="Rectangle 35"/>
          <p:cNvSpPr/>
          <p:nvPr/>
        </p:nvSpPr>
        <p:spPr>
          <a:xfrm>
            <a:off x="1358900" y="1600200"/>
            <a:ext cx="545592" cy="40538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rgbClr val="000000"/>
                </a:solidFill>
                <a:latin typeface="Arial"/>
                <a:cs typeface="Arial"/>
              </a:rPr>
              <a:t>0</a:t>
            </a:r>
            <a:endParaRPr lang="en-US" sz="1600" dirty="0">
              <a:solidFill>
                <a:srgbClr val="000000"/>
              </a:solidFill>
              <a:latin typeface="Arial"/>
              <a:cs typeface="Arial"/>
            </a:endParaRPr>
          </a:p>
        </p:txBody>
      </p:sp>
      <p:sp>
        <p:nvSpPr>
          <p:cNvPr id="33" name="Rectangle 32"/>
          <p:cNvSpPr/>
          <p:nvPr/>
        </p:nvSpPr>
        <p:spPr>
          <a:xfrm>
            <a:off x="3627967" y="1600200"/>
            <a:ext cx="545592" cy="40538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rgbClr val="000000"/>
                </a:solidFill>
                <a:latin typeface="Arial"/>
                <a:cs typeface="Arial"/>
              </a:rPr>
              <a:t>24</a:t>
            </a:r>
            <a:endParaRPr lang="en-US" sz="1600" dirty="0">
              <a:solidFill>
                <a:srgbClr val="000000"/>
              </a:solidFill>
              <a:latin typeface="Arial"/>
              <a:cs typeface="Arial"/>
            </a:endParaRPr>
          </a:p>
        </p:txBody>
      </p:sp>
      <p:sp>
        <p:nvSpPr>
          <p:cNvPr id="27" name="Rectangle 26"/>
          <p:cNvSpPr/>
          <p:nvPr/>
        </p:nvSpPr>
        <p:spPr>
          <a:xfrm>
            <a:off x="485238" y="3651505"/>
            <a:ext cx="1046488" cy="40538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800" dirty="0" smtClean="0">
                <a:solidFill>
                  <a:srgbClr val="000000"/>
                </a:solidFill>
              </a:rPr>
              <a:t>N =264</a:t>
            </a:r>
            <a:endParaRPr lang="en-US" sz="1800" dirty="0">
              <a:solidFill>
                <a:srgbClr val="000000"/>
              </a:solidFill>
            </a:endParaRPr>
          </a:p>
        </p:txBody>
      </p:sp>
      <p:sp>
        <p:nvSpPr>
          <p:cNvPr id="29" name="Rectangle 28"/>
          <p:cNvSpPr/>
          <p:nvPr/>
        </p:nvSpPr>
        <p:spPr>
          <a:xfrm>
            <a:off x="477512" y="2494961"/>
            <a:ext cx="1046488" cy="40538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800" dirty="0" smtClean="0">
                <a:solidFill>
                  <a:srgbClr val="000000"/>
                </a:solidFill>
              </a:rPr>
              <a:t>N =267</a:t>
            </a:r>
            <a:endParaRPr lang="en-US" sz="1800" dirty="0">
              <a:solidFill>
                <a:srgbClr val="000000"/>
              </a:solidFill>
            </a:endParaRPr>
          </a:p>
        </p:txBody>
      </p:sp>
      <p:sp>
        <p:nvSpPr>
          <p:cNvPr id="42" name="Rectangle 41"/>
          <p:cNvSpPr/>
          <p:nvPr/>
        </p:nvSpPr>
        <p:spPr>
          <a:xfrm>
            <a:off x="7902259" y="3684020"/>
            <a:ext cx="876300" cy="40538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rgbClr val="000000"/>
                </a:solidFill>
                <a:latin typeface="Arial"/>
                <a:cs typeface="Arial"/>
              </a:rPr>
              <a:t>SVR24</a:t>
            </a:r>
            <a:endParaRPr lang="en-US" sz="1600" dirty="0">
              <a:solidFill>
                <a:srgbClr val="000000"/>
              </a:solidFill>
              <a:latin typeface="Arial"/>
              <a:cs typeface="Arial"/>
            </a:endParaRPr>
          </a:p>
        </p:txBody>
      </p:sp>
      <p:sp>
        <p:nvSpPr>
          <p:cNvPr id="49" name="Title 1"/>
          <p:cNvSpPr>
            <a:spLocks noGrp="1"/>
          </p:cNvSpPr>
          <p:nvPr>
            <p:ph type="title"/>
          </p:nvPr>
        </p:nvSpPr>
        <p:spPr>
          <a:xfrm>
            <a:off x="323850" y="304800"/>
            <a:ext cx="8515350" cy="990600"/>
          </a:xfrm>
        </p:spPr>
        <p:txBody>
          <a:bodyPr>
            <a:normAutofit/>
          </a:bodyPr>
          <a:lstStyle/>
          <a:p>
            <a:r>
              <a:rPr lang="en-US" sz="2400" dirty="0">
                <a:solidFill>
                  <a:schemeClr val="accent5">
                    <a:lumMod val="20000"/>
                    <a:lumOff val="80000"/>
                  </a:schemeClr>
                </a:solidFill>
              </a:rPr>
              <a:t>Peginterferon alfa-2a versus Interferon alfa-2a</a:t>
            </a:r>
            <a:br>
              <a:rPr lang="en-US" sz="2400" dirty="0">
                <a:solidFill>
                  <a:schemeClr val="accent5">
                    <a:lumMod val="20000"/>
                    <a:lumOff val="80000"/>
                  </a:schemeClr>
                </a:solidFill>
              </a:rPr>
            </a:br>
            <a:r>
              <a:rPr lang="en-US" sz="2400" dirty="0"/>
              <a:t>Study </a:t>
            </a:r>
            <a:r>
              <a:rPr lang="en-US" sz="2400" dirty="0" smtClean="0"/>
              <a:t>Design</a:t>
            </a:r>
            <a:endParaRPr lang="en-US" sz="2400" dirty="0"/>
          </a:p>
        </p:txBody>
      </p:sp>
      <p:cxnSp>
        <p:nvCxnSpPr>
          <p:cNvPr id="25" name="Straight Connector 24"/>
          <p:cNvCxnSpPr/>
          <p:nvPr/>
        </p:nvCxnSpPr>
        <p:spPr>
          <a:xfrm>
            <a:off x="6146800" y="3898900"/>
            <a:ext cx="1828798" cy="0"/>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0" name="Rectangle 3"/>
          <p:cNvSpPr>
            <a:spLocks noChangeArrowheads="1"/>
          </p:cNvSpPr>
          <p:nvPr/>
        </p:nvSpPr>
        <p:spPr bwMode="auto">
          <a:xfrm>
            <a:off x="1651000" y="3525072"/>
            <a:ext cx="4499166" cy="769557"/>
          </a:xfrm>
          <a:prstGeom prst="rect">
            <a:avLst/>
          </a:prstGeom>
          <a:solidFill>
            <a:schemeClr val="accent2">
              <a:lumMod val="40000"/>
              <a:lumOff val="60000"/>
            </a:schemeClr>
          </a:solidFill>
          <a:ln w="19050" cmpd="sng">
            <a:solidFill>
              <a:schemeClr val="tx1"/>
            </a:solidFill>
            <a:miter lim="800000"/>
            <a:headEnd/>
            <a:tailEnd/>
          </a:ln>
          <a:effectLst/>
          <a:extLst/>
        </p:spPr>
        <p:txBody>
          <a:bodyPr wrap="none" anchor="ctr"/>
          <a:lstStyle/>
          <a:p>
            <a:pPr algn="ctr">
              <a:lnSpc>
                <a:spcPct val="100000"/>
              </a:lnSpc>
              <a:spcBef>
                <a:spcPct val="0"/>
              </a:spcBef>
              <a:spcAft>
                <a:spcPct val="0"/>
              </a:spcAft>
              <a:buFont typeface="Arial" charset="0"/>
              <a:buNone/>
            </a:pPr>
            <a:r>
              <a:rPr lang="en-US" sz="1800" b="1" dirty="0" smtClean="0">
                <a:solidFill>
                  <a:srgbClr val="000000"/>
                </a:solidFill>
                <a:latin typeface="Arial"/>
                <a:cs typeface="Arial"/>
              </a:rPr>
              <a:t>Interferon alfa-2a</a:t>
            </a:r>
            <a:endParaRPr lang="en-US" sz="1600" dirty="0">
              <a:solidFill>
                <a:srgbClr val="000000"/>
              </a:solidFill>
              <a:latin typeface="Arial"/>
              <a:cs typeface="Arial"/>
            </a:endParaRPr>
          </a:p>
        </p:txBody>
      </p:sp>
      <p:sp>
        <p:nvSpPr>
          <p:cNvPr id="19" name="Rectangle 25"/>
          <p:cNvSpPr>
            <a:spLocks noChangeArrowheads="1"/>
          </p:cNvSpPr>
          <p:nvPr/>
        </p:nvSpPr>
        <p:spPr bwMode="auto">
          <a:xfrm>
            <a:off x="-12330" y="4953000"/>
            <a:ext cx="9180577" cy="905250"/>
          </a:xfrm>
          <a:prstGeom prst="rect">
            <a:avLst/>
          </a:prstGeom>
          <a:solidFill>
            <a:schemeClr val="bg1">
              <a:lumMod val="95000"/>
            </a:schemeClr>
          </a:solidFill>
          <a:ln w="12700" cap="flat" cmpd="sng" algn="ctr">
            <a:solidFill>
              <a:schemeClr val="tx1"/>
            </a:solidFill>
            <a:prstDash val="sysDash"/>
            <a:miter lim="800000"/>
            <a:headEnd type="none" w="med" len="med"/>
            <a:tailEnd type="none" w="med" len="med"/>
          </a:ln>
          <a:effectLst/>
        </p:spPr>
        <p:txBody>
          <a:bodyPr lIns="457200" tIns="45431" rIns="92486" bIns="45431" anchor="ctr">
            <a:prstTxWarp prst="textNoShape">
              <a:avLst/>
            </a:prstTxWarp>
          </a:bodyPr>
          <a:lstStyle/>
          <a:p>
            <a:pPr defTabSz="935038">
              <a:lnSpc>
                <a:spcPts val="1800"/>
              </a:lnSpc>
              <a:spcBef>
                <a:spcPct val="50000"/>
              </a:spcBef>
            </a:pPr>
            <a:r>
              <a:rPr lang="en-US" sz="1400" b="1" dirty="0">
                <a:solidFill>
                  <a:srgbClr val="000000"/>
                </a:solidFill>
                <a:latin typeface="Arial" pitchFamily="22" charset="0"/>
              </a:rPr>
              <a:t>Drug Dosing</a:t>
            </a:r>
            <a:r>
              <a:rPr lang="en-US" sz="1400" dirty="0">
                <a:solidFill>
                  <a:srgbClr val="000000"/>
                </a:solidFill>
                <a:latin typeface="Arial" pitchFamily="22" charset="0"/>
              </a:rPr>
              <a:t/>
            </a:r>
            <a:br>
              <a:rPr lang="en-US" sz="1400" dirty="0">
                <a:solidFill>
                  <a:srgbClr val="000000"/>
                </a:solidFill>
                <a:latin typeface="Arial" pitchFamily="22" charset="0"/>
              </a:rPr>
            </a:br>
            <a:r>
              <a:rPr lang="en-US" sz="1400" dirty="0" smtClean="0">
                <a:solidFill>
                  <a:srgbClr val="000000"/>
                </a:solidFill>
                <a:latin typeface="Arial" pitchFamily="22" charset="0"/>
              </a:rPr>
              <a:t>Peginterferon </a:t>
            </a:r>
            <a:r>
              <a:rPr lang="en-US" sz="1400" dirty="0">
                <a:solidFill>
                  <a:srgbClr val="000000"/>
                </a:solidFill>
                <a:latin typeface="Arial" pitchFamily="22" charset="0"/>
              </a:rPr>
              <a:t>alfa-2a: 180 µg once weekly</a:t>
            </a:r>
            <a:br>
              <a:rPr lang="en-US" sz="1400" dirty="0">
                <a:solidFill>
                  <a:srgbClr val="000000"/>
                </a:solidFill>
                <a:latin typeface="Arial" pitchFamily="22" charset="0"/>
              </a:rPr>
            </a:br>
            <a:r>
              <a:rPr lang="en-US" sz="1400" dirty="0">
                <a:latin typeface="Arial" pitchFamily="-106" charset="0"/>
              </a:rPr>
              <a:t>Interferon alfa-2a: 6 million units 3x/week x 12 weeks, then </a:t>
            </a:r>
            <a:r>
              <a:rPr lang="en-US" sz="1400" dirty="0" smtClean="0">
                <a:latin typeface="Arial" pitchFamily="-106" charset="0"/>
              </a:rPr>
              <a:t>6 </a:t>
            </a:r>
            <a:r>
              <a:rPr lang="en-US" sz="1400" dirty="0">
                <a:latin typeface="Arial" pitchFamily="-106" charset="0"/>
              </a:rPr>
              <a:t>million units 3x/week x 36 weeks</a:t>
            </a:r>
            <a:endParaRPr lang="en-US" sz="1400" dirty="0">
              <a:solidFill>
                <a:srgbClr val="000000"/>
              </a:solidFill>
              <a:latin typeface="Arial" pitchFamily="22" charset="0"/>
            </a:endParaRPr>
          </a:p>
        </p:txBody>
      </p:sp>
      <p:sp>
        <p:nvSpPr>
          <p:cNvPr id="20" name="Rectangle 19"/>
          <p:cNvSpPr/>
          <p:nvPr/>
        </p:nvSpPr>
        <p:spPr>
          <a:xfrm>
            <a:off x="7902259" y="2521148"/>
            <a:ext cx="876300" cy="40538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rgbClr val="000000"/>
                </a:solidFill>
                <a:latin typeface="Arial"/>
                <a:cs typeface="Arial"/>
              </a:rPr>
              <a:t>SVR24</a:t>
            </a:r>
            <a:endParaRPr lang="en-US" sz="1600" dirty="0">
              <a:solidFill>
                <a:srgbClr val="000000"/>
              </a:solidFill>
              <a:latin typeface="Arial"/>
              <a:cs typeface="Arial"/>
            </a:endParaRPr>
          </a:p>
        </p:txBody>
      </p:sp>
      <p:cxnSp>
        <p:nvCxnSpPr>
          <p:cNvPr id="21" name="Straight Connector 20"/>
          <p:cNvCxnSpPr/>
          <p:nvPr/>
        </p:nvCxnSpPr>
        <p:spPr>
          <a:xfrm>
            <a:off x="6146800" y="2736028"/>
            <a:ext cx="1828798" cy="0"/>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2" name="Rectangle 3"/>
          <p:cNvSpPr>
            <a:spLocks noChangeArrowheads="1"/>
          </p:cNvSpPr>
          <p:nvPr/>
        </p:nvSpPr>
        <p:spPr bwMode="auto">
          <a:xfrm>
            <a:off x="1651000" y="2362200"/>
            <a:ext cx="4499166" cy="769557"/>
          </a:xfrm>
          <a:prstGeom prst="rect">
            <a:avLst/>
          </a:prstGeom>
          <a:solidFill>
            <a:schemeClr val="accent1">
              <a:lumMod val="40000"/>
              <a:lumOff val="60000"/>
            </a:schemeClr>
          </a:solidFill>
          <a:ln w="19050" cmpd="sng">
            <a:solidFill>
              <a:schemeClr val="tx1"/>
            </a:solidFill>
            <a:miter lim="800000"/>
            <a:headEnd/>
            <a:tailEnd/>
          </a:ln>
          <a:effectLst/>
          <a:extLst/>
        </p:spPr>
        <p:txBody>
          <a:bodyPr wrap="none" anchor="ctr"/>
          <a:lstStyle/>
          <a:p>
            <a:pPr algn="ctr"/>
            <a:r>
              <a:rPr lang="en-US" sz="1800" b="1" dirty="0" smtClean="0">
                <a:solidFill>
                  <a:srgbClr val="000000"/>
                </a:solidFill>
                <a:latin typeface="Arial"/>
                <a:cs typeface="Arial"/>
              </a:rPr>
              <a:t>Peginterferon </a:t>
            </a:r>
            <a:r>
              <a:rPr lang="en-US" sz="1800" b="1" dirty="0">
                <a:solidFill>
                  <a:srgbClr val="000000"/>
                </a:solidFill>
                <a:latin typeface="Arial"/>
                <a:cs typeface="Arial"/>
              </a:rPr>
              <a:t>alfa-2a</a:t>
            </a:r>
            <a:endParaRPr lang="en-US" sz="1600" dirty="0">
              <a:solidFill>
                <a:srgbClr val="000000"/>
              </a:solidFill>
              <a:latin typeface="Arial"/>
              <a:cs typeface="Arial"/>
            </a:endParaRPr>
          </a:p>
        </p:txBody>
      </p:sp>
    </p:spTree>
    <p:extLst>
      <p:ext uri="{BB962C8B-B14F-4D97-AF65-F5344CB8AC3E}">
        <p14:creationId xmlns:p14="http://schemas.microsoft.com/office/powerpoint/2010/main" val="3944469563"/>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2"/>
          <p:cNvGraphicFramePr>
            <a:graphicFrameLocks/>
          </p:cNvGraphicFramePr>
          <p:nvPr>
            <p:extLst>
              <p:ext uri="{D42A27DB-BD31-4B8C-83A1-F6EECF244321}">
                <p14:modId xmlns:p14="http://schemas.microsoft.com/office/powerpoint/2010/main" val="3361005161"/>
              </p:ext>
            </p:extLst>
          </p:nvPr>
        </p:nvGraphicFramePr>
        <p:xfrm>
          <a:off x="919968" y="1905000"/>
          <a:ext cx="7310414" cy="4385552"/>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normAutofit/>
          </a:bodyPr>
          <a:lstStyle/>
          <a:p>
            <a:r>
              <a:rPr lang="en-US" sz="2400" dirty="0">
                <a:solidFill>
                  <a:schemeClr val="accent5">
                    <a:lumMod val="20000"/>
                    <a:lumOff val="80000"/>
                  </a:schemeClr>
                </a:solidFill>
              </a:rPr>
              <a:t>Peginterferon alfa-2a versus Interferon alfa-2a</a:t>
            </a:r>
            <a:br>
              <a:rPr lang="en-US" sz="2400" dirty="0">
                <a:solidFill>
                  <a:schemeClr val="accent5">
                    <a:lumMod val="20000"/>
                    <a:lumOff val="80000"/>
                  </a:schemeClr>
                </a:solidFill>
              </a:rPr>
            </a:br>
            <a:r>
              <a:rPr lang="en-US" sz="2400" dirty="0"/>
              <a:t>Study R</a:t>
            </a:r>
            <a:r>
              <a:rPr lang="en-US" sz="2400" dirty="0" smtClean="0"/>
              <a:t>esults</a:t>
            </a:r>
            <a:endParaRPr lang="en-US" sz="2400" dirty="0">
              <a:solidFill>
                <a:srgbClr val="FFFFFF"/>
              </a:solidFill>
            </a:endParaRPr>
          </a:p>
        </p:txBody>
      </p:sp>
      <p:sp>
        <p:nvSpPr>
          <p:cNvPr id="7" name="Text Placeholder 6"/>
          <p:cNvSpPr>
            <a:spLocks noGrp="1"/>
          </p:cNvSpPr>
          <p:nvPr>
            <p:ph type="body" idx="10"/>
          </p:nvPr>
        </p:nvSpPr>
        <p:spPr/>
        <p:txBody>
          <a:bodyPr/>
          <a:lstStyle/>
          <a:p>
            <a:r>
              <a:rPr lang="en-US" dirty="0" smtClean="0">
                <a:solidFill>
                  <a:schemeClr val="bg1"/>
                </a:solidFill>
                <a:latin typeface="Arial" pitchFamily="-106" charset="0"/>
              </a:rPr>
              <a:t>Virologic Responses by Treatment Regimen (ITT Analysis)</a:t>
            </a:r>
            <a:endParaRPr lang="en-US" dirty="0">
              <a:solidFill>
                <a:schemeClr val="bg1"/>
              </a:solidFill>
              <a:latin typeface="Arial" pitchFamily="-106" charset="0"/>
            </a:endParaRPr>
          </a:p>
        </p:txBody>
      </p:sp>
      <p:sp>
        <p:nvSpPr>
          <p:cNvPr id="4" name="Text Placeholder 3"/>
          <p:cNvSpPr>
            <a:spLocks noGrp="1"/>
          </p:cNvSpPr>
          <p:nvPr>
            <p:ph sz="quarter" idx="13"/>
          </p:nvPr>
        </p:nvSpPr>
        <p:spPr>
          <a:prstGeom prst="rect">
            <a:avLst/>
          </a:prstGeom>
        </p:spPr>
        <p:txBody>
          <a:bodyPr/>
          <a:lstStyle/>
          <a:p>
            <a:r>
              <a:rPr lang="en-US" dirty="0"/>
              <a:t>Source: </a:t>
            </a:r>
            <a:r>
              <a:rPr lang="en-US" dirty="0" err="1">
                <a:latin typeface="Arial" pitchFamily="22" charset="0"/>
              </a:rPr>
              <a:t>Zeuzem</a:t>
            </a:r>
            <a:r>
              <a:rPr lang="en-US" dirty="0">
                <a:latin typeface="Arial" pitchFamily="22" charset="0"/>
              </a:rPr>
              <a:t> S, et al.  N </a:t>
            </a:r>
            <a:r>
              <a:rPr lang="en-US" dirty="0" err="1">
                <a:latin typeface="Arial" pitchFamily="22" charset="0"/>
              </a:rPr>
              <a:t>Engl</a:t>
            </a:r>
            <a:r>
              <a:rPr lang="en-US" dirty="0">
                <a:latin typeface="Arial" pitchFamily="22" charset="0"/>
              </a:rPr>
              <a:t> J Med.  2000;343:1666-72.</a:t>
            </a:r>
          </a:p>
        </p:txBody>
      </p:sp>
      <p:sp>
        <p:nvSpPr>
          <p:cNvPr id="6" name="Rectangle 5"/>
          <p:cNvSpPr/>
          <p:nvPr/>
        </p:nvSpPr>
        <p:spPr>
          <a:xfrm>
            <a:off x="2537281" y="5439236"/>
            <a:ext cx="838200" cy="3810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smtClean="0">
                <a:solidFill>
                  <a:srgbClr val="FFFFFF"/>
                </a:solidFill>
              </a:rPr>
              <a:t>185/267</a:t>
            </a:r>
            <a:endParaRPr lang="en-US" sz="1400" dirty="0">
              <a:solidFill>
                <a:srgbClr val="FFFFFF"/>
              </a:solidFill>
            </a:endParaRPr>
          </a:p>
        </p:txBody>
      </p:sp>
      <p:sp>
        <p:nvSpPr>
          <p:cNvPr id="9" name="Rectangle 8"/>
          <p:cNvSpPr/>
          <p:nvPr/>
        </p:nvSpPr>
        <p:spPr>
          <a:xfrm>
            <a:off x="5692320" y="5439236"/>
            <a:ext cx="838200" cy="3810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smtClean="0">
                <a:solidFill>
                  <a:srgbClr val="FFFFFF"/>
                </a:solidFill>
              </a:rPr>
              <a:t>103/267</a:t>
            </a:r>
            <a:endParaRPr lang="en-US" sz="1400" dirty="0">
              <a:solidFill>
                <a:srgbClr val="FFFFFF"/>
              </a:solidFill>
            </a:endParaRPr>
          </a:p>
        </p:txBody>
      </p:sp>
      <p:sp>
        <p:nvSpPr>
          <p:cNvPr id="10" name="Rectangle 9"/>
          <p:cNvSpPr/>
          <p:nvPr/>
        </p:nvSpPr>
        <p:spPr>
          <a:xfrm>
            <a:off x="3443520" y="5439236"/>
            <a:ext cx="838200" cy="3810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smtClean="0">
                <a:solidFill>
                  <a:srgbClr val="FFFFFF"/>
                </a:solidFill>
              </a:rPr>
              <a:t>73/264</a:t>
            </a:r>
            <a:endParaRPr lang="en-US" sz="1400" dirty="0">
              <a:solidFill>
                <a:srgbClr val="FFFFFF"/>
              </a:solidFill>
            </a:endParaRPr>
          </a:p>
        </p:txBody>
      </p:sp>
      <p:sp>
        <p:nvSpPr>
          <p:cNvPr id="11" name="Rectangle 10"/>
          <p:cNvSpPr/>
          <p:nvPr/>
        </p:nvSpPr>
        <p:spPr>
          <a:xfrm>
            <a:off x="6595380" y="5439236"/>
            <a:ext cx="838200" cy="3810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a:solidFill>
                  <a:srgbClr val="FFFFFF"/>
                </a:solidFill>
              </a:rPr>
              <a:t>5</a:t>
            </a:r>
            <a:r>
              <a:rPr lang="en-US" sz="1400" dirty="0" smtClean="0">
                <a:solidFill>
                  <a:srgbClr val="FFFFFF"/>
                </a:solidFill>
              </a:rPr>
              <a:t>0/264</a:t>
            </a:r>
            <a:endParaRPr lang="en-US" sz="1400" dirty="0">
              <a:solidFill>
                <a:srgbClr val="FFFFFF"/>
              </a:solidFill>
            </a:endParaRPr>
          </a:p>
        </p:txBody>
      </p:sp>
      <p:sp>
        <p:nvSpPr>
          <p:cNvPr id="12" name="Rounded Rectangle 11"/>
          <p:cNvSpPr/>
          <p:nvPr/>
        </p:nvSpPr>
        <p:spPr>
          <a:xfrm>
            <a:off x="2945938" y="2443380"/>
            <a:ext cx="1045459" cy="274318"/>
          </a:xfrm>
          <a:prstGeom prst="roundRect">
            <a:avLst/>
          </a:prstGeom>
          <a:solidFill>
            <a:schemeClr val="tx1">
              <a:alpha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chemeClr val="bg1"/>
                </a:solidFill>
                <a:latin typeface="Arial"/>
                <a:cs typeface="Arial"/>
              </a:rPr>
              <a:t>P = 0.001</a:t>
            </a:r>
            <a:endParaRPr lang="en-US" sz="1400" dirty="0">
              <a:solidFill>
                <a:schemeClr val="bg1"/>
              </a:solidFill>
              <a:latin typeface="Arial"/>
              <a:cs typeface="Arial"/>
            </a:endParaRPr>
          </a:p>
        </p:txBody>
      </p:sp>
      <p:sp>
        <p:nvSpPr>
          <p:cNvPr id="13" name="Rounded Rectangle 12"/>
          <p:cNvSpPr/>
          <p:nvPr/>
        </p:nvSpPr>
        <p:spPr>
          <a:xfrm>
            <a:off x="6117341" y="3535682"/>
            <a:ext cx="1045459" cy="274318"/>
          </a:xfrm>
          <a:prstGeom prst="roundRect">
            <a:avLst/>
          </a:prstGeom>
          <a:solidFill>
            <a:schemeClr val="tx1">
              <a:alpha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chemeClr val="bg1"/>
                </a:solidFill>
                <a:latin typeface="Arial"/>
                <a:cs typeface="Arial"/>
              </a:rPr>
              <a:t>P = 0.001</a:t>
            </a:r>
            <a:endParaRPr lang="en-US" sz="1400" dirty="0">
              <a:solidFill>
                <a:schemeClr val="bg1"/>
              </a:solidFill>
              <a:latin typeface="Arial"/>
              <a:cs typeface="Arial"/>
            </a:endParaRPr>
          </a:p>
        </p:txBody>
      </p:sp>
    </p:spTree>
    <p:extLst>
      <p:ext uri="{BB962C8B-B14F-4D97-AF65-F5344CB8AC3E}">
        <p14:creationId xmlns:p14="http://schemas.microsoft.com/office/powerpoint/2010/main" val="597351588"/>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solidFill>
                  <a:schemeClr val="accent5">
                    <a:lumMod val="20000"/>
                    <a:lumOff val="80000"/>
                  </a:schemeClr>
                </a:solidFill>
              </a:rPr>
              <a:t>Peginterferon alfa-2a versus Interferon alfa-2a</a:t>
            </a:r>
            <a:br>
              <a:rPr lang="en-US" sz="2400" dirty="0">
                <a:solidFill>
                  <a:schemeClr val="accent5">
                    <a:lumMod val="20000"/>
                    <a:lumOff val="80000"/>
                  </a:schemeClr>
                </a:solidFill>
              </a:rPr>
            </a:br>
            <a:r>
              <a:rPr lang="en-US" sz="2400" dirty="0"/>
              <a:t>Study R</a:t>
            </a:r>
            <a:r>
              <a:rPr lang="en-US" sz="2400" dirty="0" smtClean="0"/>
              <a:t>esults</a:t>
            </a:r>
            <a:endParaRPr lang="en-US" sz="2400" dirty="0">
              <a:solidFill>
                <a:srgbClr val="FFFFFF"/>
              </a:solidFill>
            </a:endParaRPr>
          </a:p>
        </p:txBody>
      </p:sp>
      <p:sp>
        <p:nvSpPr>
          <p:cNvPr id="7" name="Text Placeholder 6"/>
          <p:cNvSpPr>
            <a:spLocks noGrp="1"/>
          </p:cNvSpPr>
          <p:nvPr>
            <p:ph type="body" idx="10"/>
          </p:nvPr>
        </p:nvSpPr>
        <p:spPr/>
        <p:txBody>
          <a:bodyPr/>
          <a:lstStyle/>
          <a:p>
            <a:r>
              <a:rPr lang="en-US" dirty="0" smtClean="0">
                <a:solidFill>
                  <a:schemeClr val="bg1"/>
                </a:solidFill>
                <a:latin typeface="Arial" pitchFamily="-106" charset="0"/>
              </a:rPr>
              <a:t>Independent Factors Associated with SVR, Multiple Regression Analysis</a:t>
            </a:r>
            <a:endParaRPr lang="en-US" dirty="0">
              <a:solidFill>
                <a:schemeClr val="bg1"/>
              </a:solidFill>
              <a:latin typeface="Arial" pitchFamily="-106" charset="0"/>
            </a:endParaRPr>
          </a:p>
        </p:txBody>
      </p:sp>
      <p:sp>
        <p:nvSpPr>
          <p:cNvPr id="4" name="Text Placeholder 3"/>
          <p:cNvSpPr>
            <a:spLocks noGrp="1"/>
          </p:cNvSpPr>
          <p:nvPr>
            <p:ph sz="quarter" idx="13"/>
          </p:nvPr>
        </p:nvSpPr>
        <p:spPr>
          <a:prstGeom prst="rect">
            <a:avLst/>
          </a:prstGeom>
        </p:spPr>
        <p:txBody>
          <a:bodyPr/>
          <a:lstStyle/>
          <a:p>
            <a:r>
              <a:rPr lang="en-US" dirty="0"/>
              <a:t>Source: </a:t>
            </a:r>
            <a:r>
              <a:rPr lang="en-US" dirty="0" err="1">
                <a:latin typeface="Arial" pitchFamily="22" charset="0"/>
              </a:rPr>
              <a:t>Zeuzem</a:t>
            </a:r>
            <a:r>
              <a:rPr lang="en-US" dirty="0">
                <a:latin typeface="Arial" pitchFamily="22" charset="0"/>
              </a:rPr>
              <a:t> S, et al.  N </a:t>
            </a:r>
            <a:r>
              <a:rPr lang="en-US" dirty="0" err="1">
                <a:latin typeface="Arial" pitchFamily="22" charset="0"/>
              </a:rPr>
              <a:t>Engl</a:t>
            </a:r>
            <a:r>
              <a:rPr lang="en-US" dirty="0">
                <a:latin typeface="Arial" pitchFamily="22" charset="0"/>
              </a:rPr>
              <a:t> J Med.  2000;343:1666-72.</a:t>
            </a:r>
          </a:p>
        </p:txBody>
      </p:sp>
      <p:sp>
        <p:nvSpPr>
          <p:cNvPr id="6" name="Rectangle 5"/>
          <p:cNvSpPr/>
          <p:nvPr/>
        </p:nvSpPr>
        <p:spPr>
          <a:xfrm>
            <a:off x="2537281" y="5439236"/>
            <a:ext cx="838200" cy="3810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smtClean="0">
                <a:solidFill>
                  <a:srgbClr val="FFFFFF"/>
                </a:solidFill>
              </a:rPr>
              <a:t>185/267</a:t>
            </a:r>
            <a:endParaRPr lang="en-US" sz="1400" dirty="0">
              <a:solidFill>
                <a:srgbClr val="FFFFFF"/>
              </a:solidFill>
            </a:endParaRPr>
          </a:p>
        </p:txBody>
      </p:sp>
      <p:sp>
        <p:nvSpPr>
          <p:cNvPr id="9" name="Rectangle 8"/>
          <p:cNvSpPr/>
          <p:nvPr/>
        </p:nvSpPr>
        <p:spPr>
          <a:xfrm>
            <a:off x="5692320" y="5439236"/>
            <a:ext cx="838200" cy="3810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smtClean="0">
                <a:solidFill>
                  <a:srgbClr val="FFFFFF"/>
                </a:solidFill>
              </a:rPr>
              <a:t>103/267</a:t>
            </a:r>
            <a:endParaRPr lang="en-US" sz="1400" dirty="0">
              <a:solidFill>
                <a:srgbClr val="FFFFFF"/>
              </a:solidFill>
            </a:endParaRPr>
          </a:p>
        </p:txBody>
      </p:sp>
      <p:sp>
        <p:nvSpPr>
          <p:cNvPr id="10" name="Rectangle 9"/>
          <p:cNvSpPr/>
          <p:nvPr/>
        </p:nvSpPr>
        <p:spPr>
          <a:xfrm>
            <a:off x="3443520" y="5439236"/>
            <a:ext cx="838200" cy="3810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smtClean="0">
                <a:solidFill>
                  <a:srgbClr val="FFFFFF"/>
                </a:solidFill>
              </a:rPr>
              <a:t>73/264</a:t>
            </a:r>
            <a:endParaRPr lang="en-US" sz="1400" dirty="0">
              <a:solidFill>
                <a:srgbClr val="FFFFFF"/>
              </a:solidFill>
            </a:endParaRPr>
          </a:p>
        </p:txBody>
      </p:sp>
      <p:sp>
        <p:nvSpPr>
          <p:cNvPr id="11" name="Rectangle 10"/>
          <p:cNvSpPr/>
          <p:nvPr/>
        </p:nvSpPr>
        <p:spPr>
          <a:xfrm>
            <a:off x="6595380" y="5439236"/>
            <a:ext cx="838200" cy="3810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a:solidFill>
                  <a:srgbClr val="FFFFFF"/>
                </a:solidFill>
              </a:rPr>
              <a:t>5</a:t>
            </a:r>
            <a:r>
              <a:rPr lang="en-US" sz="1400" dirty="0" smtClean="0">
                <a:solidFill>
                  <a:srgbClr val="FFFFFF"/>
                </a:solidFill>
              </a:rPr>
              <a:t>0/264</a:t>
            </a:r>
            <a:endParaRPr lang="en-US" sz="1400" dirty="0">
              <a:solidFill>
                <a:srgbClr val="FFFFFF"/>
              </a:solidFill>
            </a:endParaRPr>
          </a:p>
        </p:txBody>
      </p:sp>
      <p:pic>
        <p:nvPicPr>
          <p:cNvPr id="14" name="Picture 13" descr="HCV_Predictor_SVR.pdf"/>
          <p:cNvPicPr>
            <a:picLocks noChangeAspect="1"/>
          </p:cNvPicPr>
          <p:nvPr/>
        </p:nvPicPr>
        <p:blipFill>
          <a:blip r:embed="rId3"/>
          <a:stretch>
            <a:fillRect/>
          </a:stretch>
        </p:blipFill>
        <p:spPr>
          <a:xfrm>
            <a:off x="24660" y="2054728"/>
            <a:ext cx="9059550" cy="4158911"/>
          </a:xfrm>
          <a:prstGeom prst="rect">
            <a:avLst/>
          </a:prstGeom>
        </p:spPr>
      </p:pic>
    </p:spTree>
    <p:extLst>
      <p:ext uri="{BB962C8B-B14F-4D97-AF65-F5344CB8AC3E}">
        <p14:creationId xmlns:p14="http://schemas.microsoft.com/office/powerpoint/2010/main" val="1968475725"/>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quarter" idx="13"/>
          </p:nvPr>
        </p:nvSpPr>
        <p:spPr/>
        <p:txBody>
          <a:bodyPr/>
          <a:lstStyle/>
          <a:p>
            <a:r>
              <a:rPr lang="en-US" dirty="0"/>
              <a:t>Source: </a:t>
            </a:r>
            <a:r>
              <a:rPr lang="en-US" dirty="0" err="1">
                <a:latin typeface="Arial" pitchFamily="22" charset="0"/>
              </a:rPr>
              <a:t>Zeuzem</a:t>
            </a:r>
            <a:r>
              <a:rPr lang="en-US" dirty="0">
                <a:latin typeface="Arial" pitchFamily="22" charset="0"/>
              </a:rPr>
              <a:t> S, et al.  N </a:t>
            </a:r>
            <a:r>
              <a:rPr lang="en-US" dirty="0" err="1">
                <a:latin typeface="Arial" pitchFamily="22" charset="0"/>
              </a:rPr>
              <a:t>Engl</a:t>
            </a:r>
            <a:r>
              <a:rPr lang="en-US" dirty="0">
                <a:latin typeface="Arial" pitchFamily="22" charset="0"/>
              </a:rPr>
              <a:t> J Med.  2000;343:1666-72.</a:t>
            </a:r>
          </a:p>
        </p:txBody>
      </p:sp>
      <p:sp>
        <p:nvSpPr>
          <p:cNvPr id="4" name="Title 3"/>
          <p:cNvSpPr>
            <a:spLocks noGrp="1"/>
          </p:cNvSpPr>
          <p:nvPr>
            <p:ph type="title"/>
          </p:nvPr>
        </p:nvSpPr>
        <p:spPr/>
        <p:txBody>
          <a:bodyPr>
            <a:noAutofit/>
          </a:bodyPr>
          <a:lstStyle/>
          <a:p>
            <a:r>
              <a:rPr lang="en-US" sz="2400" dirty="0">
                <a:solidFill>
                  <a:schemeClr val="accent5">
                    <a:lumMod val="20000"/>
                    <a:lumOff val="80000"/>
                  </a:schemeClr>
                </a:solidFill>
              </a:rPr>
              <a:t>Peginterferon alfa-2a versus Interferon alfa-2a</a:t>
            </a:r>
            <a:br>
              <a:rPr lang="en-US" sz="2400" dirty="0">
                <a:solidFill>
                  <a:schemeClr val="accent5">
                    <a:lumMod val="20000"/>
                    <a:lumOff val="80000"/>
                  </a:schemeClr>
                </a:solidFill>
              </a:rPr>
            </a:br>
            <a:r>
              <a:rPr lang="en-US" sz="2400" dirty="0"/>
              <a:t>Study </a:t>
            </a:r>
            <a:r>
              <a:rPr lang="en-US" sz="2400" dirty="0" smtClean="0"/>
              <a:t>Conclusions</a:t>
            </a:r>
            <a:endParaRPr lang="en-US" sz="2400" dirty="0"/>
          </a:p>
        </p:txBody>
      </p:sp>
      <p:graphicFrame>
        <p:nvGraphicFramePr>
          <p:cNvPr id="9" name="Table 8"/>
          <p:cNvGraphicFramePr>
            <a:graphicFrameLocks noGrp="1"/>
          </p:cNvGraphicFramePr>
          <p:nvPr>
            <p:extLst>
              <p:ext uri="{D42A27DB-BD31-4B8C-83A1-F6EECF244321}">
                <p14:modId xmlns:p14="http://schemas.microsoft.com/office/powerpoint/2010/main" val="2066084228"/>
              </p:ext>
            </p:extLst>
          </p:nvPr>
        </p:nvGraphicFramePr>
        <p:xfrm>
          <a:off x="0" y="2590800"/>
          <a:ext cx="9144000" cy="2008632"/>
        </p:xfrm>
        <a:graphic>
          <a:graphicData uri="http://schemas.openxmlformats.org/drawingml/2006/table">
            <a:tbl>
              <a:tblPr firstRow="1" bandRow="1">
                <a:effectLst/>
                <a:tableStyleId>{5C22544A-7EE6-4342-B048-85BDC9FD1C3A}</a:tableStyleId>
              </a:tblPr>
              <a:tblGrid>
                <a:gridCol w="9144000"/>
              </a:tblGrid>
              <a:tr h="2008632">
                <a:tc>
                  <a:txBody>
                    <a:bodyPr/>
                    <a:lstStyle/>
                    <a:p>
                      <a:pPr>
                        <a:lnSpc>
                          <a:spcPts val="3200"/>
                        </a:lnSpc>
                        <a:spcBef>
                          <a:spcPts val="800"/>
                        </a:spcBef>
                      </a:pPr>
                      <a:r>
                        <a:rPr lang="en-US" sz="2000" b="1" i="0" dirty="0" smtClean="0">
                          <a:solidFill>
                            <a:srgbClr val="800000"/>
                          </a:solidFill>
                          <a:latin typeface="Arial"/>
                          <a:cs typeface="Arial"/>
                        </a:rPr>
                        <a:t>Conclusions</a:t>
                      </a:r>
                      <a:r>
                        <a:rPr lang="en-US" sz="2000" b="0" i="0" dirty="0" smtClean="0">
                          <a:solidFill>
                            <a:schemeClr val="tx1"/>
                          </a:solidFill>
                          <a:latin typeface="Arial"/>
                          <a:cs typeface="Arial"/>
                        </a:rPr>
                        <a:t>: </a:t>
                      </a:r>
                      <a:r>
                        <a:rPr lang="en-US" sz="2000" b="0" dirty="0" smtClean="0">
                          <a:solidFill>
                            <a:schemeClr val="tx1"/>
                          </a:solidFill>
                          <a:latin typeface="Arial"/>
                          <a:cs typeface="Arial"/>
                        </a:rPr>
                        <a:t>“</a:t>
                      </a:r>
                      <a:r>
                        <a:rPr lang="en-US" sz="2000" b="0" kern="1200" dirty="0" smtClean="0">
                          <a:solidFill>
                            <a:schemeClr val="tx1"/>
                          </a:solidFill>
                          <a:latin typeface="Arial"/>
                          <a:ea typeface="+mn-ea"/>
                          <a:cs typeface="Arial"/>
                        </a:rPr>
                        <a:t>In patients with chronic hepatitis C, a regimen of peginterferon alfa-2a given once weekly is more effective than a regimen of interferon alfa-2a given three times weekly</a:t>
                      </a:r>
                      <a:r>
                        <a:rPr lang="en-US" sz="2000" b="0" dirty="0" smtClean="0">
                          <a:solidFill>
                            <a:schemeClr val="tx1"/>
                          </a:solidFill>
                          <a:latin typeface="Arial"/>
                          <a:cs typeface="Arial"/>
                        </a:rPr>
                        <a:t>.”</a:t>
                      </a:r>
                      <a:endParaRPr lang="en-US" sz="2000" b="0" dirty="0">
                        <a:solidFill>
                          <a:schemeClr val="tx1"/>
                        </a:solidFill>
                        <a:latin typeface="Arial"/>
                        <a:cs typeface="Arial"/>
                      </a:endParaRPr>
                    </a:p>
                  </a:txBody>
                  <a:tcPr marL="457200" marR="457200" marT="182880" marB="182880" anchor="ctr">
                    <a:lnT w="28575" cap="flat" cmpd="sng" algn="ctr">
                      <a:solidFill>
                        <a:srgbClr val="326496"/>
                      </a:solidFill>
                      <a:prstDash val="solid"/>
                      <a:round/>
                      <a:headEnd type="none" w="med" len="med"/>
                      <a:tailEnd type="none" w="med" len="med"/>
                    </a:lnT>
                    <a:lnB w="28575" cap="flat" cmpd="sng" algn="ctr">
                      <a:solidFill>
                        <a:srgbClr val="326496"/>
                      </a:solidFill>
                      <a:prstDash val="solid"/>
                      <a:round/>
                      <a:headEnd type="none" w="med" len="med"/>
                      <a:tailEnd type="none" w="med" len="med"/>
                    </a:lnB>
                    <a:solidFill>
                      <a:srgbClr val="F0F0F0"/>
                    </a:solidFill>
                  </a:tcPr>
                </a:tc>
              </a:tr>
            </a:tbl>
          </a:graphicData>
        </a:graphic>
      </p:graphicFrame>
    </p:spTree>
    <p:extLst>
      <p:ext uri="{BB962C8B-B14F-4D97-AF65-F5344CB8AC3E}">
        <p14:creationId xmlns:p14="http://schemas.microsoft.com/office/powerpoint/2010/main" val="2251211135"/>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pPr>
              <a:lnSpc>
                <a:spcPts val="3200"/>
              </a:lnSpc>
            </a:pPr>
            <a:r>
              <a:rPr lang="en-US" sz="2800" dirty="0" smtClean="0">
                <a:latin typeface="Arial" pitchFamily="-106" charset="0"/>
              </a:rPr>
              <a:t>Peginterferon alfa -2a+/- Ribavirin</a:t>
            </a:r>
            <a:br>
              <a:rPr lang="en-US" sz="2800" dirty="0" smtClean="0">
                <a:latin typeface="Arial" pitchFamily="-106" charset="0"/>
              </a:rPr>
            </a:br>
            <a:r>
              <a:rPr lang="en-US" sz="2800" i="1" dirty="0" smtClean="0">
                <a:latin typeface="Arial" pitchFamily="-106" charset="0"/>
              </a:rPr>
              <a:t>versus</a:t>
            </a:r>
            <a:r>
              <a:rPr lang="en-US" sz="2800" dirty="0" smtClean="0">
                <a:latin typeface="Arial" pitchFamily="-106" charset="0"/>
              </a:rPr>
              <a:t/>
            </a:r>
            <a:br>
              <a:rPr lang="en-US" sz="2800" dirty="0" smtClean="0">
                <a:latin typeface="Arial" pitchFamily="-106" charset="0"/>
              </a:rPr>
            </a:br>
            <a:r>
              <a:rPr lang="en-US" sz="2800" dirty="0" smtClean="0">
                <a:latin typeface="Arial" pitchFamily="-106" charset="0"/>
              </a:rPr>
              <a:t>Interferon alfa-2b + Ribavirin</a:t>
            </a:r>
            <a:endParaRPr lang="en-US" sz="2800" dirty="0"/>
          </a:p>
        </p:txBody>
      </p:sp>
      <p:sp>
        <p:nvSpPr>
          <p:cNvPr id="2" name="Text Placeholder 1"/>
          <p:cNvSpPr>
            <a:spLocks noGrp="1"/>
          </p:cNvSpPr>
          <p:nvPr>
            <p:ph type="body" idx="1"/>
          </p:nvPr>
        </p:nvSpPr>
        <p:spPr/>
        <p:txBody>
          <a:bodyPr/>
          <a:lstStyle/>
          <a:p>
            <a:r>
              <a:rPr lang="en-US" b="1" dirty="0" smtClean="0">
                <a:solidFill>
                  <a:schemeClr val="accent5">
                    <a:lumMod val="20000"/>
                    <a:lumOff val="80000"/>
                  </a:schemeClr>
                </a:solidFill>
              </a:rPr>
              <a:t>Phase 3</a:t>
            </a:r>
            <a:endParaRPr lang="en-US" b="1" dirty="0">
              <a:solidFill>
                <a:schemeClr val="accent5">
                  <a:lumMod val="20000"/>
                  <a:lumOff val="80000"/>
                </a:schemeClr>
              </a:solidFill>
            </a:endParaRPr>
          </a:p>
        </p:txBody>
      </p:sp>
      <p:sp>
        <p:nvSpPr>
          <p:cNvPr id="5" name="Rectangle 4"/>
          <p:cNvSpPr/>
          <p:nvPr/>
        </p:nvSpPr>
        <p:spPr>
          <a:xfrm>
            <a:off x="-13512" y="1828801"/>
            <a:ext cx="9180577" cy="371855"/>
          </a:xfrm>
          <a:prstGeom prst="rect">
            <a:avLst/>
          </a:prstGeom>
          <a:solidFill>
            <a:schemeClr val="accent2"/>
          </a:solidFill>
          <a:ln w="6350">
            <a:noFill/>
          </a:ln>
          <a:effectLst/>
        </p:spPr>
        <p:style>
          <a:lnRef idx="1">
            <a:schemeClr val="accent1"/>
          </a:lnRef>
          <a:fillRef idx="3">
            <a:schemeClr val="accent1"/>
          </a:fillRef>
          <a:effectRef idx="2">
            <a:schemeClr val="accent1"/>
          </a:effectRef>
          <a:fontRef idx="minor">
            <a:schemeClr val="lt1"/>
          </a:fontRef>
        </p:style>
        <p:txBody>
          <a:bodyPr lIns="274320" rtlCol="0" anchor="ctr"/>
          <a:lstStyle/>
          <a:p>
            <a:r>
              <a:rPr lang="en-US" sz="1800" dirty="0" smtClean="0">
                <a:solidFill>
                  <a:schemeClr val="bg1"/>
                </a:solidFill>
              </a:rPr>
              <a:t>Treatment</a:t>
            </a:r>
            <a:r>
              <a:rPr lang="en-US" sz="1800" dirty="0">
                <a:solidFill>
                  <a:schemeClr val="bg1"/>
                </a:solidFill>
              </a:rPr>
              <a:t> </a:t>
            </a:r>
            <a:r>
              <a:rPr lang="en-US" sz="1800" dirty="0" smtClean="0">
                <a:solidFill>
                  <a:schemeClr val="bg1"/>
                </a:solidFill>
              </a:rPr>
              <a:t>Naïve, Chronic HCV</a:t>
            </a:r>
            <a:endParaRPr lang="en-US" sz="1800" dirty="0">
              <a:solidFill>
                <a:schemeClr val="bg1"/>
              </a:solidFill>
            </a:endParaRPr>
          </a:p>
        </p:txBody>
      </p:sp>
      <p:sp>
        <p:nvSpPr>
          <p:cNvPr id="7" name="Rectangle 6"/>
          <p:cNvSpPr/>
          <p:nvPr/>
        </p:nvSpPr>
        <p:spPr>
          <a:xfrm>
            <a:off x="-13512" y="4659540"/>
            <a:ext cx="9180577" cy="371855"/>
          </a:xfrm>
          <a:prstGeom prst="rect">
            <a:avLst/>
          </a:prstGeom>
          <a:solidFill>
            <a:schemeClr val="accent2"/>
          </a:solidFill>
          <a:ln w="6350">
            <a:noFill/>
          </a:ln>
          <a:effectLst/>
        </p:spPr>
        <p:style>
          <a:lnRef idx="1">
            <a:schemeClr val="accent1"/>
          </a:lnRef>
          <a:fillRef idx="3">
            <a:schemeClr val="accent1"/>
          </a:fillRef>
          <a:effectRef idx="2">
            <a:schemeClr val="accent1"/>
          </a:effectRef>
          <a:fontRef idx="minor">
            <a:schemeClr val="lt1"/>
          </a:fontRef>
        </p:style>
        <p:txBody>
          <a:bodyPr lIns="274320" rtlCol="0" anchor="ctr"/>
          <a:lstStyle/>
          <a:p>
            <a:r>
              <a:rPr lang="en-US" sz="1400" dirty="0" smtClean="0">
                <a:cs typeface="Arial"/>
              </a:rPr>
              <a:t>Fried MW, </a:t>
            </a:r>
            <a:r>
              <a:rPr lang="en-US" sz="1400" dirty="0">
                <a:cs typeface="Arial"/>
              </a:rPr>
              <a:t>et al. N </a:t>
            </a:r>
            <a:r>
              <a:rPr lang="en-US" sz="1400" dirty="0" err="1">
                <a:cs typeface="Arial"/>
              </a:rPr>
              <a:t>Engl</a:t>
            </a:r>
            <a:r>
              <a:rPr lang="en-US" sz="1400" dirty="0">
                <a:cs typeface="Arial"/>
              </a:rPr>
              <a:t> J Med. </a:t>
            </a:r>
            <a:r>
              <a:rPr lang="en-US" sz="1400" dirty="0" smtClean="0">
                <a:cs typeface="Arial"/>
              </a:rPr>
              <a:t>2002;347:975-</a:t>
            </a:r>
            <a:r>
              <a:rPr lang="en-US" sz="1400" dirty="0">
                <a:cs typeface="Arial"/>
              </a:rPr>
              <a:t>8</a:t>
            </a:r>
            <a:r>
              <a:rPr lang="en-US" sz="1400" dirty="0" smtClean="0">
                <a:cs typeface="Arial"/>
              </a:rPr>
              <a:t>2</a:t>
            </a:r>
            <a:r>
              <a:rPr lang="en-US" sz="1400" dirty="0">
                <a:cs typeface="Arial"/>
              </a:rPr>
              <a:t>.</a:t>
            </a:r>
          </a:p>
        </p:txBody>
      </p:sp>
    </p:spTree>
    <p:extLst>
      <p:ext uri="{BB962C8B-B14F-4D97-AF65-F5344CB8AC3E}">
        <p14:creationId xmlns:p14="http://schemas.microsoft.com/office/powerpoint/2010/main" val="812642019"/>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Autofit/>
          </a:bodyPr>
          <a:lstStyle/>
          <a:p>
            <a:r>
              <a:rPr lang="en-US" sz="2400" dirty="0">
                <a:solidFill>
                  <a:srgbClr val="F0EADC"/>
                </a:solidFill>
                <a:latin typeface="Arial" pitchFamily="-106" charset="0"/>
              </a:rPr>
              <a:t>Peginterferon +/- Ribavirin versus Interferon + </a:t>
            </a:r>
            <a:r>
              <a:rPr lang="en-US" sz="2400" dirty="0" smtClean="0">
                <a:solidFill>
                  <a:srgbClr val="F0EADC"/>
                </a:solidFill>
                <a:latin typeface="Arial" pitchFamily="-106" charset="0"/>
              </a:rPr>
              <a:t>Ribavirin</a:t>
            </a:r>
            <a:br>
              <a:rPr lang="en-US" sz="2400" dirty="0" smtClean="0">
                <a:solidFill>
                  <a:srgbClr val="F0EADC"/>
                </a:solidFill>
                <a:latin typeface="Arial" pitchFamily="-106" charset="0"/>
              </a:rPr>
            </a:br>
            <a:r>
              <a:rPr lang="en-US" sz="2400" dirty="0" smtClean="0">
                <a:solidFill>
                  <a:srgbClr val="FFFFFF"/>
                </a:solidFill>
                <a:latin typeface="Arial" pitchFamily="-106" charset="0"/>
              </a:rPr>
              <a:t>Study Features</a:t>
            </a:r>
            <a:endParaRPr lang="en-US" sz="2400" dirty="0">
              <a:solidFill>
                <a:srgbClr val="FFFFFF"/>
              </a:solidFill>
            </a:endParaRPr>
          </a:p>
        </p:txBody>
      </p:sp>
      <p:sp>
        <p:nvSpPr>
          <p:cNvPr id="10" name="Content Placeholder 9"/>
          <p:cNvSpPr>
            <a:spLocks noGrp="1"/>
          </p:cNvSpPr>
          <p:nvPr>
            <p:ph sz="half" idx="2"/>
          </p:nvPr>
        </p:nvSpPr>
        <p:spPr>
          <a:xfrm>
            <a:off x="304800" y="1524000"/>
            <a:ext cx="8515350" cy="4800600"/>
          </a:xfrm>
        </p:spPr>
        <p:txBody>
          <a:bodyPr>
            <a:noAutofit/>
          </a:bodyPr>
          <a:lstStyle/>
          <a:p>
            <a:pPr marL="457200">
              <a:lnSpc>
                <a:spcPts val="2400"/>
              </a:lnSpc>
              <a:spcBef>
                <a:spcPts val="0"/>
              </a:spcBef>
              <a:spcAft>
                <a:spcPts val="1200"/>
              </a:spcAft>
              <a:buClr>
                <a:srgbClr val="2A66B0"/>
              </a:buClr>
              <a:buFont typeface="Arial" pitchFamily="-106" charset="0"/>
              <a:buChar char="•"/>
            </a:pPr>
            <a:r>
              <a:rPr lang="en-US" sz="2000" b="1" dirty="0">
                <a:latin typeface="Arial" pitchFamily="-106" charset="0"/>
                <a:ea typeface="Arial" pitchFamily="-106" charset="0"/>
                <a:cs typeface="Arial" pitchFamily="-106" charset="0"/>
              </a:rPr>
              <a:t>Study</a:t>
            </a:r>
            <a:br>
              <a:rPr lang="en-US" sz="2000" b="1" dirty="0">
                <a:latin typeface="Arial" pitchFamily="-106" charset="0"/>
                <a:ea typeface="Arial" pitchFamily="-106" charset="0"/>
                <a:cs typeface="Arial" pitchFamily="-106" charset="0"/>
              </a:rPr>
            </a:br>
            <a:r>
              <a:rPr lang="en-US" sz="2000" dirty="0">
                <a:latin typeface="Arial" pitchFamily="-106" charset="0"/>
              </a:rPr>
              <a:t>- Open-label randomized controlled trial </a:t>
            </a:r>
            <a:endParaRPr lang="en-US" sz="2000" dirty="0">
              <a:latin typeface="Arial" pitchFamily="-106" charset="0"/>
              <a:ea typeface="Arial" pitchFamily="-106" charset="0"/>
              <a:cs typeface="Arial" pitchFamily="-106" charset="0"/>
            </a:endParaRPr>
          </a:p>
          <a:p>
            <a:pPr marL="457200">
              <a:lnSpc>
                <a:spcPts val="2400"/>
              </a:lnSpc>
              <a:spcBef>
                <a:spcPts val="0"/>
              </a:spcBef>
              <a:spcAft>
                <a:spcPts val="1200"/>
              </a:spcAft>
              <a:buClr>
                <a:srgbClr val="2A66B0"/>
              </a:buClr>
              <a:buFont typeface="Arial" pitchFamily="-106" charset="0"/>
              <a:buChar char="•"/>
            </a:pPr>
            <a:r>
              <a:rPr lang="en-US" sz="2000" b="1" dirty="0">
                <a:latin typeface="Arial" pitchFamily="-106" charset="0"/>
                <a:ea typeface="Arial" pitchFamily="-106" charset="0"/>
                <a:cs typeface="Arial" pitchFamily="-106" charset="0"/>
              </a:rPr>
              <a:t>Subjects</a:t>
            </a:r>
            <a:br>
              <a:rPr lang="en-US" sz="2000" b="1" dirty="0">
                <a:latin typeface="Arial" pitchFamily="-106" charset="0"/>
                <a:ea typeface="Arial" pitchFamily="-106" charset="0"/>
                <a:cs typeface="Arial" pitchFamily="-106" charset="0"/>
              </a:rPr>
            </a:br>
            <a:r>
              <a:rPr lang="en-US" sz="2000" dirty="0">
                <a:latin typeface="Arial" pitchFamily="-106" charset="0"/>
              </a:rPr>
              <a:t>- N = 1149 with chronic hepatitis C randomized</a:t>
            </a:r>
            <a:br>
              <a:rPr lang="en-US" sz="2000" dirty="0">
                <a:latin typeface="Arial" pitchFamily="-106" charset="0"/>
              </a:rPr>
            </a:br>
            <a:r>
              <a:rPr lang="en-US" sz="2000" dirty="0">
                <a:latin typeface="Arial" pitchFamily="-106" charset="0"/>
              </a:rPr>
              <a:t>- Treatment naïve; 62% genotype 1 </a:t>
            </a:r>
            <a:br>
              <a:rPr lang="en-US" sz="2000" dirty="0">
                <a:latin typeface="Arial" pitchFamily="-106" charset="0"/>
              </a:rPr>
            </a:br>
            <a:r>
              <a:rPr lang="en-US" sz="2000" dirty="0">
                <a:latin typeface="Arial" pitchFamily="-106" charset="0"/>
              </a:rPr>
              <a:t>- Serum ALT above upper limit of normal x prior 6 months</a:t>
            </a:r>
            <a:endParaRPr lang="en-US" sz="2000" dirty="0">
              <a:latin typeface="Arial" pitchFamily="-106" charset="0"/>
              <a:ea typeface="Arial" pitchFamily="-106" charset="0"/>
              <a:cs typeface="Arial" pitchFamily="-106" charset="0"/>
            </a:endParaRPr>
          </a:p>
          <a:p>
            <a:pPr marL="457200">
              <a:lnSpc>
                <a:spcPts val="2400"/>
              </a:lnSpc>
              <a:spcBef>
                <a:spcPts val="0"/>
              </a:spcBef>
              <a:spcAft>
                <a:spcPts val="1200"/>
              </a:spcAft>
              <a:buClr>
                <a:srgbClr val="2A66B0"/>
              </a:buClr>
              <a:buFont typeface="Arial" pitchFamily="-106" charset="0"/>
              <a:buChar char="•"/>
            </a:pPr>
            <a:r>
              <a:rPr lang="en-US" sz="2000" b="1" dirty="0">
                <a:latin typeface="Arial" pitchFamily="-106" charset="0"/>
                <a:ea typeface="Arial" pitchFamily="-106" charset="0"/>
                <a:cs typeface="Arial" pitchFamily="-106" charset="0"/>
              </a:rPr>
              <a:t>Regimens (48 Week Treatment)</a:t>
            </a:r>
            <a:r>
              <a:rPr lang="en-US" sz="2000" dirty="0">
                <a:latin typeface="Arial" pitchFamily="-106" charset="0"/>
                <a:ea typeface="Arial" pitchFamily="-106" charset="0"/>
                <a:cs typeface="Arial" pitchFamily="-106" charset="0"/>
              </a:rPr>
              <a:t/>
            </a:r>
            <a:br>
              <a:rPr lang="en-US" sz="2000" dirty="0">
                <a:latin typeface="Arial" pitchFamily="-106" charset="0"/>
                <a:ea typeface="Arial" pitchFamily="-106" charset="0"/>
                <a:cs typeface="Arial" pitchFamily="-106" charset="0"/>
              </a:rPr>
            </a:br>
            <a:r>
              <a:rPr lang="en-US" sz="2000" dirty="0">
                <a:latin typeface="Arial" pitchFamily="-106" charset="0"/>
              </a:rPr>
              <a:t>- Peginterferon alfa-2a 180 µg 1x/week </a:t>
            </a:r>
            <a:r>
              <a:rPr lang="en-US" sz="2000" dirty="0" smtClean="0">
                <a:latin typeface="Arial" pitchFamily="-106" charset="0"/>
              </a:rPr>
              <a:t>+ Ribavirin 1000-1200 mg/day </a:t>
            </a:r>
            <a:r>
              <a:rPr lang="en-US" sz="2000" dirty="0">
                <a:latin typeface="Arial" pitchFamily="-106" charset="0"/>
              </a:rPr>
              <a:t/>
            </a:r>
            <a:br>
              <a:rPr lang="en-US" sz="2000" dirty="0">
                <a:latin typeface="Arial" pitchFamily="-106" charset="0"/>
              </a:rPr>
            </a:br>
            <a:r>
              <a:rPr lang="en-US" sz="2000" dirty="0" smtClean="0">
                <a:latin typeface="Arial" pitchFamily="-106" charset="0"/>
              </a:rPr>
              <a:t>- </a:t>
            </a:r>
            <a:r>
              <a:rPr lang="en-US" sz="2000" dirty="0">
                <a:latin typeface="Arial" pitchFamily="-106" charset="0"/>
              </a:rPr>
              <a:t>Peginterferon alfa-2a 180 µg 1x/week + </a:t>
            </a:r>
            <a:r>
              <a:rPr lang="en-US" sz="2000" dirty="0" smtClean="0">
                <a:latin typeface="Arial" pitchFamily="-106" charset="0"/>
              </a:rPr>
              <a:t>Placebo</a:t>
            </a:r>
            <a:r>
              <a:rPr lang="en-US" sz="2000" dirty="0">
                <a:latin typeface="Arial" pitchFamily="-106" charset="0"/>
              </a:rPr>
              <a:t/>
            </a:r>
            <a:br>
              <a:rPr lang="en-US" sz="2000" dirty="0">
                <a:latin typeface="Arial" pitchFamily="-106" charset="0"/>
              </a:rPr>
            </a:br>
            <a:r>
              <a:rPr lang="en-US" sz="2000" dirty="0">
                <a:latin typeface="Arial" pitchFamily="-106" charset="0"/>
              </a:rPr>
              <a:t>- I</a:t>
            </a:r>
            <a:r>
              <a:rPr lang="en-US" sz="2000" dirty="0" smtClean="0">
                <a:latin typeface="Arial" pitchFamily="-106" charset="0"/>
              </a:rPr>
              <a:t>nterferon </a:t>
            </a:r>
            <a:r>
              <a:rPr lang="en-US" sz="2000" dirty="0">
                <a:latin typeface="Arial" pitchFamily="-106" charset="0"/>
              </a:rPr>
              <a:t>alfa-2b 3 million U 3x/week + </a:t>
            </a:r>
            <a:r>
              <a:rPr lang="en-US" sz="2000" dirty="0" smtClean="0">
                <a:latin typeface="Arial" pitchFamily="-106" charset="0"/>
              </a:rPr>
              <a:t>Ribavirin 1000-1200 mg/day </a:t>
            </a:r>
          </a:p>
          <a:p>
            <a:pPr marL="457200">
              <a:lnSpc>
                <a:spcPts val="2400"/>
              </a:lnSpc>
              <a:spcBef>
                <a:spcPts val="0"/>
              </a:spcBef>
              <a:spcAft>
                <a:spcPts val="1200"/>
              </a:spcAft>
              <a:buClr>
                <a:srgbClr val="2A66B0"/>
              </a:buClr>
              <a:buFont typeface="Arial" pitchFamily="-106" charset="0"/>
              <a:buChar char="•"/>
            </a:pPr>
            <a:r>
              <a:rPr lang="en-US" sz="2000" b="1" dirty="0" smtClean="0">
                <a:latin typeface="Arial" pitchFamily="-106" charset="0"/>
                <a:ea typeface="Arial" pitchFamily="-106" charset="0"/>
                <a:cs typeface="Arial" pitchFamily="-106" charset="0"/>
              </a:rPr>
              <a:t>Primary </a:t>
            </a:r>
            <a:r>
              <a:rPr lang="en-US" sz="2000" b="1" dirty="0">
                <a:latin typeface="Arial" pitchFamily="-106" charset="0"/>
                <a:ea typeface="Arial" pitchFamily="-106" charset="0"/>
                <a:cs typeface="Arial" pitchFamily="-106" charset="0"/>
              </a:rPr>
              <a:t>Endpoint</a:t>
            </a:r>
            <a:br>
              <a:rPr lang="en-US" sz="2000" b="1" dirty="0">
                <a:latin typeface="Arial" pitchFamily="-106" charset="0"/>
                <a:ea typeface="Arial" pitchFamily="-106" charset="0"/>
                <a:cs typeface="Arial" pitchFamily="-106" charset="0"/>
              </a:rPr>
            </a:br>
            <a:r>
              <a:rPr lang="en-US" sz="2000" dirty="0">
                <a:latin typeface="Arial" pitchFamily="-106" charset="0"/>
              </a:rPr>
              <a:t>- Undetectable serum HCV RNA 24 weeks after </a:t>
            </a:r>
            <a:r>
              <a:rPr lang="en-US" sz="2000" dirty="0" smtClean="0">
                <a:latin typeface="Arial" pitchFamily="-106" charset="0"/>
              </a:rPr>
              <a:t>stopping treatment</a:t>
            </a:r>
            <a:endParaRPr lang="en-US" sz="2000" dirty="0">
              <a:latin typeface="Arial" pitchFamily="-106" charset="0"/>
            </a:endParaRPr>
          </a:p>
          <a:p>
            <a:pPr>
              <a:lnSpc>
                <a:spcPts val="2400"/>
              </a:lnSpc>
              <a:spcBef>
                <a:spcPts val="0"/>
              </a:spcBef>
              <a:spcAft>
                <a:spcPts val="1200"/>
              </a:spcAft>
            </a:pPr>
            <a:endParaRPr lang="en-US" sz="2000" dirty="0"/>
          </a:p>
        </p:txBody>
      </p:sp>
      <p:sp>
        <p:nvSpPr>
          <p:cNvPr id="12" name="Text Placeholder 11"/>
          <p:cNvSpPr>
            <a:spLocks noGrp="1"/>
          </p:cNvSpPr>
          <p:nvPr>
            <p:ph sz="quarter" idx="13"/>
          </p:nvPr>
        </p:nvSpPr>
        <p:spPr>
          <a:prstGeom prst="rect">
            <a:avLst/>
          </a:prstGeom>
        </p:spPr>
        <p:txBody>
          <a:bodyPr/>
          <a:lstStyle/>
          <a:p>
            <a:r>
              <a:rPr lang="en-US" dirty="0">
                <a:latin typeface="Arial" pitchFamily="-106" charset="0"/>
              </a:rPr>
              <a:t>Source: Fried MW, et. al. N </a:t>
            </a:r>
            <a:r>
              <a:rPr lang="en-US" dirty="0" err="1">
                <a:latin typeface="Arial" pitchFamily="-106" charset="0"/>
              </a:rPr>
              <a:t>Engl</a:t>
            </a:r>
            <a:r>
              <a:rPr lang="en-US" dirty="0">
                <a:latin typeface="Arial" pitchFamily="-106" charset="0"/>
              </a:rPr>
              <a:t> J Med. 2002;347:975-82. </a:t>
            </a:r>
          </a:p>
        </p:txBody>
      </p:sp>
      <p:sp>
        <p:nvSpPr>
          <p:cNvPr id="8" name="Subtitle 3"/>
          <p:cNvSpPr>
            <a:spLocks/>
          </p:cNvSpPr>
          <p:nvPr/>
        </p:nvSpPr>
        <p:spPr bwMode="auto">
          <a:xfrm>
            <a:off x="382526" y="5791200"/>
            <a:ext cx="8449053" cy="457200"/>
          </a:xfrm>
          <a:prstGeom prst="rect">
            <a:avLst/>
          </a:prstGeom>
          <a:noFill/>
          <a:ln w="9525">
            <a:noFill/>
            <a:miter lim="800000"/>
            <a:headEnd/>
            <a:tailEnd/>
          </a:ln>
        </p:spPr>
        <p:txBody>
          <a:bodyPr anchor="ctr">
            <a:prstTxWarp prst="textNoShape">
              <a:avLst/>
            </a:prstTxWarp>
          </a:bodyPr>
          <a:lstStyle/>
          <a:p>
            <a:pPr marL="342900" indent="-342900" defTabSz="457200">
              <a:lnSpc>
                <a:spcPct val="90000"/>
              </a:lnSpc>
              <a:spcBef>
                <a:spcPct val="20000"/>
              </a:spcBef>
              <a:buClr>
                <a:srgbClr val="7592A4"/>
              </a:buClr>
              <a:buFont typeface="Arial" pitchFamily="-106" charset="0"/>
              <a:buNone/>
            </a:pPr>
            <a:r>
              <a:rPr lang="en-US" sz="1600" dirty="0" smtClean="0">
                <a:solidFill>
                  <a:schemeClr val="tx1"/>
                </a:solidFill>
                <a:latin typeface="Arial" pitchFamily="-106" charset="0"/>
              </a:rPr>
              <a:t>*Ribavirin dosing: &lt;75 kg: 1000 mg/day; </a:t>
            </a:r>
            <a:r>
              <a:rPr lang="en-US" sz="1600" u="sng" dirty="0" smtClean="0">
                <a:solidFill>
                  <a:schemeClr val="tx1"/>
                </a:solidFill>
                <a:latin typeface="Arial" pitchFamily="-106" charset="0"/>
              </a:rPr>
              <a:t>&gt;</a:t>
            </a:r>
            <a:r>
              <a:rPr lang="en-US" sz="1600" dirty="0" smtClean="0">
                <a:latin typeface="Arial" pitchFamily="-106" charset="0"/>
              </a:rPr>
              <a:t>75 </a:t>
            </a:r>
            <a:r>
              <a:rPr lang="en-US" sz="1600" dirty="0" smtClean="0">
                <a:solidFill>
                  <a:schemeClr val="tx1"/>
                </a:solidFill>
                <a:latin typeface="Arial" pitchFamily="-106" charset="0"/>
              </a:rPr>
              <a:t>kg: 1200 mg/d</a:t>
            </a:r>
            <a:r>
              <a:rPr lang="en-US" sz="1600" dirty="0" smtClean="0">
                <a:latin typeface="Arial" pitchFamily="-106" charset="0"/>
              </a:rPr>
              <a:t>ay</a:t>
            </a:r>
            <a:endParaRPr lang="en-US" sz="1600" dirty="0">
              <a:solidFill>
                <a:schemeClr val="tx1"/>
              </a:solidFill>
              <a:latin typeface="Arial" pitchFamily="-106" charset="0"/>
            </a:endParaRPr>
          </a:p>
        </p:txBody>
      </p:sp>
      <p:cxnSp>
        <p:nvCxnSpPr>
          <p:cNvPr id="13" name="Straight Connector 12"/>
          <p:cNvCxnSpPr/>
          <p:nvPr/>
        </p:nvCxnSpPr>
        <p:spPr>
          <a:xfrm>
            <a:off x="0" y="5791200"/>
            <a:ext cx="9144000" cy="1588"/>
          </a:xfrm>
          <a:prstGeom prst="line">
            <a:avLst/>
          </a:prstGeom>
          <a:ln w="19050" cap="flat" cmpd="sng" algn="ctr">
            <a:solidFill>
              <a:srgbClr val="507295"/>
            </a:solidFill>
            <a:prstDash val="sysDash"/>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72333548"/>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Straight Connector 24"/>
          <p:cNvCxnSpPr/>
          <p:nvPr/>
        </p:nvCxnSpPr>
        <p:spPr>
          <a:xfrm>
            <a:off x="6075600" y="2586260"/>
            <a:ext cx="1572766" cy="0"/>
          </a:xfrm>
          <a:prstGeom prst="line">
            <a:avLst/>
          </a:prstGeom>
          <a:ln w="190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0" name="Rectangle 19"/>
          <p:cNvSpPr/>
          <p:nvPr/>
        </p:nvSpPr>
        <p:spPr>
          <a:xfrm>
            <a:off x="-11340" y="1447800"/>
            <a:ext cx="9162288" cy="375669"/>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sz="1600" dirty="0">
              <a:solidFill>
                <a:srgbClr val="000000"/>
              </a:solidFill>
              <a:latin typeface="Arial"/>
              <a:cs typeface="Arial"/>
            </a:endParaRPr>
          </a:p>
        </p:txBody>
      </p:sp>
      <p:sp>
        <p:nvSpPr>
          <p:cNvPr id="17" name="Rectangle 2"/>
          <p:cNvSpPr>
            <a:spLocks noChangeArrowheads="1"/>
          </p:cNvSpPr>
          <p:nvPr/>
        </p:nvSpPr>
        <p:spPr bwMode="auto">
          <a:xfrm>
            <a:off x="2242579" y="2217960"/>
            <a:ext cx="3840265" cy="731520"/>
          </a:xfrm>
          <a:prstGeom prst="rect">
            <a:avLst/>
          </a:prstGeom>
          <a:solidFill>
            <a:schemeClr val="accent1">
              <a:lumMod val="40000"/>
              <a:lumOff val="60000"/>
            </a:schemeClr>
          </a:solidFill>
          <a:ln w="19050">
            <a:solidFill>
              <a:schemeClr val="tx1"/>
            </a:solidFill>
            <a:miter lim="800000"/>
            <a:headEnd/>
            <a:tailEnd/>
          </a:ln>
          <a:scene3d>
            <a:camera prst="orthographicFront"/>
            <a:lightRig rig="threePt" dir="t"/>
          </a:scene3d>
          <a:sp3d>
            <a:bevelT/>
          </a:sp3d>
        </p:spPr>
        <p:txBody>
          <a:bodyPr wrap="none" anchor="ctr">
            <a:prstTxWarp prst="textNoShape">
              <a:avLst/>
            </a:prstTxWarp>
          </a:bodyPr>
          <a:lstStyle/>
          <a:p>
            <a:pPr algn="ctr"/>
            <a:r>
              <a:rPr lang="en-US" sz="1800" b="1" dirty="0" smtClean="0">
                <a:solidFill>
                  <a:srgbClr val="000000"/>
                </a:solidFill>
                <a:latin typeface="Arial" pitchFamily="-106" charset="0"/>
                <a:ea typeface="Arial" pitchFamily="-106" charset="0"/>
                <a:cs typeface="Arial" pitchFamily="-106" charset="0"/>
              </a:rPr>
              <a:t>Peginterferon alfa-2a</a:t>
            </a:r>
            <a:r>
              <a:rPr lang="en-US" sz="1800" dirty="0" smtClean="0">
                <a:solidFill>
                  <a:srgbClr val="000000"/>
                </a:solidFill>
                <a:latin typeface="Arial" pitchFamily="-106" charset="0"/>
                <a:ea typeface="Arial" pitchFamily="-106" charset="0"/>
                <a:cs typeface="Arial" pitchFamily="-106" charset="0"/>
              </a:rPr>
              <a:t> +</a:t>
            </a:r>
            <a:r>
              <a:rPr lang="en-US" sz="1800" dirty="0">
                <a:solidFill>
                  <a:srgbClr val="000000"/>
                </a:solidFill>
                <a:latin typeface="Arial" pitchFamily="-106" charset="0"/>
                <a:ea typeface="Arial" pitchFamily="-106" charset="0"/>
                <a:cs typeface="Arial" pitchFamily="-106" charset="0"/>
              </a:rPr>
              <a:t> </a:t>
            </a:r>
            <a:r>
              <a:rPr lang="en-US" sz="1800" b="1" dirty="0" smtClean="0">
                <a:solidFill>
                  <a:srgbClr val="000000"/>
                </a:solidFill>
                <a:latin typeface="Arial" pitchFamily="-106" charset="0"/>
                <a:ea typeface="Arial" pitchFamily="-106" charset="0"/>
                <a:cs typeface="Arial" pitchFamily="-106" charset="0"/>
              </a:rPr>
              <a:t>Ribavirin</a:t>
            </a:r>
            <a:endParaRPr lang="en-US" sz="1800" dirty="0">
              <a:solidFill>
                <a:srgbClr val="000000"/>
              </a:solidFill>
              <a:latin typeface="Arial" pitchFamily="-106" charset="0"/>
              <a:ea typeface="Arial" pitchFamily="-106" charset="0"/>
              <a:cs typeface="Arial" pitchFamily="-106" charset="0"/>
            </a:endParaRPr>
          </a:p>
        </p:txBody>
      </p:sp>
      <p:sp>
        <p:nvSpPr>
          <p:cNvPr id="18" name="Rectangle 3"/>
          <p:cNvSpPr>
            <a:spLocks noChangeArrowheads="1"/>
          </p:cNvSpPr>
          <p:nvPr/>
        </p:nvSpPr>
        <p:spPr bwMode="auto">
          <a:xfrm>
            <a:off x="2242579" y="4046760"/>
            <a:ext cx="3840265" cy="731520"/>
          </a:xfrm>
          <a:prstGeom prst="rect">
            <a:avLst/>
          </a:prstGeom>
          <a:solidFill>
            <a:schemeClr val="accent5">
              <a:lumMod val="40000"/>
              <a:lumOff val="60000"/>
            </a:schemeClr>
          </a:solidFill>
          <a:ln w="19050">
            <a:solidFill>
              <a:schemeClr val="tx1"/>
            </a:solidFill>
            <a:miter lim="800000"/>
            <a:headEnd/>
            <a:tailEnd/>
          </a:ln>
          <a:scene3d>
            <a:camera prst="orthographicFront"/>
            <a:lightRig rig="threePt" dir="t"/>
          </a:scene3d>
          <a:sp3d>
            <a:bevelT/>
          </a:sp3d>
        </p:spPr>
        <p:txBody>
          <a:bodyPr wrap="none" anchor="ctr">
            <a:prstTxWarp prst="textNoShape">
              <a:avLst/>
            </a:prstTxWarp>
          </a:bodyPr>
          <a:lstStyle/>
          <a:p>
            <a:pPr algn="ctr"/>
            <a:r>
              <a:rPr lang="en-US" sz="1800" b="1" dirty="0" smtClean="0">
                <a:solidFill>
                  <a:srgbClr val="000000"/>
                </a:solidFill>
                <a:latin typeface="Arial" pitchFamily="-106" charset="0"/>
                <a:ea typeface="Arial" pitchFamily="-106" charset="0"/>
                <a:cs typeface="Arial" pitchFamily="-106" charset="0"/>
              </a:rPr>
              <a:t>Interferon alfa-2b</a:t>
            </a:r>
            <a:r>
              <a:rPr lang="en-US" sz="1800" dirty="0" smtClean="0">
                <a:solidFill>
                  <a:srgbClr val="000000"/>
                </a:solidFill>
                <a:latin typeface="Arial" pitchFamily="-106" charset="0"/>
                <a:ea typeface="Arial" pitchFamily="-106" charset="0"/>
                <a:cs typeface="Arial" pitchFamily="-106" charset="0"/>
              </a:rPr>
              <a:t> +</a:t>
            </a:r>
            <a:r>
              <a:rPr lang="en-US" sz="1800" dirty="0">
                <a:solidFill>
                  <a:srgbClr val="000000"/>
                </a:solidFill>
                <a:latin typeface="Arial" pitchFamily="-106" charset="0"/>
                <a:ea typeface="Arial" pitchFamily="-106" charset="0"/>
                <a:cs typeface="Arial" pitchFamily="-106" charset="0"/>
              </a:rPr>
              <a:t> </a:t>
            </a:r>
            <a:r>
              <a:rPr lang="en-US" sz="1800" b="1" dirty="0" smtClean="0">
                <a:solidFill>
                  <a:srgbClr val="000000"/>
                </a:solidFill>
                <a:latin typeface="Arial" pitchFamily="-106" charset="0"/>
                <a:ea typeface="Arial" pitchFamily="-106" charset="0"/>
                <a:cs typeface="Arial" pitchFamily="-106" charset="0"/>
              </a:rPr>
              <a:t>Ribavirin</a:t>
            </a:r>
            <a:endParaRPr lang="en-US" sz="1800" dirty="0">
              <a:solidFill>
                <a:srgbClr val="000000"/>
              </a:solidFill>
              <a:latin typeface="Arial" pitchFamily="-106" charset="0"/>
              <a:ea typeface="Arial" pitchFamily="-106" charset="0"/>
              <a:cs typeface="Arial" pitchFamily="-106" charset="0"/>
            </a:endParaRPr>
          </a:p>
        </p:txBody>
      </p:sp>
      <p:sp>
        <p:nvSpPr>
          <p:cNvPr id="19" name="Rectangle 2"/>
          <p:cNvSpPr>
            <a:spLocks noChangeArrowheads="1"/>
          </p:cNvSpPr>
          <p:nvPr/>
        </p:nvSpPr>
        <p:spPr bwMode="auto">
          <a:xfrm>
            <a:off x="2242579" y="3132360"/>
            <a:ext cx="3840265" cy="731520"/>
          </a:xfrm>
          <a:prstGeom prst="rect">
            <a:avLst/>
          </a:prstGeom>
          <a:solidFill>
            <a:schemeClr val="accent4">
              <a:lumMod val="40000"/>
              <a:lumOff val="60000"/>
            </a:schemeClr>
          </a:solidFill>
          <a:ln w="19050">
            <a:solidFill>
              <a:schemeClr val="tx1"/>
            </a:solidFill>
            <a:miter lim="800000"/>
            <a:headEnd/>
            <a:tailEnd/>
          </a:ln>
          <a:scene3d>
            <a:camera prst="orthographicFront"/>
            <a:lightRig rig="threePt" dir="t"/>
          </a:scene3d>
          <a:sp3d>
            <a:bevelT/>
          </a:sp3d>
        </p:spPr>
        <p:txBody>
          <a:bodyPr wrap="none" anchor="ctr">
            <a:prstTxWarp prst="textNoShape">
              <a:avLst/>
            </a:prstTxWarp>
          </a:bodyPr>
          <a:lstStyle/>
          <a:p>
            <a:pPr algn="ctr"/>
            <a:r>
              <a:rPr lang="en-US" sz="1800" b="1" dirty="0" smtClean="0">
                <a:solidFill>
                  <a:srgbClr val="000000"/>
                </a:solidFill>
                <a:latin typeface="Arial" pitchFamily="-106" charset="0"/>
                <a:ea typeface="Arial" pitchFamily="-106" charset="0"/>
                <a:cs typeface="Arial" pitchFamily="-106" charset="0"/>
              </a:rPr>
              <a:t>Peginterferon alfa-2a</a:t>
            </a:r>
            <a:r>
              <a:rPr lang="en-US" sz="1800" dirty="0">
                <a:solidFill>
                  <a:srgbClr val="000000"/>
                </a:solidFill>
                <a:latin typeface="Arial" pitchFamily="-106" charset="0"/>
                <a:ea typeface="Arial" pitchFamily="-106" charset="0"/>
                <a:cs typeface="Arial" pitchFamily="-106" charset="0"/>
              </a:rPr>
              <a:t> </a:t>
            </a:r>
            <a:r>
              <a:rPr lang="en-US" sz="1800" dirty="0" smtClean="0">
                <a:solidFill>
                  <a:srgbClr val="000000"/>
                </a:solidFill>
                <a:latin typeface="Arial" pitchFamily="-106" charset="0"/>
                <a:ea typeface="Arial" pitchFamily="-106" charset="0"/>
                <a:cs typeface="Arial" pitchFamily="-106" charset="0"/>
              </a:rPr>
              <a:t>+ </a:t>
            </a:r>
            <a:r>
              <a:rPr lang="en-US" sz="1800" b="1" dirty="0" smtClean="0">
                <a:solidFill>
                  <a:srgbClr val="000000"/>
                </a:solidFill>
                <a:latin typeface="Arial" pitchFamily="-106" charset="0"/>
                <a:ea typeface="Arial" pitchFamily="-106" charset="0"/>
                <a:cs typeface="Arial" pitchFamily="-106" charset="0"/>
              </a:rPr>
              <a:t>Placebo</a:t>
            </a:r>
            <a:endParaRPr lang="en-US" sz="1800" dirty="0">
              <a:solidFill>
                <a:srgbClr val="000000"/>
              </a:solidFill>
              <a:latin typeface="Arial" pitchFamily="-106" charset="0"/>
              <a:ea typeface="Arial" pitchFamily="-106" charset="0"/>
              <a:cs typeface="Arial" pitchFamily="-106" charset="0"/>
            </a:endParaRPr>
          </a:p>
        </p:txBody>
      </p:sp>
      <p:sp>
        <p:nvSpPr>
          <p:cNvPr id="30" name="Line 13"/>
          <p:cNvSpPr>
            <a:spLocks noChangeShapeType="1"/>
          </p:cNvSpPr>
          <p:nvPr/>
        </p:nvSpPr>
        <p:spPr bwMode="auto">
          <a:xfrm>
            <a:off x="2234755" y="1814280"/>
            <a:ext cx="0" cy="256032"/>
          </a:xfrm>
          <a:prstGeom prst="line">
            <a:avLst/>
          </a:prstGeom>
          <a:noFill/>
          <a:ln w="28575" cap="flat" cmpd="sng" algn="ctr">
            <a:solidFill>
              <a:schemeClr val="tx1"/>
            </a:solidFill>
            <a:prstDash val="solid"/>
            <a:round/>
            <a:headEnd type="none" w="med" len="med"/>
            <a:tailEnd type="triangle" w="med" len="med"/>
          </a:ln>
        </p:spPr>
        <p:txBody>
          <a:bodyPr>
            <a:prstTxWarp prst="textNoShape">
              <a:avLst/>
            </a:prstTxWarp>
          </a:bodyPr>
          <a:lstStyle/>
          <a:p>
            <a:endParaRPr lang="en-US" dirty="0"/>
          </a:p>
        </p:txBody>
      </p:sp>
      <p:sp>
        <p:nvSpPr>
          <p:cNvPr id="33" name="Text Box 20"/>
          <p:cNvSpPr txBox="1">
            <a:spLocks noChangeArrowheads="1"/>
          </p:cNvSpPr>
          <p:nvPr/>
        </p:nvSpPr>
        <p:spPr bwMode="auto">
          <a:xfrm>
            <a:off x="5764440" y="1475920"/>
            <a:ext cx="548640" cy="318036"/>
          </a:xfrm>
          <a:prstGeom prst="rect">
            <a:avLst/>
          </a:prstGeom>
          <a:noFill/>
          <a:ln w="9525">
            <a:noFill/>
            <a:miter lim="800000"/>
            <a:headEnd/>
            <a:tailEnd/>
          </a:ln>
        </p:spPr>
        <p:txBody>
          <a:bodyPr>
            <a:prstTxWarp prst="textNoShape">
              <a:avLst/>
            </a:prstTxWarp>
            <a:spAutoFit/>
          </a:bodyPr>
          <a:lstStyle/>
          <a:p>
            <a:pPr algn="ctr">
              <a:lnSpc>
                <a:spcPct val="90000"/>
              </a:lnSpc>
            </a:pPr>
            <a:r>
              <a:rPr lang="en-US" sz="1600" dirty="0" smtClean="0">
                <a:solidFill>
                  <a:schemeClr val="tx1"/>
                </a:solidFill>
                <a:latin typeface="Arial" pitchFamily="-106" charset="0"/>
                <a:ea typeface="Arial" pitchFamily="-106" charset="0"/>
                <a:cs typeface="Arial" pitchFamily="-106" charset="0"/>
              </a:rPr>
              <a:t>48</a:t>
            </a:r>
            <a:endParaRPr lang="en-US" sz="1600" dirty="0">
              <a:solidFill>
                <a:schemeClr val="tx1"/>
              </a:solidFill>
              <a:latin typeface="Arial" pitchFamily="-106" charset="0"/>
              <a:ea typeface="Arial" pitchFamily="-106" charset="0"/>
              <a:cs typeface="Arial" pitchFamily="-106" charset="0"/>
            </a:endParaRPr>
          </a:p>
        </p:txBody>
      </p:sp>
      <p:sp>
        <p:nvSpPr>
          <p:cNvPr id="34" name="Text Box 20"/>
          <p:cNvSpPr txBox="1">
            <a:spLocks noChangeArrowheads="1"/>
          </p:cNvSpPr>
          <p:nvPr/>
        </p:nvSpPr>
        <p:spPr bwMode="auto">
          <a:xfrm>
            <a:off x="7726140" y="1475920"/>
            <a:ext cx="548640" cy="318036"/>
          </a:xfrm>
          <a:prstGeom prst="rect">
            <a:avLst/>
          </a:prstGeom>
          <a:noFill/>
          <a:ln w="9525">
            <a:noFill/>
            <a:miter lim="800000"/>
            <a:headEnd/>
            <a:tailEnd/>
          </a:ln>
        </p:spPr>
        <p:txBody>
          <a:bodyPr>
            <a:prstTxWarp prst="textNoShape">
              <a:avLst/>
            </a:prstTxWarp>
            <a:spAutoFit/>
          </a:bodyPr>
          <a:lstStyle/>
          <a:p>
            <a:pPr algn="ctr">
              <a:lnSpc>
                <a:spcPct val="90000"/>
              </a:lnSpc>
            </a:pPr>
            <a:r>
              <a:rPr lang="en-US" sz="1600" dirty="0" smtClean="0">
                <a:solidFill>
                  <a:schemeClr val="tx1"/>
                </a:solidFill>
                <a:latin typeface="Arial" pitchFamily="-106" charset="0"/>
                <a:ea typeface="Arial" pitchFamily="-106" charset="0"/>
                <a:cs typeface="Arial" pitchFamily="-106" charset="0"/>
              </a:rPr>
              <a:t>72</a:t>
            </a:r>
            <a:endParaRPr lang="en-US" sz="1600" dirty="0">
              <a:solidFill>
                <a:schemeClr val="tx1"/>
              </a:solidFill>
              <a:latin typeface="Arial" pitchFamily="-106" charset="0"/>
              <a:ea typeface="Arial" pitchFamily="-106" charset="0"/>
              <a:cs typeface="Arial" pitchFamily="-106" charset="0"/>
            </a:endParaRPr>
          </a:p>
        </p:txBody>
      </p:sp>
      <p:sp>
        <p:nvSpPr>
          <p:cNvPr id="35" name="Text Box 20"/>
          <p:cNvSpPr txBox="1">
            <a:spLocks noChangeArrowheads="1"/>
          </p:cNvSpPr>
          <p:nvPr/>
        </p:nvSpPr>
        <p:spPr bwMode="auto">
          <a:xfrm>
            <a:off x="1963980" y="1475920"/>
            <a:ext cx="548640" cy="318036"/>
          </a:xfrm>
          <a:prstGeom prst="rect">
            <a:avLst/>
          </a:prstGeom>
          <a:noFill/>
          <a:ln w="9525">
            <a:noFill/>
            <a:miter lim="800000"/>
            <a:headEnd/>
            <a:tailEnd/>
          </a:ln>
        </p:spPr>
        <p:txBody>
          <a:bodyPr>
            <a:prstTxWarp prst="textNoShape">
              <a:avLst/>
            </a:prstTxWarp>
            <a:spAutoFit/>
          </a:bodyPr>
          <a:lstStyle/>
          <a:p>
            <a:pPr algn="ctr">
              <a:lnSpc>
                <a:spcPct val="90000"/>
              </a:lnSpc>
            </a:pPr>
            <a:r>
              <a:rPr lang="en-US" sz="1600" dirty="0" smtClean="0">
                <a:solidFill>
                  <a:schemeClr val="tx1"/>
                </a:solidFill>
                <a:latin typeface="Arial" pitchFamily="-106" charset="0"/>
                <a:ea typeface="Arial" pitchFamily="-106" charset="0"/>
                <a:cs typeface="Arial" pitchFamily="-106" charset="0"/>
              </a:rPr>
              <a:t>0</a:t>
            </a:r>
            <a:endParaRPr lang="en-US" sz="1600" dirty="0">
              <a:solidFill>
                <a:schemeClr val="tx1"/>
              </a:solidFill>
              <a:latin typeface="Arial" pitchFamily="-106" charset="0"/>
              <a:ea typeface="Arial" pitchFamily="-106" charset="0"/>
              <a:cs typeface="Arial" pitchFamily="-106" charset="0"/>
            </a:endParaRPr>
          </a:p>
        </p:txBody>
      </p:sp>
      <p:sp>
        <p:nvSpPr>
          <p:cNvPr id="39" name="Line 13"/>
          <p:cNvSpPr>
            <a:spLocks noChangeShapeType="1"/>
          </p:cNvSpPr>
          <p:nvPr/>
        </p:nvSpPr>
        <p:spPr bwMode="auto">
          <a:xfrm>
            <a:off x="6064478" y="1814280"/>
            <a:ext cx="0" cy="256032"/>
          </a:xfrm>
          <a:prstGeom prst="line">
            <a:avLst/>
          </a:prstGeom>
          <a:noFill/>
          <a:ln w="28575" cap="flat" cmpd="sng" algn="ctr">
            <a:solidFill>
              <a:schemeClr val="tx1"/>
            </a:solidFill>
            <a:prstDash val="solid"/>
            <a:round/>
            <a:headEnd type="none" w="med" len="med"/>
            <a:tailEnd type="triangle" w="med" len="med"/>
          </a:ln>
        </p:spPr>
        <p:txBody>
          <a:bodyPr>
            <a:prstTxWarp prst="textNoShape">
              <a:avLst/>
            </a:prstTxWarp>
          </a:bodyPr>
          <a:lstStyle/>
          <a:p>
            <a:endParaRPr lang="en-US" dirty="0"/>
          </a:p>
        </p:txBody>
      </p:sp>
      <p:sp>
        <p:nvSpPr>
          <p:cNvPr id="41" name="Line 13"/>
          <p:cNvSpPr>
            <a:spLocks noChangeShapeType="1"/>
          </p:cNvSpPr>
          <p:nvPr/>
        </p:nvSpPr>
        <p:spPr bwMode="auto">
          <a:xfrm>
            <a:off x="8013018" y="1826980"/>
            <a:ext cx="0" cy="256032"/>
          </a:xfrm>
          <a:prstGeom prst="line">
            <a:avLst/>
          </a:prstGeom>
          <a:noFill/>
          <a:ln w="28575" cap="flat" cmpd="sng" algn="ctr">
            <a:solidFill>
              <a:schemeClr val="tx1"/>
            </a:solidFill>
            <a:prstDash val="solid"/>
            <a:round/>
            <a:headEnd type="none" w="med" len="med"/>
            <a:tailEnd type="triangle" w="med" len="med"/>
          </a:ln>
        </p:spPr>
        <p:txBody>
          <a:bodyPr>
            <a:prstTxWarp prst="textNoShape">
              <a:avLst/>
            </a:prstTxWarp>
          </a:bodyPr>
          <a:lstStyle/>
          <a:p>
            <a:endParaRPr lang="en-US" dirty="0"/>
          </a:p>
        </p:txBody>
      </p:sp>
      <p:sp>
        <p:nvSpPr>
          <p:cNvPr id="45" name="Text Box 20"/>
          <p:cNvSpPr txBox="1">
            <a:spLocks noChangeArrowheads="1"/>
          </p:cNvSpPr>
          <p:nvPr/>
        </p:nvSpPr>
        <p:spPr bwMode="auto">
          <a:xfrm>
            <a:off x="918702" y="1498600"/>
            <a:ext cx="1189038" cy="318036"/>
          </a:xfrm>
          <a:prstGeom prst="rect">
            <a:avLst/>
          </a:prstGeom>
          <a:noFill/>
          <a:ln w="9525">
            <a:noFill/>
            <a:miter lim="800000"/>
            <a:headEnd/>
            <a:tailEnd/>
          </a:ln>
        </p:spPr>
        <p:txBody>
          <a:bodyPr>
            <a:prstTxWarp prst="textNoShape">
              <a:avLst/>
            </a:prstTxWarp>
            <a:spAutoFit/>
          </a:bodyPr>
          <a:lstStyle/>
          <a:p>
            <a:pPr algn="ctr">
              <a:lnSpc>
                <a:spcPct val="90000"/>
              </a:lnSpc>
            </a:pPr>
            <a:r>
              <a:rPr lang="en-US" sz="1600" dirty="0" smtClean="0">
                <a:solidFill>
                  <a:schemeClr val="tx1"/>
                </a:solidFill>
                <a:latin typeface="Arial" pitchFamily="-106" charset="0"/>
                <a:ea typeface="Arial" pitchFamily="-106" charset="0"/>
                <a:cs typeface="Arial" pitchFamily="-106" charset="0"/>
              </a:rPr>
              <a:t>Week</a:t>
            </a:r>
            <a:endParaRPr lang="en-US" sz="1600" dirty="0">
              <a:solidFill>
                <a:schemeClr val="tx1"/>
              </a:solidFill>
              <a:latin typeface="Arial" pitchFamily="-106" charset="0"/>
              <a:ea typeface="Arial" pitchFamily="-106" charset="0"/>
              <a:cs typeface="Arial" pitchFamily="-106" charset="0"/>
            </a:endParaRPr>
          </a:p>
        </p:txBody>
      </p:sp>
      <p:sp>
        <p:nvSpPr>
          <p:cNvPr id="4" name="Text Placeholder 3"/>
          <p:cNvSpPr>
            <a:spLocks noGrp="1"/>
          </p:cNvSpPr>
          <p:nvPr>
            <p:ph sz="quarter" idx="13"/>
          </p:nvPr>
        </p:nvSpPr>
        <p:spPr>
          <a:prstGeom prst="rect">
            <a:avLst/>
          </a:prstGeom>
        </p:spPr>
        <p:txBody>
          <a:bodyPr/>
          <a:lstStyle/>
          <a:p>
            <a:r>
              <a:rPr lang="en-US" dirty="0">
                <a:latin typeface="Arial" pitchFamily="-106" charset="0"/>
              </a:rPr>
              <a:t>Source: Fried MW, et. al. N </a:t>
            </a:r>
            <a:r>
              <a:rPr lang="en-US" dirty="0" err="1">
                <a:latin typeface="Arial" pitchFamily="-106" charset="0"/>
              </a:rPr>
              <a:t>Engl</a:t>
            </a:r>
            <a:r>
              <a:rPr lang="en-US" dirty="0">
                <a:latin typeface="Arial" pitchFamily="-106" charset="0"/>
              </a:rPr>
              <a:t> J Med. 2002;347:975-82. </a:t>
            </a:r>
          </a:p>
        </p:txBody>
      </p:sp>
      <p:sp>
        <p:nvSpPr>
          <p:cNvPr id="2" name="Title 1"/>
          <p:cNvSpPr>
            <a:spLocks noGrp="1"/>
          </p:cNvSpPr>
          <p:nvPr>
            <p:ph type="title"/>
          </p:nvPr>
        </p:nvSpPr>
        <p:spPr/>
        <p:txBody>
          <a:bodyPr>
            <a:noAutofit/>
          </a:bodyPr>
          <a:lstStyle/>
          <a:p>
            <a:r>
              <a:rPr lang="en-US" sz="2400" dirty="0">
                <a:solidFill>
                  <a:srgbClr val="F0EADC"/>
                </a:solidFill>
                <a:latin typeface="Arial" pitchFamily="-106" charset="0"/>
              </a:rPr>
              <a:t>Peginterferon +/- Ribavirin versus Interferon + Ribavirin</a:t>
            </a:r>
            <a:br>
              <a:rPr lang="en-US" sz="2400" dirty="0">
                <a:solidFill>
                  <a:srgbClr val="F0EADC"/>
                </a:solidFill>
                <a:latin typeface="Arial" pitchFamily="-106" charset="0"/>
              </a:rPr>
            </a:br>
            <a:r>
              <a:rPr lang="en-US" sz="2400" dirty="0" smtClean="0">
                <a:solidFill>
                  <a:srgbClr val="FFFFFF"/>
                </a:solidFill>
                <a:latin typeface="Arial" pitchFamily="-106" charset="0"/>
              </a:rPr>
              <a:t>Study Design</a:t>
            </a:r>
            <a:endParaRPr lang="en-US" sz="2400" dirty="0">
              <a:solidFill>
                <a:srgbClr val="FFFFFF"/>
              </a:solidFill>
            </a:endParaRPr>
          </a:p>
        </p:txBody>
      </p:sp>
      <p:sp>
        <p:nvSpPr>
          <p:cNvPr id="22" name="Rectangle 25"/>
          <p:cNvSpPr>
            <a:spLocks noChangeArrowheads="1"/>
          </p:cNvSpPr>
          <p:nvPr/>
        </p:nvSpPr>
        <p:spPr bwMode="auto">
          <a:xfrm>
            <a:off x="-12330" y="5181600"/>
            <a:ext cx="9180577" cy="1051549"/>
          </a:xfrm>
          <a:prstGeom prst="rect">
            <a:avLst/>
          </a:prstGeom>
          <a:solidFill>
            <a:schemeClr val="bg1">
              <a:lumMod val="95000"/>
            </a:schemeClr>
          </a:solidFill>
          <a:ln w="12700" cap="flat" cmpd="sng" algn="ctr">
            <a:solidFill>
              <a:schemeClr val="tx1"/>
            </a:solidFill>
            <a:prstDash val="sysDash"/>
            <a:miter lim="800000"/>
            <a:headEnd type="none" w="med" len="med"/>
            <a:tailEnd type="none" w="med" len="med"/>
          </a:ln>
          <a:effectLst/>
        </p:spPr>
        <p:txBody>
          <a:bodyPr lIns="457200" tIns="45431" rIns="92486" bIns="91440" anchor="ctr">
            <a:prstTxWarp prst="textNoShape">
              <a:avLst/>
            </a:prstTxWarp>
          </a:bodyPr>
          <a:lstStyle/>
          <a:p>
            <a:pPr defTabSz="935038">
              <a:lnSpc>
                <a:spcPts val="1800"/>
              </a:lnSpc>
              <a:spcBef>
                <a:spcPct val="50000"/>
              </a:spcBef>
            </a:pPr>
            <a:r>
              <a:rPr lang="en-US" sz="1400" b="1" dirty="0">
                <a:solidFill>
                  <a:srgbClr val="000000"/>
                </a:solidFill>
                <a:latin typeface="Arial" pitchFamily="22" charset="0"/>
              </a:rPr>
              <a:t>Drug Dosing</a:t>
            </a:r>
            <a:r>
              <a:rPr lang="en-US" sz="1400" dirty="0">
                <a:solidFill>
                  <a:srgbClr val="000000"/>
                </a:solidFill>
                <a:latin typeface="Arial" pitchFamily="22" charset="0"/>
              </a:rPr>
              <a:t/>
            </a:r>
            <a:br>
              <a:rPr lang="en-US" sz="1400" dirty="0">
                <a:solidFill>
                  <a:srgbClr val="000000"/>
                </a:solidFill>
                <a:latin typeface="Arial" pitchFamily="22" charset="0"/>
              </a:rPr>
            </a:br>
            <a:r>
              <a:rPr lang="en-US" sz="1400" dirty="0" smtClean="0">
                <a:latin typeface="Arial" pitchFamily="-106" charset="0"/>
              </a:rPr>
              <a:t>Peginterferon </a:t>
            </a:r>
            <a:r>
              <a:rPr lang="en-US" sz="1400" dirty="0">
                <a:latin typeface="Arial" pitchFamily="-106" charset="0"/>
              </a:rPr>
              <a:t>alfa-2a 180 µg 1x/</a:t>
            </a:r>
            <a:r>
              <a:rPr lang="en-US" sz="1400" dirty="0" smtClean="0">
                <a:latin typeface="Arial" pitchFamily="-106" charset="0"/>
              </a:rPr>
              <a:t>week</a:t>
            </a:r>
            <a:br>
              <a:rPr lang="en-US" sz="1400" dirty="0" smtClean="0">
                <a:latin typeface="Arial" pitchFamily="-106" charset="0"/>
              </a:rPr>
            </a:br>
            <a:r>
              <a:rPr lang="en-US" sz="1400" dirty="0">
                <a:solidFill>
                  <a:srgbClr val="000000"/>
                </a:solidFill>
                <a:latin typeface="Arial" pitchFamily="22" charset="0"/>
              </a:rPr>
              <a:t>Weight-based Ribavirin (divided bid): 1000 mg/day if &lt; 75kg or 1200 mg/day if ≥ </a:t>
            </a:r>
            <a:r>
              <a:rPr lang="en-US" sz="1400" dirty="0" smtClean="0">
                <a:solidFill>
                  <a:srgbClr val="000000"/>
                </a:solidFill>
                <a:latin typeface="Arial" pitchFamily="22" charset="0"/>
              </a:rPr>
              <a:t>75kg</a:t>
            </a:r>
            <a:r>
              <a:rPr lang="en-US" sz="1400" dirty="0">
                <a:latin typeface="Arial" pitchFamily="-106" charset="0"/>
              </a:rPr>
              <a:t/>
            </a:r>
            <a:br>
              <a:rPr lang="en-US" sz="1400" dirty="0">
                <a:latin typeface="Arial" pitchFamily="-106" charset="0"/>
              </a:rPr>
            </a:br>
            <a:r>
              <a:rPr lang="en-US" sz="1400" dirty="0" smtClean="0">
                <a:latin typeface="Arial" pitchFamily="-106" charset="0"/>
              </a:rPr>
              <a:t>Interferon </a:t>
            </a:r>
            <a:r>
              <a:rPr lang="en-US" sz="1400" dirty="0">
                <a:latin typeface="Arial" pitchFamily="-106" charset="0"/>
              </a:rPr>
              <a:t>alfa-2b 3 million U 3x/</a:t>
            </a:r>
            <a:r>
              <a:rPr lang="en-US" sz="1400" dirty="0" smtClean="0">
                <a:latin typeface="Arial" pitchFamily="-106" charset="0"/>
              </a:rPr>
              <a:t>week</a:t>
            </a:r>
            <a:endParaRPr lang="en-US" sz="1400" dirty="0">
              <a:solidFill>
                <a:srgbClr val="000000"/>
              </a:solidFill>
              <a:latin typeface="Arial" pitchFamily="22" charset="0"/>
            </a:endParaRPr>
          </a:p>
        </p:txBody>
      </p:sp>
      <p:sp>
        <p:nvSpPr>
          <p:cNvPr id="23" name="Rectangle 22"/>
          <p:cNvSpPr/>
          <p:nvPr/>
        </p:nvSpPr>
        <p:spPr>
          <a:xfrm>
            <a:off x="7581900" y="2372740"/>
            <a:ext cx="876300" cy="40538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rgbClr val="000000"/>
                </a:solidFill>
                <a:latin typeface="Arial"/>
                <a:cs typeface="Arial"/>
              </a:rPr>
              <a:t>SVR24</a:t>
            </a:r>
            <a:endParaRPr lang="en-US" sz="1600" dirty="0">
              <a:solidFill>
                <a:srgbClr val="000000"/>
              </a:solidFill>
              <a:latin typeface="Arial"/>
              <a:cs typeface="Arial"/>
            </a:endParaRPr>
          </a:p>
        </p:txBody>
      </p:sp>
      <p:cxnSp>
        <p:nvCxnSpPr>
          <p:cNvPr id="27" name="Straight Connector 26"/>
          <p:cNvCxnSpPr/>
          <p:nvPr/>
        </p:nvCxnSpPr>
        <p:spPr>
          <a:xfrm>
            <a:off x="6075600" y="3505200"/>
            <a:ext cx="1572766" cy="0"/>
          </a:xfrm>
          <a:prstGeom prst="line">
            <a:avLst/>
          </a:prstGeom>
          <a:ln w="190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8" name="Rectangle 27"/>
          <p:cNvSpPr/>
          <p:nvPr/>
        </p:nvSpPr>
        <p:spPr>
          <a:xfrm>
            <a:off x="7581900" y="3291680"/>
            <a:ext cx="876300" cy="40538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rgbClr val="000000"/>
                </a:solidFill>
                <a:latin typeface="Arial"/>
                <a:cs typeface="Arial"/>
              </a:rPr>
              <a:t>SVR24</a:t>
            </a:r>
            <a:endParaRPr lang="en-US" sz="1600" dirty="0">
              <a:solidFill>
                <a:srgbClr val="000000"/>
              </a:solidFill>
              <a:latin typeface="Arial"/>
              <a:cs typeface="Arial"/>
            </a:endParaRPr>
          </a:p>
        </p:txBody>
      </p:sp>
      <p:cxnSp>
        <p:nvCxnSpPr>
          <p:cNvPr id="29" name="Straight Connector 28"/>
          <p:cNvCxnSpPr/>
          <p:nvPr/>
        </p:nvCxnSpPr>
        <p:spPr>
          <a:xfrm>
            <a:off x="6075600" y="4419600"/>
            <a:ext cx="1572766" cy="0"/>
          </a:xfrm>
          <a:prstGeom prst="line">
            <a:avLst/>
          </a:prstGeom>
          <a:ln w="190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1" name="Rectangle 30"/>
          <p:cNvSpPr/>
          <p:nvPr/>
        </p:nvSpPr>
        <p:spPr>
          <a:xfrm>
            <a:off x="7581900" y="4206080"/>
            <a:ext cx="876300" cy="40538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rgbClr val="000000"/>
                </a:solidFill>
                <a:latin typeface="Arial"/>
                <a:cs typeface="Arial"/>
              </a:rPr>
              <a:t>SVR24</a:t>
            </a:r>
            <a:endParaRPr lang="en-US" sz="1600" dirty="0">
              <a:solidFill>
                <a:srgbClr val="000000"/>
              </a:solidFill>
              <a:latin typeface="Arial"/>
              <a:cs typeface="Arial"/>
            </a:endParaRPr>
          </a:p>
        </p:txBody>
      </p:sp>
      <p:sp>
        <p:nvSpPr>
          <p:cNvPr id="26" name="Rectangle 25"/>
          <p:cNvSpPr/>
          <p:nvPr/>
        </p:nvSpPr>
        <p:spPr>
          <a:xfrm>
            <a:off x="927540" y="3296604"/>
            <a:ext cx="1083064" cy="40538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dirty="0" smtClean="0">
                <a:solidFill>
                  <a:srgbClr val="000000"/>
                </a:solidFill>
              </a:rPr>
              <a:t>N = 224</a:t>
            </a:r>
            <a:endParaRPr lang="en-US" sz="1800" dirty="0">
              <a:solidFill>
                <a:srgbClr val="000000"/>
              </a:solidFill>
            </a:endParaRPr>
          </a:p>
        </p:txBody>
      </p:sp>
      <p:sp>
        <p:nvSpPr>
          <p:cNvPr id="32" name="Rectangle 31"/>
          <p:cNvSpPr/>
          <p:nvPr/>
        </p:nvSpPr>
        <p:spPr>
          <a:xfrm>
            <a:off x="927540" y="2368660"/>
            <a:ext cx="1083064" cy="40538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dirty="0" smtClean="0">
                <a:solidFill>
                  <a:srgbClr val="000000"/>
                </a:solidFill>
              </a:rPr>
              <a:t>N = 453</a:t>
            </a:r>
            <a:endParaRPr lang="en-US" sz="1800" dirty="0">
              <a:solidFill>
                <a:srgbClr val="000000"/>
              </a:solidFill>
            </a:endParaRPr>
          </a:p>
        </p:txBody>
      </p:sp>
      <p:sp>
        <p:nvSpPr>
          <p:cNvPr id="36" name="Rectangle 35"/>
          <p:cNvSpPr/>
          <p:nvPr/>
        </p:nvSpPr>
        <p:spPr>
          <a:xfrm>
            <a:off x="927540" y="4177960"/>
            <a:ext cx="1083064" cy="40538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dirty="0" smtClean="0">
                <a:solidFill>
                  <a:srgbClr val="000000"/>
                </a:solidFill>
              </a:rPr>
              <a:t>N = 444</a:t>
            </a:r>
            <a:endParaRPr lang="en-US" sz="1800" dirty="0">
              <a:solidFill>
                <a:srgbClr val="000000"/>
              </a:solidFill>
            </a:endParaRPr>
          </a:p>
        </p:txBody>
      </p:sp>
    </p:spTree>
    <p:extLst>
      <p:ext uri="{BB962C8B-B14F-4D97-AF65-F5344CB8AC3E}">
        <p14:creationId xmlns:p14="http://schemas.microsoft.com/office/powerpoint/2010/main" val="452633745"/>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2"/>
          <p:cNvGraphicFramePr>
            <a:graphicFrameLocks/>
          </p:cNvGraphicFramePr>
          <p:nvPr>
            <p:extLst>
              <p:ext uri="{D42A27DB-BD31-4B8C-83A1-F6EECF244321}">
                <p14:modId xmlns:p14="http://schemas.microsoft.com/office/powerpoint/2010/main" val="762617479"/>
              </p:ext>
            </p:extLst>
          </p:nvPr>
        </p:nvGraphicFramePr>
        <p:xfrm>
          <a:off x="439542" y="1905000"/>
          <a:ext cx="8264916" cy="4385552"/>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noAutofit/>
          </a:bodyPr>
          <a:lstStyle/>
          <a:p>
            <a:r>
              <a:rPr lang="en-US" sz="2400" dirty="0">
                <a:solidFill>
                  <a:srgbClr val="F0EADC"/>
                </a:solidFill>
                <a:latin typeface="Arial" pitchFamily="-106" charset="0"/>
              </a:rPr>
              <a:t>Peginterferon +/- Ribavirin versus Interferon + Ribavirin</a:t>
            </a:r>
            <a:br>
              <a:rPr lang="en-US" sz="2400" dirty="0">
                <a:solidFill>
                  <a:srgbClr val="F0EADC"/>
                </a:solidFill>
                <a:latin typeface="Arial" pitchFamily="-106" charset="0"/>
              </a:rPr>
            </a:br>
            <a:r>
              <a:rPr lang="en-US" sz="2400" dirty="0" smtClean="0">
                <a:solidFill>
                  <a:srgbClr val="FFFFFF"/>
                </a:solidFill>
                <a:latin typeface="Arial" pitchFamily="-106" charset="0"/>
              </a:rPr>
              <a:t>Results</a:t>
            </a:r>
            <a:endParaRPr lang="en-US" sz="2400" dirty="0">
              <a:solidFill>
                <a:srgbClr val="FFFFFF"/>
              </a:solidFill>
            </a:endParaRPr>
          </a:p>
        </p:txBody>
      </p:sp>
      <p:sp>
        <p:nvSpPr>
          <p:cNvPr id="7" name="Text Placeholder 6"/>
          <p:cNvSpPr>
            <a:spLocks noGrp="1"/>
          </p:cNvSpPr>
          <p:nvPr>
            <p:ph type="body" idx="10"/>
          </p:nvPr>
        </p:nvSpPr>
        <p:spPr/>
        <p:txBody>
          <a:bodyPr/>
          <a:lstStyle/>
          <a:p>
            <a:r>
              <a:rPr lang="en-US" dirty="0" smtClean="0">
                <a:solidFill>
                  <a:schemeClr val="bg1"/>
                </a:solidFill>
                <a:latin typeface="Arial" pitchFamily="-106" charset="0"/>
              </a:rPr>
              <a:t>Virologic Responses, by Treatment Regimen</a:t>
            </a:r>
            <a:endParaRPr lang="en-US" dirty="0">
              <a:solidFill>
                <a:schemeClr val="bg1"/>
              </a:solidFill>
              <a:latin typeface="Arial" pitchFamily="-106" charset="0"/>
            </a:endParaRPr>
          </a:p>
        </p:txBody>
      </p:sp>
      <p:sp>
        <p:nvSpPr>
          <p:cNvPr id="4" name="Text Placeholder 3"/>
          <p:cNvSpPr>
            <a:spLocks noGrp="1"/>
          </p:cNvSpPr>
          <p:nvPr>
            <p:ph sz="quarter" idx="13"/>
          </p:nvPr>
        </p:nvSpPr>
        <p:spPr>
          <a:prstGeom prst="rect">
            <a:avLst/>
          </a:prstGeom>
        </p:spPr>
        <p:txBody>
          <a:bodyPr/>
          <a:lstStyle/>
          <a:p>
            <a:r>
              <a:rPr lang="en-US" dirty="0">
                <a:latin typeface="Arial" pitchFamily="-106" charset="0"/>
              </a:rPr>
              <a:t>Source: Fried MW, et. al. N </a:t>
            </a:r>
            <a:r>
              <a:rPr lang="en-US" dirty="0" err="1">
                <a:latin typeface="Arial" pitchFamily="-106" charset="0"/>
              </a:rPr>
              <a:t>Engl</a:t>
            </a:r>
            <a:r>
              <a:rPr lang="en-US" dirty="0">
                <a:latin typeface="Arial" pitchFamily="-106" charset="0"/>
              </a:rPr>
              <a:t> J Med. 2002;347:975-82. </a:t>
            </a:r>
          </a:p>
        </p:txBody>
      </p:sp>
      <p:sp>
        <p:nvSpPr>
          <p:cNvPr id="6" name="Rectangle 5"/>
          <p:cNvSpPr/>
          <p:nvPr/>
        </p:nvSpPr>
        <p:spPr>
          <a:xfrm>
            <a:off x="2845433" y="5562600"/>
            <a:ext cx="831667"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smtClean="0">
                <a:solidFill>
                  <a:schemeClr val="bg1"/>
                </a:solidFill>
                <a:latin typeface="Arial"/>
                <a:cs typeface="Arial"/>
              </a:rPr>
              <a:t>132/224</a:t>
            </a:r>
            <a:endParaRPr lang="en-US" sz="1400" dirty="0">
              <a:solidFill>
                <a:schemeClr val="bg1"/>
              </a:solidFill>
              <a:latin typeface="Arial"/>
              <a:cs typeface="Arial"/>
            </a:endParaRPr>
          </a:p>
        </p:txBody>
      </p:sp>
      <p:sp>
        <p:nvSpPr>
          <p:cNvPr id="9" name="Rectangle 8"/>
          <p:cNvSpPr/>
          <p:nvPr/>
        </p:nvSpPr>
        <p:spPr>
          <a:xfrm>
            <a:off x="2057400" y="5562600"/>
            <a:ext cx="831667"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smtClean="0">
                <a:solidFill>
                  <a:schemeClr val="bg1"/>
                </a:solidFill>
                <a:latin typeface="Arial"/>
                <a:cs typeface="Arial"/>
              </a:rPr>
              <a:t>313/453</a:t>
            </a:r>
            <a:endParaRPr lang="en-US" sz="1400" dirty="0">
              <a:solidFill>
                <a:schemeClr val="bg1"/>
              </a:solidFill>
              <a:latin typeface="Arial"/>
              <a:cs typeface="Arial"/>
            </a:endParaRPr>
          </a:p>
        </p:txBody>
      </p:sp>
      <p:sp>
        <p:nvSpPr>
          <p:cNvPr id="10" name="Rectangle 9"/>
          <p:cNvSpPr/>
          <p:nvPr/>
        </p:nvSpPr>
        <p:spPr>
          <a:xfrm>
            <a:off x="3646260" y="5562600"/>
            <a:ext cx="831667"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smtClean="0">
                <a:solidFill>
                  <a:schemeClr val="bg1"/>
                </a:solidFill>
                <a:latin typeface="Arial"/>
                <a:cs typeface="Arial"/>
              </a:rPr>
              <a:t>231/444</a:t>
            </a:r>
            <a:endParaRPr lang="en-US" sz="1400" dirty="0">
              <a:solidFill>
                <a:schemeClr val="bg1"/>
              </a:solidFill>
              <a:latin typeface="Arial"/>
              <a:cs typeface="Arial"/>
            </a:endParaRPr>
          </a:p>
        </p:txBody>
      </p:sp>
      <p:sp>
        <p:nvSpPr>
          <p:cNvPr id="11" name="Rectangle 10"/>
          <p:cNvSpPr/>
          <p:nvPr/>
        </p:nvSpPr>
        <p:spPr>
          <a:xfrm>
            <a:off x="6404153" y="5562600"/>
            <a:ext cx="831667"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smtClean="0">
                <a:solidFill>
                  <a:schemeClr val="bg1"/>
                </a:solidFill>
                <a:latin typeface="Arial"/>
                <a:cs typeface="Arial"/>
              </a:rPr>
              <a:t>66/224</a:t>
            </a:r>
            <a:endParaRPr lang="en-US" sz="1400" dirty="0">
              <a:solidFill>
                <a:schemeClr val="bg1"/>
              </a:solidFill>
              <a:latin typeface="Arial"/>
              <a:cs typeface="Arial"/>
            </a:endParaRPr>
          </a:p>
        </p:txBody>
      </p:sp>
      <p:sp>
        <p:nvSpPr>
          <p:cNvPr id="12" name="Rectangle 11"/>
          <p:cNvSpPr/>
          <p:nvPr/>
        </p:nvSpPr>
        <p:spPr>
          <a:xfrm>
            <a:off x="5616120" y="5562600"/>
            <a:ext cx="831667"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smtClean="0">
                <a:solidFill>
                  <a:schemeClr val="bg1"/>
                </a:solidFill>
                <a:latin typeface="Arial"/>
                <a:cs typeface="Arial"/>
              </a:rPr>
              <a:t>255/453</a:t>
            </a:r>
            <a:endParaRPr lang="en-US" sz="1400" dirty="0">
              <a:solidFill>
                <a:schemeClr val="bg1"/>
              </a:solidFill>
              <a:latin typeface="Arial"/>
              <a:cs typeface="Arial"/>
            </a:endParaRPr>
          </a:p>
        </p:txBody>
      </p:sp>
      <p:sp>
        <p:nvSpPr>
          <p:cNvPr id="13" name="Rectangle 12"/>
          <p:cNvSpPr/>
          <p:nvPr/>
        </p:nvSpPr>
        <p:spPr>
          <a:xfrm>
            <a:off x="7204980" y="5562600"/>
            <a:ext cx="831667"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smtClean="0">
                <a:solidFill>
                  <a:schemeClr val="bg1"/>
                </a:solidFill>
                <a:latin typeface="Arial"/>
                <a:cs typeface="Arial"/>
              </a:rPr>
              <a:t>197/444</a:t>
            </a:r>
            <a:endParaRPr lang="en-US" sz="1400" dirty="0">
              <a:solidFill>
                <a:schemeClr val="bg1"/>
              </a:solidFill>
              <a:latin typeface="Arial"/>
              <a:cs typeface="Arial"/>
            </a:endParaRPr>
          </a:p>
        </p:txBody>
      </p:sp>
      <p:sp>
        <p:nvSpPr>
          <p:cNvPr id="14" name="Rounded Rectangle 13"/>
          <p:cNvSpPr/>
          <p:nvPr/>
        </p:nvSpPr>
        <p:spPr>
          <a:xfrm>
            <a:off x="5638800" y="3048000"/>
            <a:ext cx="2420110" cy="362712"/>
          </a:xfrm>
          <a:prstGeom prst="roundRect">
            <a:avLst/>
          </a:prstGeom>
          <a:solidFill>
            <a:schemeClr val="tx1">
              <a:alpha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chemeClr val="bg1"/>
                </a:solidFill>
                <a:latin typeface="Arial"/>
                <a:cs typeface="Arial"/>
              </a:rPr>
              <a:t>P </a:t>
            </a:r>
            <a:r>
              <a:rPr lang="en-US" sz="1400" dirty="0">
                <a:solidFill>
                  <a:schemeClr val="bg1"/>
                </a:solidFill>
                <a:latin typeface="Arial"/>
                <a:cs typeface="Arial"/>
              </a:rPr>
              <a:t>&lt;</a:t>
            </a:r>
            <a:r>
              <a:rPr lang="en-US" sz="1400" dirty="0" smtClean="0">
                <a:solidFill>
                  <a:schemeClr val="bg1"/>
                </a:solidFill>
                <a:latin typeface="Arial"/>
                <a:cs typeface="Arial"/>
              </a:rPr>
              <a:t> 0.001</a:t>
            </a:r>
            <a:r>
              <a:rPr lang="en-US" sz="1400" dirty="0">
                <a:solidFill>
                  <a:schemeClr val="bg1"/>
                </a:solidFill>
                <a:latin typeface="Arial"/>
                <a:cs typeface="Arial"/>
              </a:rPr>
              <a:t> </a:t>
            </a:r>
            <a:r>
              <a:rPr lang="en-US" sz="1400" dirty="0" smtClean="0">
                <a:solidFill>
                  <a:schemeClr val="bg1"/>
                </a:solidFill>
                <a:latin typeface="Arial"/>
                <a:cs typeface="Arial"/>
              </a:rPr>
              <a:t>(</a:t>
            </a:r>
            <a:r>
              <a:rPr lang="en-US" sz="1200" dirty="0" smtClean="0">
                <a:solidFill>
                  <a:schemeClr val="bg1"/>
                </a:solidFill>
                <a:latin typeface="Arial"/>
                <a:cs typeface="Arial"/>
              </a:rPr>
              <a:t>for all comparisons)</a:t>
            </a:r>
            <a:endParaRPr lang="en-US" sz="1200" dirty="0">
              <a:solidFill>
                <a:schemeClr val="bg1"/>
              </a:solidFill>
              <a:latin typeface="Arial"/>
              <a:cs typeface="Arial"/>
            </a:endParaRPr>
          </a:p>
        </p:txBody>
      </p:sp>
    </p:spTree>
    <p:extLst>
      <p:ext uri="{BB962C8B-B14F-4D97-AF65-F5344CB8AC3E}">
        <p14:creationId xmlns:p14="http://schemas.microsoft.com/office/powerpoint/2010/main" val="2167475844"/>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sz="quarter" idx="13"/>
          </p:nvPr>
        </p:nvSpPr>
        <p:spPr>
          <a:prstGeom prst="rect">
            <a:avLst/>
          </a:prstGeom>
        </p:spPr>
        <p:txBody>
          <a:bodyPr/>
          <a:lstStyle/>
          <a:p>
            <a:r>
              <a:rPr lang="en-US" dirty="0" smtClean="0">
                <a:latin typeface="Arial" pitchFamily="-106" charset="0"/>
              </a:rPr>
              <a:t>Source: </a:t>
            </a:r>
            <a:r>
              <a:rPr lang="en-US" dirty="0">
                <a:latin typeface="Arial" pitchFamily="-112" charset="0"/>
              </a:rPr>
              <a:t>Fried MW, et. al. N </a:t>
            </a:r>
            <a:r>
              <a:rPr lang="en-US" dirty="0" err="1">
                <a:latin typeface="Arial" pitchFamily="-112" charset="0"/>
              </a:rPr>
              <a:t>Engl</a:t>
            </a:r>
            <a:r>
              <a:rPr lang="en-US" dirty="0">
                <a:latin typeface="Arial" pitchFamily="-112" charset="0"/>
              </a:rPr>
              <a:t> J Med. 2002;347:975-82. </a:t>
            </a:r>
          </a:p>
        </p:txBody>
      </p:sp>
      <p:sp>
        <p:nvSpPr>
          <p:cNvPr id="4" name="Title 3"/>
          <p:cNvSpPr>
            <a:spLocks noGrp="1"/>
          </p:cNvSpPr>
          <p:nvPr>
            <p:ph type="title"/>
          </p:nvPr>
        </p:nvSpPr>
        <p:spPr/>
        <p:txBody>
          <a:bodyPr>
            <a:normAutofit/>
          </a:bodyPr>
          <a:lstStyle/>
          <a:p>
            <a:r>
              <a:rPr lang="en-US" sz="2400" dirty="0">
                <a:solidFill>
                  <a:srgbClr val="F0EADC"/>
                </a:solidFill>
                <a:latin typeface="Arial" pitchFamily="-106" charset="0"/>
              </a:rPr>
              <a:t>Peginterferon +/- Ribavirin versus Interferon + Ribavirin</a:t>
            </a:r>
            <a:br>
              <a:rPr lang="en-US" sz="2400" dirty="0">
                <a:solidFill>
                  <a:srgbClr val="F0EADC"/>
                </a:solidFill>
                <a:latin typeface="Arial" pitchFamily="-106" charset="0"/>
              </a:rPr>
            </a:br>
            <a:r>
              <a:rPr lang="en-US" sz="2400" dirty="0" smtClean="0">
                <a:solidFill>
                  <a:srgbClr val="F3F3F3"/>
                </a:solidFill>
                <a:latin typeface="Arial" pitchFamily="-106" charset="0"/>
              </a:rPr>
              <a:t>Conclusions</a:t>
            </a:r>
            <a:endParaRPr lang="en-US" sz="2400" dirty="0"/>
          </a:p>
        </p:txBody>
      </p:sp>
      <p:graphicFrame>
        <p:nvGraphicFramePr>
          <p:cNvPr id="8" name="Table 7"/>
          <p:cNvGraphicFramePr>
            <a:graphicFrameLocks noGrp="1"/>
          </p:cNvGraphicFramePr>
          <p:nvPr>
            <p:extLst>
              <p:ext uri="{D42A27DB-BD31-4B8C-83A1-F6EECF244321}">
                <p14:modId xmlns:p14="http://schemas.microsoft.com/office/powerpoint/2010/main" val="3247655087"/>
              </p:ext>
            </p:extLst>
          </p:nvPr>
        </p:nvGraphicFramePr>
        <p:xfrm>
          <a:off x="0" y="2362200"/>
          <a:ext cx="9144000" cy="2397760"/>
        </p:xfrm>
        <a:graphic>
          <a:graphicData uri="http://schemas.openxmlformats.org/drawingml/2006/table">
            <a:tbl>
              <a:tblPr firstRow="1" bandRow="1">
                <a:effectLst/>
                <a:tableStyleId>{5C22544A-7EE6-4342-B048-85BDC9FD1C3A}</a:tableStyleId>
              </a:tblPr>
              <a:tblGrid>
                <a:gridCol w="9144000"/>
              </a:tblGrid>
              <a:tr h="2008632">
                <a:tc>
                  <a:txBody>
                    <a:bodyPr/>
                    <a:lstStyle/>
                    <a:p>
                      <a:pPr>
                        <a:lnSpc>
                          <a:spcPts val="3200"/>
                        </a:lnSpc>
                        <a:spcBef>
                          <a:spcPts val="800"/>
                        </a:spcBef>
                      </a:pPr>
                      <a:r>
                        <a:rPr lang="en-US" sz="2000" b="1" i="0" dirty="0" smtClean="0">
                          <a:solidFill>
                            <a:srgbClr val="800000"/>
                          </a:solidFill>
                          <a:latin typeface="Arial"/>
                          <a:cs typeface="Arial"/>
                        </a:rPr>
                        <a:t>Conclusions</a:t>
                      </a:r>
                      <a:r>
                        <a:rPr lang="en-US" sz="2000" b="0" i="0" dirty="0" smtClean="0">
                          <a:solidFill>
                            <a:schemeClr val="tx1"/>
                          </a:solidFill>
                          <a:latin typeface="Arial"/>
                          <a:cs typeface="Arial"/>
                        </a:rPr>
                        <a:t>: </a:t>
                      </a:r>
                      <a:r>
                        <a:rPr lang="en-US" sz="2000" b="0" dirty="0" smtClean="0">
                          <a:solidFill>
                            <a:srgbClr val="000000"/>
                          </a:solidFill>
                          <a:latin typeface="Arial"/>
                          <a:cs typeface="Arial"/>
                        </a:rPr>
                        <a:t>“In patients with chronic hepatitis C, once-weekly peginterferon alfa-2a plus ribavirin was tolerated as well as interferon alfa-2b plus ribavirin and produced significant improvements in the rate of sustained virologic response, as compared with interferon alfa-2b plus ribavirin or peginterferon alfa-2a alone.”</a:t>
                      </a:r>
                      <a:endParaRPr lang="en-US" sz="2000" b="0" dirty="0">
                        <a:solidFill>
                          <a:srgbClr val="000000"/>
                        </a:solidFill>
                        <a:latin typeface="Arial"/>
                        <a:cs typeface="Arial"/>
                      </a:endParaRPr>
                    </a:p>
                  </a:txBody>
                  <a:tcPr marL="457200" marR="457200" marT="182880" marB="182880" anchor="ctr">
                    <a:lnT w="28575" cap="flat" cmpd="sng" algn="ctr">
                      <a:solidFill>
                        <a:srgbClr val="326496"/>
                      </a:solidFill>
                      <a:prstDash val="solid"/>
                      <a:round/>
                      <a:headEnd type="none" w="med" len="med"/>
                      <a:tailEnd type="none" w="med" len="med"/>
                    </a:lnT>
                    <a:lnB w="28575" cap="flat" cmpd="sng" algn="ctr">
                      <a:solidFill>
                        <a:srgbClr val="326496"/>
                      </a:solidFill>
                      <a:prstDash val="solid"/>
                      <a:round/>
                      <a:headEnd type="none" w="med" len="med"/>
                      <a:tailEnd type="none" w="med" len="med"/>
                    </a:lnB>
                    <a:solidFill>
                      <a:srgbClr val="F0F0F0"/>
                    </a:solidFill>
                  </a:tcPr>
                </a:tc>
              </a:tr>
            </a:tbl>
          </a:graphicData>
        </a:graphic>
      </p:graphicFrame>
    </p:spTree>
    <p:extLst>
      <p:ext uri="{BB962C8B-B14F-4D97-AF65-F5344CB8AC3E}">
        <p14:creationId xmlns:p14="http://schemas.microsoft.com/office/powerpoint/2010/main" val="3332488366"/>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Background and Dosing</a:t>
            </a:r>
            <a:endParaRPr lang="en-US" dirty="0"/>
          </a:p>
        </p:txBody>
      </p:sp>
      <p:sp>
        <p:nvSpPr>
          <p:cNvPr id="8" name="Text Placeholder 7"/>
          <p:cNvSpPr>
            <a:spLocks noGrp="1"/>
          </p:cNvSpPr>
          <p:nvPr>
            <p:ph type="body" idx="1"/>
          </p:nvPr>
        </p:nvSpPr>
        <p:spPr/>
        <p:txBody>
          <a:bodyPr/>
          <a:lstStyle/>
          <a:p>
            <a:r>
              <a:rPr lang="en-US" dirty="0"/>
              <a:t>Peginterferon alfa-2a (</a:t>
            </a:r>
            <a:r>
              <a:rPr lang="en-US" i="1" dirty="0"/>
              <a:t>Pegasys</a:t>
            </a:r>
            <a:r>
              <a:rPr lang="en-US" dirty="0"/>
              <a:t>)</a:t>
            </a:r>
          </a:p>
        </p:txBody>
      </p:sp>
    </p:spTree>
    <p:extLst>
      <p:ext uri="{BB962C8B-B14F-4D97-AF65-F5344CB8AC3E}">
        <p14:creationId xmlns:p14="http://schemas.microsoft.com/office/powerpoint/2010/main" val="4052991411"/>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sz="2400" dirty="0" smtClean="0">
                <a:latin typeface="Arial" pitchFamily="-106" charset="0"/>
              </a:rPr>
              <a:t>Duration and Dose Finding Peginterferon alfa-2a + Ribavirin </a:t>
            </a:r>
            <a:endParaRPr lang="en-US" sz="2400" dirty="0"/>
          </a:p>
        </p:txBody>
      </p:sp>
      <p:sp>
        <p:nvSpPr>
          <p:cNvPr id="2" name="Text Placeholder 1"/>
          <p:cNvSpPr>
            <a:spLocks noGrp="1"/>
          </p:cNvSpPr>
          <p:nvPr>
            <p:ph type="body" idx="1"/>
          </p:nvPr>
        </p:nvSpPr>
        <p:spPr/>
        <p:txBody>
          <a:bodyPr/>
          <a:lstStyle/>
          <a:p>
            <a:r>
              <a:rPr lang="en-US" b="1" dirty="0">
                <a:solidFill>
                  <a:schemeClr val="accent5">
                    <a:lumMod val="20000"/>
                    <a:lumOff val="80000"/>
                  </a:schemeClr>
                </a:solidFill>
              </a:rPr>
              <a:t>Phase </a:t>
            </a:r>
            <a:r>
              <a:rPr lang="en-US" b="1" dirty="0" smtClean="0">
                <a:solidFill>
                  <a:schemeClr val="accent5">
                    <a:lumMod val="20000"/>
                    <a:lumOff val="80000"/>
                  </a:schemeClr>
                </a:solidFill>
              </a:rPr>
              <a:t>3</a:t>
            </a:r>
            <a:endParaRPr lang="en-US" b="1" dirty="0">
              <a:solidFill>
                <a:schemeClr val="accent5">
                  <a:lumMod val="20000"/>
                  <a:lumOff val="80000"/>
                </a:schemeClr>
              </a:solidFill>
            </a:endParaRPr>
          </a:p>
        </p:txBody>
      </p:sp>
      <p:sp>
        <p:nvSpPr>
          <p:cNvPr id="5" name="Rectangle 4"/>
          <p:cNvSpPr/>
          <p:nvPr/>
        </p:nvSpPr>
        <p:spPr>
          <a:xfrm>
            <a:off x="-13512" y="1828801"/>
            <a:ext cx="9180577" cy="371855"/>
          </a:xfrm>
          <a:prstGeom prst="rect">
            <a:avLst/>
          </a:prstGeom>
          <a:solidFill>
            <a:schemeClr val="accent2"/>
          </a:solidFill>
          <a:ln w="6350">
            <a:noFill/>
          </a:ln>
          <a:effectLst/>
        </p:spPr>
        <p:style>
          <a:lnRef idx="1">
            <a:schemeClr val="accent1"/>
          </a:lnRef>
          <a:fillRef idx="3">
            <a:schemeClr val="accent1"/>
          </a:fillRef>
          <a:effectRef idx="2">
            <a:schemeClr val="accent1"/>
          </a:effectRef>
          <a:fontRef idx="minor">
            <a:schemeClr val="lt1"/>
          </a:fontRef>
        </p:style>
        <p:txBody>
          <a:bodyPr lIns="274320" rtlCol="0" anchor="ctr"/>
          <a:lstStyle/>
          <a:p>
            <a:r>
              <a:rPr lang="en-US" sz="1800" dirty="0" smtClean="0">
                <a:solidFill>
                  <a:schemeClr val="bg1"/>
                </a:solidFill>
              </a:rPr>
              <a:t>Treatment</a:t>
            </a:r>
            <a:r>
              <a:rPr lang="en-US" sz="1800" dirty="0">
                <a:solidFill>
                  <a:schemeClr val="bg1"/>
                </a:solidFill>
              </a:rPr>
              <a:t> </a:t>
            </a:r>
            <a:r>
              <a:rPr lang="en-US" sz="1800" dirty="0" smtClean="0">
                <a:solidFill>
                  <a:schemeClr val="bg1"/>
                </a:solidFill>
              </a:rPr>
              <a:t>Naïve, Chronic HCV</a:t>
            </a:r>
            <a:endParaRPr lang="en-US" sz="1800" dirty="0">
              <a:solidFill>
                <a:schemeClr val="bg1"/>
              </a:solidFill>
            </a:endParaRPr>
          </a:p>
        </p:txBody>
      </p:sp>
      <p:sp>
        <p:nvSpPr>
          <p:cNvPr id="7" name="TextBox 6"/>
          <p:cNvSpPr txBox="1"/>
          <p:nvPr/>
        </p:nvSpPr>
        <p:spPr>
          <a:xfrm>
            <a:off x="0" y="3657600"/>
            <a:ext cx="9144000" cy="338554"/>
          </a:xfrm>
          <a:prstGeom prst="rect">
            <a:avLst/>
          </a:prstGeom>
          <a:noFill/>
        </p:spPr>
        <p:txBody>
          <a:bodyPr wrap="square" rtlCol="0" anchor="ctr">
            <a:spAutoFit/>
          </a:bodyPr>
          <a:lstStyle/>
          <a:p>
            <a:pPr algn="ctr"/>
            <a:r>
              <a:rPr lang="en-US" sz="1600" dirty="0" smtClean="0">
                <a:solidFill>
                  <a:srgbClr val="001D48"/>
                </a:solidFill>
                <a:latin typeface="Arial"/>
                <a:cs typeface="Arial"/>
              </a:rPr>
              <a:t>Randomized study of low-dose versus weight based ribavirin and 24 versus 48 weeks of therapy</a:t>
            </a:r>
            <a:endParaRPr lang="en-US" sz="1600" dirty="0">
              <a:solidFill>
                <a:srgbClr val="001D48"/>
              </a:solidFill>
              <a:latin typeface="Arial"/>
              <a:cs typeface="Arial"/>
            </a:endParaRPr>
          </a:p>
        </p:txBody>
      </p:sp>
      <p:sp>
        <p:nvSpPr>
          <p:cNvPr id="8" name="Rectangle 7"/>
          <p:cNvSpPr/>
          <p:nvPr/>
        </p:nvSpPr>
        <p:spPr>
          <a:xfrm>
            <a:off x="-13512" y="4659540"/>
            <a:ext cx="9180577" cy="371855"/>
          </a:xfrm>
          <a:prstGeom prst="rect">
            <a:avLst/>
          </a:prstGeom>
          <a:solidFill>
            <a:schemeClr val="accent2"/>
          </a:solidFill>
          <a:ln w="6350">
            <a:noFill/>
          </a:ln>
          <a:effectLst/>
        </p:spPr>
        <p:style>
          <a:lnRef idx="1">
            <a:schemeClr val="accent1"/>
          </a:lnRef>
          <a:fillRef idx="3">
            <a:schemeClr val="accent1"/>
          </a:fillRef>
          <a:effectRef idx="2">
            <a:schemeClr val="accent1"/>
          </a:effectRef>
          <a:fontRef idx="minor">
            <a:schemeClr val="lt1"/>
          </a:fontRef>
        </p:style>
        <p:txBody>
          <a:bodyPr lIns="274320" rtlCol="0" anchor="ctr"/>
          <a:lstStyle/>
          <a:p>
            <a:r>
              <a:rPr lang="en-US" sz="1400" dirty="0" err="1">
                <a:latin typeface="Arial" pitchFamily="-106" charset="0"/>
              </a:rPr>
              <a:t>Hadziyannis</a:t>
            </a:r>
            <a:r>
              <a:rPr lang="en-US" sz="1400" dirty="0">
                <a:latin typeface="Arial" pitchFamily="-106" charset="0"/>
              </a:rPr>
              <a:t> SJ, et. al. Ann Intern Med. 2004;140:346-55. </a:t>
            </a:r>
          </a:p>
        </p:txBody>
      </p:sp>
    </p:spTree>
    <p:extLst>
      <p:ext uri="{BB962C8B-B14F-4D97-AF65-F5344CB8AC3E}">
        <p14:creationId xmlns:p14="http://schemas.microsoft.com/office/powerpoint/2010/main" val="1521765182"/>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3"/>
          <p:cNvSpPr>
            <a:spLocks/>
          </p:cNvSpPr>
          <p:nvPr/>
        </p:nvSpPr>
        <p:spPr bwMode="auto">
          <a:xfrm>
            <a:off x="457200" y="5943600"/>
            <a:ext cx="8153400" cy="228600"/>
          </a:xfrm>
          <a:prstGeom prst="rect">
            <a:avLst/>
          </a:prstGeom>
          <a:noFill/>
          <a:ln w="9525">
            <a:noFill/>
            <a:miter lim="800000"/>
            <a:headEnd/>
            <a:tailEnd/>
          </a:ln>
        </p:spPr>
        <p:txBody>
          <a:bodyPr anchor="b">
            <a:prstTxWarp prst="textNoShape">
              <a:avLst/>
            </a:prstTxWarp>
          </a:bodyPr>
          <a:lstStyle/>
          <a:p>
            <a:pPr marL="342900" indent="-342900" defTabSz="457200">
              <a:lnSpc>
                <a:spcPct val="90000"/>
              </a:lnSpc>
              <a:spcBef>
                <a:spcPct val="20000"/>
              </a:spcBef>
              <a:buClr>
                <a:srgbClr val="7592A4"/>
              </a:buClr>
              <a:buFont typeface="Arial" pitchFamily="-106" charset="0"/>
              <a:buNone/>
            </a:pPr>
            <a:r>
              <a:rPr lang="en-US" sz="1400" dirty="0" smtClean="0">
                <a:solidFill>
                  <a:schemeClr val="tx1"/>
                </a:solidFill>
                <a:latin typeface="Arial" pitchFamily="-106" charset="0"/>
              </a:rPr>
              <a:t>*Ribavirin dose:  Ribavirin 1000 mg/day for Wt &lt;75 kg, 1200 mg/day for Wt ≥75 kg </a:t>
            </a:r>
            <a:endParaRPr lang="en-US" sz="1400" dirty="0">
              <a:solidFill>
                <a:schemeClr val="tx1"/>
              </a:solidFill>
              <a:latin typeface="Arial" pitchFamily="-106" charset="0"/>
            </a:endParaRPr>
          </a:p>
        </p:txBody>
      </p:sp>
      <p:cxnSp>
        <p:nvCxnSpPr>
          <p:cNvPr id="10" name="Straight Connector 9"/>
          <p:cNvCxnSpPr/>
          <p:nvPr/>
        </p:nvCxnSpPr>
        <p:spPr>
          <a:xfrm>
            <a:off x="0" y="5789612"/>
            <a:ext cx="9144000" cy="1588"/>
          </a:xfrm>
          <a:prstGeom prst="line">
            <a:avLst/>
          </a:prstGeom>
          <a:ln w="12700" cap="flat" cmpd="sng" algn="ctr">
            <a:solidFill>
              <a:schemeClr val="tx2"/>
            </a:solidFill>
            <a:prstDash val="sysDash"/>
            <a:round/>
            <a:headEnd type="none" w="med" len="med"/>
            <a:tailEnd type="none" w="med" len="med"/>
          </a:ln>
          <a:effectLst>
            <a:outerShdw blurRad="40000" dist="20000" dir="5400000" rotWithShape="0">
              <a:srgbClr val="4B5560">
                <a:alpha val="50000"/>
              </a:srgbClr>
            </a:outerShdw>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noAutofit/>
          </a:bodyPr>
          <a:lstStyle/>
          <a:p>
            <a:r>
              <a:rPr lang="en-US" sz="2400" dirty="0" err="1">
                <a:solidFill>
                  <a:srgbClr val="F0EADC"/>
                </a:solidFill>
                <a:latin typeface="Arial" pitchFamily="-106" charset="0"/>
              </a:rPr>
              <a:t>Peginterferon</a:t>
            </a:r>
            <a:r>
              <a:rPr lang="en-US" sz="2400" dirty="0">
                <a:solidFill>
                  <a:srgbClr val="F0EADC"/>
                </a:solidFill>
                <a:latin typeface="Arial" pitchFamily="-106" charset="0"/>
              </a:rPr>
              <a:t> alfa-2a + Ribavirin for Chronic HCV</a:t>
            </a:r>
            <a:r>
              <a:rPr lang="en-US" sz="2800" dirty="0">
                <a:latin typeface="Arial" pitchFamily="-106" charset="0"/>
              </a:rPr>
              <a:t/>
            </a:r>
            <a:br>
              <a:rPr lang="en-US" sz="2800" dirty="0">
                <a:latin typeface="Arial" pitchFamily="-106" charset="0"/>
              </a:rPr>
            </a:br>
            <a:r>
              <a:rPr lang="en-US" sz="2800" dirty="0">
                <a:solidFill>
                  <a:srgbClr val="FFFFFF"/>
                </a:solidFill>
                <a:latin typeface="Arial" pitchFamily="-106" charset="0"/>
              </a:rPr>
              <a:t>Treatment Duration and Ribavirin </a:t>
            </a:r>
            <a:r>
              <a:rPr lang="en-US" sz="2800" dirty="0" smtClean="0">
                <a:solidFill>
                  <a:srgbClr val="FFFFFF"/>
                </a:solidFill>
                <a:latin typeface="Arial" pitchFamily="-106" charset="0"/>
              </a:rPr>
              <a:t>Dose</a:t>
            </a:r>
            <a:endParaRPr lang="en-US" sz="2800" dirty="0">
              <a:solidFill>
                <a:srgbClr val="FFFFFF"/>
              </a:solidFill>
            </a:endParaRPr>
          </a:p>
        </p:txBody>
      </p:sp>
      <p:sp>
        <p:nvSpPr>
          <p:cNvPr id="11" name="Content Placeholder 10"/>
          <p:cNvSpPr>
            <a:spLocks noGrp="1"/>
          </p:cNvSpPr>
          <p:nvPr>
            <p:ph sz="half" idx="2"/>
          </p:nvPr>
        </p:nvSpPr>
        <p:spPr>
          <a:xfrm>
            <a:off x="304800" y="1371600"/>
            <a:ext cx="8515350" cy="4800600"/>
          </a:xfrm>
        </p:spPr>
        <p:txBody>
          <a:bodyPr>
            <a:normAutofit/>
          </a:bodyPr>
          <a:lstStyle/>
          <a:p>
            <a:pPr marL="457200">
              <a:lnSpc>
                <a:spcPts val="2200"/>
              </a:lnSpc>
              <a:spcBef>
                <a:spcPts val="0"/>
              </a:spcBef>
              <a:spcAft>
                <a:spcPts val="1200"/>
              </a:spcAft>
              <a:buClr>
                <a:srgbClr val="2A66B0"/>
              </a:buClr>
              <a:buFont typeface="Arial" pitchFamily="-106" charset="0"/>
              <a:buChar char="•"/>
            </a:pPr>
            <a:r>
              <a:rPr lang="en-US" sz="1800" b="1" dirty="0">
                <a:latin typeface="Arial" pitchFamily="-106" charset="0"/>
                <a:ea typeface="Arial" pitchFamily="-106" charset="0"/>
                <a:cs typeface="Arial" pitchFamily="-106" charset="0"/>
              </a:rPr>
              <a:t>Study</a:t>
            </a:r>
            <a:br>
              <a:rPr lang="en-US" sz="1800" b="1" dirty="0">
                <a:latin typeface="Arial" pitchFamily="-106" charset="0"/>
                <a:ea typeface="Arial" pitchFamily="-106" charset="0"/>
                <a:cs typeface="Arial" pitchFamily="-106" charset="0"/>
              </a:rPr>
            </a:br>
            <a:r>
              <a:rPr lang="en-US" sz="1800" dirty="0">
                <a:latin typeface="Arial" pitchFamily="-106" charset="0"/>
              </a:rPr>
              <a:t>- Randomized, double-</a:t>
            </a:r>
            <a:r>
              <a:rPr lang="en-US" sz="1800" dirty="0" smtClean="0">
                <a:latin typeface="Arial" pitchFamily="-106" charset="0"/>
              </a:rPr>
              <a:t>blind trial, with 2 x 2 factorial design</a:t>
            </a:r>
            <a:endParaRPr lang="en-US" sz="1800" dirty="0">
              <a:latin typeface="Arial" pitchFamily="-106" charset="0"/>
              <a:ea typeface="Arial" pitchFamily="-106" charset="0"/>
              <a:cs typeface="Arial" pitchFamily="-106" charset="0"/>
            </a:endParaRPr>
          </a:p>
          <a:p>
            <a:pPr marL="457200">
              <a:lnSpc>
                <a:spcPts val="2200"/>
              </a:lnSpc>
              <a:spcBef>
                <a:spcPts val="0"/>
              </a:spcBef>
              <a:spcAft>
                <a:spcPts val="1200"/>
              </a:spcAft>
              <a:buClr>
                <a:srgbClr val="2A66B0"/>
              </a:buClr>
              <a:buFont typeface="Arial" pitchFamily="-106" charset="0"/>
              <a:buChar char="•"/>
            </a:pPr>
            <a:r>
              <a:rPr lang="en-US" sz="1800" b="1" dirty="0">
                <a:latin typeface="Arial" pitchFamily="-106" charset="0"/>
                <a:ea typeface="Arial" pitchFamily="-106" charset="0"/>
                <a:cs typeface="Arial" pitchFamily="-106" charset="0"/>
              </a:rPr>
              <a:t>Subjects</a:t>
            </a:r>
            <a:br>
              <a:rPr lang="en-US" sz="1800" b="1" dirty="0">
                <a:latin typeface="Arial" pitchFamily="-106" charset="0"/>
                <a:ea typeface="Arial" pitchFamily="-106" charset="0"/>
                <a:cs typeface="Arial" pitchFamily="-106" charset="0"/>
              </a:rPr>
            </a:br>
            <a:r>
              <a:rPr lang="en-US" sz="1800" dirty="0">
                <a:latin typeface="Arial" pitchFamily="-106" charset="0"/>
              </a:rPr>
              <a:t>- N = 1311 with chronic hepatitis C (1284 treated)</a:t>
            </a:r>
            <a:br>
              <a:rPr lang="en-US" sz="1800" dirty="0">
                <a:latin typeface="Arial" pitchFamily="-106" charset="0"/>
              </a:rPr>
            </a:br>
            <a:r>
              <a:rPr lang="en-US" sz="1800" dirty="0">
                <a:latin typeface="Arial" pitchFamily="-106" charset="0"/>
              </a:rPr>
              <a:t>- Treatment naïve adult patients; 58% genotype 1 </a:t>
            </a:r>
            <a:br>
              <a:rPr lang="en-US" sz="1800" dirty="0">
                <a:latin typeface="Arial" pitchFamily="-106" charset="0"/>
              </a:rPr>
            </a:br>
            <a:r>
              <a:rPr lang="en-US" sz="1800" dirty="0">
                <a:latin typeface="Arial" pitchFamily="-106" charset="0"/>
              </a:rPr>
              <a:t>- Serum ALT above upper limit of normal x prior 6 months</a:t>
            </a:r>
            <a:endParaRPr lang="en-US" sz="1800" dirty="0">
              <a:latin typeface="Arial" pitchFamily="-106" charset="0"/>
              <a:ea typeface="Arial" pitchFamily="-106" charset="0"/>
              <a:cs typeface="Arial" pitchFamily="-106" charset="0"/>
            </a:endParaRPr>
          </a:p>
          <a:p>
            <a:pPr marL="457200">
              <a:lnSpc>
                <a:spcPts val="2200"/>
              </a:lnSpc>
              <a:spcBef>
                <a:spcPts val="0"/>
              </a:spcBef>
              <a:spcAft>
                <a:spcPts val="1200"/>
              </a:spcAft>
              <a:buClr>
                <a:srgbClr val="2A66B0"/>
              </a:buClr>
              <a:buFont typeface="Arial" pitchFamily="-106" charset="0"/>
              <a:buChar char="•"/>
            </a:pPr>
            <a:r>
              <a:rPr lang="en-US" sz="1800" b="1" dirty="0">
                <a:latin typeface="Arial" pitchFamily="-106" charset="0"/>
                <a:ea typeface="Arial" pitchFamily="-106" charset="0"/>
                <a:cs typeface="Arial" pitchFamily="-106" charset="0"/>
              </a:rPr>
              <a:t>Regimens </a:t>
            </a:r>
            <a:r>
              <a:rPr lang="en-US" sz="1800" dirty="0">
                <a:latin typeface="Arial" pitchFamily="-106" charset="0"/>
                <a:ea typeface="Arial" pitchFamily="-106" charset="0"/>
                <a:cs typeface="Arial" pitchFamily="-106" charset="0"/>
              </a:rPr>
              <a:t/>
            </a:r>
            <a:br>
              <a:rPr lang="en-US" sz="1800" dirty="0">
                <a:latin typeface="Arial" pitchFamily="-106" charset="0"/>
                <a:ea typeface="Arial" pitchFamily="-106" charset="0"/>
                <a:cs typeface="Arial" pitchFamily="-106" charset="0"/>
              </a:rPr>
            </a:br>
            <a:r>
              <a:rPr lang="en-US" sz="1800" dirty="0">
                <a:latin typeface="Arial" pitchFamily="-106" charset="0"/>
              </a:rPr>
              <a:t>- Peginterferon alfa-2a: 180 µg</a:t>
            </a:r>
            <a:r>
              <a:rPr lang="en-US" sz="1800" dirty="0" smtClean="0">
                <a:latin typeface="Arial" pitchFamily="-106" charset="0"/>
              </a:rPr>
              <a:t>/</a:t>
            </a:r>
            <a:r>
              <a:rPr lang="en-US" sz="1800" dirty="0" err="1">
                <a:latin typeface="Arial" pitchFamily="-106" charset="0"/>
              </a:rPr>
              <a:t>w</a:t>
            </a:r>
            <a:r>
              <a:rPr lang="en-US" sz="1800" dirty="0" err="1" smtClean="0">
                <a:latin typeface="Arial" pitchFamily="-106" charset="0"/>
              </a:rPr>
              <a:t>k</a:t>
            </a:r>
            <a:r>
              <a:rPr lang="en-US" sz="1800" dirty="0" smtClean="0">
                <a:latin typeface="Arial" pitchFamily="-106" charset="0"/>
              </a:rPr>
              <a:t> </a:t>
            </a:r>
            <a:r>
              <a:rPr lang="en-US" sz="1800" dirty="0">
                <a:latin typeface="Arial" pitchFamily="-106" charset="0"/>
              </a:rPr>
              <a:t>+ Ribavirin: 800 mg/</a:t>
            </a:r>
            <a:r>
              <a:rPr lang="en-US" sz="1800" dirty="0" smtClean="0">
                <a:latin typeface="Arial" pitchFamily="-106" charset="0"/>
              </a:rPr>
              <a:t>day x </a:t>
            </a:r>
            <a:r>
              <a:rPr lang="en-US" sz="1800" dirty="0">
                <a:latin typeface="Arial" pitchFamily="-106" charset="0"/>
              </a:rPr>
              <a:t>24 </a:t>
            </a:r>
            <a:r>
              <a:rPr lang="en-US" sz="1800" dirty="0" smtClean="0">
                <a:latin typeface="Arial" pitchFamily="-106" charset="0"/>
              </a:rPr>
              <a:t>wks </a:t>
            </a:r>
            <a:r>
              <a:rPr lang="en-US" sz="1800" dirty="0">
                <a:latin typeface="Arial" pitchFamily="-106" charset="0"/>
              </a:rPr>
              <a:t/>
            </a:r>
            <a:br>
              <a:rPr lang="en-US" sz="1800" dirty="0">
                <a:latin typeface="Arial" pitchFamily="-106" charset="0"/>
              </a:rPr>
            </a:br>
            <a:r>
              <a:rPr lang="en-US" sz="1800" dirty="0">
                <a:latin typeface="Arial" pitchFamily="-106" charset="0"/>
              </a:rPr>
              <a:t>- Peginterferon alfa-2a: 180 µg</a:t>
            </a:r>
            <a:r>
              <a:rPr lang="en-US" sz="1800" dirty="0" smtClean="0">
                <a:latin typeface="Arial" pitchFamily="-106" charset="0"/>
              </a:rPr>
              <a:t>/</a:t>
            </a:r>
            <a:r>
              <a:rPr lang="en-US" sz="1800" dirty="0" err="1">
                <a:latin typeface="Arial" pitchFamily="-106" charset="0"/>
              </a:rPr>
              <a:t>w</a:t>
            </a:r>
            <a:r>
              <a:rPr lang="en-US" sz="1800" dirty="0" err="1" smtClean="0">
                <a:latin typeface="Arial" pitchFamily="-106" charset="0"/>
              </a:rPr>
              <a:t>k</a:t>
            </a:r>
            <a:r>
              <a:rPr lang="en-US" sz="1800" dirty="0" smtClean="0">
                <a:latin typeface="Arial" pitchFamily="-106" charset="0"/>
              </a:rPr>
              <a:t> </a:t>
            </a:r>
            <a:r>
              <a:rPr lang="en-US" sz="1800" dirty="0">
                <a:latin typeface="Arial" pitchFamily="-106" charset="0"/>
              </a:rPr>
              <a:t>+ *Ribavirin: 1000-1200 mg/</a:t>
            </a:r>
            <a:r>
              <a:rPr lang="en-US" sz="1800" dirty="0" smtClean="0">
                <a:latin typeface="Arial" pitchFamily="-106" charset="0"/>
              </a:rPr>
              <a:t>day x </a:t>
            </a:r>
            <a:r>
              <a:rPr lang="en-US" sz="1800" dirty="0">
                <a:latin typeface="Arial" pitchFamily="-106" charset="0"/>
              </a:rPr>
              <a:t>24 </a:t>
            </a:r>
            <a:r>
              <a:rPr lang="en-US" sz="1800" dirty="0" smtClean="0">
                <a:latin typeface="Arial" pitchFamily="-106" charset="0"/>
              </a:rPr>
              <a:t>wks </a:t>
            </a:r>
            <a:r>
              <a:rPr lang="en-US" sz="1800" dirty="0">
                <a:latin typeface="Arial" pitchFamily="-106" charset="0"/>
              </a:rPr>
              <a:t/>
            </a:r>
            <a:br>
              <a:rPr lang="en-US" sz="1800" dirty="0">
                <a:latin typeface="Arial" pitchFamily="-106" charset="0"/>
              </a:rPr>
            </a:br>
            <a:r>
              <a:rPr lang="en-US" sz="1800" dirty="0">
                <a:latin typeface="Arial" pitchFamily="-106" charset="0"/>
              </a:rPr>
              <a:t>- Peginterferon alfa-2a: 180 µg/</a:t>
            </a:r>
            <a:r>
              <a:rPr lang="en-US" sz="1800" dirty="0" err="1" smtClean="0">
                <a:latin typeface="Arial" pitchFamily="-106" charset="0"/>
              </a:rPr>
              <a:t>wk</a:t>
            </a:r>
            <a:r>
              <a:rPr lang="en-US" sz="1800" dirty="0" smtClean="0">
                <a:latin typeface="Arial" pitchFamily="-106" charset="0"/>
              </a:rPr>
              <a:t> </a:t>
            </a:r>
            <a:r>
              <a:rPr lang="en-US" sz="1800" dirty="0">
                <a:latin typeface="Arial" pitchFamily="-106" charset="0"/>
              </a:rPr>
              <a:t>+ Ribavirin: 800 mg/</a:t>
            </a:r>
            <a:r>
              <a:rPr lang="en-US" sz="1800" dirty="0" smtClean="0">
                <a:latin typeface="Arial" pitchFamily="-106" charset="0"/>
              </a:rPr>
              <a:t>d x </a:t>
            </a:r>
            <a:r>
              <a:rPr lang="en-US" sz="1800" dirty="0">
                <a:latin typeface="Arial" pitchFamily="-106" charset="0"/>
              </a:rPr>
              <a:t>48 weeks</a:t>
            </a:r>
            <a:br>
              <a:rPr lang="en-US" sz="1800" dirty="0">
                <a:latin typeface="Arial" pitchFamily="-106" charset="0"/>
              </a:rPr>
            </a:br>
            <a:r>
              <a:rPr lang="en-US" sz="1800" dirty="0">
                <a:latin typeface="Arial" pitchFamily="-106" charset="0"/>
              </a:rPr>
              <a:t>- Peginterferon alfa-2a: 180 µg/</a:t>
            </a:r>
            <a:r>
              <a:rPr lang="en-US" sz="1800" dirty="0" err="1" smtClean="0">
                <a:latin typeface="Arial" pitchFamily="-106" charset="0"/>
              </a:rPr>
              <a:t>wk</a:t>
            </a:r>
            <a:r>
              <a:rPr lang="en-US" sz="1800" dirty="0" smtClean="0">
                <a:latin typeface="Arial" pitchFamily="-106" charset="0"/>
              </a:rPr>
              <a:t> </a:t>
            </a:r>
            <a:r>
              <a:rPr lang="en-US" sz="1800" dirty="0">
                <a:latin typeface="Arial" pitchFamily="-106" charset="0"/>
              </a:rPr>
              <a:t>+ *Ribavirin: 1000-1200 mg/</a:t>
            </a:r>
            <a:r>
              <a:rPr lang="en-US" sz="1800" dirty="0" smtClean="0">
                <a:latin typeface="Arial" pitchFamily="-106" charset="0"/>
              </a:rPr>
              <a:t>day x </a:t>
            </a:r>
            <a:r>
              <a:rPr lang="en-US" sz="1800" dirty="0">
                <a:latin typeface="Arial" pitchFamily="-106" charset="0"/>
              </a:rPr>
              <a:t>48 </a:t>
            </a:r>
            <a:r>
              <a:rPr lang="en-US" sz="1800" dirty="0" smtClean="0">
                <a:latin typeface="Arial" pitchFamily="-106" charset="0"/>
              </a:rPr>
              <a:t>wks  </a:t>
            </a:r>
            <a:endParaRPr lang="en-US" sz="1800" dirty="0">
              <a:latin typeface="Arial" pitchFamily="-106" charset="0"/>
            </a:endParaRPr>
          </a:p>
          <a:p>
            <a:pPr marL="457200">
              <a:lnSpc>
                <a:spcPts val="2200"/>
              </a:lnSpc>
              <a:spcBef>
                <a:spcPts val="0"/>
              </a:spcBef>
              <a:spcAft>
                <a:spcPts val="1200"/>
              </a:spcAft>
              <a:buClr>
                <a:srgbClr val="2A66B0"/>
              </a:buClr>
              <a:buFont typeface="Arial" pitchFamily="-106" charset="0"/>
              <a:buChar char="•"/>
            </a:pPr>
            <a:r>
              <a:rPr lang="en-US" sz="1800" b="1" dirty="0">
                <a:latin typeface="Arial" pitchFamily="-106" charset="0"/>
                <a:ea typeface="Arial" pitchFamily="-106" charset="0"/>
                <a:cs typeface="Arial" pitchFamily="-106" charset="0"/>
              </a:rPr>
              <a:t>Primary Endpoint</a:t>
            </a:r>
            <a:br>
              <a:rPr lang="en-US" sz="1800" b="1" dirty="0">
                <a:latin typeface="Arial" pitchFamily="-106" charset="0"/>
                <a:ea typeface="Arial" pitchFamily="-106" charset="0"/>
                <a:cs typeface="Arial" pitchFamily="-106" charset="0"/>
              </a:rPr>
            </a:br>
            <a:r>
              <a:rPr lang="en-US" sz="1800" dirty="0">
                <a:latin typeface="Arial" pitchFamily="-106" charset="0"/>
              </a:rPr>
              <a:t>- Undetectable serum HCV RNA at end of treatment (ETR) </a:t>
            </a:r>
            <a:br>
              <a:rPr lang="en-US" sz="1800" dirty="0">
                <a:latin typeface="Arial" pitchFamily="-106" charset="0"/>
              </a:rPr>
            </a:br>
            <a:r>
              <a:rPr lang="en-US" sz="1800" dirty="0">
                <a:latin typeface="Arial" pitchFamily="-106" charset="0"/>
              </a:rPr>
              <a:t>- Undetectable serum HCV RNA 24 </a:t>
            </a:r>
            <a:r>
              <a:rPr lang="en-US" sz="1800" dirty="0" smtClean="0">
                <a:latin typeface="Arial" pitchFamily="-106" charset="0"/>
              </a:rPr>
              <a:t>wks </a:t>
            </a:r>
            <a:r>
              <a:rPr lang="en-US" sz="1800" dirty="0">
                <a:latin typeface="Arial" pitchFamily="-106" charset="0"/>
              </a:rPr>
              <a:t>after cessation of treatment (SVR)</a:t>
            </a:r>
          </a:p>
          <a:p>
            <a:pPr marL="0" indent="0">
              <a:lnSpc>
                <a:spcPts val="2200"/>
              </a:lnSpc>
              <a:spcBef>
                <a:spcPts val="0"/>
              </a:spcBef>
              <a:spcAft>
                <a:spcPts val="1200"/>
              </a:spcAft>
              <a:buNone/>
            </a:pPr>
            <a:endParaRPr lang="en-US" sz="1800" dirty="0"/>
          </a:p>
        </p:txBody>
      </p:sp>
      <p:sp>
        <p:nvSpPr>
          <p:cNvPr id="3" name="Content Placeholder 2"/>
          <p:cNvSpPr>
            <a:spLocks noGrp="1"/>
          </p:cNvSpPr>
          <p:nvPr>
            <p:ph sz="quarter" idx="13"/>
          </p:nvPr>
        </p:nvSpPr>
        <p:spPr/>
        <p:txBody>
          <a:bodyPr/>
          <a:lstStyle/>
          <a:p>
            <a:r>
              <a:rPr lang="en-US" dirty="0">
                <a:latin typeface="Arial" pitchFamily="-106" charset="0"/>
              </a:rPr>
              <a:t>Source: </a:t>
            </a:r>
            <a:r>
              <a:rPr lang="en-US" dirty="0" err="1">
                <a:latin typeface="Arial" pitchFamily="-106" charset="0"/>
              </a:rPr>
              <a:t>Hadziyannis</a:t>
            </a:r>
            <a:r>
              <a:rPr lang="en-US" dirty="0">
                <a:latin typeface="Arial" pitchFamily="-106" charset="0"/>
              </a:rPr>
              <a:t> SJ, et. al. Ann Intern Med. 2004;140:346-55. </a:t>
            </a:r>
          </a:p>
        </p:txBody>
      </p:sp>
    </p:spTree>
    <p:extLst>
      <p:ext uri="{BB962C8B-B14F-4D97-AF65-F5344CB8AC3E}">
        <p14:creationId xmlns:p14="http://schemas.microsoft.com/office/powerpoint/2010/main" val="1781322816"/>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Line 13"/>
          <p:cNvSpPr>
            <a:spLocks noChangeShapeType="1"/>
          </p:cNvSpPr>
          <p:nvPr/>
        </p:nvSpPr>
        <p:spPr bwMode="auto">
          <a:xfrm>
            <a:off x="642240" y="1752600"/>
            <a:ext cx="0" cy="256032"/>
          </a:xfrm>
          <a:prstGeom prst="line">
            <a:avLst/>
          </a:prstGeom>
          <a:noFill/>
          <a:ln w="28575" cap="flat" cmpd="sng" algn="ctr">
            <a:solidFill>
              <a:schemeClr val="tx1"/>
            </a:solidFill>
            <a:prstDash val="solid"/>
            <a:round/>
            <a:headEnd type="none" w="med" len="med"/>
            <a:tailEnd type="triangle" w="med" len="med"/>
          </a:ln>
        </p:spPr>
        <p:txBody>
          <a:bodyPr>
            <a:prstTxWarp prst="textNoShape">
              <a:avLst/>
            </a:prstTxWarp>
          </a:bodyPr>
          <a:lstStyle/>
          <a:p>
            <a:endParaRPr lang="en-US" dirty="0"/>
          </a:p>
        </p:txBody>
      </p:sp>
      <p:sp>
        <p:nvSpPr>
          <p:cNvPr id="30" name="Rectangle 3"/>
          <p:cNvSpPr>
            <a:spLocks noChangeArrowheads="1"/>
          </p:cNvSpPr>
          <p:nvPr/>
        </p:nvSpPr>
        <p:spPr bwMode="auto">
          <a:xfrm>
            <a:off x="-12700" y="1364439"/>
            <a:ext cx="9170988" cy="410841"/>
          </a:xfrm>
          <a:prstGeom prst="rect">
            <a:avLst/>
          </a:prstGeom>
          <a:solidFill>
            <a:schemeClr val="bg1">
              <a:lumMod val="85000"/>
            </a:schemeClr>
          </a:solidFill>
          <a:ln>
            <a:noFill/>
            <a:headEnd/>
            <a:tailEnd/>
          </a:ln>
          <a:effectLst/>
        </p:spPr>
        <p:style>
          <a:lnRef idx="1">
            <a:schemeClr val="accent2"/>
          </a:lnRef>
          <a:fillRef idx="2">
            <a:schemeClr val="accent2"/>
          </a:fillRef>
          <a:effectRef idx="1">
            <a:schemeClr val="accent2"/>
          </a:effectRef>
          <a:fontRef idx="minor">
            <a:schemeClr val="dk1"/>
          </a:fontRef>
        </p:style>
        <p:txBody>
          <a:bodyPr wrap="none" anchor="ctr">
            <a:prstTxWarp prst="textNoShape">
              <a:avLst/>
            </a:prstTxWarp>
          </a:bodyPr>
          <a:lstStyle/>
          <a:p>
            <a:pPr algn="ctr" eaLnBrk="1" hangingPunct="1">
              <a:defRPr/>
            </a:pPr>
            <a:endParaRPr lang="en-US" sz="1400" dirty="0">
              <a:solidFill>
                <a:srgbClr val="000000"/>
              </a:solidFill>
              <a:latin typeface="Arial" pitchFamily="-107" charset="0"/>
              <a:ea typeface="Arial" pitchFamily="-107" charset="0"/>
              <a:cs typeface="Arial" pitchFamily="-107" charset="0"/>
            </a:endParaRPr>
          </a:p>
        </p:txBody>
      </p:sp>
      <p:sp>
        <p:nvSpPr>
          <p:cNvPr id="13" name="Rectangle 2"/>
          <p:cNvSpPr>
            <a:spLocks noChangeArrowheads="1"/>
          </p:cNvSpPr>
          <p:nvPr/>
        </p:nvSpPr>
        <p:spPr bwMode="auto">
          <a:xfrm>
            <a:off x="642241" y="2628900"/>
            <a:ext cx="2706624" cy="731520"/>
          </a:xfrm>
          <a:prstGeom prst="rect">
            <a:avLst/>
          </a:prstGeom>
          <a:solidFill>
            <a:schemeClr val="accent1">
              <a:lumMod val="60000"/>
              <a:lumOff val="40000"/>
              <a:alpha val="75000"/>
            </a:schemeClr>
          </a:solidFill>
          <a:ln w="19050">
            <a:solidFill>
              <a:schemeClr val="tx1"/>
            </a:solidFill>
            <a:miter lim="800000"/>
            <a:headEnd/>
            <a:tailEnd/>
          </a:ln>
          <a:scene3d>
            <a:camera prst="orthographicFront"/>
            <a:lightRig rig="threePt" dir="t"/>
          </a:scene3d>
          <a:sp3d>
            <a:bevelT/>
          </a:sp3d>
        </p:spPr>
        <p:txBody>
          <a:bodyPr wrap="none" anchor="ctr">
            <a:prstTxWarp prst="textNoShape">
              <a:avLst/>
            </a:prstTxWarp>
          </a:bodyPr>
          <a:lstStyle/>
          <a:p>
            <a:pPr eaLnBrk="1" hangingPunct="1"/>
            <a:r>
              <a:rPr lang="en-US" sz="1400" b="1" dirty="0" smtClean="0">
                <a:solidFill>
                  <a:srgbClr val="000000"/>
                </a:solidFill>
                <a:latin typeface="Arial" pitchFamily="-106" charset="0"/>
                <a:ea typeface="Arial" pitchFamily="-106" charset="0"/>
                <a:cs typeface="Arial" pitchFamily="-106" charset="0"/>
              </a:rPr>
              <a:t>Peginterferon </a:t>
            </a:r>
            <a:r>
              <a:rPr lang="en-US" sz="1400" b="1" dirty="0">
                <a:solidFill>
                  <a:srgbClr val="000000"/>
                </a:solidFill>
                <a:latin typeface="Arial" pitchFamily="-106" charset="0"/>
                <a:ea typeface="Arial" pitchFamily="-106" charset="0"/>
                <a:cs typeface="Arial" pitchFamily="-106" charset="0"/>
              </a:rPr>
              <a:t>alfa-</a:t>
            </a:r>
            <a:r>
              <a:rPr lang="en-US" sz="1400" b="1" dirty="0" smtClean="0">
                <a:solidFill>
                  <a:srgbClr val="000000"/>
                </a:solidFill>
                <a:latin typeface="Arial" pitchFamily="-106" charset="0"/>
                <a:ea typeface="Arial" pitchFamily="-106" charset="0"/>
                <a:cs typeface="Arial" pitchFamily="-106" charset="0"/>
              </a:rPr>
              <a:t>2a + </a:t>
            </a:r>
            <a:br>
              <a:rPr lang="en-US" sz="1400" b="1" dirty="0" smtClean="0">
                <a:solidFill>
                  <a:srgbClr val="000000"/>
                </a:solidFill>
                <a:latin typeface="Arial" pitchFamily="-106" charset="0"/>
                <a:ea typeface="Arial" pitchFamily="-106" charset="0"/>
                <a:cs typeface="Arial" pitchFamily="-106" charset="0"/>
              </a:rPr>
            </a:br>
            <a:r>
              <a:rPr lang="en-US" sz="1400" b="1" dirty="0" smtClean="0">
                <a:solidFill>
                  <a:srgbClr val="000000"/>
                </a:solidFill>
                <a:latin typeface="Arial" pitchFamily="-106" charset="0"/>
                <a:ea typeface="Arial" pitchFamily="-106" charset="0"/>
                <a:cs typeface="Arial" pitchFamily="-106" charset="0"/>
              </a:rPr>
              <a:t>Ribavirin (low dose)</a:t>
            </a:r>
            <a:endParaRPr lang="en-US" sz="1400" dirty="0" smtClean="0">
              <a:solidFill>
                <a:srgbClr val="000000"/>
              </a:solidFill>
              <a:latin typeface="Arial" pitchFamily="-106" charset="0"/>
              <a:ea typeface="Arial" pitchFamily="-106" charset="0"/>
              <a:cs typeface="Arial" pitchFamily="-106" charset="0"/>
            </a:endParaRPr>
          </a:p>
          <a:p>
            <a:pPr eaLnBrk="1" hangingPunct="1"/>
            <a:r>
              <a:rPr lang="en-US" sz="1400" dirty="0" smtClean="0">
                <a:solidFill>
                  <a:srgbClr val="000000"/>
                </a:solidFill>
                <a:latin typeface="Arial" pitchFamily="-106" charset="0"/>
                <a:ea typeface="Arial" pitchFamily="-106" charset="0"/>
                <a:cs typeface="Arial" pitchFamily="-106" charset="0"/>
              </a:rPr>
              <a:t>(</a:t>
            </a:r>
            <a:r>
              <a:rPr lang="en-US" sz="1400" dirty="0">
                <a:solidFill>
                  <a:srgbClr val="000000"/>
                </a:solidFill>
                <a:latin typeface="Arial" pitchFamily="-106" charset="0"/>
                <a:ea typeface="Arial" pitchFamily="-106" charset="0"/>
                <a:cs typeface="Arial" pitchFamily="-106" charset="0"/>
              </a:rPr>
              <a:t>n =</a:t>
            </a:r>
            <a:r>
              <a:rPr lang="en-US" sz="1400" dirty="0" smtClean="0">
                <a:solidFill>
                  <a:srgbClr val="000000"/>
                </a:solidFill>
                <a:latin typeface="Arial" pitchFamily="-106" charset="0"/>
                <a:ea typeface="Arial" pitchFamily="-106" charset="0"/>
                <a:cs typeface="Arial" pitchFamily="-106" charset="0"/>
              </a:rPr>
              <a:t> 214)</a:t>
            </a:r>
            <a:endParaRPr lang="en-US" sz="1400" dirty="0">
              <a:solidFill>
                <a:srgbClr val="000000"/>
              </a:solidFill>
              <a:latin typeface="Arial" pitchFamily="-106" charset="0"/>
              <a:ea typeface="Arial" pitchFamily="-106" charset="0"/>
              <a:cs typeface="Arial" pitchFamily="-106" charset="0"/>
            </a:endParaRPr>
          </a:p>
        </p:txBody>
      </p:sp>
      <p:sp>
        <p:nvSpPr>
          <p:cNvPr id="14" name="Rectangle 3"/>
          <p:cNvSpPr>
            <a:spLocks noChangeArrowheads="1"/>
          </p:cNvSpPr>
          <p:nvPr/>
        </p:nvSpPr>
        <p:spPr bwMode="auto">
          <a:xfrm>
            <a:off x="633099" y="4450080"/>
            <a:ext cx="5413244" cy="731520"/>
          </a:xfrm>
          <a:prstGeom prst="rect">
            <a:avLst/>
          </a:prstGeom>
          <a:solidFill>
            <a:schemeClr val="accent5">
              <a:lumMod val="60000"/>
              <a:lumOff val="40000"/>
              <a:alpha val="75000"/>
            </a:schemeClr>
          </a:solidFill>
          <a:ln w="19050">
            <a:solidFill>
              <a:schemeClr val="tx1"/>
            </a:solidFill>
            <a:miter lim="800000"/>
            <a:headEnd/>
            <a:tailEnd/>
          </a:ln>
          <a:scene3d>
            <a:camera prst="orthographicFront"/>
            <a:lightRig rig="threePt" dir="t"/>
          </a:scene3d>
          <a:sp3d>
            <a:bevelT/>
          </a:sp3d>
        </p:spPr>
        <p:txBody>
          <a:bodyPr wrap="none" anchor="ctr">
            <a:prstTxWarp prst="textNoShape">
              <a:avLst/>
            </a:prstTxWarp>
          </a:bodyPr>
          <a:lstStyle/>
          <a:p>
            <a:pPr eaLnBrk="1" hangingPunct="1"/>
            <a:r>
              <a:rPr lang="en-US" sz="1400" b="1" dirty="0" smtClean="0">
                <a:solidFill>
                  <a:srgbClr val="000000"/>
                </a:solidFill>
                <a:latin typeface="Arial" pitchFamily="-106" charset="0"/>
                <a:ea typeface="Arial" pitchFamily="-106" charset="0"/>
                <a:cs typeface="Arial" pitchFamily="-106" charset="0"/>
              </a:rPr>
              <a:t>Peginterferon alfa-2a + Ribavirin (low dose)</a:t>
            </a:r>
            <a:endParaRPr lang="en-US" sz="1400" dirty="0" smtClean="0">
              <a:solidFill>
                <a:srgbClr val="000000"/>
              </a:solidFill>
              <a:latin typeface="Arial" pitchFamily="-106" charset="0"/>
              <a:ea typeface="Arial" pitchFamily="-106" charset="0"/>
              <a:cs typeface="Arial" pitchFamily="-106" charset="0"/>
            </a:endParaRPr>
          </a:p>
          <a:p>
            <a:pPr eaLnBrk="1" hangingPunct="1"/>
            <a:r>
              <a:rPr lang="en-US" sz="1400" dirty="0" smtClean="0">
                <a:solidFill>
                  <a:srgbClr val="000000"/>
                </a:solidFill>
                <a:latin typeface="Arial" pitchFamily="-106" charset="0"/>
                <a:ea typeface="Arial" pitchFamily="-106" charset="0"/>
                <a:cs typeface="Arial" pitchFamily="-106" charset="0"/>
              </a:rPr>
              <a:t>(</a:t>
            </a:r>
            <a:r>
              <a:rPr lang="en-US" sz="1400" dirty="0">
                <a:solidFill>
                  <a:srgbClr val="000000"/>
                </a:solidFill>
                <a:latin typeface="Arial" pitchFamily="-106" charset="0"/>
                <a:ea typeface="Arial" pitchFamily="-106" charset="0"/>
                <a:cs typeface="Arial" pitchFamily="-106" charset="0"/>
              </a:rPr>
              <a:t>n =</a:t>
            </a:r>
            <a:r>
              <a:rPr lang="en-US" sz="1400" dirty="0" smtClean="0">
                <a:solidFill>
                  <a:srgbClr val="000000"/>
                </a:solidFill>
                <a:latin typeface="Arial" pitchFamily="-106" charset="0"/>
                <a:ea typeface="Arial" pitchFamily="-106" charset="0"/>
                <a:cs typeface="Arial" pitchFamily="-106" charset="0"/>
              </a:rPr>
              <a:t> 365)</a:t>
            </a:r>
            <a:endParaRPr lang="en-US" sz="1400" dirty="0">
              <a:solidFill>
                <a:srgbClr val="000000"/>
              </a:solidFill>
              <a:latin typeface="Arial" pitchFamily="-106" charset="0"/>
              <a:ea typeface="Arial" pitchFamily="-106" charset="0"/>
              <a:cs typeface="Arial" pitchFamily="-106" charset="0"/>
            </a:endParaRPr>
          </a:p>
        </p:txBody>
      </p:sp>
      <p:sp>
        <p:nvSpPr>
          <p:cNvPr id="24" name="Rectangle 2"/>
          <p:cNvSpPr>
            <a:spLocks noChangeArrowheads="1"/>
          </p:cNvSpPr>
          <p:nvPr/>
        </p:nvSpPr>
        <p:spPr bwMode="auto">
          <a:xfrm>
            <a:off x="642241" y="3556000"/>
            <a:ext cx="2706624" cy="731520"/>
          </a:xfrm>
          <a:prstGeom prst="rect">
            <a:avLst/>
          </a:prstGeom>
          <a:solidFill>
            <a:schemeClr val="accent4">
              <a:lumMod val="60000"/>
              <a:lumOff val="40000"/>
              <a:alpha val="75000"/>
            </a:schemeClr>
          </a:solidFill>
          <a:ln w="19050">
            <a:solidFill>
              <a:schemeClr val="tx1"/>
            </a:solidFill>
            <a:miter lim="800000"/>
            <a:headEnd/>
            <a:tailEnd/>
          </a:ln>
          <a:scene3d>
            <a:camera prst="orthographicFront"/>
            <a:lightRig rig="threePt" dir="t"/>
          </a:scene3d>
          <a:sp3d>
            <a:bevelT/>
          </a:sp3d>
        </p:spPr>
        <p:txBody>
          <a:bodyPr wrap="none" anchor="ctr">
            <a:prstTxWarp prst="textNoShape">
              <a:avLst/>
            </a:prstTxWarp>
          </a:bodyPr>
          <a:lstStyle/>
          <a:p>
            <a:pPr eaLnBrk="1" hangingPunct="1"/>
            <a:r>
              <a:rPr lang="en-US" sz="1400" b="1" dirty="0" smtClean="0">
                <a:solidFill>
                  <a:srgbClr val="000000"/>
                </a:solidFill>
                <a:latin typeface="Arial" pitchFamily="-106" charset="0"/>
                <a:ea typeface="Arial" pitchFamily="-106" charset="0"/>
                <a:cs typeface="Arial" pitchFamily="-106" charset="0"/>
              </a:rPr>
              <a:t>Peginterferon </a:t>
            </a:r>
            <a:r>
              <a:rPr lang="en-US" sz="1400" b="1" dirty="0">
                <a:solidFill>
                  <a:srgbClr val="000000"/>
                </a:solidFill>
                <a:latin typeface="Arial" pitchFamily="-106" charset="0"/>
                <a:ea typeface="Arial" pitchFamily="-106" charset="0"/>
                <a:cs typeface="Arial" pitchFamily="-106" charset="0"/>
              </a:rPr>
              <a:t>alfa-</a:t>
            </a:r>
            <a:r>
              <a:rPr lang="en-US" sz="1400" b="1" dirty="0" smtClean="0">
                <a:solidFill>
                  <a:srgbClr val="000000"/>
                </a:solidFill>
                <a:latin typeface="Arial" pitchFamily="-106" charset="0"/>
                <a:ea typeface="Arial" pitchFamily="-106" charset="0"/>
                <a:cs typeface="Arial" pitchFamily="-106" charset="0"/>
              </a:rPr>
              <a:t>2a + </a:t>
            </a:r>
            <a:br>
              <a:rPr lang="en-US" sz="1400" b="1" dirty="0" smtClean="0">
                <a:solidFill>
                  <a:srgbClr val="000000"/>
                </a:solidFill>
                <a:latin typeface="Arial" pitchFamily="-106" charset="0"/>
                <a:ea typeface="Arial" pitchFamily="-106" charset="0"/>
                <a:cs typeface="Arial" pitchFamily="-106" charset="0"/>
              </a:rPr>
            </a:br>
            <a:r>
              <a:rPr lang="en-US" sz="1400" b="1" dirty="0" smtClean="0">
                <a:solidFill>
                  <a:srgbClr val="000000"/>
                </a:solidFill>
                <a:latin typeface="Arial" pitchFamily="-106" charset="0"/>
                <a:ea typeface="Arial" pitchFamily="-106" charset="0"/>
                <a:cs typeface="Arial" pitchFamily="-106" charset="0"/>
              </a:rPr>
              <a:t>Ribavirin (weight-based dose)</a:t>
            </a:r>
            <a:br>
              <a:rPr lang="en-US" sz="1400" b="1" dirty="0" smtClean="0">
                <a:solidFill>
                  <a:srgbClr val="000000"/>
                </a:solidFill>
                <a:latin typeface="Arial" pitchFamily="-106" charset="0"/>
                <a:ea typeface="Arial" pitchFamily="-106" charset="0"/>
                <a:cs typeface="Arial" pitchFamily="-106" charset="0"/>
              </a:rPr>
            </a:br>
            <a:r>
              <a:rPr lang="en-US" sz="1400" dirty="0" smtClean="0">
                <a:solidFill>
                  <a:srgbClr val="000000"/>
                </a:solidFill>
                <a:latin typeface="Arial" pitchFamily="-106" charset="0"/>
                <a:ea typeface="Arial" pitchFamily="-106" charset="0"/>
                <a:cs typeface="Arial" pitchFamily="-106" charset="0"/>
              </a:rPr>
              <a:t>(n = 288)</a:t>
            </a:r>
          </a:p>
        </p:txBody>
      </p:sp>
      <p:sp>
        <p:nvSpPr>
          <p:cNvPr id="34" name="Rectangle 3"/>
          <p:cNvSpPr>
            <a:spLocks noChangeArrowheads="1"/>
          </p:cNvSpPr>
          <p:nvPr/>
        </p:nvSpPr>
        <p:spPr bwMode="auto">
          <a:xfrm>
            <a:off x="642244" y="5364480"/>
            <a:ext cx="5404099" cy="731520"/>
          </a:xfrm>
          <a:prstGeom prst="rect">
            <a:avLst/>
          </a:prstGeom>
          <a:solidFill>
            <a:srgbClr val="87A39F">
              <a:alpha val="75000"/>
            </a:srgbClr>
          </a:solidFill>
          <a:ln w="19050">
            <a:solidFill>
              <a:schemeClr val="tx1"/>
            </a:solidFill>
            <a:miter lim="800000"/>
            <a:headEnd/>
            <a:tailEnd/>
          </a:ln>
          <a:scene3d>
            <a:camera prst="orthographicFront"/>
            <a:lightRig rig="threePt" dir="t"/>
          </a:scene3d>
          <a:sp3d>
            <a:bevelT/>
          </a:sp3d>
        </p:spPr>
        <p:txBody>
          <a:bodyPr wrap="none" anchor="ctr">
            <a:prstTxWarp prst="textNoShape">
              <a:avLst/>
            </a:prstTxWarp>
          </a:bodyPr>
          <a:lstStyle/>
          <a:p>
            <a:pPr eaLnBrk="1" hangingPunct="1"/>
            <a:r>
              <a:rPr lang="en-US" sz="1400" b="1" dirty="0" smtClean="0">
                <a:solidFill>
                  <a:srgbClr val="000000"/>
                </a:solidFill>
                <a:latin typeface="Arial" pitchFamily="-106" charset="0"/>
                <a:ea typeface="Arial" pitchFamily="-106" charset="0"/>
                <a:cs typeface="Arial" pitchFamily="-106" charset="0"/>
              </a:rPr>
              <a:t>Peginterferon alfa-2a + Ribavirin (weight-based dose)</a:t>
            </a:r>
            <a:br>
              <a:rPr lang="en-US" sz="1400" b="1" dirty="0" smtClean="0">
                <a:solidFill>
                  <a:srgbClr val="000000"/>
                </a:solidFill>
                <a:latin typeface="Arial" pitchFamily="-106" charset="0"/>
                <a:ea typeface="Arial" pitchFamily="-106" charset="0"/>
                <a:cs typeface="Arial" pitchFamily="-106" charset="0"/>
              </a:rPr>
            </a:br>
            <a:r>
              <a:rPr lang="en-US" sz="1400" dirty="0" smtClean="0">
                <a:solidFill>
                  <a:srgbClr val="000000"/>
                </a:solidFill>
                <a:latin typeface="Arial" pitchFamily="-106" charset="0"/>
                <a:ea typeface="Arial" pitchFamily="-106" charset="0"/>
                <a:cs typeface="Arial" pitchFamily="-106" charset="0"/>
              </a:rPr>
              <a:t>(n = 444)</a:t>
            </a:r>
          </a:p>
        </p:txBody>
      </p:sp>
      <p:sp>
        <p:nvSpPr>
          <p:cNvPr id="31" name="Text Box 20"/>
          <p:cNvSpPr txBox="1">
            <a:spLocks noChangeArrowheads="1"/>
          </p:cNvSpPr>
          <p:nvPr/>
        </p:nvSpPr>
        <p:spPr bwMode="auto">
          <a:xfrm>
            <a:off x="5749020" y="1435098"/>
            <a:ext cx="548640" cy="289823"/>
          </a:xfrm>
          <a:prstGeom prst="rect">
            <a:avLst/>
          </a:prstGeom>
          <a:noFill/>
          <a:ln w="9525">
            <a:noFill/>
            <a:miter lim="800000"/>
            <a:headEnd/>
            <a:tailEnd/>
          </a:ln>
        </p:spPr>
        <p:txBody>
          <a:bodyPr anchor="ctr">
            <a:prstTxWarp prst="textNoShape">
              <a:avLst/>
            </a:prstTxWarp>
            <a:spAutoFit/>
          </a:bodyPr>
          <a:lstStyle/>
          <a:p>
            <a:pPr algn="ctr">
              <a:lnSpc>
                <a:spcPct val="90000"/>
              </a:lnSpc>
            </a:pPr>
            <a:r>
              <a:rPr lang="en-US" sz="1400" b="1" dirty="0" smtClean="0">
                <a:solidFill>
                  <a:schemeClr val="tx1"/>
                </a:solidFill>
                <a:latin typeface="Arial" pitchFamily="-106" charset="0"/>
                <a:ea typeface="Arial" pitchFamily="-106" charset="0"/>
                <a:cs typeface="Arial" pitchFamily="-106" charset="0"/>
              </a:rPr>
              <a:t>48</a:t>
            </a:r>
            <a:endParaRPr lang="en-US" sz="1400" b="1" dirty="0">
              <a:solidFill>
                <a:schemeClr val="tx1"/>
              </a:solidFill>
              <a:latin typeface="Arial" pitchFamily="-106" charset="0"/>
              <a:ea typeface="Arial" pitchFamily="-106" charset="0"/>
              <a:cs typeface="Arial" pitchFamily="-106" charset="0"/>
            </a:endParaRPr>
          </a:p>
        </p:txBody>
      </p:sp>
      <p:sp>
        <p:nvSpPr>
          <p:cNvPr id="33" name="Text Box 20"/>
          <p:cNvSpPr txBox="1">
            <a:spLocks noChangeArrowheads="1"/>
          </p:cNvSpPr>
          <p:nvPr/>
        </p:nvSpPr>
        <p:spPr bwMode="auto">
          <a:xfrm>
            <a:off x="8366760" y="1435098"/>
            <a:ext cx="548640" cy="289823"/>
          </a:xfrm>
          <a:prstGeom prst="rect">
            <a:avLst/>
          </a:prstGeom>
          <a:noFill/>
          <a:ln w="9525">
            <a:noFill/>
            <a:miter lim="800000"/>
            <a:headEnd/>
            <a:tailEnd/>
          </a:ln>
        </p:spPr>
        <p:txBody>
          <a:bodyPr anchor="ctr">
            <a:prstTxWarp prst="textNoShape">
              <a:avLst/>
            </a:prstTxWarp>
            <a:spAutoFit/>
          </a:bodyPr>
          <a:lstStyle/>
          <a:p>
            <a:pPr algn="ctr">
              <a:lnSpc>
                <a:spcPct val="90000"/>
              </a:lnSpc>
            </a:pPr>
            <a:r>
              <a:rPr lang="en-US" sz="1400" b="1" dirty="0" smtClean="0">
                <a:solidFill>
                  <a:schemeClr val="tx1"/>
                </a:solidFill>
                <a:latin typeface="Arial" pitchFamily="-106" charset="0"/>
                <a:ea typeface="Arial" pitchFamily="-106" charset="0"/>
                <a:cs typeface="Arial" pitchFamily="-106" charset="0"/>
              </a:rPr>
              <a:t>72</a:t>
            </a:r>
            <a:endParaRPr lang="en-US" sz="1400" b="1" dirty="0">
              <a:solidFill>
                <a:schemeClr val="tx1"/>
              </a:solidFill>
              <a:latin typeface="Arial" pitchFamily="-106" charset="0"/>
              <a:ea typeface="Arial" pitchFamily="-106" charset="0"/>
              <a:cs typeface="Arial" pitchFamily="-106" charset="0"/>
            </a:endParaRPr>
          </a:p>
        </p:txBody>
      </p:sp>
      <p:sp>
        <p:nvSpPr>
          <p:cNvPr id="37" name="Text Box 20"/>
          <p:cNvSpPr txBox="1">
            <a:spLocks noChangeArrowheads="1"/>
          </p:cNvSpPr>
          <p:nvPr/>
        </p:nvSpPr>
        <p:spPr bwMode="auto">
          <a:xfrm>
            <a:off x="360300" y="1435098"/>
            <a:ext cx="548640" cy="289823"/>
          </a:xfrm>
          <a:prstGeom prst="rect">
            <a:avLst/>
          </a:prstGeom>
          <a:noFill/>
          <a:ln w="9525">
            <a:noFill/>
            <a:miter lim="800000"/>
            <a:headEnd/>
            <a:tailEnd/>
          </a:ln>
        </p:spPr>
        <p:txBody>
          <a:bodyPr>
            <a:prstTxWarp prst="textNoShape">
              <a:avLst/>
            </a:prstTxWarp>
            <a:spAutoFit/>
          </a:bodyPr>
          <a:lstStyle/>
          <a:p>
            <a:pPr algn="ctr">
              <a:lnSpc>
                <a:spcPct val="90000"/>
              </a:lnSpc>
            </a:pPr>
            <a:r>
              <a:rPr lang="en-US" sz="1400" b="1" dirty="0" smtClean="0">
                <a:solidFill>
                  <a:schemeClr val="tx1"/>
                </a:solidFill>
                <a:latin typeface="Arial" pitchFamily="-106" charset="0"/>
                <a:ea typeface="Arial" pitchFamily="-106" charset="0"/>
                <a:cs typeface="Arial" pitchFamily="-106" charset="0"/>
              </a:rPr>
              <a:t>0</a:t>
            </a:r>
            <a:endParaRPr lang="en-US" sz="1400" b="1" dirty="0">
              <a:solidFill>
                <a:schemeClr val="tx1"/>
              </a:solidFill>
              <a:latin typeface="Arial" pitchFamily="-106" charset="0"/>
              <a:ea typeface="Arial" pitchFamily="-106" charset="0"/>
              <a:cs typeface="Arial" pitchFamily="-106" charset="0"/>
            </a:endParaRPr>
          </a:p>
        </p:txBody>
      </p:sp>
      <p:sp>
        <p:nvSpPr>
          <p:cNvPr id="45" name="Text Box 20"/>
          <p:cNvSpPr txBox="1">
            <a:spLocks noChangeArrowheads="1"/>
          </p:cNvSpPr>
          <p:nvPr/>
        </p:nvSpPr>
        <p:spPr bwMode="auto">
          <a:xfrm>
            <a:off x="1737800" y="1435098"/>
            <a:ext cx="548640" cy="289823"/>
          </a:xfrm>
          <a:prstGeom prst="rect">
            <a:avLst/>
          </a:prstGeom>
          <a:noFill/>
          <a:ln w="9525">
            <a:noFill/>
            <a:miter lim="800000"/>
            <a:headEnd/>
            <a:tailEnd/>
          </a:ln>
        </p:spPr>
        <p:txBody>
          <a:bodyPr anchor="ctr">
            <a:prstTxWarp prst="textNoShape">
              <a:avLst/>
            </a:prstTxWarp>
            <a:spAutoFit/>
          </a:bodyPr>
          <a:lstStyle/>
          <a:p>
            <a:pPr algn="ctr">
              <a:lnSpc>
                <a:spcPct val="90000"/>
              </a:lnSpc>
            </a:pPr>
            <a:r>
              <a:rPr lang="en-US" sz="1400" b="1" dirty="0" smtClean="0">
                <a:solidFill>
                  <a:schemeClr val="tx1"/>
                </a:solidFill>
                <a:latin typeface="Arial" pitchFamily="-106" charset="0"/>
                <a:ea typeface="Arial" pitchFamily="-106" charset="0"/>
                <a:cs typeface="Arial" pitchFamily="-106" charset="0"/>
              </a:rPr>
              <a:t>12</a:t>
            </a:r>
            <a:endParaRPr lang="en-US" sz="1400" b="1" dirty="0">
              <a:solidFill>
                <a:schemeClr val="tx1"/>
              </a:solidFill>
              <a:latin typeface="Arial" pitchFamily="-106" charset="0"/>
              <a:ea typeface="Arial" pitchFamily="-106" charset="0"/>
              <a:cs typeface="Arial" pitchFamily="-106" charset="0"/>
            </a:endParaRPr>
          </a:p>
        </p:txBody>
      </p:sp>
      <p:sp>
        <p:nvSpPr>
          <p:cNvPr id="61" name="Text Box 12"/>
          <p:cNvSpPr txBox="1">
            <a:spLocks noChangeArrowheads="1"/>
          </p:cNvSpPr>
          <p:nvPr/>
        </p:nvSpPr>
        <p:spPr bwMode="auto">
          <a:xfrm>
            <a:off x="125556" y="1996177"/>
            <a:ext cx="1146468" cy="289823"/>
          </a:xfrm>
          <a:prstGeom prst="rect">
            <a:avLst/>
          </a:prstGeom>
          <a:noFill/>
          <a:ln w="9525">
            <a:noFill/>
            <a:miter lim="800000"/>
            <a:headEnd/>
            <a:tailEnd/>
          </a:ln>
        </p:spPr>
        <p:txBody>
          <a:bodyPr wrap="none" anchor="ctr">
            <a:prstTxWarp prst="textNoShape">
              <a:avLst/>
            </a:prstTxWarp>
            <a:spAutoFit/>
          </a:bodyPr>
          <a:lstStyle/>
          <a:p>
            <a:pPr algn="ctr" eaLnBrk="1" hangingPunct="1">
              <a:lnSpc>
                <a:spcPct val="90000"/>
              </a:lnSpc>
            </a:pPr>
            <a:r>
              <a:rPr lang="en-US" sz="1400" b="1" dirty="0" smtClean="0">
                <a:solidFill>
                  <a:schemeClr val="tx1"/>
                </a:solidFill>
                <a:latin typeface="Arial" pitchFamily="-107" charset="0"/>
                <a:ea typeface="Arial" pitchFamily="-107" charset="0"/>
                <a:cs typeface="Arial" pitchFamily="-107" charset="0"/>
              </a:rPr>
              <a:t>Randomize</a:t>
            </a:r>
            <a:endParaRPr lang="en-US" sz="1400" b="1" dirty="0">
              <a:solidFill>
                <a:schemeClr val="tx1"/>
              </a:solidFill>
              <a:latin typeface="Arial" pitchFamily="-107" charset="0"/>
              <a:ea typeface="Arial" pitchFamily="-107" charset="0"/>
              <a:cs typeface="Arial" pitchFamily="-107" charset="0"/>
            </a:endParaRPr>
          </a:p>
        </p:txBody>
      </p:sp>
      <p:sp>
        <p:nvSpPr>
          <p:cNvPr id="64" name="Text Box 20"/>
          <p:cNvSpPr txBox="1">
            <a:spLocks noChangeArrowheads="1"/>
          </p:cNvSpPr>
          <p:nvPr/>
        </p:nvSpPr>
        <p:spPr bwMode="auto">
          <a:xfrm>
            <a:off x="-73468" y="1428940"/>
            <a:ext cx="759268" cy="289823"/>
          </a:xfrm>
          <a:prstGeom prst="rect">
            <a:avLst/>
          </a:prstGeom>
          <a:noFill/>
          <a:ln w="9525">
            <a:noFill/>
            <a:miter lim="800000"/>
            <a:headEnd/>
            <a:tailEnd/>
          </a:ln>
        </p:spPr>
        <p:txBody>
          <a:bodyPr anchor="ctr">
            <a:prstTxWarp prst="textNoShape">
              <a:avLst/>
            </a:prstTxWarp>
            <a:spAutoFit/>
          </a:bodyPr>
          <a:lstStyle/>
          <a:p>
            <a:pPr algn="ctr">
              <a:lnSpc>
                <a:spcPct val="90000"/>
              </a:lnSpc>
            </a:pPr>
            <a:r>
              <a:rPr lang="en-US" sz="1400" b="1" dirty="0" smtClean="0">
                <a:solidFill>
                  <a:schemeClr val="tx1"/>
                </a:solidFill>
                <a:latin typeface="Arial" pitchFamily="-106" charset="0"/>
                <a:ea typeface="Arial" pitchFamily="-106" charset="0"/>
                <a:cs typeface="Arial" pitchFamily="-106" charset="0"/>
              </a:rPr>
              <a:t>Week</a:t>
            </a:r>
            <a:endParaRPr lang="en-US" sz="1400" b="1" dirty="0">
              <a:solidFill>
                <a:schemeClr val="tx1"/>
              </a:solidFill>
              <a:latin typeface="Arial" pitchFamily="-106" charset="0"/>
              <a:ea typeface="Arial" pitchFamily="-106" charset="0"/>
              <a:cs typeface="Arial" pitchFamily="-106" charset="0"/>
            </a:endParaRPr>
          </a:p>
        </p:txBody>
      </p:sp>
      <p:sp>
        <p:nvSpPr>
          <p:cNvPr id="48" name="Text Box 20"/>
          <p:cNvSpPr txBox="1">
            <a:spLocks noChangeArrowheads="1"/>
          </p:cNvSpPr>
          <p:nvPr/>
        </p:nvSpPr>
        <p:spPr bwMode="auto">
          <a:xfrm>
            <a:off x="3084900" y="1435098"/>
            <a:ext cx="548640" cy="289823"/>
          </a:xfrm>
          <a:prstGeom prst="rect">
            <a:avLst/>
          </a:prstGeom>
          <a:noFill/>
          <a:ln w="9525">
            <a:noFill/>
            <a:miter lim="800000"/>
            <a:headEnd/>
            <a:tailEnd/>
          </a:ln>
        </p:spPr>
        <p:txBody>
          <a:bodyPr anchor="ctr">
            <a:prstTxWarp prst="textNoShape">
              <a:avLst/>
            </a:prstTxWarp>
            <a:spAutoFit/>
          </a:bodyPr>
          <a:lstStyle/>
          <a:p>
            <a:pPr algn="ctr">
              <a:lnSpc>
                <a:spcPct val="90000"/>
              </a:lnSpc>
            </a:pPr>
            <a:r>
              <a:rPr lang="en-US" sz="1400" b="1" dirty="0" smtClean="0">
                <a:solidFill>
                  <a:schemeClr val="tx1"/>
                </a:solidFill>
                <a:latin typeface="Arial" pitchFamily="-106" charset="0"/>
                <a:ea typeface="Arial" pitchFamily="-106" charset="0"/>
                <a:cs typeface="Arial" pitchFamily="-106" charset="0"/>
              </a:rPr>
              <a:t>24</a:t>
            </a:r>
            <a:endParaRPr lang="en-US" sz="1400" b="1" dirty="0">
              <a:solidFill>
                <a:schemeClr val="tx1"/>
              </a:solidFill>
              <a:latin typeface="Arial" pitchFamily="-106" charset="0"/>
              <a:ea typeface="Arial" pitchFamily="-106" charset="0"/>
              <a:cs typeface="Arial" pitchFamily="-106" charset="0"/>
            </a:endParaRPr>
          </a:p>
        </p:txBody>
      </p:sp>
      <p:sp>
        <p:nvSpPr>
          <p:cNvPr id="5" name="Content Placeholder 4"/>
          <p:cNvSpPr>
            <a:spLocks noGrp="1"/>
          </p:cNvSpPr>
          <p:nvPr>
            <p:ph sz="quarter" idx="13"/>
          </p:nvPr>
        </p:nvSpPr>
        <p:spPr/>
        <p:txBody>
          <a:bodyPr/>
          <a:lstStyle/>
          <a:p>
            <a:r>
              <a:rPr lang="en-US" dirty="0">
                <a:latin typeface="Arial" pitchFamily="-106" charset="0"/>
              </a:rPr>
              <a:t>Source: </a:t>
            </a:r>
            <a:r>
              <a:rPr lang="en-US" dirty="0" err="1">
                <a:latin typeface="Arial" pitchFamily="-106" charset="0"/>
              </a:rPr>
              <a:t>Hadziyannis</a:t>
            </a:r>
            <a:r>
              <a:rPr lang="en-US" dirty="0">
                <a:latin typeface="Arial" pitchFamily="-106" charset="0"/>
              </a:rPr>
              <a:t> SJ, et. al. Ann Intern Med. 2004;140:346-55. </a:t>
            </a:r>
          </a:p>
        </p:txBody>
      </p:sp>
      <p:sp>
        <p:nvSpPr>
          <p:cNvPr id="2" name="Title 1"/>
          <p:cNvSpPr>
            <a:spLocks noGrp="1"/>
          </p:cNvSpPr>
          <p:nvPr>
            <p:ph type="title"/>
          </p:nvPr>
        </p:nvSpPr>
        <p:spPr/>
        <p:txBody>
          <a:bodyPr>
            <a:noAutofit/>
          </a:bodyPr>
          <a:lstStyle/>
          <a:p>
            <a:r>
              <a:rPr lang="en-US" sz="2400" dirty="0" err="1">
                <a:solidFill>
                  <a:srgbClr val="F0EADC"/>
                </a:solidFill>
                <a:latin typeface="Arial" pitchFamily="-106" charset="0"/>
              </a:rPr>
              <a:t>Peginterferon</a:t>
            </a:r>
            <a:r>
              <a:rPr lang="en-US" sz="2400" dirty="0">
                <a:solidFill>
                  <a:srgbClr val="F0EADC"/>
                </a:solidFill>
                <a:latin typeface="Arial" pitchFamily="-106" charset="0"/>
              </a:rPr>
              <a:t> alfa-2a + Ribavirin for Chronic HCV</a:t>
            </a:r>
            <a:r>
              <a:rPr lang="en-US" sz="2800" dirty="0">
                <a:latin typeface="Arial" pitchFamily="-106" charset="0"/>
              </a:rPr>
              <a:t/>
            </a:r>
            <a:br>
              <a:rPr lang="en-US" sz="2800" dirty="0">
                <a:latin typeface="Arial" pitchFamily="-106" charset="0"/>
              </a:rPr>
            </a:br>
            <a:r>
              <a:rPr lang="en-US" sz="2800" dirty="0">
                <a:solidFill>
                  <a:srgbClr val="FFFFFF"/>
                </a:solidFill>
                <a:latin typeface="Arial" pitchFamily="-106" charset="0"/>
              </a:rPr>
              <a:t>Treatment Duration and Ribavirin </a:t>
            </a:r>
            <a:r>
              <a:rPr lang="en-US" sz="2800" dirty="0" smtClean="0">
                <a:solidFill>
                  <a:srgbClr val="FFFFFF"/>
                </a:solidFill>
                <a:latin typeface="Arial" pitchFamily="-106" charset="0"/>
              </a:rPr>
              <a:t>Dose</a:t>
            </a:r>
            <a:endParaRPr lang="en-US" sz="2800" dirty="0">
              <a:solidFill>
                <a:srgbClr val="FFFFFF"/>
              </a:solidFill>
            </a:endParaRPr>
          </a:p>
        </p:txBody>
      </p:sp>
      <p:cxnSp>
        <p:nvCxnSpPr>
          <p:cNvPr id="25" name="Straight Connector 24"/>
          <p:cNvCxnSpPr/>
          <p:nvPr/>
        </p:nvCxnSpPr>
        <p:spPr>
          <a:xfrm>
            <a:off x="3356173" y="3008540"/>
            <a:ext cx="2331716" cy="0"/>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6" name="Rectangle 25"/>
          <p:cNvSpPr/>
          <p:nvPr/>
        </p:nvSpPr>
        <p:spPr>
          <a:xfrm>
            <a:off x="5630160" y="2806360"/>
            <a:ext cx="794004" cy="40538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latin typeface="Arial"/>
                <a:cs typeface="Arial"/>
              </a:rPr>
              <a:t>SVR24</a:t>
            </a:r>
            <a:endParaRPr lang="en-US" sz="1400" dirty="0">
              <a:solidFill>
                <a:srgbClr val="000000"/>
              </a:solidFill>
              <a:latin typeface="Arial"/>
              <a:cs typeface="Arial"/>
            </a:endParaRPr>
          </a:p>
        </p:txBody>
      </p:sp>
      <p:cxnSp>
        <p:nvCxnSpPr>
          <p:cNvPr id="32" name="Straight Connector 31"/>
          <p:cNvCxnSpPr/>
          <p:nvPr/>
        </p:nvCxnSpPr>
        <p:spPr>
          <a:xfrm>
            <a:off x="3356173" y="3886200"/>
            <a:ext cx="2331716" cy="0"/>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5" name="Rectangle 34"/>
          <p:cNvSpPr/>
          <p:nvPr/>
        </p:nvSpPr>
        <p:spPr>
          <a:xfrm>
            <a:off x="5664180" y="3684020"/>
            <a:ext cx="794004" cy="40538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latin typeface="Arial"/>
                <a:cs typeface="Arial"/>
              </a:rPr>
              <a:t>SVR24</a:t>
            </a:r>
            <a:endParaRPr lang="en-US" sz="1400" dirty="0">
              <a:solidFill>
                <a:srgbClr val="000000"/>
              </a:solidFill>
              <a:latin typeface="Arial"/>
              <a:cs typeface="Arial"/>
            </a:endParaRPr>
          </a:p>
        </p:txBody>
      </p:sp>
      <p:cxnSp>
        <p:nvCxnSpPr>
          <p:cNvPr id="38" name="Straight Connector 37"/>
          <p:cNvCxnSpPr/>
          <p:nvPr/>
        </p:nvCxnSpPr>
        <p:spPr>
          <a:xfrm>
            <a:off x="6052440" y="4826000"/>
            <a:ext cx="2331716" cy="0"/>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9" name="Rectangle 38"/>
          <p:cNvSpPr/>
          <p:nvPr/>
        </p:nvSpPr>
        <p:spPr>
          <a:xfrm>
            <a:off x="8311680" y="4623820"/>
            <a:ext cx="794004" cy="40538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latin typeface="Arial"/>
                <a:cs typeface="Arial"/>
              </a:rPr>
              <a:t>SVR24</a:t>
            </a:r>
            <a:endParaRPr lang="en-US" sz="1400" dirty="0">
              <a:solidFill>
                <a:srgbClr val="000000"/>
              </a:solidFill>
              <a:latin typeface="Arial"/>
              <a:cs typeface="Arial"/>
            </a:endParaRPr>
          </a:p>
        </p:txBody>
      </p:sp>
      <p:cxnSp>
        <p:nvCxnSpPr>
          <p:cNvPr id="43" name="Straight Connector 42"/>
          <p:cNvCxnSpPr/>
          <p:nvPr/>
        </p:nvCxnSpPr>
        <p:spPr>
          <a:xfrm>
            <a:off x="6052440" y="5715000"/>
            <a:ext cx="2331716" cy="0"/>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4" name="Rectangle 43"/>
          <p:cNvSpPr/>
          <p:nvPr/>
        </p:nvSpPr>
        <p:spPr>
          <a:xfrm>
            <a:off x="8311680" y="5512820"/>
            <a:ext cx="794004" cy="40538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latin typeface="Arial"/>
                <a:cs typeface="Arial"/>
              </a:rPr>
              <a:t>SVR24</a:t>
            </a:r>
            <a:endParaRPr lang="en-US" sz="1400" dirty="0">
              <a:solidFill>
                <a:srgbClr val="000000"/>
              </a:solidFill>
              <a:latin typeface="Arial"/>
              <a:cs typeface="Arial"/>
            </a:endParaRPr>
          </a:p>
        </p:txBody>
      </p:sp>
    </p:spTree>
    <p:extLst>
      <p:ext uri="{BB962C8B-B14F-4D97-AF65-F5344CB8AC3E}">
        <p14:creationId xmlns:p14="http://schemas.microsoft.com/office/powerpoint/2010/main" val="3127868004"/>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 name="Object 2"/>
          <p:cNvGraphicFramePr>
            <a:graphicFrameLocks noChangeAspect="1"/>
          </p:cNvGraphicFramePr>
          <p:nvPr>
            <p:extLst>
              <p:ext uri="{D42A27DB-BD31-4B8C-83A1-F6EECF244321}">
                <p14:modId xmlns:p14="http://schemas.microsoft.com/office/powerpoint/2010/main" val="1571323702"/>
              </p:ext>
            </p:extLst>
          </p:nvPr>
        </p:nvGraphicFramePr>
        <p:xfrm>
          <a:off x="457058" y="1876839"/>
          <a:ext cx="8229883" cy="4371561"/>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noAutofit/>
          </a:bodyPr>
          <a:lstStyle/>
          <a:p>
            <a:r>
              <a:rPr lang="en-US" sz="2400" dirty="0" err="1">
                <a:solidFill>
                  <a:schemeClr val="accent5">
                    <a:lumMod val="20000"/>
                    <a:lumOff val="80000"/>
                  </a:schemeClr>
                </a:solidFill>
                <a:latin typeface="Arial" pitchFamily="-106" charset="0"/>
              </a:rPr>
              <a:t>Peginterferon</a:t>
            </a:r>
            <a:r>
              <a:rPr lang="en-US" sz="2400" dirty="0">
                <a:solidFill>
                  <a:schemeClr val="accent5">
                    <a:lumMod val="20000"/>
                    <a:lumOff val="80000"/>
                  </a:schemeClr>
                </a:solidFill>
                <a:latin typeface="Arial" pitchFamily="-106" charset="0"/>
              </a:rPr>
              <a:t> alfa-2a + Ribavirin for Chronic HCV</a:t>
            </a:r>
            <a:r>
              <a:rPr lang="en-US" sz="2400" dirty="0">
                <a:latin typeface="Arial" pitchFamily="-106" charset="0"/>
              </a:rPr>
              <a:t/>
            </a:r>
            <a:br>
              <a:rPr lang="en-US" sz="2400" dirty="0">
                <a:latin typeface="Arial" pitchFamily="-106" charset="0"/>
              </a:rPr>
            </a:br>
            <a:r>
              <a:rPr lang="en-US" sz="2400" dirty="0">
                <a:solidFill>
                  <a:srgbClr val="FFFFFF"/>
                </a:solidFill>
                <a:latin typeface="Arial" pitchFamily="-106" charset="0"/>
              </a:rPr>
              <a:t>Treatment Duration and Ribavirin </a:t>
            </a:r>
            <a:r>
              <a:rPr lang="en-US" sz="2400" dirty="0" smtClean="0">
                <a:solidFill>
                  <a:srgbClr val="FFFFFF"/>
                </a:solidFill>
                <a:latin typeface="Arial" pitchFamily="-106" charset="0"/>
              </a:rPr>
              <a:t>Dose</a:t>
            </a:r>
            <a:endParaRPr lang="en-US" sz="2400" dirty="0">
              <a:solidFill>
                <a:srgbClr val="FFFFFF"/>
              </a:solidFill>
            </a:endParaRPr>
          </a:p>
        </p:txBody>
      </p:sp>
      <p:sp>
        <p:nvSpPr>
          <p:cNvPr id="6" name="Text Placeholder 5"/>
          <p:cNvSpPr>
            <a:spLocks noGrp="1"/>
          </p:cNvSpPr>
          <p:nvPr>
            <p:ph type="body" idx="10"/>
          </p:nvPr>
        </p:nvSpPr>
        <p:spPr/>
        <p:txBody>
          <a:bodyPr/>
          <a:lstStyle/>
          <a:p>
            <a:pPr defTabSz="457200"/>
            <a:r>
              <a:rPr lang="en-US" dirty="0" smtClean="0">
                <a:solidFill>
                  <a:schemeClr val="bg1"/>
                </a:solidFill>
                <a:latin typeface="Arial" pitchFamily="-106" charset="0"/>
              </a:rPr>
              <a:t>SVR24 Rates, by Regimen</a:t>
            </a:r>
            <a:endParaRPr lang="en-US" dirty="0">
              <a:solidFill>
                <a:schemeClr val="bg1"/>
              </a:solidFill>
              <a:latin typeface="Arial" pitchFamily="-106" charset="0"/>
            </a:endParaRPr>
          </a:p>
        </p:txBody>
      </p:sp>
      <p:sp>
        <p:nvSpPr>
          <p:cNvPr id="5" name="Content Placeholder 4"/>
          <p:cNvSpPr>
            <a:spLocks noGrp="1"/>
          </p:cNvSpPr>
          <p:nvPr>
            <p:ph sz="quarter" idx="13"/>
          </p:nvPr>
        </p:nvSpPr>
        <p:spPr/>
        <p:txBody>
          <a:bodyPr/>
          <a:lstStyle/>
          <a:p>
            <a:r>
              <a:rPr lang="en-US" dirty="0">
                <a:latin typeface="Arial" pitchFamily="-106" charset="0"/>
              </a:rPr>
              <a:t>Source: </a:t>
            </a:r>
            <a:r>
              <a:rPr lang="en-US" dirty="0" err="1">
                <a:latin typeface="Arial" pitchFamily="-106" charset="0"/>
              </a:rPr>
              <a:t>Hadziyannis</a:t>
            </a:r>
            <a:r>
              <a:rPr lang="en-US" dirty="0">
                <a:latin typeface="Arial" pitchFamily="-106" charset="0"/>
              </a:rPr>
              <a:t> SJ, et. al. Ann Intern Med. 2004;140:346-55. </a:t>
            </a:r>
          </a:p>
        </p:txBody>
      </p:sp>
      <p:sp>
        <p:nvSpPr>
          <p:cNvPr id="7" name="Rectangle 6"/>
          <p:cNvSpPr/>
          <p:nvPr/>
        </p:nvSpPr>
        <p:spPr>
          <a:xfrm>
            <a:off x="1775453" y="5354379"/>
            <a:ext cx="712795" cy="33528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dirty="0" smtClean="0">
                <a:solidFill>
                  <a:schemeClr val="bg1"/>
                </a:solidFill>
                <a:latin typeface="Arial"/>
                <a:cs typeface="Arial"/>
              </a:rPr>
              <a:t>n = 101</a:t>
            </a:r>
            <a:endParaRPr lang="en-US" sz="1200" dirty="0">
              <a:solidFill>
                <a:schemeClr val="bg1"/>
              </a:solidFill>
              <a:latin typeface="Arial"/>
              <a:cs typeface="Arial"/>
            </a:endParaRPr>
          </a:p>
        </p:txBody>
      </p:sp>
      <p:sp>
        <p:nvSpPr>
          <p:cNvPr id="8" name="Rectangle 7"/>
          <p:cNvSpPr/>
          <p:nvPr/>
        </p:nvSpPr>
        <p:spPr>
          <a:xfrm>
            <a:off x="2503259" y="5354379"/>
            <a:ext cx="731082" cy="33528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dirty="0" smtClean="0">
                <a:solidFill>
                  <a:schemeClr val="bg1"/>
                </a:solidFill>
                <a:latin typeface="Arial"/>
                <a:cs typeface="Arial"/>
              </a:rPr>
              <a:t>n = 118</a:t>
            </a:r>
            <a:endParaRPr lang="en-US" sz="1200" dirty="0">
              <a:solidFill>
                <a:schemeClr val="bg1"/>
              </a:solidFill>
              <a:latin typeface="Arial"/>
              <a:cs typeface="Arial"/>
            </a:endParaRPr>
          </a:p>
        </p:txBody>
      </p:sp>
      <p:sp>
        <p:nvSpPr>
          <p:cNvPr id="9" name="Rectangle 8"/>
          <p:cNvSpPr/>
          <p:nvPr/>
        </p:nvSpPr>
        <p:spPr>
          <a:xfrm>
            <a:off x="3200399" y="5354379"/>
            <a:ext cx="731082" cy="33528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dirty="0" smtClean="0">
                <a:solidFill>
                  <a:schemeClr val="bg1"/>
                </a:solidFill>
                <a:latin typeface="Arial"/>
                <a:cs typeface="Arial"/>
              </a:rPr>
              <a:t>n = 250</a:t>
            </a:r>
            <a:endParaRPr lang="en-US" sz="1200" dirty="0">
              <a:solidFill>
                <a:schemeClr val="bg1"/>
              </a:solidFill>
              <a:latin typeface="Arial"/>
              <a:cs typeface="Arial"/>
            </a:endParaRPr>
          </a:p>
        </p:txBody>
      </p:sp>
      <p:sp>
        <p:nvSpPr>
          <p:cNvPr id="10" name="Rectangle 9"/>
          <p:cNvSpPr/>
          <p:nvPr/>
        </p:nvSpPr>
        <p:spPr>
          <a:xfrm>
            <a:off x="3936425" y="5354379"/>
            <a:ext cx="731082" cy="33528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dirty="0">
                <a:solidFill>
                  <a:schemeClr val="bg1"/>
                </a:solidFill>
                <a:latin typeface="Arial"/>
                <a:cs typeface="Arial"/>
              </a:rPr>
              <a:t>n</a:t>
            </a:r>
            <a:r>
              <a:rPr lang="en-US" sz="1200" dirty="0" smtClean="0">
                <a:solidFill>
                  <a:schemeClr val="bg1"/>
                </a:solidFill>
                <a:latin typeface="Arial"/>
                <a:cs typeface="Arial"/>
              </a:rPr>
              <a:t> = 271</a:t>
            </a:r>
            <a:endParaRPr lang="en-US" sz="1200" dirty="0">
              <a:solidFill>
                <a:schemeClr val="bg1"/>
              </a:solidFill>
              <a:latin typeface="Arial"/>
              <a:cs typeface="Arial"/>
            </a:endParaRPr>
          </a:p>
        </p:txBody>
      </p:sp>
      <p:sp>
        <p:nvSpPr>
          <p:cNvPr id="11" name="Rectangle 10"/>
          <p:cNvSpPr/>
          <p:nvPr/>
        </p:nvSpPr>
        <p:spPr>
          <a:xfrm>
            <a:off x="5342160" y="5354379"/>
            <a:ext cx="712795" cy="33528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dirty="0" smtClean="0">
                <a:solidFill>
                  <a:schemeClr val="bg1"/>
                </a:solidFill>
                <a:latin typeface="Arial"/>
                <a:cs typeface="Arial"/>
              </a:rPr>
              <a:t>n = 96</a:t>
            </a:r>
            <a:endParaRPr lang="en-US" sz="1200" dirty="0">
              <a:solidFill>
                <a:schemeClr val="bg1"/>
              </a:solidFill>
              <a:latin typeface="Arial"/>
              <a:cs typeface="Arial"/>
            </a:endParaRPr>
          </a:p>
        </p:txBody>
      </p:sp>
      <p:sp>
        <p:nvSpPr>
          <p:cNvPr id="12" name="Rectangle 11"/>
          <p:cNvSpPr/>
          <p:nvPr/>
        </p:nvSpPr>
        <p:spPr>
          <a:xfrm>
            <a:off x="6069966" y="5354379"/>
            <a:ext cx="731082" cy="33528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dirty="0" smtClean="0">
                <a:solidFill>
                  <a:schemeClr val="bg1"/>
                </a:solidFill>
                <a:latin typeface="Arial"/>
                <a:cs typeface="Arial"/>
              </a:rPr>
              <a:t>n = 144</a:t>
            </a:r>
            <a:endParaRPr lang="en-US" sz="1200" dirty="0">
              <a:solidFill>
                <a:schemeClr val="bg1"/>
              </a:solidFill>
              <a:latin typeface="Arial"/>
              <a:cs typeface="Arial"/>
            </a:endParaRPr>
          </a:p>
        </p:txBody>
      </p:sp>
      <p:sp>
        <p:nvSpPr>
          <p:cNvPr id="13" name="Rectangle 12"/>
          <p:cNvSpPr/>
          <p:nvPr/>
        </p:nvSpPr>
        <p:spPr>
          <a:xfrm>
            <a:off x="6767106" y="5354379"/>
            <a:ext cx="731082" cy="33528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dirty="0" smtClean="0">
                <a:solidFill>
                  <a:schemeClr val="bg1"/>
                </a:solidFill>
                <a:latin typeface="Arial"/>
                <a:cs typeface="Arial"/>
              </a:rPr>
              <a:t>n = 99</a:t>
            </a:r>
            <a:endParaRPr lang="en-US" sz="1200" dirty="0">
              <a:solidFill>
                <a:schemeClr val="bg1"/>
              </a:solidFill>
              <a:latin typeface="Arial"/>
              <a:cs typeface="Arial"/>
            </a:endParaRPr>
          </a:p>
        </p:txBody>
      </p:sp>
      <p:sp>
        <p:nvSpPr>
          <p:cNvPr id="14" name="Rectangle 13"/>
          <p:cNvSpPr/>
          <p:nvPr/>
        </p:nvSpPr>
        <p:spPr>
          <a:xfrm>
            <a:off x="7503132" y="5354379"/>
            <a:ext cx="731082" cy="33528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dirty="0">
                <a:solidFill>
                  <a:schemeClr val="bg1"/>
                </a:solidFill>
                <a:latin typeface="Arial"/>
                <a:cs typeface="Arial"/>
              </a:rPr>
              <a:t>n</a:t>
            </a:r>
            <a:r>
              <a:rPr lang="en-US" sz="1200" dirty="0" smtClean="0">
                <a:solidFill>
                  <a:schemeClr val="bg1"/>
                </a:solidFill>
                <a:latin typeface="Arial"/>
                <a:cs typeface="Arial"/>
              </a:rPr>
              <a:t> = 153</a:t>
            </a:r>
            <a:endParaRPr lang="en-US" sz="1200" dirty="0">
              <a:solidFill>
                <a:schemeClr val="bg1"/>
              </a:solidFill>
              <a:latin typeface="Arial"/>
              <a:cs typeface="Arial"/>
            </a:endParaRPr>
          </a:p>
        </p:txBody>
      </p:sp>
    </p:spTree>
    <p:extLst>
      <p:ext uri="{BB962C8B-B14F-4D97-AF65-F5344CB8AC3E}">
        <p14:creationId xmlns:p14="http://schemas.microsoft.com/office/powerpoint/2010/main" val="1705970377"/>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 name="Object 2"/>
          <p:cNvGraphicFramePr>
            <a:graphicFrameLocks noChangeAspect="1"/>
          </p:cNvGraphicFramePr>
          <p:nvPr>
            <p:extLst>
              <p:ext uri="{D42A27DB-BD31-4B8C-83A1-F6EECF244321}">
                <p14:modId xmlns:p14="http://schemas.microsoft.com/office/powerpoint/2010/main" val="2452945581"/>
              </p:ext>
            </p:extLst>
          </p:nvPr>
        </p:nvGraphicFramePr>
        <p:xfrm>
          <a:off x="893763" y="1828800"/>
          <a:ext cx="7353300" cy="4371561"/>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noAutofit/>
          </a:bodyPr>
          <a:lstStyle/>
          <a:p>
            <a:r>
              <a:rPr lang="en-US" sz="2800" dirty="0" err="1">
                <a:latin typeface="Arial" pitchFamily="-106" charset="0"/>
              </a:rPr>
              <a:t>Peginterferon</a:t>
            </a:r>
            <a:r>
              <a:rPr lang="en-US" sz="2800" dirty="0">
                <a:latin typeface="Arial" pitchFamily="-106" charset="0"/>
              </a:rPr>
              <a:t> alfa-2a + Ribavirin for Chronic HCV</a:t>
            </a:r>
            <a:br>
              <a:rPr lang="en-US" sz="2800" dirty="0">
                <a:latin typeface="Arial" pitchFamily="-106" charset="0"/>
              </a:rPr>
            </a:br>
            <a:r>
              <a:rPr lang="en-US" sz="2800" dirty="0">
                <a:solidFill>
                  <a:srgbClr val="FFFFFF"/>
                </a:solidFill>
                <a:latin typeface="Arial" pitchFamily="-106" charset="0"/>
              </a:rPr>
              <a:t>Treatment Duration and Ribavirin </a:t>
            </a:r>
            <a:r>
              <a:rPr lang="en-US" sz="2800" dirty="0" smtClean="0">
                <a:solidFill>
                  <a:srgbClr val="FFFFFF"/>
                </a:solidFill>
                <a:latin typeface="Arial" pitchFamily="-106" charset="0"/>
              </a:rPr>
              <a:t>Dose</a:t>
            </a:r>
            <a:endParaRPr lang="en-US" sz="2800" dirty="0">
              <a:solidFill>
                <a:srgbClr val="FFFFFF"/>
              </a:solidFill>
            </a:endParaRPr>
          </a:p>
        </p:txBody>
      </p:sp>
      <p:sp>
        <p:nvSpPr>
          <p:cNvPr id="6" name="Text Placeholder 5"/>
          <p:cNvSpPr>
            <a:spLocks noGrp="1"/>
          </p:cNvSpPr>
          <p:nvPr>
            <p:ph type="body" idx="10"/>
          </p:nvPr>
        </p:nvSpPr>
        <p:spPr/>
        <p:txBody>
          <a:bodyPr/>
          <a:lstStyle/>
          <a:p>
            <a:pPr defTabSz="457200"/>
            <a:r>
              <a:rPr lang="en-US" dirty="0">
                <a:solidFill>
                  <a:schemeClr val="bg1"/>
                </a:solidFill>
                <a:latin typeface="Arial" pitchFamily="-106" charset="0"/>
              </a:rPr>
              <a:t>Rates of </a:t>
            </a:r>
            <a:r>
              <a:rPr lang="en-US" dirty="0" smtClean="0">
                <a:solidFill>
                  <a:schemeClr val="bg1"/>
                </a:solidFill>
                <a:latin typeface="Arial" pitchFamily="-106" charset="0"/>
              </a:rPr>
              <a:t>SVR with Different Peginterferon + </a:t>
            </a:r>
            <a:r>
              <a:rPr lang="en-US" dirty="0" err="1" smtClean="0">
                <a:solidFill>
                  <a:schemeClr val="bg1"/>
                </a:solidFill>
                <a:latin typeface="Arial" pitchFamily="-106" charset="0"/>
              </a:rPr>
              <a:t>Ribavivirn</a:t>
            </a:r>
            <a:r>
              <a:rPr lang="en-US" dirty="0" smtClean="0">
                <a:solidFill>
                  <a:schemeClr val="bg1"/>
                </a:solidFill>
                <a:latin typeface="Arial" pitchFamily="-106" charset="0"/>
              </a:rPr>
              <a:t> Regimens</a:t>
            </a:r>
            <a:endParaRPr lang="en-US" dirty="0">
              <a:solidFill>
                <a:schemeClr val="bg1"/>
              </a:solidFill>
              <a:latin typeface="Arial" pitchFamily="-106" charset="0"/>
            </a:endParaRPr>
          </a:p>
        </p:txBody>
      </p:sp>
      <p:sp>
        <p:nvSpPr>
          <p:cNvPr id="5" name="Content Placeholder 4"/>
          <p:cNvSpPr>
            <a:spLocks noGrp="1"/>
          </p:cNvSpPr>
          <p:nvPr>
            <p:ph sz="quarter" idx="13"/>
          </p:nvPr>
        </p:nvSpPr>
        <p:spPr/>
        <p:txBody>
          <a:bodyPr/>
          <a:lstStyle/>
          <a:p>
            <a:r>
              <a:rPr lang="en-US" dirty="0">
                <a:latin typeface="Arial" pitchFamily="-106" charset="0"/>
              </a:rPr>
              <a:t>Source: </a:t>
            </a:r>
            <a:r>
              <a:rPr lang="en-US" dirty="0" err="1">
                <a:latin typeface="Arial" pitchFamily="-106" charset="0"/>
              </a:rPr>
              <a:t>Hadziyannis</a:t>
            </a:r>
            <a:r>
              <a:rPr lang="en-US" dirty="0">
                <a:latin typeface="Arial" pitchFamily="-106" charset="0"/>
              </a:rPr>
              <a:t> SJ, et. al. Ann Intern Med. 2004;140:346-55. </a:t>
            </a:r>
          </a:p>
        </p:txBody>
      </p:sp>
      <p:sp>
        <p:nvSpPr>
          <p:cNvPr id="7" name="Text Box 12"/>
          <p:cNvSpPr txBox="1">
            <a:spLocks noChangeArrowheads="1"/>
          </p:cNvSpPr>
          <p:nvPr/>
        </p:nvSpPr>
        <p:spPr bwMode="auto">
          <a:xfrm>
            <a:off x="4032419" y="6096000"/>
            <a:ext cx="1816477" cy="289823"/>
          </a:xfrm>
          <a:prstGeom prst="rect">
            <a:avLst/>
          </a:prstGeom>
          <a:noFill/>
          <a:ln w="9525">
            <a:noFill/>
            <a:miter lim="800000"/>
            <a:headEnd/>
            <a:tailEnd/>
          </a:ln>
        </p:spPr>
        <p:txBody>
          <a:bodyPr wrap="none" anchor="ctr">
            <a:prstTxWarp prst="textNoShape">
              <a:avLst/>
            </a:prstTxWarp>
            <a:spAutoFit/>
          </a:bodyPr>
          <a:lstStyle/>
          <a:p>
            <a:pPr algn="ctr" eaLnBrk="1" hangingPunct="1">
              <a:lnSpc>
                <a:spcPct val="90000"/>
              </a:lnSpc>
            </a:pPr>
            <a:r>
              <a:rPr lang="en-US" sz="1400" dirty="0" smtClean="0">
                <a:solidFill>
                  <a:schemeClr val="tx1"/>
                </a:solidFill>
                <a:latin typeface="Arial" pitchFamily="-107" charset="0"/>
                <a:ea typeface="Arial" pitchFamily="-107" charset="0"/>
                <a:cs typeface="Arial" pitchFamily="-107" charset="0"/>
              </a:rPr>
              <a:t>(≤ 2 x 10</a:t>
            </a:r>
            <a:r>
              <a:rPr lang="en-US" sz="1400" baseline="30000" dirty="0" smtClean="0">
                <a:solidFill>
                  <a:schemeClr val="tx1"/>
                </a:solidFill>
                <a:latin typeface="Arial" pitchFamily="-107" charset="0"/>
                <a:ea typeface="Arial" pitchFamily="-107" charset="0"/>
                <a:cs typeface="Arial" pitchFamily="-107" charset="0"/>
              </a:rPr>
              <a:t>6</a:t>
            </a:r>
            <a:r>
              <a:rPr lang="en-US" sz="1400" dirty="0" smtClean="0">
                <a:solidFill>
                  <a:schemeClr val="tx1"/>
                </a:solidFill>
                <a:latin typeface="Arial" pitchFamily="-107" charset="0"/>
                <a:ea typeface="Arial" pitchFamily="-107" charset="0"/>
                <a:cs typeface="Arial" pitchFamily="-107" charset="0"/>
              </a:rPr>
              <a:t> copies/ml)</a:t>
            </a:r>
            <a:endParaRPr lang="en-US" sz="1400" dirty="0">
              <a:solidFill>
                <a:schemeClr val="tx1"/>
              </a:solidFill>
              <a:latin typeface="Arial" pitchFamily="-107" charset="0"/>
              <a:ea typeface="Arial" pitchFamily="-107" charset="0"/>
              <a:cs typeface="Arial" pitchFamily="-107" charset="0"/>
            </a:endParaRPr>
          </a:p>
        </p:txBody>
      </p:sp>
      <p:sp>
        <p:nvSpPr>
          <p:cNvPr id="8" name="Text Box 12"/>
          <p:cNvSpPr txBox="1">
            <a:spLocks noChangeArrowheads="1"/>
          </p:cNvSpPr>
          <p:nvPr/>
        </p:nvSpPr>
        <p:spPr bwMode="auto">
          <a:xfrm>
            <a:off x="6172200" y="6096000"/>
            <a:ext cx="1822789" cy="289823"/>
          </a:xfrm>
          <a:prstGeom prst="rect">
            <a:avLst/>
          </a:prstGeom>
          <a:noFill/>
          <a:ln w="9525">
            <a:noFill/>
            <a:miter lim="800000"/>
            <a:headEnd/>
            <a:tailEnd/>
          </a:ln>
        </p:spPr>
        <p:txBody>
          <a:bodyPr wrap="none" anchor="ctr">
            <a:prstTxWarp prst="textNoShape">
              <a:avLst/>
            </a:prstTxWarp>
            <a:spAutoFit/>
          </a:bodyPr>
          <a:lstStyle/>
          <a:p>
            <a:pPr algn="ctr" eaLnBrk="1" hangingPunct="1">
              <a:lnSpc>
                <a:spcPct val="90000"/>
              </a:lnSpc>
            </a:pPr>
            <a:r>
              <a:rPr lang="en-US" sz="1400" dirty="0" smtClean="0">
                <a:latin typeface="Arial" pitchFamily="-107" charset="0"/>
                <a:ea typeface="Arial" pitchFamily="-107" charset="0"/>
                <a:cs typeface="Arial" pitchFamily="-107" charset="0"/>
              </a:rPr>
              <a:t>(&gt;</a:t>
            </a:r>
            <a:r>
              <a:rPr lang="en-US" sz="1400" dirty="0" smtClean="0">
                <a:solidFill>
                  <a:schemeClr val="tx1"/>
                </a:solidFill>
                <a:latin typeface="Arial" pitchFamily="-107" charset="0"/>
                <a:ea typeface="Arial" pitchFamily="-107" charset="0"/>
                <a:cs typeface="Arial" pitchFamily="-107" charset="0"/>
              </a:rPr>
              <a:t> 2 x 10</a:t>
            </a:r>
            <a:r>
              <a:rPr lang="en-US" sz="1400" baseline="30000" dirty="0" smtClean="0">
                <a:solidFill>
                  <a:schemeClr val="tx1"/>
                </a:solidFill>
                <a:latin typeface="Arial" pitchFamily="-107" charset="0"/>
                <a:ea typeface="Arial" pitchFamily="-107" charset="0"/>
                <a:cs typeface="Arial" pitchFamily="-107" charset="0"/>
              </a:rPr>
              <a:t>6</a:t>
            </a:r>
            <a:r>
              <a:rPr lang="en-US" sz="1400" dirty="0" smtClean="0">
                <a:solidFill>
                  <a:schemeClr val="tx1"/>
                </a:solidFill>
                <a:latin typeface="Arial" pitchFamily="-107" charset="0"/>
                <a:ea typeface="Arial" pitchFamily="-107" charset="0"/>
                <a:cs typeface="Arial" pitchFamily="-107" charset="0"/>
              </a:rPr>
              <a:t> copies/ml)</a:t>
            </a:r>
            <a:endParaRPr lang="en-US" sz="1400" dirty="0">
              <a:solidFill>
                <a:schemeClr val="tx1"/>
              </a:solidFill>
              <a:latin typeface="Arial" pitchFamily="-107" charset="0"/>
              <a:ea typeface="Arial" pitchFamily="-107" charset="0"/>
              <a:cs typeface="Arial" pitchFamily="-107" charset="0"/>
            </a:endParaRPr>
          </a:p>
        </p:txBody>
      </p:sp>
    </p:spTree>
    <p:extLst>
      <p:ext uri="{BB962C8B-B14F-4D97-AF65-F5344CB8AC3E}">
        <p14:creationId xmlns:p14="http://schemas.microsoft.com/office/powerpoint/2010/main" val="3432521999"/>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lstStyle/>
          <a:p>
            <a:r>
              <a:rPr lang="en-US" dirty="0">
                <a:latin typeface="Arial" pitchFamily="-106" charset="0"/>
              </a:rPr>
              <a:t>Source: </a:t>
            </a:r>
            <a:r>
              <a:rPr lang="en-US" dirty="0" err="1">
                <a:latin typeface="Arial" pitchFamily="-106" charset="0"/>
              </a:rPr>
              <a:t>Hadziyannis</a:t>
            </a:r>
            <a:r>
              <a:rPr lang="en-US" dirty="0">
                <a:latin typeface="Arial" pitchFamily="-106" charset="0"/>
              </a:rPr>
              <a:t> SJ, et. al. Ann Intern Med. 2004;140:346-55. </a:t>
            </a:r>
          </a:p>
        </p:txBody>
      </p:sp>
      <p:sp>
        <p:nvSpPr>
          <p:cNvPr id="4" name="Title 3"/>
          <p:cNvSpPr>
            <a:spLocks noGrp="1"/>
          </p:cNvSpPr>
          <p:nvPr>
            <p:ph type="title"/>
          </p:nvPr>
        </p:nvSpPr>
        <p:spPr/>
        <p:txBody>
          <a:bodyPr>
            <a:normAutofit/>
          </a:bodyPr>
          <a:lstStyle/>
          <a:p>
            <a:r>
              <a:rPr lang="en-US" sz="2400" dirty="0" err="1">
                <a:solidFill>
                  <a:srgbClr val="F0EADC"/>
                </a:solidFill>
                <a:latin typeface="Arial" pitchFamily="-106" charset="0"/>
              </a:rPr>
              <a:t>Peginterferon</a:t>
            </a:r>
            <a:r>
              <a:rPr lang="en-US" sz="2400" dirty="0">
                <a:solidFill>
                  <a:srgbClr val="F0EADC"/>
                </a:solidFill>
                <a:latin typeface="Arial" pitchFamily="-106" charset="0"/>
              </a:rPr>
              <a:t> alfa-2a + Ribavirin for Chronic HCV</a:t>
            </a:r>
            <a:br>
              <a:rPr lang="en-US" sz="2400" dirty="0">
                <a:solidFill>
                  <a:srgbClr val="F0EADC"/>
                </a:solidFill>
                <a:latin typeface="Arial" pitchFamily="-106" charset="0"/>
              </a:rPr>
            </a:br>
            <a:r>
              <a:rPr lang="en-US" sz="2800" dirty="0">
                <a:solidFill>
                  <a:schemeClr val="bg1"/>
                </a:solidFill>
                <a:latin typeface="Arial" pitchFamily="-106" charset="0"/>
              </a:rPr>
              <a:t>Treatment Duration and Ribavirin </a:t>
            </a:r>
            <a:r>
              <a:rPr lang="en-US" sz="2800" dirty="0" smtClean="0">
                <a:solidFill>
                  <a:schemeClr val="bg1"/>
                </a:solidFill>
                <a:latin typeface="Arial" pitchFamily="-106" charset="0"/>
              </a:rPr>
              <a:t>Dose</a:t>
            </a:r>
            <a:endParaRPr lang="en-US" sz="2800" dirty="0"/>
          </a:p>
        </p:txBody>
      </p:sp>
      <p:graphicFrame>
        <p:nvGraphicFramePr>
          <p:cNvPr id="9" name="Table 8"/>
          <p:cNvGraphicFramePr>
            <a:graphicFrameLocks noGrp="1"/>
          </p:cNvGraphicFramePr>
          <p:nvPr>
            <p:extLst>
              <p:ext uri="{D42A27DB-BD31-4B8C-83A1-F6EECF244321}">
                <p14:modId xmlns:p14="http://schemas.microsoft.com/office/powerpoint/2010/main" val="3928607536"/>
              </p:ext>
            </p:extLst>
          </p:nvPr>
        </p:nvGraphicFramePr>
        <p:xfrm>
          <a:off x="0" y="2362200"/>
          <a:ext cx="9144000" cy="2397760"/>
        </p:xfrm>
        <a:graphic>
          <a:graphicData uri="http://schemas.openxmlformats.org/drawingml/2006/table">
            <a:tbl>
              <a:tblPr firstRow="1" bandRow="1">
                <a:effectLst/>
                <a:tableStyleId>{5C22544A-7EE6-4342-B048-85BDC9FD1C3A}</a:tableStyleId>
              </a:tblPr>
              <a:tblGrid>
                <a:gridCol w="9144000"/>
              </a:tblGrid>
              <a:tr h="2008632">
                <a:tc>
                  <a:txBody>
                    <a:bodyPr/>
                    <a:lstStyle/>
                    <a:p>
                      <a:pPr>
                        <a:lnSpc>
                          <a:spcPts val="3200"/>
                        </a:lnSpc>
                        <a:spcBef>
                          <a:spcPts val="800"/>
                        </a:spcBef>
                      </a:pPr>
                      <a:r>
                        <a:rPr lang="en-US" sz="2000" b="1" i="0" dirty="0" smtClean="0">
                          <a:solidFill>
                            <a:srgbClr val="800000"/>
                          </a:solidFill>
                          <a:latin typeface="Arial"/>
                          <a:cs typeface="Arial"/>
                        </a:rPr>
                        <a:t>Conclusion</a:t>
                      </a:r>
                      <a:r>
                        <a:rPr lang="en-US" sz="2000" b="0" i="0" dirty="0" smtClean="0">
                          <a:solidFill>
                            <a:schemeClr val="tx1"/>
                          </a:solidFill>
                          <a:latin typeface="Arial"/>
                          <a:cs typeface="Arial"/>
                        </a:rPr>
                        <a:t>: </a:t>
                      </a:r>
                      <a:r>
                        <a:rPr lang="en-US" sz="2000" b="0" dirty="0" smtClean="0">
                          <a:solidFill>
                            <a:srgbClr val="000000"/>
                          </a:solidFill>
                          <a:latin typeface="Arial"/>
                          <a:cs typeface="Arial"/>
                        </a:rPr>
                        <a:t>“Treatment with peginterferon-alpha2a and ribavirin may be individualized by genotype. Patients with HCV genotype 1 require treatment for 48 weeks and a standard dose of ribavirin; those with HCV genotypes 2 or 3 seem to be adequately treated with a low dose of ribavirin for 24 weeks.”</a:t>
                      </a:r>
                      <a:endParaRPr lang="en-US" sz="2000" b="0" dirty="0">
                        <a:solidFill>
                          <a:srgbClr val="000000"/>
                        </a:solidFill>
                        <a:latin typeface="Arial"/>
                        <a:cs typeface="Arial"/>
                      </a:endParaRPr>
                    </a:p>
                  </a:txBody>
                  <a:tcPr marL="457200" marR="457200" marT="182880" marB="182880" anchor="ctr">
                    <a:lnT w="28575" cap="flat" cmpd="sng" algn="ctr">
                      <a:solidFill>
                        <a:srgbClr val="326496"/>
                      </a:solidFill>
                      <a:prstDash val="solid"/>
                      <a:round/>
                      <a:headEnd type="none" w="med" len="med"/>
                      <a:tailEnd type="none" w="med" len="med"/>
                    </a:lnT>
                    <a:lnB w="28575" cap="flat" cmpd="sng" algn="ctr">
                      <a:solidFill>
                        <a:srgbClr val="326496"/>
                      </a:solidFill>
                      <a:prstDash val="solid"/>
                      <a:round/>
                      <a:headEnd type="none" w="med" len="med"/>
                      <a:tailEnd type="none" w="med" len="med"/>
                    </a:lnB>
                    <a:solidFill>
                      <a:srgbClr val="F0F0F0"/>
                    </a:solidFill>
                  </a:tcPr>
                </a:tc>
              </a:tr>
            </a:tbl>
          </a:graphicData>
        </a:graphic>
      </p:graphicFrame>
    </p:spTree>
    <p:extLst>
      <p:ext uri="{BB962C8B-B14F-4D97-AF65-F5344CB8AC3E}">
        <p14:creationId xmlns:p14="http://schemas.microsoft.com/office/powerpoint/2010/main" val="294471324"/>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2400" dirty="0" smtClean="0">
                <a:latin typeface="Arial" pitchFamily="-106" charset="0"/>
              </a:rPr>
              <a:t>Peginterferon</a:t>
            </a:r>
            <a:r>
              <a:rPr lang="en-US" sz="2400" dirty="0">
                <a:latin typeface="Arial" pitchFamily="-106" charset="0"/>
              </a:rPr>
              <a:t> </a:t>
            </a:r>
            <a:r>
              <a:rPr lang="en-US" sz="2400" dirty="0" smtClean="0">
                <a:latin typeface="Arial" pitchFamily="-106" charset="0"/>
              </a:rPr>
              <a:t>alfa</a:t>
            </a:r>
            <a:r>
              <a:rPr lang="en-US" sz="2400" dirty="0">
                <a:solidFill>
                  <a:schemeClr val="bg2"/>
                </a:solidFill>
                <a:latin typeface="Arial" pitchFamily="-106" charset="0"/>
              </a:rPr>
              <a:t>-</a:t>
            </a:r>
            <a:r>
              <a:rPr lang="en-US" sz="2400" dirty="0" smtClean="0">
                <a:solidFill>
                  <a:schemeClr val="accent1"/>
                </a:solidFill>
                <a:latin typeface="Arial" pitchFamily="-106" charset="0"/>
              </a:rPr>
              <a:t>2b</a:t>
            </a:r>
            <a:r>
              <a:rPr lang="en-US" sz="2400" dirty="0" smtClean="0">
                <a:solidFill>
                  <a:schemeClr val="bg2"/>
                </a:solidFill>
                <a:latin typeface="Arial" pitchFamily="-106" charset="0"/>
              </a:rPr>
              <a:t> </a:t>
            </a:r>
            <a:r>
              <a:rPr lang="en-US" sz="2400" dirty="0">
                <a:latin typeface="Arial" pitchFamily="-106" charset="0"/>
              </a:rPr>
              <a:t>+ RBV vs. </a:t>
            </a:r>
            <a:r>
              <a:rPr lang="en-US" sz="2400" dirty="0" smtClean="0">
                <a:latin typeface="Arial" pitchFamily="-106" charset="0"/>
              </a:rPr>
              <a:t>Peginterferon alfa-</a:t>
            </a:r>
            <a:r>
              <a:rPr lang="en-US" sz="2400" dirty="0" smtClean="0">
                <a:solidFill>
                  <a:srgbClr val="326496"/>
                </a:solidFill>
                <a:latin typeface="Arial" pitchFamily="-106" charset="0"/>
              </a:rPr>
              <a:t>2a</a:t>
            </a:r>
            <a:r>
              <a:rPr lang="en-US" sz="2400" dirty="0" smtClean="0">
                <a:latin typeface="Arial" pitchFamily="-106" charset="0"/>
              </a:rPr>
              <a:t> </a:t>
            </a:r>
            <a:r>
              <a:rPr lang="en-US" sz="2400" dirty="0">
                <a:latin typeface="Arial" pitchFamily="-106" charset="0"/>
              </a:rPr>
              <a:t>+ RBV</a:t>
            </a:r>
            <a:r>
              <a:rPr lang="en-US" dirty="0" smtClean="0"/>
              <a:t/>
            </a:r>
            <a:br>
              <a:rPr lang="en-US" dirty="0" smtClean="0"/>
            </a:br>
            <a:r>
              <a:rPr lang="en-US" dirty="0">
                <a:latin typeface="Arial" pitchFamily="-106" charset="0"/>
              </a:rPr>
              <a:t>IDEAL </a:t>
            </a:r>
            <a:r>
              <a:rPr lang="en-US" dirty="0" smtClean="0">
                <a:latin typeface="Arial" pitchFamily="-106" charset="0"/>
              </a:rPr>
              <a:t>STUDY</a:t>
            </a:r>
            <a:endParaRPr lang="en-US" dirty="0"/>
          </a:p>
        </p:txBody>
      </p:sp>
      <p:sp>
        <p:nvSpPr>
          <p:cNvPr id="2" name="Text Placeholder 1"/>
          <p:cNvSpPr>
            <a:spLocks noGrp="1"/>
          </p:cNvSpPr>
          <p:nvPr>
            <p:ph type="body" idx="1"/>
          </p:nvPr>
        </p:nvSpPr>
        <p:spPr/>
        <p:txBody>
          <a:bodyPr/>
          <a:lstStyle/>
          <a:p>
            <a:r>
              <a:rPr lang="en-US" b="1" dirty="0" smtClean="0">
                <a:solidFill>
                  <a:schemeClr val="accent5">
                    <a:lumMod val="20000"/>
                    <a:lumOff val="80000"/>
                  </a:schemeClr>
                </a:solidFill>
              </a:rPr>
              <a:t>Phase 3, Treatment Naïve</a:t>
            </a:r>
            <a:endParaRPr lang="en-US" b="1" dirty="0">
              <a:solidFill>
                <a:schemeClr val="accent5">
                  <a:lumMod val="20000"/>
                  <a:lumOff val="80000"/>
                </a:schemeClr>
              </a:solidFill>
            </a:endParaRPr>
          </a:p>
        </p:txBody>
      </p:sp>
      <p:sp>
        <p:nvSpPr>
          <p:cNvPr id="5" name="Rectangle 4"/>
          <p:cNvSpPr/>
          <p:nvPr/>
        </p:nvSpPr>
        <p:spPr>
          <a:xfrm>
            <a:off x="-13512" y="1828801"/>
            <a:ext cx="9180577" cy="371855"/>
          </a:xfrm>
          <a:prstGeom prst="rect">
            <a:avLst/>
          </a:prstGeom>
          <a:solidFill>
            <a:schemeClr val="accent2"/>
          </a:solidFill>
          <a:ln w="6350">
            <a:noFill/>
          </a:ln>
          <a:effectLst/>
        </p:spPr>
        <p:style>
          <a:lnRef idx="1">
            <a:schemeClr val="accent1"/>
          </a:lnRef>
          <a:fillRef idx="3">
            <a:schemeClr val="accent1"/>
          </a:fillRef>
          <a:effectRef idx="2">
            <a:schemeClr val="accent1"/>
          </a:effectRef>
          <a:fontRef idx="minor">
            <a:schemeClr val="lt1"/>
          </a:fontRef>
        </p:style>
        <p:txBody>
          <a:bodyPr lIns="274320" rtlCol="0" anchor="ctr"/>
          <a:lstStyle/>
          <a:p>
            <a:r>
              <a:rPr lang="en-US" sz="1800" dirty="0" smtClean="0">
                <a:solidFill>
                  <a:schemeClr val="bg1"/>
                </a:solidFill>
              </a:rPr>
              <a:t>Treatment</a:t>
            </a:r>
            <a:r>
              <a:rPr lang="en-US" sz="1800" dirty="0">
                <a:solidFill>
                  <a:schemeClr val="bg1"/>
                </a:solidFill>
              </a:rPr>
              <a:t> </a:t>
            </a:r>
            <a:r>
              <a:rPr lang="en-US" sz="1800" dirty="0" smtClean="0">
                <a:solidFill>
                  <a:schemeClr val="bg1"/>
                </a:solidFill>
              </a:rPr>
              <a:t>Naïve, Chronic HCV</a:t>
            </a:r>
            <a:endParaRPr lang="en-US" sz="1800" dirty="0">
              <a:solidFill>
                <a:schemeClr val="bg1"/>
              </a:solidFill>
            </a:endParaRPr>
          </a:p>
        </p:txBody>
      </p:sp>
      <p:sp>
        <p:nvSpPr>
          <p:cNvPr id="7" name="Rectangle 6"/>
          <p:cNvSpPr/>
          <p:nvPr/>
        </p:nvSpPr>
        <p:spPr>
          <a:xfrm>
            <a:off x="-13512" y="4659540"/>
            <a:ext cx="9180577" cy="371855"/>
          </a:xfrm>
          <a:prstGeom prst="rect">
            <a:avLst/>
          </a:prstGeom>
          <a:solidFill>
            <a:schemeClr val="accent2"/>
          </a:solidFill>
          <a:ln w="6350">
            <a:noFill/>
          </a:ln>
          <a:effectLst/>
        </p:spPr>
        <p:style>
          <a:lnRef idx="1">
            <a:schemeClr val="accent1"/>
          </a:lnRef>
          <a:fillRef idx="3">
            <a:schemeClr val="accent1"/>
          </a:fillRef>
          <a:effectRef idx="2">
            <a:schemeClr val="accent1"/>
          </a:effectRef>
          <a:fontRef idx="minor">
            <a:schemeClr val="lt1"/>
          </a:fontRef>
        </p:style>
        <p:txBody>
          <a:bodyPr lIns="274320" rtlCol="0" anchor="ctr"/>
          <a:lstStyle/>
          <a:p>
            <a:r>
              <a:rPr lang="en-US" sz="1400" dirty="0" err="1">
                <a:latin typeface="Arial" pitchFamily="-106" charset="0"/>
              </a:rPr>
              <a:t>McHutchison</a:t>
            </a:r>
            <a:r>
              <a:rPr lang="en-US" sz="1400" dirty="0">
                <a:latin typeface="Arial" pitchFamily="-106" charset="0"/>
              </a:rPr>
              <a:t> JG, et. al. N </a:t>
            </a:r>
            <a:r>
              <a:rPr lang="en-US" sz="1400" dirty="0" err="1">
                <a:latin typeface="Arial" pitchFamily="-106" charset="0"/>
              </a:rPr>
              <a:t>Engl</a:t>
            </a:r>
            <a:r>
              <a:rPr lang="en-US" sz="1400" dirty="0">
                <a:latin typeface="Arial" pitchFamily="-106" charset="0"/>
              </a:rPr>
              <a:t> J Med. 2009;361:580-93. </a:t>
            </a:r>
            <a:endParaRPr lang="en-US" sz="1400" dirty="0">
              <a:cs typeface="Arial"/>
            </a:endParaRPr>
          </a:p>
        </p:txBody>
      </p:sp>
    </p:spTree>
    <p:extLst>
      <p:ext uri="{BB962C8B-B14F-4D97-AF65-F5344CB8AC3E}">
        <p14:creationId xmlns:p14="http://schemas.microsoft.com/office/powerpoint/2010/main" val="4165976550"/>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3"/>
          <p:cNvSpPr>
            <a:spLocks/>
          </p:cNvSpPr>
          <p:nvPr/>
        </p:nvSpPr>
        <p:spPr bwMode="auto">
          <a:xfrm>
            <a:off x="344426" y="5715000"/>
            <a:ext cx="8449053" cy="457200"/>
          </a:xfrm>
          <a:prstGeom prst="rect">
            <a:avLst/>
          </a:prstGeom>
          <a:noFill/>
          <a:ln w="9525">
            <a:noFill/>
            <a:miter lim="800000"/>
            <a:headEnd/>
            <a:tailEnd/>
          </a:ln>
        </p:spPr>
        <p:txBody>
          <a:bodyPr anchor="ctr">
            <a:prstTxWarp prst="textNoShape">
              <a:avLst/>
            </a:prstTxWarp>
          </a:bodyPr>
          <a:lstStyle/>
          <a:p>
            <a:pPr marL="342900" indent="-342900" defTabSz="457200">
              <a:lnSpc>
                <a:spcPts val="1600"/>
              </a:lnSpc>
              <a:spcBef>
                <a:spcPct val="20000"/>
              </a:spcBef>
              <a:buClr>
                <a:srgbClr val="7592A4"/>
              </a:buClr>
              <a:buFont typeface="Arial" pitchFamily="-106" charset="0"/>
              <a:buNone/>
            </a:pPr>
            <a:r>
              <a:rPr lang="en-US" sz="1300" dirty="0" smtClean="0">
                <a:solidFill>
                  <a:schemeClr val="tx1"/>
                </a:solidFill>
                <a:latin typeface="Arial" pitchFamily="-106" charset="0"/>
              </a:rPr>
              <a:t>*</a:t>
            </a:r>
            <a:r>
              <a:rPr lang="en-US" sz="1300" dirty="0" err="1" smtClean="0">
                <a:solidFill>
                  <a:schemeClr val="tx1"/>
                </a:solidFill>
                <a:latin typeface="Arial" pitchFamily="-106" charset="0"/>
              </a:rPr>
              <a:t>Ribavirin</a:t>
            </a:r>
            <a:r>
              <a:rPr lang="en-US" sz="1300" dirty="0" smtClean="0">
                <a:solidFill>
                  <a:schemeClr val="tx1"/>
                </a:solidFill>
                <a:latin typeface="Arial" pitchFamily="-106" charset="0"/>
              </a:rPr>
              <a:t> dosing:  40-65 kg: 800 mg/</a:t>
            </a:r>
            <a:r>
              <a:rPr lang="en-US" sz="1300" dirty="0" err="1" smtClean="0">
                <a:solidFill>
                  <a:schemeClr val="tx1"/>
                </a:solidFill>
                <a:latin typeface="Arial" pitchFamily="-106" charset="0"/>
              </a:rPr>
              <a:t>d</a:t>
            </a:r>
            <a:r>
              <a:rPr lang="en-US" sz="1300" dirty="0" smtClean="0">
                <a:solidFill>
                  <a:schemeClr val="tx1"/>
                </a:solidFill>
                <a:latin typeface="Arial" pitchFamily="-106" charset="0"/>
              </a:rPr>
              <a:t>; &gt;65-85 kg: 1000 mg/</a:t>
            </a:r>
            <a:r>
              <a:rPr lang="en-US" sz="1300" dirty="0" err="1" smtClean="0">
                <a:solidFill>
                  <a:schemeClr val="tx1"/>
                </a:solidFill>
                <a:latin typeface="Arial" pitchFamily="-106" charset="0"/>
              </a:rPr>
              <a:t>d</a:t>
            </a:r>
            <a:r>
              <a:rPr lang="en-US" sz="1300" dirty="0" smtClean="0">
                <a:solidFill>
                  <a:schemeClr val="tx1"/>
                </a:solidFill>
                <a:latin typeface="Arial" pitchFamily="-106" charset="0"/>
              </a:rPr>
              <a:t>; &gt;85-105 kg: 1200 mg/</a:t>
            </a:r>
            <a:r>
              <a:rPr lang="en-US" sz="1300" dirty="0" err="1" smtClean="0">
                <a:solidFill>
                  <a:schemeClr val="tx1"/>
                </a:solidFill>
                <a:latin typeface="Arial" pitchFamily="-106" charset="0"/>
              </a:rPr>
              <a:t>d</a:t>
            </a:r>
            <a:r>
              <a:rPr lang="en-US" sz="1300" dirty="0" smtClean="0">
                <a:solidFill>
                  <a:schemeClr val="tx1"/>
                </a:solidFill>
                <a:latin typeface="Arial" pitchFamily="-106" charset="0"/>
              </a:rPr>
              <a:t>; &gt;105-120 kg: 1400 mg/</a:t>
            </a:r>
            <a:r>
              <a:rPr lang="en-US" sz="1300" dirty="0" err="1" smtClean="0">
                <a:solidFill>
                  <a:schemeClr val="tx1"/>
                </a:solidFill>
                <a:latin typeface="Arial" pitchFamily="-106" charset="0"/>
              </a:rPr>
              <a:t>d</a:t>
            </a:r>
            <a:endParaRPr lang="en-US" sz="1300" dirty="0" smtClean="0">
              <a:solidFill>
                <a:schemeClr val="tx1"/>
              </a:solidFill>
              <a:latin typeface="Arial" pitchFamily="-106" charset="0"/>
            </a:endParaRPr>
          </a:p>
          <a:p>
            <a:pPr marL="342900" indent="-342900" defTabSz="457200">
              <a:lnSpc>
                <a:spcPts val="1600"/>
              </a:lnSpc>
              <a:spcBef>
                <a:spcPct val="20000"/>
              </a:spcBef>
              <a:buClr>
                <a:srgbClr val="7592A4"/>
              </a:buClr>
              <a:buFont typeface="Arial" pitchFamily="-106" charset="0"/>
              <a:buNone/>
            </a:pPr>
            <a:r>
              <a:rPr lang="en-US" sz="1300" dirty="0" smtClean="0">
                <a:solidFill>
                  <a:schemeClr val="tx1"/>
                </a:solidFill>
                <a:latin typeface="Arial" pitchFamily="-106" charset="0"/>
              </a:rPr>
              <a:t>^</a:t>
            </a:r>
            <a:r>
              <a:rPr lang="en-US" sz="1300" dirty="0" err="1" smtClean="0">
                <a:solidFill>
                  <a:schemeClr val="tx1"/>
                </a:solidFill>
                <a:latin typeface="Arial" pitchFamily="-106" charset="0"/>
              </a:rPr>
              <a:t>Ribavirin</a:t>
            </a:r>
            <a:r>
              <a:rPr lang="en-US" sz="1300" dirty="0" smtClean="0">
                <a:solidFill>
                  <a:schemeClr val="tx1"/>
                </a:solidFill>
                <a:latin typeface="Arial" pitchFamily="-106" charset="0"/>
              </a:rPr>
              <a:t> dosing:  &lt; 75 kg: 1000 mg/</a:t>
            </a:r>
            <a:r>
              <a:rPr lang="en-US" sz="1300" dirty="0" err="1" smtClean="0">
                <a:solidFill>
                  <a:schemeClr val="tx1"/>
                </a:solidFill>
                <a:latin typeface="Arial" pitchFamily="-106" charset="0"/>
              </a:rPr>
              <a:t>d</a:t>
            </a:r>
            <a:r>
              <a:rPr lang="en-US" sz="1300" dirty="0" smtClean="0">
                <a:solidFill>
                  <a:schemeClr val="tx1"/>
                </a:solidFill>
                <a:latin typeface="Arial" pitchFamily="-106" charset="0"/>
              </a:rPr>
              <a:t>; </a:t>
            </a:r>
            <a:r>
              <a:rPr lang="en-US" sz="1300" u="sng" dirty="0" smtClean="0">
                <a:solidFill>
                  <a:schemeClr val="tx1"/>
                </a:solidFill>
                <a:latin typeface="Arial" pitchFamily="-106" charset="0"/>
              </a:rPr>
              <a:t>&gt;</a:t>
            </a:r>
            <a:r>
              <a:rPr lang="en-US" sz="1300" dirty="0" smtClean="0">
                <a:solidFill>
                  <a:schemeClr val="tx1"/>
                </a:solidFill>
                <a:latin typeface="Arial" pitchFamily="-106" charset="0"/>
              </a:rPr>
              <a:t>75 kg: 1200 mg/</a:t>
            </a:r>
            <a:r>
              <a:rPr lang="en-US" sz="1300" dirty="0" err="1" smtClean="0">
                <a:solidFill>
                  <a:schemeClr val="tx1"/>
                </a:solidFill>
                <a:latin typeface="Arial" pitchFamily="-106" charset="0"/>
              </a:rPr>
              <a:t>d</a:t>
            </a:r>
            <a:endParaRPr lang="en-US" sz="1300" dirty="0">
              <a:solidFill>
                <a:schemeClr val="tx1"/>
              </a:solidFill>
              <a:latin typeface="Arial" pitchFamily="-106" charset="0"/>
            </a:endParaRPr>
          </a:p>
        </p:txBody>
      </p:sp>
      <p:cxnSp>
        <p:nvCxnSpPr>
          <p:cNvPr id="9" name="Straight Connector 8"/>
          <p:cNvCxnSpPr/>
          <p:nvPr/>
        </p:nvCxnSpPr>
        <p:spPr>
          <a:xfrm>
            <a:off x="0" y="5638800"/>
            <a:ext cx="9144000" cy="1588"/>
          </a:xfrm>
          <a:prstGeom prst="line">
            <a:avLst/>
          </a:prstGeom>
          <a:ln w="19050" cap="flat" cmpd="sng" algn="ctr">
            <a:solidFill>
              <a:srgbClr val="507295"/>
            </a:solidFill>
            <a:prstDash val="sysDash"/>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noAutofit/>
          </a:bodyPr>
          <a:lstStyle/>
          <a:p>
            <a:r>
              <a:rPr lang="en-US" sz="2000" dirty="0" err="1">
                <a:solidFill>
                  <a:schemeClr val="accent5">
                    <a:lumMod val="20000"/>
                    <a:lumOff val="80000"/>
                  </a:schemeClr>
                </a:solidFill>
                <a:latin typeface="Arial" pitchFamily="-106" charset="0"/>
              </a:rPr>
              <a:t>Peginterferon</a:t>
            </a:r>
            <a:r>
              <a:rPr lang="en-US" sz="2000" dirty="0">
                <a:solidFill>
                  <a:schemeClr val="accent5">
                    <a:lumMod val="20000"/>
                    <a:lumOff val="80000"/>
                  </a:schemeClr>
                </a:solidFill>
                <a:latin typeface="Arial" pitchFamily="-106" charset="0"/>
              </a:rPr>
              <a:t> alfa-2b + Ribavirin </a:t>
            </a:r>
            <a:r>
              <a:rPr lang="en-US" sz="2000" dirty="0" err="1">
                <a:solidFill>
                  <a:schemeClr val="accent5">
                    <a:lumMod val="20000"/>
                    <a:lumOff val="80000"/>
                  </a:schemeClr>
                </a:solidFill>
                <a:latin typeface="Arial" pitchFamily="-106" charset="0"/>
              </a:rPr>
              <a:t>vs</a:t>
            </a:r>
            <a:r>
              <a:rPr lang="en-US" sz="2000" dirty="0">
                <a:solidFill>
                  <a:schemeClr val="accent5">
                    <a:lumMod val="20000"/>
                    <a:lumOff val="80000"/>
                  </a:schemeClr>
                </a:solidFill>
                <a:latin typeface="Arial" pitchFamily="-106" charset="0"/>
              </a:rPr>
              <a:t> </a:t>
            </a:r>
            <a:r>
              <a:rPr lang="en-US" sz="2000" dirty="0" err="1">
                <a:solidFill>
                  <a:schemeClr val="accent5">
                    <a:lumMod val="20000"/>
                    <a:lumOff val="80000"/>
                  </a:schemeClr>
                </a:solidFill>
                <a:latin typeface="Arial" pitchFamily="-106" charset="0"/>
              </a:rPr>
              <a:t>Peginterferon</a:t>
            </a:r>
            <a:r>
              <a:rPr lang="en-US" sz="2000" dirty="0">
                <a:solidFill>
                  <a:schemeClr val="accent5">
                    <a:lumMod val="20000"/>
                    <a:lumOff val="80000"/>
                  </a:schemeClr>
                </a:solidFill>
                <a:latin typeface="Arial" pitchFamily="-106" charset="0"/>
              </a:rPr>
              <a:t> alfa-2a + </a:t>
            </a:r>
            <a:r>
              <a:rPr lang="en-US" sz="2000" dirty="0" smtClean="0">
                <a:solidFill>
                  <a:schemeClr val="accent5">
                    <a:lumMod val="20000"/>
                    <a:lumOff val="80000"/>
                  </a:schemeClr>
                </a:solidFill>
                <a:latin typeface="Arial" pitchFamily="-106" charset="0"/>
              </a:rPr>
              <a:t>Ribavirin</a:t>
            </a:r>
            <a:r>
              <a:rPr lang="en-US" sz="2000" dirty="0" smtClean="0">
                <a:latin typeface="Arial" pitchFamily="-106" charset="0"/>
              </a:rPr>
              <a:t/>
            </a:r>
            <a:br>
              <a:rPr lang="en-US" sz="2000" dirty="0" smtClean="0">
                <a:latin typeface="Arial" pitchFamily="-106" charset="0"/>
              </a:rPr>
            </a:br>
            <a:r>
              <a:rPr lang="en-US" sz="2400" dirty="0">
                <a:latin typeface="Arial" pitchFamily="-106" charset="0"/>
              </a:rPr>
              <a:t>IDEAL Study: </a:t>
            </a:r>
            <a:r>
              <a:rPr lang="en-US" sz="2400" dirty="0" smtClean="0">
                <a:latin typeface="Arial" pitchFamily="-106" charset="0"/>
              </a:rPr>
              <a:t>Design </a:t>
            </a:r>
            <a:endParaRPr lang="en-US" sz="2400" dirty="0"/>
          </a:p>
        </p:txBody>
      </p:sp>
      <p:sp>
        <p:nvSpPr>
          <p:cNvPr id="11" name="Content Placeholder 10"/>
          <p:cNvSpPr>
            <a:spLocks noGrp="1"/>
          </p:cNvSpPr>
          <p:nvPr>
            <p:ph sz="half" idx="2"/>
          </p:nvPr>
        </p:nvSpPr>
        <p:spPr>
          <a:xfrm>
            <a:off x="323850" y="1447810"/>
            <a:ext cx="8515350" cy="4434820"/>
          </a:xfrm>
        </p:spPr>
        <p:txBody>
          <a:bodyPr>
            <a:noAutofit/>
          </a:bodyPr>
          <a:lstStyle/>
          <a:p>
            <a:pPr marL="457200">
              <a:lnSpc>
                <a:spcPts val="2000"/>
              </a:lnSpc>
              <a:spcBef>
                <a:spcPts val="600"/>
              </a:spcBef>
              <a:spcAft>
                <a:spcPts val="600"/>
              </a:spcAft>
              <a:buClr>
                <a:srgbClr val="2A66B0"/>
              </a:buClr>
              <a:buFont typeface="Arial" pitchFamily="-106" charset="0"/>
              <a:buChar char="•"/>
            </a:pPr>
            <a:r>
              <a:rPr lang="en-US" sz="1800" b="1" dirty="0">
                <a:latin typeface="Arial" pitchFamily="-106" charset="0"/>
                <a:ea typeface="Arial" pitchFamily="-106" charset="0"/>
                <a:cs typeface="Arial" pitchFamily="-106" charset="0"/>
              </a:rPr>
              <a:t>Study</a:t>
            </a:r>
            <a:br>
              <a:rPr lang="en-US" sz="1800" b="1" dirty="0">
                <a:latin typeface="Arial" pitchFamily="-106" charset="0"/>
                <a:ea typeface="Arial" pitchFamily="-106" charset="0"/>
                <a:cs typeface="Arial" pitchFamily="-106" charset="0"/>
              </a:rPr>
            </a:br>
            <a:r>
              <a:rPr lang="en-US" sz="1800" dirty="0">
                <a:latin typeface="Arial" pitchFamily="-106" charset="0"/>
              </a:rPr>
              <a:t>- Randomized comparative trial </a:t>
            </a:r>
            <a:br>
              <a:rPr lang="en-US" sz="1800" dirty="0">
                <a:latin typeface="Arial" pitchFamily="-106" charset="0"/>
              </a:rPr>
            </a:br>
            <a:r>
              <a:rPr lang="en-US" sz="1800" dirty="0">
                <a:latin typeface="Arial" pitchFamily="-106" charset="0"/>
              </a:rPr>
              <a:t>- 118 centers in United States</a:t>
            </a:r>
            <a:endParaRPr lang="en-US" sz="1800" dirty="0">
              <a:latin typeface="Arial" pitchFamily="-106" charset="0"/>
              <a:ea typeface="Arial" pitchFamily="-106" charset="0"/>
              <a:cs typeface="Arial" pitchFamily="-106" charset="0"/>
            </a:endParaRPr>
          </a:p>
          <a:p>
            <a:pPr marL="457200">
              <a:lnSpc>
                <a:spcPts val="2000"/>
              </a:lnSpc>
              <a:spcBef>
                <a:spcPts val="600"/>
              </a:spcBef>
              <a:spcAft>
                <a:spcPts val="600"/>
              </a:spcAft>
              <a:buClr>
                <a:srgbClr val="2A66B0"/>
              </a:buClr>
              <a:buFont typeface="Arial" pitchFamily="-106" charset="0"/>
              <a:buChar char="•"/>
            </a:pPr>
            <a:r>
              <a:rPr lang="en-US" sz="1800" b="1" dirty="0">
                <a:latin typeface="Arial" pitchFamily="-106" charset="0"/>
                <a:ea typeface="Arial" pitchFamily="-106" charset="0"/>
                <a:cs typeface="Arial" pitchFamily="-106" charset="0"/>
              </a:rPr>
              <a:t>Subjects</a:t>
            </a:r>
            <a:br>
              <a:rPr lang="en-US" sz="1800" b="1" dirty="0">
                <a:latin typeface="Arial" pitchFamily="-106" charset="0"/>
                <a:ea typeface="Arial" pitchFamily="-106" charset="0"/>
                <a:cs typeface="Arial" pitchFamily="-106" charset="0"/>
              </a:rPr>
            </a:br>
            <a:r>
              <a:rPr lang="en-US" sz="1800" dirty="0">
                <a:latin typeface="Arial" pitchFamily="-106" charset="0"/>
              </a:rPr>
              <a:t>- N = 3070 with chronic hepatitis C</a:t>
            </a:r>
            <a:br>
              <a:rPr lang="en-US" sz="1800" dirty="0">
                <a:latin typeface="Arial" pitchFamily="-106" charset="0"/>
              </a:rPr>
            </a:br>
            <a:r>
              <a:rPr lang="en-US" sz="1800" dirty="0">
                <a:latin typeface="Arial" pitchFamily="-106" charset="0"/>
              </a:rPr>
              <a:t>- All genotype 1 (other genotypes excluded)</a:t>
            </a:r>
            <a:br>
              <a:rPr lang="en-US" sz="1800" dirty="0">
                <a:latin typeface="Arial" pitchFamily="-106" charset="0"/>
              </a:rPr>
            </a:br>
            <a:r>
              <a:rPr lang="en-US" sz="1800" dirty="0">
                <a:latin typeface="Arial" pitchFamily="-106" charset="0"/>
              </a:rPr>
              <a:t>- Treatment naïve</a:t>
            </a:r>
            <a:br>
              <a:rPr lang="en-US" sz="1800" dirty="0">
                <a:latin typeface="Arial" pitchFamily="-106" charset="0"/>
              </a:rPr>
            </a:br>
            <a:r>
              <a:rPr lang="en-US" sz="1800" dirty="0">
                <a:latin typeface="Arial" pitchFamily="-106" charset="0"/>
              </a:rPr>
              <a:t>- Subjects were 18 years of age or older</a:t>
            </a:r>
            <a:endParaRPr lang="en-US" sz="1800" dirty="0">
              <a:latin typeface="Arial" pitchFamily="-106" charset="0"/>
              <a:ea typeface="Arial" pitchFamily="-106" charset="0"/>
              <a:cs typeface="Arial" pitchFamily="-106" charset="0"/>
            </a:endParaRPr>
          </a:p>
          <a:p>
            <a:pPr marL="457200">
              <a:lnSpc>
                <a:spcPts val="2000"/>
              </a:lnSpc>
              <a:spcBef>
                <a:spcPts val="600"/>
              </a:spcBef>
              <a:spcAft>
                <a:spcPts val="600"/>
              </a:spcAft>
              <a:buClr>
                <a:srgbClr val="2A66B0"/>
              </a:buClr>
              <a:buFont typeface="Arial" pitchFamily="-106" charset="0"/>
              <a:buChar char="•"/>
            </a:pPr>
            <a:r>
              <a:rPr lang="en-US" sz="1800" b="1" dirty="0">
                <a:latin typeface="Arial" pitchFamily="-106" charset="0"/>
                <a:ea typeface="Arial" pitchFamily="-106" charset="0"/>
                <a:cs typeface="Arial" pitchFamily="-106" charset="0"/>
              </a:rPr>
              <a:t>Regimens (Ribavirin Dosed by Weight)</a:t>
            </a:r>
            <a:r>
              <a:rPr lang="en-US" sz="1800" dirty="0">
                <a:latin typeface="Arial" pitchFamily="-106" charset="0"/>
                <a:ea typeface="Arial" pitchFamily="-106" charset="0"/>
                <a:cs typeface="Arial" pitchFamily="-106" charset="0"/>
              </a:rPr>
              <a:t/>
            </a:r>
            <a:br>
              <a:rPr lang="en-US" sz="1800" dirty="0">
                <a:latin typeface="Arial" pitchFamily="-106" charset="0"/>
                <a:ea typeface="Arial" pitchFamily="-106" charset="0"/>
                <a:cs typeface="Arial" pitchFamily="-106" charset="0"/>
              </a:rPr>
            </a:br>
            <a:r>
              <a:rPr lang="en-US" sz="1800" dirty="0">
                <a:latin typeface="Arial" pitchFamily="-106" charset="0"/>
              </a:rPr>
              <a:t>- </a:t>
            </a:r>
            <a:r>
              <a:rPr lang="en-US" sz="1800" dirty="0" err="1">
                <a:latin typeface="Arial" pitchFamily="-106" charset="0"/>
              </a:rPr>
              <a:t>Peginterferon</a:t>
            </a:r>
            <a:r>
              <a:rPr lang="en-US" sz="1800" dirty="0">
                <a:latin typeface="Arial" pitchFamily="-106" charset="0"/>
              </a:rPr>
              <a:t> alfa-2b: 1.5 µg/kg 1x/week + Ribavirin 800-1400 mg/day*</a:t>
            </a:r>
            <a:br>
              <a:rPr lang="en-US" sz="1800" dirty="0">
                <a:latin typeface="Arial" pitchFamily="-106" charset="0"/>
              </a:rPr>
            </a:br>
            <a:r>
              <a:rPr lang="en-US" sz="1800" dirty="0">
                <a:latin typeface="Arial" pitchFamily="-106" charset="0"/>
              </a:rPr>
              <a:t>- </a:t>
            </a:r>
            <a:r>
              <a:rPr lang="en-US" sz="1800" dirty="0" err="1">
                <a:latin typeface="Arial" pitchFamily="-106" charset="0"/>
              </a:rPr>
              <a:t>Peginterferon</a:t>
            </a:r>
            <a:r>
              <a:rPr lang="en-US" sz="1800" dirty="0">
                <a:latin typeface="Arial" pitchFamily="-106" charset="0"/>
              </a:rPr>
              <a:t> alfa-2b: 1.0 µg/kg 1x/week + Ribavirin 800-1400 mg/day*</a:t>
            </a:r>
            <a:br>
              <a:rPr lang="en-US" sz="1800" dirty="0">
                <a:latin typeface="Arial" pitchFamily="-106" charset="0"/>
              </a:rPr>
            </a:br>
            <a:r>
              <a:rPr lang="en-US" sz="1800" dirty="0">
                <a:latin typeface="Arial" pitchFamily="-106" charset="0"/>
              </a:rPr>
              <a:t>- </a:t>
            </a:r>
            <a:r>
              <a:rPr lang="en-US" sz="1800" dirty="0" err="1">
                <a:latin typeface="Arial" pitchFamily="-106" charset="0"/>
              </a:rPr>
              <a:t>Peginterferon</a:t>
            </a:r>
            <a:r>
              <a:rPr lang="en-US" sz="1800" dirty="0">
                <a:latin typeface="Arial" pitchFamily="-106" charset="0"/>
              </a:rPr>
              <a:t> alfa-2a: 180 µg 1x/week + Ribavirin 1000-1200 mg/day^</a:t>
            </a:r>
          </a:p>
          <a:p>
            <a:pPr marL="457200">
              <a:lnSpc>
                <a:spcPts val="2000"/>
              </a:lnSpc>
              <a:spcBef>
                <a:spcPts val="600"/>
              </a:spcBef>
              <a:spcAft>
                <a:spcPts val="600"/>
              </a:spcAft>
              <a:buClr>
                <a:srgbClr val="2A66B0"/>
              </a:buClr>
              <a:buFont typeface="Arial" pitchFamily="-106" charset="0"/>
              <a:buChar char="•"/>
            </a:pPr>
            <a:r>
              <a:rPr lang="en-US" sz="1800" b="1" dirty="0">
                <a:latin typeface="Arial" pitchFamily="-106" charset="0"/>
                <a:ea typeface="Arial" pitchFamily="-106" charset="0"/>
                <a:cs typeface="Arial" pitchFamily="-106" charset="0"/>
              </a:rPr>
              <a:t>Primary Endpoint (Sustained </a:t>
            </a:r>
            <a:r>
              <a:rPr lang="en-US" sz="1800" b="1" dirty="0" err="1">
                <a:latin typeface="Arial" pitchFamily="-106" charset="0"/>
                <a:ea typeface="Arial" pitchFamily="-106" charset="0"/>
                <a:cs typeface="Arial" pitchFamily="-106" charset="0"/>
              </a:rPr>
              <a:t>Virologic</a:t>
            </a:r>
            <a:r>
              <a:rPr lang="en-US" sz="1800" b="1" dirty="0">
                <a:latin typeface="Arial" pitchFamily="-106" charset="0"/>
                <a:ea typeface="Arial" pitchFamily="-106" charset="0"/>
                <a:cs typeface="Arial" pitchFamily="-106" charset="0"/>
              </a:rPr>
              <a:t> Response [SVR])</a:t>
            </a:r>
            <a:br>
              <a:rPr lang="en-US" sz="1800" b="1" dirty="0">
                <a:latin typeface="Arial" pitchFamily="-106" charset="0"/>
                <a:ea typeface="Arial" pitchFamily="-106" charset="0"/>
                <a:cs typeface="Arial" pitchFamily="-106" charset="0"/>
              </a:rPr>
            </a:br>
            <a:r>
              <a:rPr lang="en-US" sz="1800" dirty="0">
                <a:latin typeface="Arial" pitchFamily="-106" charset="0"/>
              </a:rPr>
              <a:t>- SVR = Undetectable serum HCV RNA 24 weeks after 48-week treatments</a:t>
            </a:r>
          </a:p>
          <a:p>
            <a:pPr>
              <a:lnSpc>
                <a:spcPts val="2000"/>
              </a:lnSpc>
              <a:spcBef>
                <a:spcPts val="600"/>
              </a:spcBef>
              <a:spcAft>
                <a:spcPts val="600"/>
              </a:spcAft>
            </a:pPr>
            <a:endParaRPr lang="en-US" sz="1800" dirty="0"/>
          </a:p>
        </p:txBody>
      </p:sp>
      <p:sp>
        <p:nvSpPr>
          <p:cNvPr id="3" name="Content Placeholder 2"/>
          <p:cNvSpPr>
            <a:spLocks noGrp="1"/>
          </p:cNvSpPr>
          <p:nvPr>
            <p:ph sz="quarter" idx="13"/>
          </p:nvPr>
        </p:nvSpPr>
        <p:spPr/>
        <p:txBody>
          <a:bodyPr/>
          <a:lstStyle/>
          <a:p>
            <a:r>
              <a:rPr lang="en-US" dirty="0">
                <a:latin typeface="Arial" pitchFamily="-106" charset="0"/>
              </a:rPr>
              <a:t>Source: </a:t>
            </a:r>
            <a:r>
              <a:rPr lang="en-US" dirty="0" err="1">
                <a:latin typeface="Arial" pitchFamily="-106" charset="0"/>
              </a:rPr>
              <a:t>McHutchison</a:t>
            </a:r>
            <a:r>
              <a:rPr lang="en-US" dirty="0">
                <a:latin typeface="Arial" pitchFamily="-106" charset="0"/>
              </a:rPr>
              <a:t> JG, et. al. N </a:t>
            </a:r>
            <a:r>
              <a:rPr lang="en-US" dirty="0" err="1">
                <a:latin typeface="Arial" pitchFamily="-106" charset="0"/>
              </a:rPr>
              <a:t>Engl</a:t>
            </a:r>
            <a:r>
              <a:rPr lang="en-US" dirty="0">
                <a:latin typeface="Arial" pitchFamily="-106" charset="0"/>
              </a:rPr>
              <a:t> J Med. 2009;361:580-93. </a:t>
            </a:r>
          </a:p>
        </p:txBody>
      </p:sp>
    </p:spTree>
    <p:extLst>
      <p:ext uri="{BB962C8B-B14F-4D97-AF65-F5344CB8AC3E}">
        <p14:creationId xmlns:p14="http://schemas.microsoft.com/office/powerpoint/2010/main" val="1561454504"/>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4" name="Rectangle 2"/>
          <p:cNvSpPr>
            <a:spLocks noChangeArrowheads="1"/>
          </p:cNvSpPr>
          <p:nvPr/>
        </p:nvSpPr>
        <p:spPr bwMode="auto">
          <a:xfrm>
            <a:off x="1200605" y="2212334"/>
            <a:ext cx="4937730" cy="987547"/>
          </a:xfrm>
          <a:prstGeom prst="rect">
            <a:avLst/>
          </a:prstGeom>
          <a:solidFill>
            <a:schemeClr val="accent1">
              <a:lumMod val="40000"/>
              <a:lumOff val="60000"/>
            </a:schemeClr>
          </a:solidFill>
          <a:ln w="19050">
            <a:solidFill>
              <a:schemeClr val="tx1"/>
            </a:solidFill>
            <a:miter lim="800000"/>
            <a:headEnd/>
            <a:tailEnd/>
          </a:ln>
          <a:scene3d>
            <a:camera prst="orthographicFront"/>
            <a:lightRig rig="threePt" dir="t"/>
          </a:scene3d>
          <a:sp3d>
            <a:bevelT/>
          </a:sp3d>
        </p:spPr>
        <p:txBody>
          <a:bodyPr wrap="none" tIns="137160" bIns="91440" anchor="ctr">
            <a:prstTxWarp prst="textNoShape">
              <a:avLst/>
            </a:prstTxWarp>
          </a:bodyPr>
          <a:lstStyle/>
          <a:p>
            <a:pPr algn="ctr">
              <a:lnSpc>
                <a:spcPts val="1600"/>
              </a:lnSpc>
              <a:spcBef>
                <a:spcPts val="0"/>
              </a:spcBef>
              <a:spcAft>
                <a:spcPts val="200"/>
              </a:spcAft>
            </a:pPr>
            <a:r>
              <a:rPr lang="en-US" sz="1600" b="1" dirty="0" smtClean="0">
                <a:solidFill>
                  <a:srgbClr val="000000"/>
                </a:solidFill>
                <a:latin typeface="Arial" pitchFamily="-106" charset="0"/>
                <a:ea typeface="Arial" pitchFamily="-106" charset="0"/>
                <a:cs typeface="Arial" pitchFamily="-106" charset="0"/>
              </a:rPr>
              <a:t>Standard-Dose </a:t>
            </a:r>
            <a:r>
              <a:rPr lang="en-US" sz="1600" b="1" dirty="0" err="1" smtClean="0">
                <a:solidFill>
                  <a:srgbClr val="000000"/>
                </a:solidFill>
                <a:latin typeface="Arial" pitchFamily="-106" charset="0"/>
                <a:ea typeface="Arial" pitchFamily="-106" charset="0"/>
                <a:cs typeface="Arial" pitchFamily="-106" charset="0"/>
              </a:rPr>
              <a:t>Peginterferon</a:t>
            </a:r>
            <a:r>
              <a:rPr lang="en-US" sz="1600" b="1" dirty="0" smtClean="0">
                <a:solidFill>
                  <a:srgbClr val="000000"/>
                </a:solidFill>
                <a:latin typeface="Arial" pitchFamily="-106" charset="0"/>
                <a:ea typeface="Arial" pitchFamily="-106" charset="0"/>
                <a:cs typeface="Arial" pitchFamily="-106" charset="0"/>
              </a:rPr>
              <a:t> alfa-2b + </a:t>
            </a:r>
            <a:r>
              <a:rPr lang="en-US" sz="1600" b="1" dirty="0" err="1" smtClean="0">
                <a:solidFill>
                  <a:srgbClr val="000000"/>
                </a:solidFill>
                <a:latin typeface="Arial" pitchFamily="-106" charset="0"/>
                <a:ea typeface="Arial" pitchFamily="-106" charset="0"/>
                <a:cs typeface="Arial" pitchFamily="-106" charset="0"/>
              </a:rPr>
              <a:t>Ribavirin</a:t>
            </a:r>
            <a:endParaRPr lang="en-US" sz="1600" b="1" dirty="0" smtClean="0">
              <a:solidFill>
                <a:srgbClr val="000000"/>
              </a:solidFill>
              <a:latin typeface="Arial" pitchFamily="-106" charset="0"/>
              <a:ea typeface="Arial" pitchFamily="-106" charset="0"/>
              <a:cs typeface="Arial" pitchFamily="-106" charset="0"/>
            </a:endParaRPr>
          </a:p>
          <a:p>
            <a:pPr algn="ctr">
              <a:lnSpc>
                <a:spcPts val="1500"/>
              </a:lnSpc>
              <a:spcBef>
                <a:spcPts val="0"/>
              </a:spcBef>
              <a:spcAft>
                <a:spcPts val="0"/>
              </a:spcAft>
            </a:pPr>
            <a:r>
              <a:rPr lang="en-US" sz="1600" dirty="0" smtClean="0">
                <a:solidFill>
                  <a:srgbClr val="000000"/>
                </a:solidFill>
                <a:latin typeface="Arial" pitchFamily="-106" charset="0"/>
                <a:ea typeface="Arial" pitchFamily="-106" charset="0"/>
                <a:cs typeface="Arial" pitchFamily="-106" charset="0"/>
              </a:rPr>
              <a:t>--------------------------------------------------------------------</a:t>
            </a:r>
            <a:br>
              <a:rPr lang="en-US" sz="1600" dirty="0" smtClean="0">
                <a:solidFill>
                  <a:srgbClr val="000000"/>
                </a:solidFill>
                <a:latin typeface="Arial" pitchFamily="-106" charset="0"/>
                <a:ea typeface="Arial" pitchFamily="-106" charset="0"/>
                <a:cs typeface="Arial" pitchFamily="-106" charset="0"/>
              </a:rPr>
            </a:br>
            <a:r>
              <a:rPr lang="en-US" sz="1400" dirty="0" smtClean="0">
                <a:solidFill>
                  <a:srgbClr val="000000"/>
                </a:solidFill>
                <a:latin typeface="Arial" pitchFamily="-106" charset="0"/>
                <a:ea typeface="Arial" pitchFamily="-106" charset="0"/>
                <a:cs typeface="Arial" pitchFamily="-106" charset="0"/>
              </a:rPr>
              <a:t>Peginterferon </a:t>
            </a:r>
            <a:r>
              <a:rPr lang="en-US" sz="1400" dirty="0">
                <a:solidFill>
                  <a:srgbClr val="000000"/>
                </a:solidFill>
                <a:latin typeface="Arial" pitchFamily="-106" charset="0"/>
                <a:ea typeface="Arial" pitchFamily="-106" charset="0"/>
                <a:cs typeface="Arial" pitchFamily="-106" charset="0"/>
              </a:rPr>
              <a:t>alfa-2b: 1.5</a:t>
            </a:r>
            <a:r>
              <a:rPr lang="en-US" sz="1400" dirty="0" smtClean="0">
                <a:solidFill>
                  <a:srgbClr val="000000"/>
                </a:solidFill>
                <a:latin typeface="Arial" pitchFamily="-106" charset="0"/>
                <a:ea typeface="Arial" pitchFamily="-106" charset="0"/>
                <a:cs typeface="Arial" pitchFamily="-106" charset="0"/>
              </a:rPr>
              <a:t> </a:t>
            </a:r>
            <a:r>
              <a:rPr lang="en-US" sz="1400" dirty="0" smtClean="0">
                <a:solidFill>
                  <a:schemeClr val="tx1"/>
                </a:solidFill>
                <a:latin typeface="Arial" pitchFamily="-106" charset="0"/>
              </a:rPr>
              <a:t>µ</a:t>
            </a:r>
            <a:r>
              <a:rPr lang="en-US" sz="1400" dirty="0" smtClean="0">
                <a:solidFill>
                  <a:srgbClr val="000000"/>
                </a:solidFill>
                <a:latin typeface="Arial" pitchFamily="-106" charset="0"/>
                <a:ea typeface="Arial" pitchFamily="-106" charset="0"/>
                <a:cs typeface="Arial" pitchFamily="-106" charset="0"/>
              </a:rPr>
              <a:t>g</a:t>
            </a:r>
            <a:r>
              <a:rPr lang="en-US" sz="1400" dirty="0">
                <a:solidFill>
                  <a:srgbClr val="000000"/>
                </a:solidFill>
                <a:latin typeface="Arial" pitchFamily="-106" charset="0"/>
                <a:ea typeface="Arial" pitchFamily="-106" charset="0"/>
                <a:cs typeface="Arial" pitchFamily="-106" charset="0"/>
              </a:rPr>
              <a:t>/kg</a:t>
            </a:r>
            <a:r>
              <a:rPr lang="en-US" sz="1400" dirty="0" smtClean="0">
                <a:solidFill>
                  <a:srgbClr val="000000"/>
                </a:solidFill>
                <a:latin typeface="Arial" pitchFamily="-106" charset="0"/>
                <a:ea typeface="Arial" pitchFamily="-106" charset="0"/>
                <a:cs typeface="Arial" pitchFamily="-106" charset="0"/>
              </a:rPr>
              <a:t> 1x/week +</a:t>
            </a:r>
            <a:br>
              <a:rPr lang="en-US" sz="1400" dirty="0" smtClean="0">
                <a:solidFill>
                  <a:srgbClr val="000000"/>
                </a:solidFill>
                <a:latin typeface="Arial" pitchFamily="-106" charset="0"/>
                <a:ea typeface="Arial" pitchFamily="-106" charset="0"/>
                <a:cs typeface="Arial" pitchFamily="-106" charset="0"/>
              </a:rPr>
            </a:br>
            <a:r>
              <a:rPr lang="en-US" sz="1400" dirty="0" smtClean="0">
                <a:solidFill>
                  <a:srgbClr val="000000"/>
                </a:solidFill>
                <a:latin typeface="Arial" pitchFamily="-106" charset="0"/>
                <a:ea typeface="Arial" pitchFamily="-106" charset="0"/>
                <a:cs typeface="Arial" pitchFamily="-106" charset="0"/>
              </a:rPr>
              <a:t>Ribavirin: 800-1400 </a:t>
            </a:r>
            <a:r>
              <a:rPr lang="en-US" sz="1400" dirty="0">
                <a:solidFill>
                  <a:srgbClr val="000000"/>
                </a:solidFill>
                <a:latin typeface="Arial" pitchFamily="-106" charset="0"/>
                <a:ea typeface="Arial" pitchFamily="-106" charset="0"/>
                <a:cs typeface="Arial" pitchFamily="-106" charset="0"/>
              </a:rPr>
              <a:t>mg/</a:t>
            </a:r>
            <a:r>
              <a:rPr lang="en-US" sz="1400" dirty="0" smtClean="0">
                <a:solidFill>
                  <a:srgbClr val="000000"/>
                </a:solidFill>
                <a:latin typeface="Arial" pitchFamily="-106" charset="0"/>
                <a:ea typeface="Arial" pitchFamily="-106" charset="0"/>
                <a:cs typeface="Arial" pitchFamily="-106" charset="0"/>
              </a:rPr>
              <a:t>d (by weight)</a:t>
            </a:r>
            <a:endParaRPr lang="en-US" sz="1400" dirty="0">
              <a:solidFill>
                <a:srgbClr val="000000"/>
              </a:solidFill>
              <a:latin typeface="Arial" pitchFamily="-106" charset="0"/>
              <a:ea typeface="Arial" pitchFamily="-106" charset="0"/>
              <a:cs typeface="Arial" pitchFamily="-106" charset="0"/>
            </a:endParaRPr>
          </a:p>
        </p:txBody>
      </p:sp>
      <p:sp>
        <p:nvSpPr>
          <p:cNvPr id="16395" name="Rectangle 3"/>
          <p:cNvSpPr>
            <a:spLocks noChangeArrowheads="1"/>
          </p:cNvSpPr>
          <p:nvPr/>
        </p:nvSpPr>
        <p:spPr bwMode="auto">
          <a:xfrm>
            <a:off x="1200605" y="4914894"/>
            <a:ext cx="4937730" cy="987547"/>
          </a:xfrm>
          <a:prstGeom prst="rect">
            <a:avLst/>
          </a:prstGeom>
          <a:solidFill>
            <a:schemeClr val="accent5">
              <a:lumMod val="60000"/>
              <a:lumOff val="40000"/>
            </a:schemeClr>
          </a:solidFill>
          <a:ln w="19050">
            <a:solidFill>
              <a:schemeClr val="tx1"/>
            </a:solidFill>
            <a:miter lim="800000"/>
            <a:headEnd/>
            <a:tailEnd/>
          </a:ln>
          <a:scene3d>
            <a:camera prst="orthographicFront"/>
            <a:lightRig rig="threePt" dir="t"/>
          </a:scene3d>
          <a:sp3d>
            <a:bevelT/>
          </a:sp3d>
        </p:spPr>
        <p:txBody>
          <a:bodyPr wrap="none" tIns="137160" bIns="91440" anchor="ctr">
            <a:prstTxWarp prst="textNoShape">
              <a:avLst/>
            </a:prstTxWarp>
          </a:bodyPr>
          <a:lstStyle/>
          <a:p>
            <a:pPr algn="ctr">
              <a:lnSpc>
                <a:spcPts val="1500"/>
              </a:lnSpc>
              <a:spcAft>
                <a:spcPts val="0"/>
              </a:spcAft>
            </a:pPr>
            <a:r>
              <a:rPr lang="en-US" sz="1600" b="1" dirty="0" err="1" smtClean="0">
                <a:solidFill>
                  <a:srgbClr val="000000"/>
                </a:solidFill>
                <a:latin typeface="Arial" pitchFamily="-106" charset="0"/>
                <a:ea typeface="Arial" pitchFamily="-106" charset="0"/>
                <a:cs typeface="Arial" pitchFamily="-106" charset="0"/>
              </a:rPr>
              <a:t>Peginterferon</a:t>
            </a:r>
            <a:r>
              <a:rPr lang="en-US" sz="1600" b="1" dirty="0" smtClean="0">
                <a:solidFill>
                  <a:srgbClr val="000000"/>
                </a:solidFill>
                <a:latin typeface="Arial" pitchFamily="-106" charset="0"/>
                <a:ea typeface="Arial" pitchFamily="-106" charset="0"/>
                <a:cs typeface="Arial" pitchFamily="-106" charset="0"/>
              </a:rPr>
              <a:t> alfa-2a + </a:t>
            </a:r>
            <a:r>
              <a:rPr lang="en-US" sz="1600" b="1" dirty="0" err="1" smtClean="0">
                <a:solidFill>
                  <a:srgbClr val="000000"/>
                </a:solidFill>
                <a:latin typeface="Arial" pitchFamily="-106" charset="0"/>
                <a:ea typeface="Arial" pitchFamily="-106" charset="0"/>
                <a:cs typeface="Arial" pitchFamily="-106" charset="0"/>
              </a:rPr>
              <a:t>Ribavirin</a:t>
            </a:r>
            <a:endParaRPr lang="en-US" sz="1600" b="1" dirty="0" smtClean="0">
              <a:solidFill>
                <a:srgbClr val="000000"/>
              </a:solidFill>
              <a:latin typeface="Arial" pitchFamily="-106" charset="0"/>
              <a:ea typeface="Arial" pitchFamily="-106" charset="0"/>
              <a:cs typeface="Arial" pitchFamily="-106" charset="0"/>
            </a:endParaRPr>
          </a:p>
          <a:p>
            <a:pPr algn="ctr">
              <a:lnSpc>
                <a:spcPts val="1500"/>
              </a:lnSpc>
              <a:spcAft>
                <a:spcPts val="0"/>
              </a:spcAft>
            </a:pPr>
            <a:r>
              <a:rPr lang="en-US" sz="1600" dirty="0" smtClean="0">
                <a:solidFill>
                  <a:srgbClr val="000000"/>
                </a:solidFill>
                <a:latin typeface="Arial" pitchFamily="-106" charset="0"/>
                <a:ea typeface="Arial" pitchFamily="-106" charset="0"/>
                <a:cs typeface="Arial" pitchFamily="-106" charset="0"/>
              </a:rPr>
              <a:t>--------------------------------------------------------------------</a:t>
            </a:r>
            <a:endParaRPr lang="en-US" sz="1600" b="1" dirty="0" smtClean="0">
              <a:solidFill>
                <a:srgbClr val="000000"/>
              </a:solidFill>
              <a:latin typeface="Arial" pitchFamily="-106" charset="0"/>
              <a:ea typeface="Arial" pitchFamily="-106" charset="0"/>
              <a:cs typeface="Arial" pitchFamily="-106" charset="0"/>
            </a:endParaRPr>
          </a:p>
          <a:p>
            <a:pPr algn="ctr">
              <a:lnSpc>
                <a:spcPts val="1500"/>
              </a:lnSpc>
              <a:spcAft>
                <a:spcPts val="0"/>
              </a:spcAft>
            </a:pPr>
            <a:r>
              <a:rPr lang="en-US" sz="1400" dirty="0" err="1" smtClean="0">
                <a:solidFill>
                  <a:srgbClr val="000000"/>
                </a:solidFill>
                <a:latin typeface="Arial" pitchFamily="-106" charset="0"/>
                <a:ea typeface="Arial" pitchFamily="-106" charset="0"/>
                <a:cs typeface="Arial" pitchFamily="-106" charset="0"/>
              </a:rPr>
              <a:t>Peginterferon</a:t>
            </a:r>
            <a:r>
              <a:rPr lang="en-US" sz="1400" dirty="0" smtClean="0">
                <a:solidFill>
                  <a:srgbClr val="000000"/>
                </a:solidFill>
                <a:latin typeface="Arial" pitchFamily="-106" charset="0"/>
                <a:ea typeface="Arial" pitchFamily="-106" charset="0"/>
                <a:cs typeface="Arial" pitchFamily="-106" charset="0"/>
              </a:rPr>
              <a:t> alfa-2a: 180 </a:t>
            </a:r>
            <a:r>
              <a:rPr lang="en-US" sz="1400" dirty="0" smtClean="0">
                <a:solidFill>
                  <a:schemeClr val="tx1"/>
                </a:solidFill>
                <a:latin typeface="Arial" pitchFamily="-106" charset="0"/>
              </a:rPr>
              <a:t>µ</a:t>
            </a:r>
            <a:r>
              <a:rPr lang="en-US" sz="1400" dirty="0" err="1" smtClean="0">
                <a:solidFill>
                  <a:srgbClr val="000000"/>
                </a:solidFill>
                <a:latin typeface="Arial" pitchFamily="-106" charset="0"/>
                <a:ea typeface="Arial" pitchFamily="-106" charset="0"/>
                <a:cs typeface="Arial" pitchFamily="-106" charset="0"/>
              </a:rPr>
              <a:t>g</a:t>
            </a:r>
            <a:r>
              <a:rPr lang="en-US" sz="1400" dirty="0" smtClean="0">
                <a:solidFill>
                  <a:srgbClr val="000000"/>
                </a:solidFill>
                <a:latin typeface="Arial" pitchFamily="-106" charset="0"/>
                <a:ea typeface="Arial" pitchFamily="-106" charset="0"/>
                <a:cs typeface="Arial" pitchFamily="-106" charset="0"/>
              </a:rPr>
              <a:t> 1x/week +</a:t>
            </a:r>
            <a:br>
              <a:rPr lang="en-US" sz="1400" dirty="0" smtClean="0">
                <a:solidFill>
                  <a:srgbClr val="000000"/>
                </a:solidFill>
                <a:latin typeface="Arial" pitchFamily="-106" charset="0"/>
                <a:ea typeface="Arial" pitchFamily="-106" charset="0"/>
                <a:cs typeface="Arial" pitchFamily="-106" charset="0"/>
              </a:rPr>
            </a:br>
            <a:r>
              <a:rPr lang="en-US" sz="1400" dirty="0" err="1" smtClean="0">
                <a:solidFill>
                  <a:srgbClr val="000000"/>
                </a:solidFill>
                <a:latin typeface="Arial" pitchFamily="-106" charset="0"/>
                <a:ea typeface="Arial" pitchFamily="-106" charset="0"/>
                <a:cs typeface="Arial" pitchFamily="-106" charset="0"/>
              </a:rPr>
              <a:t>Ribavirin</a:t>
            </a:r>
            <a:r>
              <a:rPr lang="en-US" sz="1400" dirty="0" smtClean="0">
                <a:solidFill>
                  <a:srgbClr val="000000"/>
                </a:solidFill>
                <a:latin typeface="Arial" pitchFamily="-106" charset="0"/>
                <a:ea typeface="Arial" pitchFamily="-106" charset="0"/>
                <a:cs typeface="Arial" pitchFamily="-106" charset="0"/>
              </a:rPr>
              <a:t>: 1000-1200 mg/</a:t>
            </a:r>
            <a:r>
              <a:rPr lang="en-US" sz="1400" dirty="0" err="1" smtClean="0">
                <a:solidFill>
                  <a:srgbClr val="000000"/>
                </a:solidFill>
                <a:latin typeface="Arial" pitchFamily="-106" charset="0"/>
                <a:ea typeface="Arial" pitchFamily="-106" charset="0"/>
                <a:cs typeface="Arial" pitchFamily="-106" charset="0"/>
              </a:rPr>
              <a:t>d</a:t>
            </a:r>
            <a:r>
              <a:rPr lang="en-US" sz="1400" dirty="0" smtClean="0">
                <a:solidFill>
                  <a:srgbClr val="000000"/>
                </a:solidFill>
                <a:latin typeface="Arial" pitchFamily="-106" charset="0"/>
                <a:ea typeface="Arial" pitchFamily="-106" charset="0"/>
                <a:cs typeface="Arial" pitchFamily="-106" charset="0"/>
              </a:rPr>
              <a:t> (by weight)</a:t>
            </a:r>
            <a:endParaRPr lang="en-US" sz="1400" dirty="0">
              <a:solidFill>
                <a:srgbClr val="000000"/>
              </a:solidFill>
              <a:latin typeface="Arial" pitchFamily="-106" charset="0"/>
              <a:ea typeface="Arial" pitchFamily="-106" charset="0"/>
              <a:cs typeface="Arial" pitchFamily="-106" charset="0"/>
            </a:endParaRPr>
          </a:p>
        </p:txBody>
      </p:sp>
      <p:sp>
        <p:nvSpPr>
          <p:cNvPr id="16410" name="Rectangle 2"/>
          <p:cNvSpPr>
            <a:spLocks noChangeArrowheads="1"/>
          </p:cNvSpPr>
          <p:nvPr/>
        </p:nvSpPr>
        <p:spPr bwMode="auto">
          <a:xfrm>
            <a:off x="1200605" y="3543294"/>
            <a:ext cx="4937730" cy="987547"/>
          </a:xfrm>
          <a:prstGeom prst="rect">
            <a:avLst/>
          </a:prstGeom>
          <a:solidFill>
            <a:schemeClr val="accent4">
              <a:lumMod val="40000"/>
              <a:lumOff val="60000"/>
            </a:schemeClr>
          </a:solidFill>
          <a:ln w="19050">
            <a:solidFill>
              <a:schemeClr val="tx1">
                <a:alpha val="68000"/>
              </a:schemeClr>
            </a:solidFill>
            <a:miter lim="800000"/>
            <a:headEnd/>
            <a:tailEnd/>
          </a:ln>
          <a:scene3d>
            <a:camera prst="orthographicFront"/>
            <a:lightRig rig="threePt" dir="t"/>
          </a:scene3d>
          <a:sp3d>
            <a:bevelT/>
          </a:sp3d>
        </p:spPr>
        <p:txBody>
          <a:bodyPr wrap="none" tIns="137160" bIns="91440" anchor="ctr">
            <a:prstTxWarp prst="textNoShape">
              <a:avLst/>
            </a:prstTxWarp>
          </a:bodyPr>
          <a:lstStyle/>
          <a:p>
            <a:pPr algn="ctr">
              <a:lnSpc>
                <a:spcPts val="1500"/>
              </a:lnSpc>
              <a:spcAft>
                <a:spcPts val="200"/>
              </a:spcAft>
            </a:pPr>
            <a:r>
              <a:rPr lang="en-US" sz="1600" b="1" dirty="0" smtClean="0">
                <a:solidFill>
                  <a:srgbClr val="000000"/>
                </a:solidFill>
                <a:latin typeface="Arial" pitchFamily="-106" charset="0"/>
                <a:ea typeface="Arial" pitchFamily="-106" charset="0"/>
                <a:cs typeface="Arial" pitchFamily="-106" charset="0"/>
              </a:rPr>
              <a:t>Low-Dose </a:t>
            </a:r>
            <a:r>
              <a:rPr lang="en-US" sz="1600" b="1" dirty="0" err="1" smtClean="0">
                <a:solidFill>
                  <a:srgbClr val="000000"/>
                </a:solidFill>
                <a:latin typeface="Arial" pitchFamily="-106" charset="0"/>
                <a:ea typeface="Arial" pitchFamily="-106" charset="0"/>
                <a:cs typeface="Arial" pitchFamily="-106" charset="0"/>
              </a:rPr>
              <a:t>Peginterferon</a:t>
            </a:r>
            <a:r>
              <a:rPr lang="en-US" sz="1600" b="1" dirty="0" smtClean="0">
                <a:solidFill>
                  <a:srgbClr val="000000"/>
                </a:solidFill>
                <a:latin typeface="Arial" pitchFamily="-106" charset="0"/>
                <a:ea typeface="Arial" pitchFamily="-106" charset="0"/>
                <a:cs typeface="Arial" pitchFamily="-106" charset="0"/>
              </a:rPr>
              <a:t> alfa-2b + </a:t>
            </a:r>
            <a:r>
              <a:rPr lang="en-US" sz="1600" b="1" dirty="0" err="1" smtClean="0">
                <a:solidFill>
                  <a:srgbClr val="000000"/>
                </a:solidFill>
                <a:latin typeface="Arial" pitchFamily="-106" charset="0"/>
                <a:ea typeface="Arial" pitchFamily="-106" charset="0"/>
                <a:cs typeface="Arial" pitchFamily="-106" charset="0"/>
              </a:rPr>
              <a:t>Ribavirin</a:t>
            </a:r>
            <a:endParaRPr lang="en-US" sz="1600" b="1" dirty="0" smtClean="0">
              <a:solidFill>
                <a:srgbClr val="000000"/>
              </a:solidFill>
              <a:latin typeface="Arial" pitchFamily="-106" charset="0"/>
              <a:ea typeface="Arial" pitchFamily="-106" charset="0"/>
              <a:cs typeface="Arial" pitchFamily="-106" charset="0"/>
            </a:endParaRPr>
          </a:p>
          <a:p>
            <a:pPr algn="ctr">
              <a:lnSpc>
                <a:spcPts val="1500"/>
              </a:lnSpc>
              <a:spcAft>
                <a:spcPts val="200"/>
              </a:spcAft>
            </a:pPr>
            <a:r>
              <a:rPr lang="en-US" sz="1600" dirty="0" smtClean="0">
                <a:solidFill>
                  <a:srgbClr val="000000"/>
                </a:solidFill>
                <a:latin typeface="Arial" pitchFamily="-106" charset="0"/>
                <a:ea typeface="Arial" pitchFamily="-106" charset="0"/>
                <a:cs typeface="Arial" pitchFamily="-106" charset="0"/>
              </a:rPr>
              <a:t>--------------------------------------------------------------------</a:t>
            </a:r>
            <a:r>
              <a:rPr lang="en-US" sz="1600" b="1" dirty="0" smtClean="0">
                <a:solidFill>
                  <a:srgbClr val="000000"/>
                </a:solidFill>
                <a:latin typeface="Arial" pitchFamily="-106" charset="0"/>
                <a:ea typeface="Arial" pitchFamily="-106" charset="0"/>
                <a:cs typeface="Arial" pitchFamily="-106" charset="0"/>
              </a:rPr>
              <a:t/>
            </a:r>
            <a:br>
              <a:rPr lang="en-US" sz="1600" b="1" dirty="0" smtClean="0">
                <a:solidFill>
                  <a:srgbClr val="000000"/>
                </a:solidFill>
                <a:latin typeface="Arial" pitchFamily="-106" charset="0"/>
                <a:ea typeface="Arial" pitchFamily="-106" charset="0"/>
                <a:cs typeface="Arial" pitchFamily="-106" charset="0"/>
              </a:rPr>
            </a:br>
            <a:r>
              <a:rPr lang="en-US" sz="1400" dirty="0" smtClean="0">
                <a:solidFill>
                  <a:srgbClr val="000000"/>
                </a:solidFill>
                <a:latin typeface="Arial" pitchFamily="-106" charset="0"/>
                <a:ea typeface="Arial" pitchFamily="-106" charset="0"/>
                <a:cs typeface="Arial" pitchFamily="-106" charset="0"/>
              </a:rPr>
              <a:t>Peginterferon alfa-2b: 1.0 </a:t>
            </a:r>
            <a:r>
              <a:rPr lang="en-US" sz="1400" dirty="0" smtClean="0">
                <a:solidFill>
                  <a:schemeClr val="tx1"/>
                </a:solidFill>
                <a:latin typeface="Arial" pitchFamily="-106" charset="0"/>
              </a:rPr>
              <a:t>µ</a:t>
            </a:r>
            <a:r>
              <a:rPr lang="en-US" sz="1400" dirty="0" smtClean="0">
                <a:solidFill>
                  <a:srgbClr val="000000"/>
                </a:solidFill>
                <a:latin typeface="Arial" pitchFamily="-106" charset="0"/>
                <a:ea typeface="Arial" pitchFamily="-106" charset="0"/>
                <a:cs typeface="Arial" pitchFamily="-106" charset="0"/>
              </a:rPr>
              <a:t>g/kg 1x/week +</a:t>
            </a:r>
            <a:br>
              <a:rPr lang="en-US" sz="1400" dirty="0" smtClean="0">
                <a:solidFill>
                  <a:srgbClr val="000000"/>
                </a:solidFill>
                <a:latin typeface="Arial" pitchFamily="-106" charset="0"/>
                <a:ea typeface="Arial" pitchFamily="-106" charset="0"/>
                <a:cs typeface="Arial" pitchFamily="-106" charset="0"/>
              </a:rPr>
            </a:br>
            <a:r>
              <a:rPr lang="en-US" sz="1400" dirty="0" smtClean="0">
                <a:solidFill>
                  <a:srgbClr val="000000"/>
                </a:solidFill>
                <a:latin typeface="Arial" pitchFamily="-106" charset="0"/>
                <a:ea typeface="Arial" pitchFamily="-106" charset="0"/>
                <a:cs typeface="Arial" pitchFamily="-106" charset="0"/>
              </a:rPr>
              <a:t>Ribavirin: 800-1400 mg/d (by weight)</a:t>
            </a:r>
            <a:endParaRPr lang="en-US" sz="1400" dirty="0">
              <a:solidFill>
                <a:srgbClr val="000000"/>
              </a:solidFill>
              <a:latin typeface="Arial" pitchFamily="-106" charset="0"/>
              <a:ea typeface="Arial" pitchFamily="-106" charset="0"/>
              <a:cs typeface="Arial" pitchFamily="-106" charset="0"/>
            </a:endParaRPr>
          </a:p>
        </p:txBody>
      </p:sp>
      <p:sp>
        <p:nvSpPr>
          <p:cNvPr id="2" name="Content Placeholder 1"/>
          <p:cNvSpPr>
            <a:spLocks noGrp="1"/>
          </p:cNvSpPr>
          <p:nvPr>
            <p:ph sz="quarter" idx="13"/>
          </p:nvPr>
        </p:nvSpPr>
        <p:spPr/>
        <p:txBody>
          <a:bodyPr/>
          <a:lstStyle/>
          <a:p>
            <a:r>
              <a:rPr lang="en-US" dirty="0">
                <a:latin typeface="Arial" pitchFamily="-106" charset="0"/>
              </a:rPr>
              <a:t>Source: </a:t>
            </a:r>
            <a:r>
              <a:rPr lang="en-US" dirty="0" err="1">
                <a:latin typeface="Arial" pitchFamily="-106" charset="0"/>
              </a:rPr>
              <a:t>McHutchison</a:t>
            </a:r>
            <a:r>
              <a:rPr lang="en-US" dirty="0">
                <a:latin typeface="Arial" pitchFamily="-106" charset="0"/>
              </a:rPr>
              <a:t> JG, et. al. N </a:t>
            </a:r>
            <a:r>
              <a:rPr lang="en-US" dirty="0" err="1">
                <a:latin typeface="Arial" pitchFamily="-106" charset="0"/>
              </a:rPr>
              <a:t>Engl</a:t>
            </a:r>
            <a:r>
              <a:rPr lang="en-US" dirty="0">
                <a:latin typeface="Arial" pitchFamily="-106" charset="0"/>
              </a:rPr>
              <a:t> J Med. 2009;361:580-93. </a:t>
            </a:r>
          </a:p>
        </p:txBody>
      </p:sp>
      <p:sp>
        <p:nvSpPr>
          <p:cNvPr id="6" name="Title 5"/>
          <p:cNvSpPr>
            <a:spLocks noGrp="1"/>
          </p:cNvSpPr>
          <p:nvPr>
            <p:ph type="title"/>
          </p:nvPr>
        </p:nvSpPr>
        <p:spPr/>
        <p:txBody>
          <a:bodyPr>
            <a:noAutofit/>
          </a:bodyPr>
          <a:lstStyle/>
          <a:p>
            <a:r>
              <a:rPr lang="en-US" sz="2000" dirty="0">
                <a:solidFill>
                  <a:schemeClr val="accent5">
                    <a:lumMod val="20000"/>
                    <a:lumOff val="80000"/>
                  </a:schemeClr>
                </a:solidFill>
                <a:latin typeface="Arial" pitchFamily="-106" charset="0"/>
              </a:rPr>
              <a:t>Peginterferon alfa-2b + Ribavirin </a:t>
            </a:r>
            <a:r>
              <a:rPr lang="en-US" sz="2000" dirty="0" err="1">
                <a:solidFill>
                  <a:schemeClr val="accent5">
                    <a:lumMod val="20000"/>
                    <a:lumOff val="80000"/>
                  </a:schemeClr>
                </a:solidFill>
                <a:latin typeface="Arial" pitchFamily="-106" charset="0"/>
              </a:rPr>
              <a:t>vs</a:t>
            </a:r>
            <a:r>
              <a:rPr lang="en-US" sz="2000" dirty="0">
                <a:solidFill>
                  <a:schemeClr val="accent5">
                    <a:lumMod val="20000"/>
                    <a:lumOff val="80000"/>
                  </a:schemeClr>
                </a:solidFill>
                <a:latin typeface="Arial" pitchFamily="-106" charset="0"/>
              </a:rPr>
              <a:t> Peginterferon alfa-2a + Ribavirin </a:t>
            </a:r>
            <a:r>
              <a:rPr lang="en-US" sz="2400" dirty="0">
                <a:solidFill>
                  <a:srgbClr val="FFFFFF"/>
                </a:solidFill>
                <a:latin typeface="Arial" pitchFamily="-106" charset="0"/>
              </a:rPr>
              <a:t>IDEAL </a:t>
            </a:r>
            <a:r>
              <a:rPr lang="en-US" sz="2400" dirty="0" smtClean="0">
                <a:latin typeface="Arial" pitchFamily="-106" charset="0"/>
              </a:rPr>
              <a:t>Study</a:t>
            </a:r>
            <a:r>
              <a:rPr lang="en-US" sz="2400" dirty="0" smtClean="0">
                <a:solidFill>
                  <a:srgbClr val="FFFFFF"/>
                </a:solidFill>
                <a:latin typeface="Arial" pitchFamily="-106" charset="0"/>
              </a:rPr>
              <a:t>: Design</a:t>
            </a:r>
            <a:endParaRPr lang="en-US" sz="2400" dirty="0">
              <a:solidFill>
                <a:srgbClr val="FFFFFF"/>
              </a:solidFill>
            </a:endParaRPr>
          </a:p>
        </p:txBody>
      </p:sp>
      <p:sp>
        <p:nvSpPr>
          <p:cNvPr id="16" name="Rectangle 15"/>
          <p:cNvSpPr/>
          <p:nvPr/>
        </p:nvSpPr>
        <p:spPr>
          <a:xfrm>
            <a:off x="-11340" y="1447800"/>
            <a:ext cx="9162288" cy="375669"/>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sz="1600" dirty="0">
              <a:solidFill>
                <a:srgbClr val="000000"/>
              </a:solidFill>
              <a:latin typeface="Arial"/>
              <a:cs typeface="Arial"/>
            </a:endParaRPr>
          </a:p>
        </p:txBody>
      </p:sp>
      <p:sp>
        <p:nvSpPr>
          <p:cNvPr id="19" name="Text Box 20"/>
          <p:cNvSpPr txBox="1">
            <a:spLocks noChangeArrowheads="1"/>
          </p:cNvSpPr>
          <p:nvPr/>
        </p:nvSpPr>
        <p:spPr bwMode="auto">
          <a:xfrm>
            <a:off x="5856240" y="1475920"/>
            <a:ext cx="548640" cy="318036"/>
          </a:xfrm>
          <a:prstGeom prst="rect">
            <a:avLst/>
          </a:prstGeom>
          <a:noFill/>
          <a:ln w="9525">
            <a:noFill/>
            <a:miter lim="800000"/>
            <a:headEnd/>
            <a:tailEnd/>
          </a:ln>
        </p:spPr>
        <p:txBody>
          <a:bodyPr>
            <a:prstTxWarp prst="textNoShape">
              <a:avLst/>
            </a:prstTxWarp>
            <a:spAutoFit/>
          </a:bodyPr>
          <a:lstStyle/>
          <a:p>
            <a:pPr algn="ctr">
              <a:lnSpc>
                <a:spcPct val="90000"/>
              </a:lnSpc>
            </a:pPr>
            <a:r>
              <a:rPr lang="en-US" sz="1600" dirty="0" smtClean="0">
                <a:solidFill>
                  <a:schemeClr val="tx1"/>
                </a:solidFill>
                <a:latin typeface="Arial" pitchFamily="-106" charset="0"/>
                <a:ea typeface="Arial" pitchFamily="-106" charset="0"/>
                <a:cs typeface="Arial" pitchFamily="-106" charset="0"/>
              </a:rPr>
              <a:t>48</a:t>
            </a:r>
            <a:endParaRPr lang="en-US" sz="1600" dirty="0">
              <a:solidFill>
                <a:schemeClr val="tx1"/>
              </a:solidFill>
              <a:latin typeface="Arial" pitchFamily="-106" charset="0"/>
              <a:ea typeface="Arial" pitchFamily="-106" charset="0"/>
              <a:cs typeface="Arial" pitchFamily="-106" charset="0"/>
            </a:endParaRPr>
          </a:p>
        </p:txBody>
      </p:sp>
      <p:sp>
        <p:nvSpPr>
          <p:cNvPr id="20" name="Text Box 20"/>
          <p:cNvSpPr txBox="1">
            <a:spLocks noChangeArrowheads="1"/>
          </p:cNvSpPr>
          <p:nvPr/>
        </p:nvSpPr>
        <p:spPr bwMode="auto">
          <a:xfrm>
            <a:off x="8334360" y="1475920"/>
            <a:ext cx="548640" cy="318036"/>
          </a:xfrm>
          <a:prstGeom prst="rect">
            <a:avLst/>
          </a:prstGeom>
          <a:noFill/>
          <a:ln w="9525">
            <a:noFill/>
            <a:miter lim="800000"/>
            <a:headEnd/>
            <a:tailEnd/>
          </a:ln>
        </p:spPr>
        <p:txBody>
          <a:bodyPr>
            <a:prstTxWarp prst="textNoShape">
              <a:avLst/>
            </a:prstTxWarp>
            <a:spAutoFit/>
          </a:bodyPr>
          <a:lstStyle/>
          <a:p>
            <a:pPr algn="ctr">
              <a:lnSpc>
                <a:spcPct val="90000"/>
              </a:lnSpc>
            </a:pPr>
            <a:r>
              <a:rPr lang="en-US" sz="1600" dirty="0" smtClean="0">
                <a:solidFill>
                  <a:schemeClr val="tx1"/>
                </a:solidFill>
                <a:latin typeface="Arial" pitchFamily="-106" charset="0"/>
                <a:ea typeface="Arial" pitchFamily="-106" charset="0"/>
                <a:cs typeface="Arial" pitchFamily="-106" charset="0"/>
              </a:rPr>
              <a:t>72</a:t>
            </a:r>
            <a:endParaRPr lang="en-US" sz="1600" dirty="0">
              <a:solidFill>
                <a:schemeClr val="tx1"/>
              </a:solidFill>
              <a:latin typeface="Arial" pitchFamily="-106" charset="0"/>
              <a:ea typeface="Arial" pitchFamily="-106" charset="0"/>
              <a:cs typeface="Arial" pitchFamily="-106" charset="0"/>
            </a:endParaRPr>
          </a:p>
        </p:txBody>
      </p:sp>
      <p:sp>
        <p:nvSpPr>
          <p:cNvPr id="21" name="Text Box 20"/>
          <p:cNvSpPr txBox="1">
            <a:spLocks noChangeArrowheads="1"/>
          </p:cNvSpPr>
          <p:nvPr/>
        </p:nvSpPr>
        <p:spPr bwMode="auto">
          <a:xfrm>
            <a:off x="899160" y="1475920"/>
            <a:ext cx="548640" cy="318036"/>
          </a:xfrm>
          <a:prstGeom prst="rect">
            <a:avLst/>
          </a:prstGeom>
          <a:noFill/>
          <a:ln w="9525">
            <a:noFill/>
            <a:miter lim="800000"/>
            <a:headEnd/>
            <a:tailEnd/>
          </a:ln>
        </p:spPr>
        <p:txBody>
          <a:bodyPr>
            <a:prstTxWarp prst="textNoShape">
              <a:avLst/>
            </a:prstTxWarp>
            <a:spAutoFit/>
          </a:bodyPr>
          <a:lstStyle/>
          <a:p>
            <a:pPr algn="ctr">
              <a:lnSpc>
                <a:spcPct val="90000"/>
              </a:lnSpc>
            </a:pPr>
            <a:r>
              <a:rPr lang="en-US" sz="1600" dirty="0" smtClean="0">
                <a:solidFill>
                  <a:schemeClr val="tx1"/>
                </a:solidFill>
                <a:latin typeface="Arial" pitchFamily="-106" charset="0"/>
                <a:ea typeface="Arial" pitchFamily="-106" charset="0"/>
                <a:cs typeface="Arial" pitchFamily="-106" charset="0"/>
              </a:rPr>
              <a:t>0</a:t>
            </a:r>
            <a:endParaRPr lang="en-US" sz="1600" dirty="0">
              <a:solidFill>
                <a:schemeClr val="tx1"/>
              </a:solidFill>
              <a:latin typeface="Arial" pitchFamily="-106" charset="0"/>
              <a:ea typeface="Arial" pitchFamily="-106" charset="0"/>
              <a:cs typeface="Arial" pitchFamily="-106" charset="0"/>
            </a:endParaRPr>
          </a:p>
        </p:txBody>
      </p:sp>
      <p:sp>
        <p:nvSpPr>
          <p:cNvPr id="22" name="Line 13"/>
          <p:cNvSpPr>
            <a:spLocks noChangeShapeType="1"/>
          </p:cNvSpPr>
          <p:nvPr/>
        </p:nvSpPr>
        <p:spPr bwMode="auto">
          <a:xfrm>
            <a:off x="6130920" y="1814280"/>
            <a:ext cx="0" cy="256032"/>
          </a:xfrm>
          <a:prstGeom prst="line">
            <a:avLst/>
          </a:prstGeom>
          <a:noFill/>
          <a:ln w="28575" cap="flat" cmpd="sng" algn="ctr">
            <a:solidFill>
              <a:schemeClr val="tx1"/>
            </a:solidFill>
            <a:prstDash val="solid"/>
            <a:round/>
            <a:headEnd type="none" w="med" len="med"/>
            <a:tailEnd type="triangle" w="med" len="med"/>
          </a:ln>
        </p:spPr>
        <p:txBody>
          <a:bodyPr>
            <a:prstTxWarp prst="textNoShape">
              <a:avLst/>
            </a:prstTxWarp>
          </a:bodyPr>
          <a:lstStyle/>
          <a:p>
            <a:endParaRPr lang="en-US" dirty="0"/>
          </a:p>
        </p:txBody>
      </p:sp>
      <p:sp>
        <p:nvSpPr>
          <p:cNvPr id="23" name="Line 13"/>
          <p:cNvSpPr>
            <a:spLocks noChangeShapeType="1"/>
          </p:cNvSpPr>
          <p:nvPr/>
        </p:nvSpPr>
        <p:spPr bwMode="auto">
          <a:xfrm>
            <a:off x="8608088" y="1826980"/>
            <a:ext cx="0" cy="256032"/>
          </a:xfrm>
          <a:prstGeom prst="line">
            <a:avLst/>
          </a:prstGeom>
          <a:noFill/>
          <a:ln w="28575" cap="flat" cmpd="sng" algn="ctr">
            <a:solidFill>
              <a:schemeClr val="tx1"/>
            </a:solidFill>
            <a:prstDash val="solid"/>
            <a:round/>
            <a:headEnd type="none" w="med" len="med"/>
            <a:tailEnd type="triangle" w="med" len="med"/>
          </a:ln>
        </p:spPr>
        <p:txBody>
          <a:bodyPr>
            <a:prstTxWarp prst="textNoShape">
              <a:avLst/>
            </a:prstTxWarp>
          </a:bodyPr>
          <a:lstStyle/>
          <a:p>
            <a:endParaRPr lang="en-US" dirty="0"/>
          </a:p>
        </p:txBody>
      </p:sp>
      <p:sp>
        <p:nvSpPr>
          <p:cNvPr id="24" name="Text Box 20"/>
          <p:cNvSpPr txBox="1">
            <a:spLocks noChangeArrowheads="1"/>
          </p:cNvSpPr>
          <p:nvPr/>
        </p:nvSpPr>
        <p:spPr bwMode="auto">
          <a:xfrm>
            <a:off x="-3179" y="1475920"/>
            <a:ext cx="878140" cy="318036"/>
          </a:xfrm>
          <a:prstGeom prst="rect">
            <a:avLst/>
          </a:prstGeom>
          <a:noFill/>
          <a:ln w="9525">
            <a:noFill/>
            <a:miter lim="800000"/>
            <a:headEnd/>
            <a:tailEnd/>
          </a:ln>
        </p:spPr>
        <p:txBody>
          <a:bodyPr>
            <a:prstTxWarp prst="textNoShape">
              <a:avLst/>
            </a:prstTxWarp>
            <a:spAutoFit/>
          </a:bodyPr>
          <a:lstStyle/>
          <a:p>
            <a:pPr algn="ctr">
              <a:lnSpc>
                <a:spcPct val="90000"/>
              </a:lnSpc>
            </a:pPr>
            <a:r>
              <a:rPr lang="en-US" sz="1600" dirty="0" smtClean="0">
                <a:solidFill>
                  <a:schemeClr val="tx1"/>
                </a:solidFill>
                <a:latin typeface="Arial" pitchFamily="-106" charset="0"/>
                <a:ea typeface="Arial" pitchFamily="-106" charset="0"/>
                <a:cs typeface="Arial" pitchFamily="-106" charset="0"/>
              </a:rPr>
              <a:t>Week</a:t>
            </a:r>
            <a:endParaRPr lang="en-US" sz="1600" dirty="0">
              <a:solidFill>
                <a:schemeClr val="tx1"/>
              </a:solidFill>
              <a:latin typeface="Arial" pitchFamily="-106" charset="0"/>
              <a:ea typeface="Arial" pitchFamily="-106" charset="0"/>
              <a:cs typeface="Arial" pitchFamily="-106" charset="0"/>
            </a:endParaRPr>
          </a:p>
        </p:txBody>
      </p:sp>
      <p:cxnSp>
        <p:nvCxnSpPr>
          <p:cNvPr id="26" name="Straight Connector 25"/>
          <p:cNvCxnSpPr/>
          <p:nvPr/>
        </p:nvCxnSpPr>
        <p:spPr>
          <a:xfrm>
            <a:off x="6153600" y="2680040"/>
            <a:ext cx="2468880" cy="0"/>
          </a:xfrm>
          <a:prstGeom prst="line">
            <a:avLst/>
          </a:prstGeom>
          <a:ln w="190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7" name="Rectangle 26"/>
          <p:cNvSpPr/>
          <p:nvPr/>
        </p:nvSpPr>
        <p:spPr>
          <a:xfrm>
            <a:off x="8191500" y="2438400"/>
            <a:ext cx="876300" cy="4053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ts val="1800"/>
              </a:lnSpc>
            </a:pPr>
            <a:r>
              <a:rPr lang="en-US" sz="1600" dirty="0" smtClean="0">
                <a:solidFill>
                  <a:srgbClr val="000000"/>
                </a:solidFill>
                <a:latin typeface="Arial"/>
                <a:cs typeface="Arial"/>
              </a:rPr>
              <a:t>SVR24</a:t>
            </a:r>
            <a:endParaRPr lang="en-US" sz="1600" dirty="0">
              <a:solidFill>
                <a:srgbClr val="000000"/>
              </a:solidFill>
              <a:latin typeface="Arial"/>
              <a:cs typeface="Arial"/>
            </a:endParaRPr>
          </a:p>
        </p:txBody>
      </p:sp>
      <p:cxnSp>
        <p:nvCxnSpPr>
          <p:cNvPr id="28" name="Straight Connector 27"/>
          <p:cNvCxnSpPr/>
          <p:nvPr/>
        </p:nvCxnSpPr>
        <p:spPr>
          <a:xfrm>
            <a:off x="6153600" y="3989532"/>
            <a:ext cx="2468880" cy="0"/>
          </a:xfrm>
          <a:prstGeom prst="line">
            <a:avLst/>
          </a:prstGeom>
          <a:ln w="190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9" name="Rectangle 28"/>
          <p:cNvSpPr/>
          <p:nvPr/>
        </p:nvSpPr>
        <p:spPr>
          <a:xfrm>
            <a:off x="8191500" y="3747892"/>
            <a:ext cx="876300" cy="4053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ts val="1800"/>
              </a:lnSpc>
            </a:pPr>
            <a:r>
              <a:rPr lang="en-US" sz="1600" dirty="0" smtClean="0">
                <a:solidFill>
                  <a:srgbClr val="000000"/>
                </a:solidFill>
                <a:latin typeface="Arial"/>
                <a:cs typeface="Arial"/>
              </a:rPr>
              <a:t>SVR24</a:t>
            </a:r>
            <a:endParaRPr lang="en-US" sz="1600" dirty="0">
              <a:solidFill>
                <a:srgbClr val="000000"/>
              </a:solidFill>
              <a:latin typeface="Arial"/>
              <a:cs typeface="Arial"/>
            </a:endParaRPr>
          </a:p>
        </p:txBody>
      </p:sp>
      <p:cxnSp>
        <p:nvCxnSpPr>
          <p:cNvPr id="30" name="Straight Connector 29"/>
          <p:cNvCxnSpPr/>
          <p:nvPr/>
        </p:nvCxnSpPr>
        <p:spPr>
          <a:xfrm>
            <a:off x="6153600" y="5338452"/>
            <a:ext cx="2468880" cy="0"/>
          </a:xfrm>
          <a:prstGeom prst="line">
            <a:avLst/>
          </a:prstGeom>
          <a:ln w="190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1" name="Rectangle 30"/>
          <p:cNvSpPr/>
          <p:nvPr/>
        </p:nvSpPr>
        <p:spPr>
          <a:xfrm>
            <a:off x="8191500" y="5096812"/>
            <a:ext cx="876300" cy="4053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ts val="1800"/>
              </a:lnSpc>
            </a:pPr>
            <a:r>
              <a:rPr lang="en-US" sz="1600" dirty="0" smtClean="0">
                <a:solidFill>
                  <a:srgbClr val="000000"/>
                </a:solidFill>
                <a:latin typeface="Arial"/>
                <a:cs typeface="Arial"/>
              </a:rPr>
              <a:t>SVR24</a:t>
            </a:r>
            <a:endParaRPr lang="en-US" sz="1600" dirty="0">
              <a:solidFill>
                <a:srgbClr val="000000"/>
              </a:solidFill>
              <a:latin typeface="Arial"/>
              <a:cs typeface="Arial"/>
            </a:endParaRPr>
          </a:p>
        </p:txBody>
      </p:sp>
      <p:sp>
        <p:nvSpPr>
          <p:cNvPr id="25" name="Rectangle 24"/>
          <p:cNvSpPr/>
          <p:nvPr/>
        </p:nvSpPr>
        <p:spPr>
          <a:xfrm>
            <a:off x="76200" y="3790072"/>
            <a:ext cx="1083064" cy="40538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rPr>
              <a:t>N = 1016</a:t>
            </a:r>
            <a:endParaRPr lang="en-US" sz="1400" dirty="0">
              <a:solidFill>
                <a:srgbClr val="000000"/>
              </a:solidFill>
            </a:endParaRPr>
          </a:p>
        </p:txBody>
      </p:sp>
      <p:sp>
        <p:nvSpPr>
          <p:cNvPr id="32" name="Rectangle 31"/>
          <p:cNvSpPr/>
          <p:nvPr/>
        </p:nvSpPr>
        <p:spPr>
          <a:xfrm>
            <a:off x="76200" y="2475387"/>
            <a:ext cx="1083064" cy="40538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rPr>
              <a:t>N = 1019</a:t>
            </a:r>
            <a:endParaRPr lang="en-US" sz="1400" dirty="0">
              <a:solidFill>
                <a:srgbClr val="000000"/>
              </a:solidFill>
            </a:endParaRPr>
          </a:p>
        </p:txBody>
      </p:sp>
      <p:sp>
        <p:nvSpPr>
          <p:cNvPr id="33" name="Rectangle 32"/>
          <p:cNvSpPr/>
          <p:nvPr/>
        </p:nvSpPr>
        <p:spPr>
          <a:xfrm>
            <a:off x="76200" y="5156942"/>
            <a:ext cx="1083064" cy="40538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rPr>
              <a:t>N = 1035</a:t>
            </a:r>
            <a:endParaRPr lang="en-US" sz="1400" dirty="0">
              <a:solidFill>
                <a:srgbClr val="000000"/>
              </a:solidFill>
            </a:endParaRPr>
          </a:p>
        </p:txBody>
      </p:sp>
      <p:sp>
        <p:nvSpPr>
          <p:cNvPr id="34" name="Line 13"/>
          <p:cNvSpPr>
            <a:spLocks noChangeShapeType="1"/>
          </p:cNvSpPr>
          <p:nvPr/>
        </p:nvSpPr>
        <p:spPr bwMode="auto">
          <a:xfrm>
            <a:off x="1179990" y="1814280"/>
            <a:ext cx="0" cy="256032"/>
          </a:xfrm>
          <a:prstGeom prst="line">
            <a:avLst/>
          </a:prstGeom>
          <a:noFill/>
          <a:ln w="28575" cap="flat" cmpd="sng" algn="ctr">
            <a:solidFill>
              <a:schemeClr val="tx1"/>
            </a:solidFill>
            <a:prstDash val="solid"/>
            <a:round/>
            <a:headEnd type="none" w="med" len="med"/>
            <a:tailEnd type="triangle" w="med" len="med"/>
          </a:ln>
        </p:spPr>
        <p:txBody>
          <a:bodyPr>
            <a:prstTxWarp prst="textNoShape">
              <a:avLst/>
            </a:prstTxWarp>
          </a:bodyPr>
          <a:lstStyle/>
          <a:p>
            <a:endParaRPr lang="en-US" dirty="0"/>
          </a:p>
        </p:txBody>
      </p:sp>
    </p:spTree>
    <p:extLst>
      <p:ext uri="{BB962C8B-B14F-4D97-AF65-F5344CB8AC3E}">
        <p14:creationId xmlns:p14="http://schemas.microsoft.com/office/powerpoint/2010/main" val="2238866877"/>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2"/>
          <p:cNvGraphicFramePr>
            <a:graphicFrameLocks noChangeAspect="1"/>
          </p:cNvGraphicFramePr>
          <p:nvPr>
            <p:extLst>
              <p:ext uri="{D42A27DB-BD31-4B8C-83A1-F6EECF244321}">
                <p14:modId xmlns:p14="http://schemas.microsoft.com/office/powerpoint/2010/main" val="4273913290"/>
              </p:ext>
            </p:extLst>
          </p:nvPr>
        </p:nvGraphicFramePr>
        <p:xfrm>
          <a:off x="457221" y="1752600"/>
          <a:ext cx="8226383" cy="4562175"/>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4"/>
          <p:cNvSpPr>
            <a:spLocks noGrp="1"/>
          </p:cNvSpPr>
          <p:nvPr>
            <p:ph type="title"/>
          </p:nvPr>
        </p:nvSpPr>
        <p:spPr/>
        <p:txBody>
          <a:bodyPr>
            <a:normAutofit fontScale="90000"/>
          </a:bodyPr>
          <a:lstStyle/>
          <a:p>
            <a:r>
              <a:rPr lang="en-US" sz="2200" dirty="0">
                <a:solidFill>
                  <a:srgbClr val="F0EADC"/>
                </a:solidFill>
                <a:latin typeface="Arial" pitchFamily="-106" charset="0"/>
              </a:rPr>
              <a:t>Peginterferon alfa-2b + Ribavirin </a:t>
            </a:r>
            <a:r>
              <a:rPr lang="en-US" sz="2200" dirty="0" err="1">
                <a:solidFill>
                  <a:srgbClr val="F0EADC"/>
                </a:solidFill>
                <a:latin typeface="Arial" pitchFamily="-106" charset="0"/>
              </a:rPr>
              <a:t>vs</a:t>
            </a:r>
            <a:r>
              <a:rPr lang="en-US" sz="2200" dirty="0">
                <a:solidFill>
                  <a:srgbClr val="F0EADC"/>
                </a:solidFill>
                <a:latin typeface="Arial" pitchFamily="-106" charset="0"/>
              </a:rPr>
              <a:t> Peginterferon alfa-2a + Ribavirin </a:t>
            </a:r>
            <a:r>
              <a:rPr lang="en-US" sz="2000" dirty="0">
                <a:latin typeface="Arial" pitchFamily="-106" charset="0"/>
              </a:rPr>
              <a:t/>
            </a:r>
            <a:br>
              <a:rPr lang="en-US" sz="2000" dirty="0">
                <a:latin typeface="Arial" pitchFamily="-106" charset="0"/>
              </a:rPr>
            </a:br>
            <a:r>
              <a:rPr lang="en-US" sz="2700" dirty="0" smtClean="0">
                <a:solidFill>
                  <a:srgbClr val="FFFFFF"/>
                </a:solidFill>
                <a:latin typeface="Arial" pitchFamily="-106" charset="0"/>
              </a:rPr>
              <a:t>IDEAL Study: Results</a:t>
            </a:r>
            <a:endParaRPr lang="en-US" sz="2700" dirty="0">
              <a:solidFill>
                <a:srgbClr val="FFFFFF"/>
              </a:solidFill>
            </a:endParaRPr>
          </a:p>
        </p:txBody>
      </p:sp>
      <p:sp>
        <p:nvSpPr>
          <p:cNvPr id="3" name="Text Placeholder 2"/>
          <p:cNvSpPr>
            <a:spLocks noGrp="1"/>
          </p:cNvSpPr>
          <p:nvPr>
            <p:ph type="body" idx="10"/>
          </p:nvPr>
        </p:nvSpPr>
        <p:spPr/>
        <p:txBody>
          <a:bodyPr/>
          <a:lstStyle/>
          <a:p>
            <a:r>
              <a:rPr lang="en-US" dirty="0" smtClean="0">
                <a:solidFill>
                  <a:schemeClr val="bg1"/>
                </a:solidFill>
                <a:latin typeface="Arial" pitchFamily="-106" charset="0"/>
              </a:rPr>
              <a:t>IDEAL Study: Virologic Responses by </a:t>
            </a:r>
            <a:r>
              <a:rPr lang="en-US" smtClean="0">
                <a:solidFill>
                  <a:schemeClr val="bg1"/>
                </a:solidFill>
                <a:latin typeface="Arial" pitchFamily="-106" charset="0"/>
              </a:rPr>
              <a:t>Treatment Regimen</a:t>
            </a:r>
            <a:endParaRPr lang="en-US" dirty="0">
              <a:solidFill>
                <a:schemeClr val="bg1"/>
              </a:solidFill>
              <a:latin typeface="Arial" pitchFamily="-106" charset="0"/>
            </a:endParaRPr>
          </a:p>
        </p:txBody>
      </p:sp>
      <p:sp>
        <p:nvSpPr>
          <p:cNvPr id="2" name="Content Placeholder 1"/>
          <p:cNvSpPr>
            <a:spLocks noGrp="1"/>
          </p:cNvSpPr>
          <p:nvPr>
            <p:ph sz="quarter" idx="13"/>
          </p:nvPr>
        </p:nvSpPr>
        <p:spPr/>
        <p:txBody>
          <a:bodyPr/>
          <a:lstStyle/>
          <a:p>
            <a:r>
              <a:rPr lang="en-US" dirty="0">
                <a:latin typeface="Arial" pitchFamily="-106" charset="0"/>
              </a:rPr>
              <a:t>Source: </a:t>
            </a:r>
            <a:r>
              <a:rPr lang="en-US" dirty="0" err="1">
                <a:latin typeface="Arial" pitchFamily="-106" charset="0"/>
              </a:rPr>
              <a:t>McHutchison</a:t>
            </a:r>
            <a:r>
              <a:rPr lang="en-US" dirty="0">
                <a:latin typeface="Arial" pitchFamily="-106" charset="0"/>
              </a:rPr>
              <a:t> JG, et. al. N </a:t>
            </a:r>
            <a:r>
              <a:rPr lang="en-US" dirty="0" err="1">
                <a:latin typeface="Arial" pitchFamily="-106" charset="0"/>
              </a:rPr>
              <a:t>Engl</a:t>
            </a:r>
            <a:r>
              <a:rPr lang="en-US" dirty="0">
                <a:latin typeface="Arial" pitchFamily="-106" charset="0"/>
              </a:rPr>
              <a:t> J Med. 2009;361:580-93. </a:t>
            </a:r>
          </a:p>
        </p:txBody>
      </p:sp>
      <p:sp>
        <p:nvSpPr>
          <p:cNvPr id="6" name="Rectangle 5"/>
          <p:cNvSpPr/>
          <p:nvPr/>
        </p:nvSpPr>
        <p:spPr>
          <a:xfrm>
            <a:off x="1726353" y="5562596"/>
            <a:ext cx="960113" cy="3810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smtClean="0">
                <a:solidFill>
                  <a:srgbClr val="FFFFFF"/>
                </a:solidFill>
              </a:rPr>
              <a:t>542/1019</a:t>
            </a:r>
            <a:endParaRPr lang="en-US" sz="1400" dirty="0">
              <a:solidFill>
                <a:srgbClr val="FFFFFF"/>
              </a:solidFill>
            </a:endParaRPr>
          </a:p>
        </p:txBody>
      </p:sp>
      <p:sp>
        <p:nvSpPr>
          <p:cNvPr id="7" name="Rectangle 6"/>
          <p:cNvSpPr/>
          <p:nvPr/>
        </p:nvSpPr>
        <p:spPr>
          <a:xfrm>
            <a:off x="2644360" y="5562596"/>
            <a:ext cx="960113" cy="3810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smtClean="0">
                <a:solidFill>
                  <a:srgbClr val="FFFFFF"/>
                </a:solidFill>
              </a:rPr>
              <a:t>500/1016</a:t>
            </a:r>
            <a:endParaRPr lang="en-US" sz="1400" dirty="0">
              <a:solidFill>
                <a:srgbClr val="FFFFFF"/>
              </a:solidFill>
            </a:endParaRPr>
          </a:p>
        </p:txBody>
      </p:sp>
      <p:sp>
        <p:nvSpPr>
          <p:cNvPr id="8" name="Rectangle 7"/>
          <p:cNvSpPr/>
          <p:nvPr/>
        </p:nvSpPr>
        <p:spPr>
          <a:xfrm>
            <a:off x="3576840" y="5562596"/>
            <a:ext cx="960113" cy="3810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smtClean="0">
                <a:solidFill>
                  <a:srgbClr val="FFFFFF"/>
                </a:solidFill>
              </a:rPr>
              <a:t>667/1035</a:t>
            </a:r>
            <a:endParaRPr lang="en-US" sz="1400" dirty="0">
              <a:solidFill>
                <a:srgbClr val="FFFFFF"/>
              </a:solidFill>
            </a:endParaRPr>
          </a:p>
        </p:txBody>
      </p:sp>
      <p:sp>
        <p:nvSpPr>
          <p:cNvPr id="10" name="Rectangle 9"/>
          <p:cNvSpPr/>
          <p:nvPr/>
        </p:nvSpPr>
        <p:spPr>
          <a:xfrm>
            <a:off x="5346963" y="5562596"/>
            <a:ext cx="960113" cy="3810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a:solidFill>
                  <a:srgbClr val="FFFFFF"/>
                </a:solidFill>
              </a:rPr>
              <a:t>406/1019</a:t>
            </a:r>
          </a:p>
        </p:txBody>
      </p:sp>
      <p:sp>
        <p:nvSpPr>
          <p:cNvPr id="11" name="Rectangle 10"/>
          <p:cNvSpPr/>
          <p:nvPr/>
        </p:nvSpPr>
        <p:spPr>
          <a:xfrm>
            <a:off x="6277650" y="5562596"/>
            <a:ext cx="960113" cy="3810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smtClean="0">
                <a:solidFill>
                  <a:srgbClr val="FFFFFF"/>
                </a:solidFill>
              </a:rPr>
              <a:t>386/1016</a:t>
            </a:r>
            <a:endParaRPr lang="en-US" sz="1400" dirty="0">
              <a:solidFill>
                <a:srgbClr val="FFFFFF"/>
              </a:solidFill>
            </a:endParaRPr>
          </a:p>
        </p:txBody>
      </p:sp>
      <p:sp>
        <p:nvSpPr>
          <p:cNvPr id="12" name="Rectangle 11"/>
          <p:cNvSpPr/>
          <p:nvPr/>
        </p:nvSpPr>
        <p:spPr>
          <a:xfrm>
            <a:off x="7206250" y="5562596"/>
            <a:ext cx="960113" cy="3810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smtClean="0">
                <a:solidFill>
                  <a:srgbClr val="FFFFFF"/>
                </a:solidFill>
              </a:rPr>
              <a:t>423/1035</a:t>
            </a:r>
            <a:endParaRPr lang="en-US" sz="1400" dirty="0">
              <a:solidFill>
                <a:srgbClr val="FFFFFF"/>
              </a:solidFill>
            </a:endParaRPr>
          </a:p>
        </p:txBody>
      </p:sp>
    </p:spTree>
    <p:extLst>
      <p:ext uri="{BB962C8B-B14F-4D97-AF65-F5344CB8AC3E}">
        <p14:creationId xmlns:p14="http://schemas.microsoft.com/office/powerpoint/2010/main" val="2257720839"/>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accent5">
                    <a:lumMod val="20000"/>
                    <a:lumOff val="80000"/>
                  </a:schemeClr>
                </a:solidFill>
              </a:rPr>
              <a:t>Peginterferon alfa-2a (</a:t>
            </a:r>
            <a:r>
              <a:rPr lang="en-US" i="1" dirty="0" smtClean="0">
                <a:solidFill>
                  <a:schemeClr val="accent5">
                    <a:lumMod val="20000"/>
                    <a:lumOff val="80000"/>
                  </a:schemeClr>
                </a:solidFill>
              </a:rPr>
              <a:t>Pegasys</a:t>
            </a:r>
            <a:r>
              <a:rPr lang="en-US" dirty="0" smtClean="0">
                <a:solidFill>
                  <a:schemeClr val="accent5">
                    <a:lumMod val="20000"/>
                    <a:lumOff val="80000"/>
                  </a:schemeClr>
                </a:solidFill>
              </a:rPr>
              <a:t>)</a:t>
            </a:r>
            <a:br>
              <a:rPr lang="en-US" dirty="0" smtClean="0">
                <a:solidFill>
                  <a:schemeClr val="accent5">
                    <a:lumMod val="20000"/>
                    <a:lumOff val="80000"/>
                  </a:schemeClr>
                </a:solidFill>
              </a:rPr>
            </a:br>
            <a:r>
              <a:rPr lang="en-US" dirty="0" smtClean="0"/>
              <a:t>Summary</a:t>
            </a:r>
            <a:endParaRPr lang="en-US" dirty="0"/>
          </a:p>
        </p:txBody>
      </p:sp>
      <p:sp>
        <p:nvSpPr>
          <p:cNvPr id="4" name="Content Placeholder 3"/>
          <p:cNvSpPr>
            <a:spLocks noGrp="1"/>
          </p:cNvSpPr>
          <p:nvPr>
            <p:ph sz="half" idx="2"/>
          </p:nvPr>
        </p:nvSpPr>
        <p:spPr>
          <a:xfrm>
            <a:off x="323850" y="1447800"/>
            <a:ext cx="8515350" cy="5029200"/>
          </a:xfrm>
        </p:spPr>
        <p:txBody>
          <a:bodyPr>
            <a:noAutofit/>
          </a:bodyPr>
          <a:lstStyle/>
          <a:p>
            <a:pPr>
              <a:lnSpc>
                <a:spcPts val="2300"/>
              </a:lnSpc>
            </a:pPr>
            <a:r>
              <a:rPr lang="en-US" sz="1800" b="1" dirty="0" smtClean="0"/>
              <a:t>Approval Status</a:t>
            </a:r>
            <a:r>
              <a:rPr lang="en-US" sz="1800" dirty="0" smtClean="0"/>
              <a:t>: FDA approved in 2002</a:t>
            </a:r>
          </a:p>
          <a:p>
            <a:pPr>
              <a:lnSpc>
                <a:spcPts val="2300"/>
              </a:lnSpc>
            </a:pPr>
            <a:r>
              <a:rPr lang="en-US" sz="1800" b="1" dirty="0" smtClean="0"/>
              <a:t>Indications: </a:t>
            </a:r>
            <a:r>
              <a:rPr lang="en-US" sz="1800" dirty="0"/>
              <a:t/>
            </a:r>
            <a:br>
              <a:rPr lang="en-US" sz="1800" dirty="0"/>
            </a:br>
            <a:r>
              <a:rPr lang="en-US" sz="1800" dirty="0"/>
              <a:t>- </a:t>
            </a:r>
            <a:r>
              <a:rPr lang="en-US" sz="1800" dirty="0" smtClean="0"/>
              <a:t>In combination with ribavirin for </a:t>
            </a:r>
            <a:r>
              <a:rPr lang="en-US" sz="1800" dirty="0"/>
              <a:t>all genotypes</a:t>
            </a:r>
            <a:br>
              <a:rPr lang="en-US" sz="1800" dirty="0"/>
            </a:br>
            <a:r>
              <a:rPr lang="en-US" sz="1800" dirty="0"/>
              <a:t>- In combination with ribavirin </a:t>
            </a:r>
            <a:r>
              <a:rPr lang="en-US" sz="1800" dirty="0" smtClean="0"/>
              <a:t>plus protease inhibitor for GT1</a:t>
            </a:r>
            <a:endParaRPr lang="en-US" sz="1800" dirty="0"/>
          </a:p>
          <a:p>
            <a:pPr>
              <a:lnSpc>
                <a:spcPts val="2300"/>
              </a:lnSpc>
            </a:pPr>
            <a:r>
              <a:rPr lang="en-US" sz="1800" b="1" dirty="0" smtClean="0"/>
              <a:t>Class &amp; Mechanism</a:t>
            </a:r>
            <a:r>
              <a:rPr lang="en-US" sz="1800" dirty="0"/>
              <a:t/>
            </a:r>
            <a:br>
              <a:rPr lang="en-US" sz="1800" dirty="0"/>
            </a:br>
            <a:r>
              <a:rPr lang="en-US" sz="1800" dirty="0" smtClean="0"/>
              <a:t>- Complex mechanism based on altering immune response to HCV infection</a:t>
            </a:r>
          </a:p>
          <a:p>
            <a:pPr>
              <a:lnSpc>
                <a:spcPts val="2300"/>
              </a:lnSpc>
            </a:pPr>
            <a:r>
              <a:rPr lang="en-US" sz="1800" b="1" dirty="0" smtClean="0"/>
              <a:t>Dosing: </a:t>
            </a:r>
            <a:br>
              <a:rPr lang="en-US" sz="1800" b="1" dirty="0" smtClean="0"/>
            </a:br>
            <a:r>
              <a:rPr lang="en-US" sz="1800" dirty="0" smtClean="0"/>
              <a:t>-</a:t>
            </a:r>
            <a:r>
              <a:rPr lang="en-US" sz="1800" b="1" dirty="0" smtClean="0"/>
              <a:t> </a:t>
            </a:r>
            <a:r>
              <a:rPr lang="en-US" sz="1800" dirty="0" smtClean="0"/>
              <a:t>180 mcg subcutaneously once per week</a:t>
            </a:r>
            <a:br>
              <a:rPr lang="en-US" sz="1800" dirty="0" smtClean="0"/>
            </a:br>
            <a:r>
              <a:rPr lang="en-US" sz="1800" dirty="0" smtClean="0"/>
              <a:t>- Duration dependent on genotype and remaining components of regimen</a:t>
            </a:r>
          </a:p>
          <a:p>
            <a:pPr>
              <a:lnSpc>
                <a:spcPts val="2300"/>
              </a:lnSpc>
            </a:pPr>
            <a:r>
              <a:rPr lang="en-US" sz="1800" dirty="0" smtClean="0"/>
              <a:t> </a:t>
            </a:r>
            <a:r>
              <a:rPr lang="en-US" sz="1800" b="1" dirty="0" smtClean="0"/>
              <a:t>Adverse Effects (AE)</a:t>
            </a:r>
            <a:r>
              <a:rPr lang="en-US" sz="1800" dirty="0" smtClean="0"/>
              <a:t/>
            </a:r>
            <a:br>
              <a:rPr lang="en-US" sz="1800" dirty="0" smtClean="0"/>
            </a:br>
            <a:r>
              <a:rPr lang="en-US" sz="1800" dirty="0" smtClean="0"/>
              <a:t>- Extensive adverse effects</a:t>
            </a:r>
            <a:br>
              <a:rPr lang="en-US" sz="1800" dirty="0" smtClean="0"/>
            </a:br>
            <a:r>
              <a:rPr lang="en-US" sz="1800" dirty="0" smtClean="0"/>
              <a:t>- Influenza-like symptoms</a:t>
            </a:r>
            <a:br>
              <a:rPr lang="en-US" sz="1800" dirty="0" smtClean="0"/>
            </a:br>
            <a:r>
              <a:rPr lang="en-US" sz="1800" dirty="0" smtClean="0"/>
              <a:t>- Depression</a:t>
            </a:r>
            <a:br>
              <a:rPr lang="en-US" sz="1800" dirty="0" smtClean="0"/>
            </a:br>
            <a:r>
              <a:rPr lang="en-US" sz="1800" dirty="0" smtClean="0"/>
              <a:t>- Hematologic (leukopenia and thrombocytopenia)</a:t>
            </a:r>
            <a:br>
              <a:rPr lang="en-US" sz="1800" dirty="0" smtClean="0"/>
            </a:br>
            <a:r>
              <a:rPr lang="en-US" sz="1800" dirty="0" smtClean="0"/>
              <a:t>- Thyroid dysfunction</a:t>
            </a:r>
            <a:endParaRPr lang="en-US" sz="1800" dirty="0"/>
          </a:p>
        </p:txBody>
      </p:sp>
      <p:sp>
        <p:nvSpPr>
          <p:cNvPr id="5" name="Content Placeholder 4"/>
          <p:cNvSpPr>
            <a:spLocks noGrp="1"/>
          </p:cNvSpPr>
          <p:nvPr>
            <p:ph sz="quarter" idx="13"/>
          </p:nvPr>
        </p:nvSpPr>
        <p:spPr>
          <a:prstGeom prst="rect">
            <a:avLst/>
          </a:prstGeom>
        </p:spPr>
        <p:txBody>
          <a:bodyPr/>
          <a:lstStyle/>
          <a:p>
            <a:r>
              <a:rPr lang="en-US" dirty="0" smtClean="0"/>
              <a:t>Source: Peginterferon alfa-2a (</a:t>
            </a:r>
            <a:r>
              <a:rPr lang="en-US" i="1" dirty="0" smtClean="0"/>
              <a:t>Pegasys</a:t>
            </a:r>
            <a:r>
              <a:rPr lang="en-US" dirty="0" smtClean="0"/>
              <a:t>) Prescribing Information. Genentech USA. </a:t>
            </a:r>
            <a:endParaRPr lang="en-US" dirty="0"/>
          </a:p>
        </p:txBody>
      </p:sp>
    </p:spTree>
    <p:extLst>
      <p:ext uri="{BB962C8B-B14F-4D97-AF65-F5344CB8AC3E}">
        <p14:creationId xmlns:p14="http://schemas.microsoft.com/office/powerpoint/2010/main" val="993640634"/>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2"/>
          <p:cNvGraphicFramePr>
            <a:graphicFrameLocks noChangeAspect="1"/>
          </p:cNvGraphicFramePr>
          <p:nvPr>
            <p:extLst>
              <p:ext uri="{D42A27DB-BD31-4B8C-83A1-F6EECF244321}">
                <p14:modId xmlns:p14="http://schemas.microsoft.com/office/powerpoint/2010/main" val="2661155390"/>
              </p:ext>
            </p:extLst>
          </p:nvPr>
        </p:nvGraphicFramePr>
        <p:xfrm>
          <a:off x="666492" y="1905000"/>
          <a:ext cx="7817366" cy="4335343"/>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normAutofit fontScale="90000"/>
          </a:bodyPr>
          <a:lstStyle/>
          <a:p>
            <a:r>
              <a:rPr lang="en-US" sz="2400" dirty="0">
                <a:solidFill>
                  <a:srgbClr val="F0EADC"/>
                </a:solidFill>
                <a:latin typeface="Arial" pitchFamily="-106" charset="0"/>
              </a:rPr>
              <a:t>Peginterferon alfa-2b + Ribavirin </a:t>
            </a:r>
            <a:r>
              <a:rPr lang="en-US" sz="2400" dirty="0" err="1">
                <a:solidFill>
                  <a:srgbClr val="F0EADC"/>
                </a:solidFill>
                <a:latin typeface="Arial" pitchFamily="-106" charset="0"/>
              </a:rPr>
              <a:t>vs</a:t>
            </a:r>
            <a:r>
              <a:rPr lang="en-US" sz="2400" dirty="0">
                <a:solidFill>
                  <a:srgbClr val="F0EADC"/>
                </a:solidFill>
                <a:latin typeface="Arial" pitchFamily="-106" charset="0"/>
              </a:rPr>
              <a:t> Interferon alfa-2a + Ribavirin</a:t>
            </a:r>
            <a:r>
              <a:rPr lang="en-US" sz="2400" dirty="0">
                <a:latin typeface="Arial" pitchFamily="-106" charset="0"/>
              </a:rPr>
              <a:t> </a:t>
            </a:r>
            <a:br>
              <a:rPr lang="en-US" sz="2400" dirty="0">
                <a:latin typeface="Arial" pitchFamily="-106" charset="0"/>
              </a:rPr>
            </a:br>
            <a:r>
              <a:rPr lang="en-US" sz="2700" dirty="0">
                <a:solidFill>
                  <a:srgbClr val="FFFFFF"/>
                </a:solidFill>
                <a:latin typeface="Arial" pitchFamily="-106" charset="0"/>
              </a:rPr>
              <a:t>IDEAL </a:t>
            </a:r>
            <a:r>
              <a:rPr lang="en-US" sz="2700" dirty="0" smtClean="0">
                <a:solidFill>
                  <a:srgbClr val="FFFFFF"/>
                </a:solidFill>
                <a:latin typeface="Arial" pitchFamily="-106" charset="0"/>
              </a:rPr>
              <a:t>Study: Results</a:t>
            </a:r>
            <a:endParaRPr lang="en-US" sz="2700" dirty="0">
              <a:solidFill>
                <a:srgbClr val="FFFFFF"/>
              </a:solidFill>
            </a:endParaRPr>
          </a:p>
        </p:txBody>
      </p:sp>
      <p:sp>
        <p:nvSpPr>
          <p:cNvPr id="6" name="Text Placeholder 5"/>
          <p:cNvSpPr>
            <a:spLocks noGrp="1"/>
          </p:cNvSpPr>
          <p:nvPr>
            <p:ph type="body" idx="10"/>
          </p:nvPr>
        </p:nvSpPr>
        <p:spPr/>
        <p:txBody>
          <a:bodyPr/>
          <a:lstStyle/>
          <a:p>
            <a:pPr defTabSz="457200"/>
            <a:r>
              <a:rPr lang="en-US" dirty="0" smtClean="0">
                <a:solidFill>
                  <a:schemeClr val="bg1"/>
                </a:solidFill>
                <a:latin typeface="Arial" pitchFamily="-106" charset="0"/>
              </a:rPr>
              <a:t>IDEAL Study: Serious </a:t>
            </a:r>
            <a:r>
              <a:rPr lang="en-US" dirty="0">
                <a:solidFill>
                  <a:schemeClr val="bg1"/>
                </a:solidFill>
                <a:latin typeface="Arial" pitchFamily="-106" charset="0"/>
              </a:rPr>
              <a:t>Adverse Event Rates</a:t>
            </a:r>
          </a:p>
        </p:txBody>
      </p:sp>
      <p:sp>
        <p:nvSpPr>
          <p:cNvPr id="5" name="Content Placeholder 4"/>
          <p:cNvSpPr>
            <a:spLocks noGrp="1"/>
          </p:cNvSpPr>
          <p:nvPr>
            <p:ph sz="quarter" idx="13"/>
          </p:nvPr>
        </p:nvSpPr>
        <p:spPr/>
        <p:txBody>
          <a:bodyPr/>
          <a:lstStyle/>
          <a:p>
            <a:r>
              <a:rPr lang="en-US" dirty="0">
                <a:latin typeface="Arial" pitchFamily="-106" charset="0"/>
              </a:rPr>
              <a:t>Source: </a:t>
            </a:r>
            <a:r>
              <a:rPr lang="en-US" dirty="0" err="1">
                <a:latin typeface="Arial" pitchFamily="-106" charset="0"/>
              </a:rPr>
              <a:t>McHutchison</a:t>
            </a:r>
            <a:r>
              <a:rPr lang="en-US" dirty="0">
                <a:latin typeface="Arial" pitchFamily="-106" charset="0"/>
              </a:rPr>
              <a:t> JG, et. al. N </a:t>
            </a:r>
            <a:r>
              <a:rPr lang="en-US" dirty="0" err="1">
                <a:latin typeface="Arial" pitchFamily="-106" charset="0"/>
              </a:rPr>
              <a:t>Engl</a:t>
            </a:r>
            <a:r>
              <a:rPr lang="en-US" dirty="0">
                <a:latin typeface="Arial" pitchFamily="-106" charset="0"/>
              </a:rPr>
              <a:t> J Med. 2009;361:580-93. </a:t>
            </a:r>
          </a:p>
        </p:txBody>
      </p:sp>
    </p:spTree>
    <p:extLst>
      <p:ext uri="{BB962C8B-B14F-4D97-AF65-F5344CB8AC3E}">
        <p14:creationId xmlns:p14="http://schemas.microsoft.com/office/powerpoint/2010/main" val="1116572960"/>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quarter" idx="13"/>
          </p:nvPr>
        </p:nvSpPr>
        <p:spPr/>
        <p:txBody>
          <a:bodyPr/>
          <a:lstStyle/>
          <a:p>
            <a:r>
              <a:rPr lang="en-US" dirty="0">
                <a:latin typeface="Arial" pitchFamily="-106" charset="0"/>
              </a:rPr>
              <a:t>Source: </a:t>
            </a:r>
            <a:r>
              <a:rPr lang="en-US" dirty="0" err="1">
                <a:latin typeface="Arial" pitchFamily="-106" charset="0"/>
              </a:rPr>
              <a:t>McHutchison</a:t>
            </a:r>
            <a:r>
              <a:rPr lang="en-US" dirty="0">
                <a:latin typeface="Arial" pitchFamily="-106" charset="0"/>
              </a:rPr>
              <a:t> JG, et. al. N </a:t>
            </a:r>
            <a:r>
              <a:rPr lang="en-US" dirty="0" err="1">
                <a:latin typeface="Arial" pitchFamily="-106" charset="0"/>
              </a:rPr>
              <a:t>Engl</a:t>
            </a:r>
            <a:r>
              <a:rPr lang="en-US" dirty="0">
                <a:latin typeface="Arial" pitchFamily="-106" charset="0"/>
              </a:rPr>
              <a:t> J Med. 2009;361:580-93. </a:t>
            </a:r>
          </a:p>
        </p:txBody>
      </p:sp>
      <p:sp>
        <p:nvSpPr>
          <p:cNvPr id="4" name="Title 3"/>
          <p:cNvSpPr>
            <a:spLocks noGrp="1"/>
          </p:cNvSpPr>
          <p:nvPr>
            <p:ph type="title"/>
          </p:nvPr>
        </p:nvSpPr>
        <p:spPr/>
        <p:txBody>
          <a:bodyPr>
            <a:noAutofit/>
          </a:bodyPr>
          <a:lstStyle/>
          <a:p>
            <a:r>
              <a:rPr lang="en-US" sz="2000" dirty="0">
                <a:solidFill>
                  <a:srgbClr val="F0EADC"/>
                </a:solidFill>
                <a:latin typeface="Arial" pitchFamily="-106" charset="0"/>
              </a:rPr>
              <a:t>Peginterferon alfa-2b + Ribavirin </a:t>
            </a:r>
            <a:r>
              <a:rPr lang="en-US" sz="2000" dirty="0" err="1">
                <a:solidFill>
                  <a:srgbClr val="F0EADC"/>
                </a:solidFill>
                <a:latin typeface="Arial" pitchFamily="-106" charset="0"/>
              </a:rPr>
              <a:t>vs</a:t>
            </a:r>
            <a:r>
              <a:rPr lang="en-US" sz="2000" dirty="0">
                <a:solidFill>
                  <a:srgbClr val="F0EADC"/>
                </a:solidFill>
                <a:latin typeface="Arial" pitchFamily="-106" charset="0"/>
              </a:rPr>
              <a:t> Peginterferon alfa-2a + Ribavirin </a:t>
            </a:r>
            <a:r>
              <a:rPr lang="en-US" sz="2000" dirty="0">
                <a:solidFill>
                  <a:srgbClr val="F0EADC"/>
                </a:solidFill>
              </a:rPr>
              <a:t/>
            </a:r>
            <a:br>
              <a:rPr lang="en-US" sz="2000" dirty="0">
                <a:solidFill>
                  <a:srgbClr val="F0EADC"/>
                </a:solidFill>
              </a:rPr>
            </a:br>
            <a:r>
              <a:rPr lang="en-US" sz="2400" dirty="0" smtClean="0">
                <a:solidFill>
                  <a:schemeClr val="bg1"/>
                </a:solidFill>
              </a:rPr>
              <a:t>IDEAL Study: Conclusions</a:t>
            </a:r>
            <a:endParaRPr lang="en-US" sz="2400" dirty="0"/>
          </a:p>
        </p:txBody>
      </p:sp>
      <p:graphicFrame>
        <p:nvGraphicFramePr>
          <p:cNvPr id="9" name="Table 8"/>
          <p:cNvGraphicFramePr>
            <a:graphicFrameLocks noGrp="1"/>
          </p:cNvGraphicFramePr>
          <p:nvPr>
            <p:extLst>
              <p:ext uri="{D42A27DB-BD31-4B8C-83A1-F6EECF244321}">
                <p14:modId xmlns:p14="http://schemas.microsoft.com/office/powerpoint/2010/main" val="3727820231"/>
              </p:ext>
            </p:extLst>
          </p:nvPr>
        </p:nvGraphicFramePr>
        <p:xfrm>
          <a:off x="0" y="2590800"/>
          <a:ext cx="9144000" cy="2008632"/>
        </p:xfrm>
        <a:graphic>
          <a:graphicData uri="http://schemas.openxmlformats.org/drawingml/2006/table">
            <a:tbl>
              <a:tblPr firstRow="1" bandRow="1">
                <a:effectLst/>
                <a:tableStyleId>{5C22544A-7EE6-4342-B048-85BDC9FD1C3A}</a:tableStyleId>
              </a:tblPr>
              <a:tblGrid>
                <a:gridCol w="9144000"/>
              </a:tblGrid>
              <a:tr h="2008632">
                <a:tc>
                  <a:txBody>
                    <a:bodyPr/>
                    <a:lstStyle/>
                    <a:p>
                      <a:pPr>
                        <a:lnSpc>
                          <a:spcPts val="3200"/>
                        </a:lnSpc>
                        <a:spcBef>
                          <a:spcPts val="800"/>
                        </a:spcBef>
                      </a:pPr>
                      <a:r>
                        <a:rPr lang="en-US" sz="2000" b="1" i="0" dirty="0" smtClean="0">
                          <a:solidFill>
                            <a:srgbClr val="800000"/>
                          </a:solidFill>
                          <a:latin typeface="Arial"/>
                          <a:cs typeface="Arial"/>
                        </a:rPr>
                        <a:t>Conclusions</a:t>
                      </a:r>
                      <a:r>
                        <a:rPr lang="en-US" sz="2000" b="0" i="0" dirty="0" smtClean="0">
                          <a:solidFill>
                            <a:schemeClr val="tx1"/>
                          </a:solidFill>
                          <a:latin typeface="Arial"/>
                          <a:cs typeface="Arial"/>
                        </a:rPr>
                        <a:t>: </a:t>
                      </a:r>
                      <a:r>
                        <a:rPr lang="en-US" sz="2000" b="0" dirty="0" smtClean="0">
                          <a:solidFill>
                            <a:schemeClr val="tx1"/>
                          </a:solidFill>
                          <a:latin typeface="Arial"/>
                          <a:cs typeface="Arial"/>
                        </a:rPr>
                        <a:t>“In patients infected with HCV genotype 1, the rates of sustained virologic response and tolerability did not differ significantly between the two available peginterferon-ribavirin regimens or between the two doses of peginterferon alfa-2b.”</a:t>
                      </a:r>
                      <a:endParaRPr lang="en-US" sz="2000" b="0" dirty="0">
                        <a:solidFill>
                          <a:schemeClr val="tx1"/>
                        </a:solidFill>
                        <a:latin typeface="Arial"/>
                        <a:cs typeface="Arial"/>
                      </a:endParaRPr>
                    </a:p>
                  </a:txBody>
                  <a:tcPr marL="457200" marR="457200" marT="182880" marB="182880" anchor="ctr">
                    <a:lnT w="28575" cap="flat" cmpd="sng" algn="ctr">
                      <a:solidFill>
                        <a:srgbClr val="326496"/>
                      </a:solidFill>
                      <a:prstDash val="solid"/>
                      <a:round/>
                      <a:headEnd type="none" w="med" len="med"/>
                      <a:tailEnd type="none" w="med" len="med"/>
                    </a:lnT>
                    <a:lnB w="28575" cap="flat" cmpd="sng" algn="ctr">
                      <a:solidFill>
                        <a:srgbClr val="326496"/>
                      </a:solidFill>
                      <a:prstDash val="solid"/>
                      <a:round/>
                      <a:headEnd type="none" w="med" len="med"/>
                      <a:tailEnd type="none" w="med" len="med"/>
                    </a:lnB>
                    <a:solidFill>
                      <a:srgbClr val="F0F0F0"/>
                    </a:solidFill>
                  </a:tcPr>
                </a:tc>
              </a:tr>
            </a:tbl>
          </a:graphicData>
        </a:graphic>
      </p:graphicFrame>
    </p:spTree>
    <p:extLst>
      <p:ext uri="{BB962C8B-B14F-4D97-AF65-F5344CB8AC3E}">
        <p14:creationId xmlns:p14="http://schemas.microsoft.com/office/powerpoint/2010/main" val="1352735881"/>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2400" dirty="0" smtClean="0">
                <a:latin typeface="Arial" pitchFamily="-106" charset="0"/>
              </a:rPr>
              <a:t>PEG alfa-2a + </a:t>
            </a:r>
            <a:r>
              <a:rPr lang="en-US" sz="2400" dirty="0">
                <a:latin typeface="Arial" pitchFamily="-106" charset="0"/>
              </a:rPr>
              <a:t>RBV </a:t>
            </a:r>
            <a:r>
              <a:rPr lang="en-US" sz="2400" i="1" dirty="0" smtClean="0">
                <a:latin typeface="Arial" pitchFamily="-106" charset="0"/>
              </a:rPr>
              <a:t>versus</a:t>
            </a:r>
            <a:r>
              <a:rPr lang="en-US" sz="2400" dirty="0" smtClean="0">
                <a:latin typeface="Arial" pitchFamily="-106" charset="0"/>
              </a:rPr>
              <a:t> </a:t>
            </a:r>
            <a:r>
              <a:rPr lang="en-US" sz="2400" dirty="0">
                <a:latin typeface="Arial" pitchFamily="-106" charset="0"/>
              </a:rPr>
              <a:t>PEG alfa-</a:t>
            </a:r>
            <a:r>
              <a:rPr lang="en-US" sz="2400" dirty="0" smtClean="0">
                <a:latin typeface="Arial" pitchFamily="-106" charset="0"/>
              </a:rPr>
              <a:t>2a </a:t>
            </a:r>
            <a:r>
              <a:rPr lang="en-US" sz="2400" i="1" dirty="0" smtClean="0">
                <a:latin typeface="Arial" pitchFamily="-106" charset="0"/>
              </a:rPr>
              <a:t>versus</a:t>
            </a:r>
            <a:r>
              <a:rPr lang="en-US" sz="2400" dirty="0" smtClean="0">
                <a:latin typeface="Arial" pitchFamily="-106" charset="0"/>
              </a:rPr>
              <a:t> INF + RBV </a:t>
            </a:r>
            <a:br>
              <a:rPr lang="en-US" sz="2400" dirty="0" smtClean="0">
                <a:latin typeface="Arial" pitchFamily="-106" charset="0"/>
              </a:rPr>
            </a:br>
            <a:r>
              <a:rPr lang="en-US" dirty="0" smtClean="0">
                <a:latin typeface="Arial" pitchFamily="-106" charset="0"/>
              </a:rPr>
              <a:t>APRICOT STUDY</a:t>
            </a:r>
            <a:endParaRPr lang="en-US" dirty="0"/>
          </a:p>
        </p:txBody>
      </p:sp>
      <p:sp>
        <p:nvSpPr>
          <p:cNvPr id="2" name="Text Placeholder 1"/>
          <p:cNvSpPr>
            <a:spLocks noGrp="1"/>
          </p:cNvSpPr>
          <p:nvPr>
            <p:ph type="body" idx="1"/>
          </p:nvPr>
        </p:nvSpPr>
        <p:spPr/>
        <p:txBody>
          <a:bodyPr/>
          <a:lstStyle/>
          <a:p>
            <a:r>
              <a:rPr lang="en-US" b="1" dirty="0" smtClean="0">
                <a:solidFill>
                  <a:schemeClr val="accent5">
                    <a:lumMod val="20000"/>
                    <a:lumOff val="80000"/>
                  </a:schemeClr>
                </a:solidFill>
              </a:rPr>
              <a:t>Phase 3</a:t>
            </a:r>
            <a:endParaRPr lang="en-US" b="1" dirty="0">
              <a:solidFill>
                <a:schemeClr val="accent5">
                  <a:lumMod val="20000"/>
                  <a:lumOff val="80000"/>
                </a:schemeClr>
              </a:solidFill>
            </a:endParaRPr>
          </a:p>
        </p:txBody>
      </p:sp>
      <p:sp>
        <p:nvSpPr>
          <p:cNvPr id="5" name="Rectangle 4"/>
          <p:cNvSpPr/>
          <p:nvPr/>
        </p:nvSpPr>
        <p:spPr>
          <a:xfrm>
            <a:off x="-13512" y="1828801"/>
            <a:ext cx="9180577" cy="371855"/>
          </a:xfrm>
          <a:prstGeom prst="rect">
            <a:avLst/>
          </a:prstGeom>
          <a:solidFill>
            <a:schemeClr val="accent2"/>
          </a:solidFill>
          <a:ln w="6350">
            <a:noFill/>
          </a:ln>
          <a:effectLst/>
        </p:spPr>
        <p:style>
          <a:lnRef idx="1">
            <a:schemeClr val="accent1"/>
          </a:lnRef>
          <a:fillRef idx="3">
            <a:schemeClr val="accent1"/>
          </a:fillRef>
          <a:effectRef idx="2">
            <a:schemeClr val="accent1"/>
          </a:effectRef>
          <a:fontRef idx="minor">
            <a:schemeClr val="lt1"/>
          </a:fontRef>
        </p:style>
        <p:txBody>
          <a:bodyPr lIns="274320" rtlCol="0" anchor="ctr"/>
          <a:lstStyle/>
          <a:p>
            <a:r>
              <a:rPr lang="en-US" sz="1800" dirty="0" smtClean="0">
                <a:solidFill>
                  <a:schemeClr val="bg1"/>
                </a:solidFill>
              </a:rPr>
              <a:t>Treatment</a:t>
            </a:r>
            <a:r>
              <a:rPr lang="en-US" sz="1800" dirty="0">
                <a:solidFill>
                  <a:schemeClr val="bg1"/>
                </a:solidFill>
              </a:rPr>
              <a:t> </a:t>
            </a:r>
            <a:r>
              <a:rPr lang="en-US" sz="1800" dirty="0" smtClean="0">
                <a:solidFill>
                  <a:schemeClr val="bg1"/>
                </a:solidFill>
              </a:rPr>
              <a:t>Naïve, Chronic HCV and HIV</a:t>
            </a:r>
            <a:endParaRPr lang="en-US" sz="1800" dirty="0">
              <a:solidFill>
                <a:schemeClr val="bg1"/>
              </a:solidFill>
            </a:endParaRPr>
          </a:p>
        </p:txBody>
      </p:sp>
      <p:sp>
        <p:nvSpPr>
          <p:cNvPr id="7" name="Rectangle 6"/>
          <p:cNvSpPr/>
          <p:nvPr/>
        </p:nvSpPr>
        <p:spPr>
          <a:xfrm>
            <a:off x="-13512" y="4659540"/>
            <a:ext cx="9180577" cy="371855"/>
          </a:xfrm>
          <a:prstGeom prst="rect">
            <a:avLst/>
          </a:prstGeom>
          <a:solidFill>
            <a:schemeClr val="accent2"/>
          </a:solidFill>
          <a:ln w="6350">
            <a:noFill/>
          </a:ln>
          <a:effectLst/>
        </p:spPr>
        <p:style>
          <a:lnRef idx="1">
            <a:schemeClr val="accent1"/>
          </a:lnRef>
          <a:fillRef idx="3">
            <a:schemeClr val="accent1"/>
          </a:fillRef>
          <a:effectRef idx="2">
            <a:schemeClr val="accent1"/>
          </a:effectRef>
          <a:fontRef idx="minor">
            <a:schemeClr val="lt1"/>
          </a:fontRef>
        </p:style>
        <p:txBody>
          <a:bodyPr lIns="274320" rtlCol="0" anchor="ctr"/>
          <a:lstStyle/>
          <a:p>
            <a:r>
              <a:rPr lang="en-US" sz="1400" dirty="0" err="1" smtClean="0">
                <a:latin typeface="Arial" pitchFamily="-106" charset="0"/>
              </a:rPr>
              <a:t>Torriani</a:t>
            </a:r>
            <a:r>
              <a:rPr lang="en-US" sz="1400" dirty="0" smtClean="0">
                <a:latin typeface="Arial" pitchFamily="-106" charset="0"/>
              </a:rPr>
              <a:t> FJ, </a:t>
            </a:r>
            <a:r>
              <a:rPr lang="en-US" sz="1400" dirty="0">
                <a:latin typeface="Arial" pitchFamily="-106" charset="0"/>
              </a:rPr>
              <a:t>et. al. N </a:t>
            </a:r>
            <a:r>
              <a:rPr lang="en-US" sz="1400" dirty="0" err="1">
                <a:latin typeface="Arial" pitchFamily="-106" charset="0"/>
              </a:rPr>
              <a:t>Engl</a:t>
            </a:r>
            <a:r>
              <a:rPr lang="en-US" sz="1400" dirty="0">
                <a:latin typeface="Arial" pitchFamily="-106" charset="0"/>
              </a:rPr>
              <a:t> J Med. </a:t>
            </a:r>
            <a:r>
              <a:rPr lang="en-US" sz="1400" dirty="0" smtClean="0">
                <a:latin typeface="Arial" pitchFamily="-106" charset="0"/>
              </a:rPr>
              <a:t>2004;351:438-50. </a:t>
            </a:r>
            <a:endParaRPr lang="en-US" sz="1400" dirty="0">
              <a:cs typeface="Arial"/>
            </a:endParaRPr>
          </a:p>
        </p:txBody>
      </p:sp>
    </p:spTree>
    <p:extLst>
      <p:ext uri="{BB962C8B-B14F-4D97-AF65-F5344CB8AC3E}">
        <p14:creationId xmlns:p14="http://schemas.microsoft.com/office/powerpoint/2010/main" val="1620623365"/>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Autofit/>
          </a:bodyPr>
          <a:lstStyle/>
          <a:p>
            <a:r>
              <a:rPr lang="en-US" sz="2400" dirty="0">
                <a:solidFill>
                  <a:schemeClr val="accent5">
                    <a:lumMod val="20000"/>
                    <a:lumOff val="80000"/>
                  </a:schemeClr>
                </a:solidFill>
                <a:latin typeface="Arial" pitchFamily="-106" charset="0"/>
              </a:rPr>
              <a:t>PEG </a:t>
            </a:r>
            <a:r>
              <a:rPr lang="en-US" sz="2400" dirty="0" smtClean="0">
                <a:solidFill>
                  <a:schemeClr val="accent5">
                    <a:lumMod val="20000"/>
                    <a:lumOff val="80000"/>
                  </a:schemeClr>
                </a:solidFill>
                <a:latin typeface="Arial" pitchFamily="-106" charset="0"/>
              </a:rPr>
              <a:t>+ </a:t>
            </a:r>
            <a:r>
              <a:rPr lang="en-US" sz="2400" dirty="0">
                <a:solidFill>
                  <a:schemeClr val="accent5">
                    <a:lumMod val="20000"/>
                    <a:lumOff val="80000"/>
                  </a:schemeClr>
                </a:solidFill>
                <a:latin typeface="Arial" pitchFamily="-106" charset="0"/>
              </a:rPr>
              <a:t>RBV </a:t>
            </a:r>
            <a:r>
              <a:rPr lang="en-US" sz="2400" i="1" dirty="0">
                <a:solidFill>
                  <a:schemeClr val="accent5">
                    <a:lumMod val="20000"/>
                    <a:lumOff val="80000"/>
                  </a:schemeClr>
                </a:solidFill>
                <a:latin typeface="Arial" pitchFamily="-106" charset="0"/>
              </a:rPr>
              <a:t>versus</a:t>
            </a:r>
            <a:r>
              <a:rPr lang="en-US" sz="2400" dirty="0">
                <a:solidFill>
                  <a:schemeClr val="accent5">
                    <a:lumMod val="20000"/>
                    <a:lumOff val="80000"/>
                  </a:schemeClr>
                </a:solidFill>
                <a:latin typeface="Arial" pitchFamily="-106" charset="0"/>
              </a:rPr>
              <a:t> </a:t>
            </a:r>
            <a:r>
              <a:rPr lang="en-US" sz="2400" dirty="0" smtClean="0">
                <a:solidFill>
                  <a:schemeClr val="accent5">
                    <a:lumMod val="20000"/>
                    <a:lumOff val="80000"/>
                  </a:schemeClr>
                </a:solidFill>
                <a:latin typeface="Arial" pitchFamily="-106" charset="0"/>
              </a:rPr>
              <a:t>PEG </a:t>
            </a:r>
            <a:r>
              <a:rPr lang="en-US" sz="2400" i="1" dirty="0" smtClean="0">
                <a:solidFill>
                  <a:schemeClr val="accent5">
                    <a:lumMod val="20000"/>
                    <a:lumOff val="80000"/>
                  </a:schemeClr>
                </a:solidFill>
                <a:latin typeface="Arial" pitchFamily="-106" charset="0"/>
              </a:rPr>
              <a:t>versus</a:t>
            </a:r>
            <a:r>
              <a:rPr lang="en-US" sz="2400" dirty="0" smtClean="0">
                <a:solidFill>
                  <a:schemeClr val="accent5">
                    <a:lumMod val="20000"/>
                    <a:lumOff val="80000"/>
                  </a:schemeClr>
                </a:solidFill>
                <a:latin typeface="Arial" pitchFamily="-106" charset="0"/>
              </a:rPr>
              <a:t> </a:t>
            </a:r>
            <a:r>
              <a:rPr lang="en-US" sz="2400" dirty="0">
                <a:solidFill>
                  <a:schemeClr val="accent5">
                    <a:lumMod val="20000"/>
                    <a:lumOff val="80000"/>
                  </a:schemeClr>
                </a:solidFill>
                <a:latin typeface="Arial" pitchFamily="-106" charset="0"/>
              </a:rPr>
              <a:t>INF + </a:t>
            </a:r>
            <a:r>
              <a:rPr lang="en-US" sz="2400" dirty="0" smtClean="0">
                <a:solidFill>
                  <a:schemeClr val="accent5">
                    <a:lumMod val="20000"/>
                    <a:lumOff val="80000"/>
                  </a:schemeClr>
                </a:solidFill>
                <a:latin typeface="Arial" pitchFamily="-106" charset="0"/>
              </a:rPr>
              <a:t>RBV in HCV &amp; HIV </a:t>
            </a:r>
            <a:r>
              <a:rPr lang="en-US" sz="2400" dirty="0" smtClean="0">
                <a:solidFill>
                  <a:srgbClr val="F0EADC"/>
                </a:solidFill>
                <a:latin typeface="Arial" pitchFamily="-106" charset="0"/>
              </a:rPr>
              <a:t/>
            </a:r>
            <a:br>
              <a:rPr lang="en-US" sz="2400" dirty="0" smtClean="0">
                <a:solidFill>
                  <a:srgbClr val="F0EADC"/>
                </a:solidFill>
                <a:latin typeface="Arial" pitchFamily="-106" charset="0"/>
              </a:rPr>
            </a:br>
            <a:r>
              <a:rPr lang="en-US" sz="2400" dirty="0" smtClean="0">
                <a:solidFill>
                  <a:srgbClr val="FFFFFF"/>
                </a:solidFill>
                <a:latin typeface="Arial" pitchFamily="-106" charset="0"/>
              </a:rPr>
              <a:t>APRICOT Study: Features</a:t>
            </a:r>
            <a:endParaRPr lang="en-US" sz="2400" dirty="0">
              <a:solidFill>
                <a:srgbClr val="FFFFFF"/>
              </a:solidFill>
            </a:endParaRPr>
          </a:p>
        </p:txBody>
      </p:sp>
      <p:sp>
        <p:nvSpPr>
          <p:cNvPr id="10" name="Content Placeholder 9"/>
          <p:cNvSpPr>
            <a:spLocks noGrp="1"/>
          </p:cNvSpPr>
          <p:nvPr>
            <p:ph sz="half" idx="2"/>
          </p:nvPr>
        </p:nvSpPr>
        <p:spPr>
          <a:xfrm>
            <a:off x="304800" y="1524000"/>
            <a:ext cx="8515350" cy="4800600"/>
          </a:xfrm>
        </p:spPr>
        <p:txBody>
          <a:bodyPr>
            <a:noAutofit/>
          </a:bodyPr>
          <a:lstStyle/>
          <a:p>
            <a:pPr marL="457200">
              <a:lnSpc>
                <a:spcPts val="2400"/>
              </a:lnSpc>
              <a:spcBef>
                <a:spcPts val="0"/>
              </a:spcBef>
              <a:spcAft>
                <a:spcPts val="1200"/>
              </a:spcAft>
              <a:buClr>
                <a:srgbClr val="2A66B0"/>
              </a:buClr>
              <a:buFont typeface="Arial" pitchFamily="-106" charset="0"/>
              <a:buChar char="•"/>
            </a:pPr>
            <a:r>
              <a:rPr lang="en-US" sz="2000" b="1" dirty="0">
                <a:latin typeface="Arial" pitchFamily="-106" charset="0"/>
                <a:ea typeface="Arial" pitchFamily="-106" charset="0"/>
                <a:cs typeface="Arial" pitchFamily="-106" charset="0"/>
              </a:rPr>
              <a:t>Study</a:t>
            </a:r>
            <a:br>
              <a:rPr lang="en-US" sz="2000" b="1" dirty="0">
                <a:latin typeface="Arial" pitchFamily="-106" charset="0"/>
                <a:ea typeface="Arial" pitchFamily="-106" charset="0"/>
                <a:cs typeface="Arial" pitchFamily="-106" charset="0"/>
              </a:rPr>
            </a:br>
            <a:r>
              <a:rPr lang="en-US" sz="2000" dirty="0">
                <a:latin typeface="Arial" pitchFamily="-106" charset="0"/>
              </a:rPr>
              <a:t>- R</a:t>
            </a:r>
            <a:r>
              <a:rPr lang="en-US" sz="2000" dirty="0" smtClean="0">
                <a:latin typeface="Arial" pitchFamily="-106" charset="0"/>
              </a:rPr>
              <a:t>andomized, placebo-controlled trial</a:t>
            </a:r>
            <a:br>
              <a:rPr lang="en-US" sz="2000" dirty="0" smtClean="0">
                <a:latin typeface="Arial" pitchFamily="-106" charset="0"/>
              </a:rPr>
            </a:br>
            <a:r>
              <a:rPr lang="en-US" sz="2000" dirty="0" smtClean="0">
                <a:latin typeface="Arial" pitchFamily="-106" charset="0"/>
              </a:rPr>
              <a:t>- Conducted at 95 centers in 19 countries in U.S., Canada, &amp; Europe</a:t>
            </a:r>
            <a:endParaRPr lang="en-US" sz="2000" dirty="0">
              <a:latin typeface="Arial" pitchFamily="-106" charset="0"/>
              <a:ea typeface="Arial" pitchFamily="-106" charset="0"/>
              <a:cs typeface="Arial" pitchFamily="-106" charset="0"/>
            </a:endParaRPr>
          </a:p>
          <a:p>
            <a:pPr marL="457200">
              <a:lnSpc>
                <a:spcPts val="2400"/>
              </a:lnSpc>
              <a:spcBef>
                <a:spcPts val="0"/>
              </a:spcBef>
              <a:spcAft>
                <a:spcPts val="1200"/>
              </a:spcAft>
              <a:buClr>
                <a:srgbClr val="2A66B0"/>
              </a:buClr>
              <a:buFont typeface="Arial" pitchFamily="-106" charset="0"/>
              <a:buChar char="•"/>
            </a:pPr>
            <a:r>
              <a:rPr lang="en-US" sz="2000" b="1" dirty="0">
                <a:latin typeface="Arial" pitchFamily="-106" charset="0"/>
                <a:ea typeface="Arial" pitchFamily="-106" charset="0"/>
                <a:cs typeface="Arial" pitchFamily="-106" charset="0"/>
              </a:rPr>
              <a:t>Subjects</a:t>
            </a:r>
            <a:br>
              <a:rPr lang="en-US" sz="2000" b="1" dirty="0">
                <a:latin typeface="Arial" pitchFamily="-106" charset="0"/>
                <a:ea typeface="Arial" pitchFamily="-106" charset="0"/>
                <a:cs typeface="Arial" pitchFamily="-106" charset="0"/>
              </a:rPr>
            </a:br>
            <a:r>
              <a:rPr lang="en-US" sz="2000" dirty="0">
                <a:latin typeface="Arial" pitchFamily="-106" charset="0"/>
              </a:rPr>
              <a:t>- N = </a:t>
            </a:r>
            <a:r>
              <a:rPr lang="en-US" sz="2000" dirty="0" smtClean="0">
                <a:latin typeface="Arial" pitchFamily="-106" charset="0"/>
              </a:rPr>
              <a:t>868 chronically infected with both HCV and HIV </a:t>
            </a:r>
            <a:r>
              <a:rPr lang="en-US" sz="2000" dirty="0">
                <a:latin typeface="Arial" pitchFamily="-106" charset="0"/>
              </a:rPr>
              <a:t/>
            </a:r>
            <a:br>
              <a:rPr lang="en-US" sz="2000" dirty="0">
                <a:latin typeface="Arial" pitchFamily="-106" charset="0"/>
              </a:rPr>
            </a:br>
            <a:r>
              <a:rPr lang="en-US" sz="2000" dirty="0">
                <a:latin typeface="Arial" pitchFamily="-106" charset="0"/>
              </a:rPr>
              <a:t>- Treatment naïve; </a:t>
            </a:r>
            <a:r>
              <a:rPr lang="en-US" sz="2000" dirty="0" smtClean="0">
                <a:latin typeface="Arial" pitchFamily="-106" charset="0"/>
              </a:rPr>
              <a:t>61% </a:t>
            </a:r>
            <a:r>
              <a:rPr lang="en-US" sz="2000" dirty="0">
                <a:latin typeface="Arial" pitchFamily="-106" charset="0"/>
              </a:rPr>
              <a:t>genotype </a:t>
            </a:r>
            <a:r>
              <a:rPr lang="en-US" sz="2000" dirty="0" smtClean="0">
                <a:latin typeface="Arial" pitchFamily="-106" charset="0"/>
              </a:rPr>
              <a:t>1</a:t>
            </a:r>
            <a:br>
              <a:rPr lang="en-US" sz="2000" dirty="0" smtClean="0">
                <a:latin typeface="Arial" pitchFamily="-106" charset="0"/>
              </a:rPr>
            </a:br>
            <a:r>
              <a:rPr lang="en-US" sz="2000" dirty="0">
                <a:latin typeface="Arial" pitchFamily="-106" charset="0"/>
              </a:rPr>
              <a:t>- </a:t>
            </a:r>
            <a:r>
              <a:rPr lang="en-US" sz="2000" dirty="0" smtClean="0">
                <a:latin typeface="Arial" pitchFamily="-106" charset="0"/>
              </a:rPr>
              <a:t>CD4  &gt;200 cells/mm</a:t>
            </a:r>
            <a:r>
              <a:rPr lang="en-US" sz="2000" baseline="30000" dirty="0" smtClean="0">
                <a:latin typeface="Arial" pitchFamily="-106" charset="0"/>
              </a:rPr>
              <a:t>3</a:t>
            </a:r>
            <a:r>
              <a:rPr lang="en-US" sz="2000" dirty="0" smtClean="0">
                <a:latin typeface="Arial" pitchFamily="-106" charset="0"/>
              </a:rPr>
              <a:t> or </a:t>
            </a:r>
            <a:br>
              <a:rPr lang="en-US" sz="2000" dirty="0" smtClean="0">
                <a:latin typeface="Arial" pitchFamily="-106" charset="0"/>
              </a:rPr>
            </a:br>
            <a:r>
              <a:rPr lang="en-US" sz="2000" dirty="0" smtClean="0">
                <a:latin typeface="Arial" pitchFamily="-106" charset="0"/>
              </a:rPr>
              <a:t>  CD4 = 100-</a:t>
            </a:r>
            <a:r>
              <a:rPr lang="en-US" sz="2000" dirty="0">
                <a:latin typeface="Arial" pitchFamily="-106" charset="0"/>
              </a:rPr>
              <a:t>200 cells/</a:t>
            </a:r>
            <a:r>
              <a:rPr lang="en-US" sz="2000" dirty="0" smtClean="0">
                <a:latin typeface="Arial" pitchFamily="-106" charset="0"/>
              </a:rPr>
              <a:t>mm</a:t>
            </a:r>
            <a:r>
              <a:rPr lang="en-US" sz="2000" baseline="30000" dirty="0" smtClean="0">
                <a:latin typeface="Arial" pitchFamily="-106" charset="0"/>
              </a:rPr>
              <a:t>3</a:t>
            </a:r>
            <a:r>
              <a:rPr lang="en-US" sz="2000" dirty="0" smtClean="0">
                <a:latin typeface="Arial" pitchFamily="-106" charset="0"/>
              </a:rPr>
              <a:t> +</a:t>
            </a:r>
            <a:r>
              <a:rPr lang="en-US" sz="2000" dirty="0">
                <a:latin typeface="Arial" pitchFamily="-106" charset="0"/>
              </a:rPr>
              <a:t> </a:t>
            </a:r>
            <a:r>
              <a:rPr lang="en-US" sz="2000" dirty="0" smtClean="0">
                <a:latin typeface="Arial" pitchFamily="-106" charset="0"/>
              </a:rPr>
              <a:t>HIV RNA level &lt;5,000 copies/ml</a:t>
            </a:r>
            <a:endParaRPr lang="en-US" sz="2000" dirty="0">
              <a:latin typeface="Arial" pitchFamily="-106" charset="0"/>
            </a:endParaRPr>
          </a:p>
          <a:p>
            <a:pPr marL="457200">
              <a:lnSpc>
                <a:spcPts val="2400"/>
              </a:lnSpc>
              <a:spcBef>
                <a:spcPts val="0"/>
              </a:spcBef>
              <a:spcAft>
                <a:spcPts val="1200"/>
              </a:spcAft>
              <a:buClr>
                <a:srgbClr val="2A66B0"/>
              </a:buClr>
              <a:buFont typeface="Arial" pitchFamily="-106" charset="0"/>
              <a:buChar char="•"/>
            </a:pPr>
            <a:r>
              <a:rPr lang="en-US" sz="2000" b="1" dirty="0" smtClean="0">
                <a:latin typeface="Arial" pitchFamily="-106" charset="0"/>
                <a:ea typeface="Arial" pitchFamily="-106" charset="0"/>
                <a:cs typeface="Arial" pitchFamily="-106" charset="0"/>
              </a:rPr>
              <a:t>Regimens </a:t>
            </a:r>
            <a:r>
              <a:rPr lang="en-US" sz="2000" b="1" dirty="0">
                <a:latin typeface="Arial" pitchFamily="-106" charset="0"/>
                <a:ea typeface="Arial" pitchFamily="-106" charset="0"/>
                <a:cs typeface="Arial" pitchFamily="-106" charset="0"/>
              </a:rPr>
              <a:t>(48 Week Treatment)</a:t>
            </a:r>
            <a:r>
              <a:rPr lang="en-US" sz="2000" dirty="0">
                <a:latin typeface="Arial" pitchFamily="-106" charset="0"/>
                <a:ea typeface="Arial" pitchFamily="-106" charset="0"/>
                <a:cs typeface="Arial" pitchFamily="-106" charset="0"/>
              </a:rPr>
              <a:t/>
            </a:r>
            <a:br>
              <a:rPr lang="en-US" sz="2000" dirty="0">
                <a:latin typeface="Arial" pitchFamily="-106" charset="0"/>
                <a:ea typeface="Arial" pitchFamily="-106" charset="0"/>
                <a:cs typeface="Arial" pitchFamily="-106" charset="0"/>
              </a:rPr>
            </a:br>
            <a:r>
              <a:rPr lang="en-US" sz="2000" dirty="0">
                <a:latin typeface="Arial" pitchFamily="-106" charset="0"/>
              </a:rPr>
              <a:t>- Peginterferon alfa-2a 180 µg 1x/week </a:t>
            </a:r>
            <a:r>
              <a:rPr lang="en-US" sz="2000" dirty="0" smtClean="0">
                <a:latin typeface="Arial" pitchFamily="-106" charset="0"/>
              </a:rPr>
              <a:t>+ Ribavirin 800 mg/day </a:t>
            </a:r>
            <a:r>
              <a:rPr lang="en-US" sz="2000" dirty="0">
                <a:latin typeface="Arial" pitchFamily="-106" charset="0"/>
              </a:rPr>
              <a:t/>
            </a:r>
            <a:br>
              <a:rPr lang="en-US" sz="2000" dirty="0">
                <a:latin typeface="Arial" pitchFamily="-106" charset="0"/>
              </a:rPr>
            </a:br>
            <a:r>
              <a:rPr lang="en-US" sz="2000" dirty="0" smtClean="0">
                <a:latin typeface="Arial" pitchFamily="-106" charset="0"/>
              </a:rPr>
              <a:t>- </a:t>
            </a:r>
            <a:r>
              <a:rPr lang="en-US" sz="2000" dirty="0">
                <a:latin typeface="Arial" pitchFamily="-106" charset="0"/>
              </a:rPr>
              <a:t>Peginterferon alfa-2a 180 µg 1x/week + </a:t>
            </a:r>
            <a:r>
              <a:rPr lang="en-US" sz="2000" dirty="0" smtClean="0">
                <a:latin typeface="Arial" pitchFamily="-106" charset="0"/>
              </a:rPr>
              <a:t>Placebo</a:t>
            </a:r>
            <a:r>
              <a:rPr lang="en-US" sz="2000" dirty="0">
                <a:latin typeface="Arial" pitchFamily="-106" charset="0"/>
              </a:rPr>
              <a:t/>
            </a:r>
            <a:br>
              <a:rPr lang="en-US" sz="2000" dirty="0">
                <a:latin typeface="Arial" pitchFamily="-106" charset="0"/>
              </a:rPr>
            </a:br>
            <a:r>
              <a:rPr lang="en-US" sz="2000" dirty="0">
                <a:latin typeface="Arial" pitchFamily="-106" charset="0"/>
              </a:rPr>
              <a:t>- I</a:t>
            </a:r>
            <a:r>
              <a:rPr lang="en-US" sz="2000" dirty="0" smtClean="0">
                <a:latin typeface="Arial" pitchFamily="-106" charset="0"/>
              </a:rPr>
              <a:t>nterferon </a:t>
            </a:r>
            <a:r>
              <a:rPr lang="en-US" sz="2000" dirty="0">
                <a:latin typeface="Arial" pitchFamily="-106" charset="0"/>
              </a:rPr>
              <a:t>alfa-</a:t>
            </a:r>
            <a:r>
              <a:rPr lang="en-US" sz="2000" dirty="0" smtClean="0">
                <a:latin typeface="Arial" pitchFamily="-106" charset="0"/>
              </a:rPr>
              <a:t>2a: </a:t>
            </a:r>
            <a:r>
              <a:rPr lang="en-US" sz="2000" dirty="0">
                <a:latin typeface="Arial" pitchFamily="-106" charset="0"/>
              </a:rPr>
              <a:t>3 million </a:t>
            </a:r>
            <a:r>
              <a:rPr lang="en-US" sz="2000" dirty="0" smtClean="0">
                <a:latin typeface="Arial" pitchFamily="-106" charset="0"/>
              </a:rPr>
              <a:t>IU </a:t>
            </a:r>
            <a:r>
              <a:rPr lang="en-US" sz="2000" dirty="0">
                <a:latin typeface="Arial" pitchFamily="-106" charset="0"/>
              </a:rPr>
              <a:t>3x/week + </a:t>
            </a:r>
            <a:r>
              <a:rPr lang="en-US" sz="2000" dirty="0" smtClean="0">
                <a:latin typeface="Arial" pitchFamily="-106" charset="0"/>
              </a:rPr>
              <a:t>Ribavirin 800 mg/day </a:t>
            </a:r>
          </a:p>
          <a:p>
            <a:pPr marL="457200">
              <a:lnSpc>
                <a:spcPts val="2400"/>
              </a:lnSpc>
              <a:spcBef>
                <a:spcPts val="0"/>
              </a:spcBef>
              <a:spcAft>
                <a:spcPts val="1200"/>
              </a:spcAft>
              <a:buClr>
                <a:srgbClr val="2A66B0"/>
              </a:buClr>
              <a:buFont typeface="Arial" pitchFamily="-106" charset="0"/>
              <a:buChar char="•"/>
            </a:pPr>
            <a:r>
              <a:rPr lang="en-US" sz="2000" b="1" dirty="0" smtClean="0">
                <a:latin typeface="Arial" pitchFamily="-106" charset="0"/>
                <a:ea typeface="Arial" pitchFamily="-106" charset="0"/>
                <a:cs typeface="Arial" pitchFamily="-106" charset="0"/>
              </a:rPr>
              <a:t>Primary </a:t>
            </a:r>
            <a:r>
              <a:rPr lang="en-US" sz="2000" b="1" dirty="0">
                <a:latin typeface="Arial" pitchFamily="-106" charset="0"/>
                <a:ea typeface="Arial" pitchFamily="-106" charset="0"/>
                <a:cs typeface="Arial" pitchFamily="-106" charset="0"/>
              </a:rPr>
              <a:t>Endpoint</a:t>
            </a:r>
            <a:br>
              <a:rPr lang="en-US" sz="2000" b="1" dirty="0">
                <a:latin typeface="Arial" pitchFamily="-106" charset="0"/>
                <a:ea typeface="Arial" pitchFamily="-106" charset="0"/>
                <a:cs typeface="Arial" pitchFamily="-106" charset="0"/>
              </a:rPr>
            </a:br>
            <a:r>
              <a:rPr lang="en-US" sz="2000" dirty="0">
                <a:latin typeface="Arial" pitchFamily="-106" charset="0"/>
              </a:rPr>
              <a:t>- Undetectable </a:t>
            </a:r>
            <a:r>
              <a:rPr lang="en-US" sz="2000" dirty="0" smtClean="0">
                <a:latin typeface="Arial" pitchFamily="-106" charset="0"/>
              </a:rPr>
              <a:t>HCV RNA (&lt; 50 IU/ml) </a:t>
            </a:r>
            <a:r>
              <a:rPr lang="en-US" sz="2000" dirty="0">
                <a:latin typeface="Arial" pitchFamily="-106" charset="0"/>
              </a:rPr>
              <a:t>24 weeks after </a:t>
            </a:r>
            <a:r>
              <a:rPr lang="en-US" sz="2000" dirty="0" smtClean="0">
                <a:latin typeface="Arial" pitchFamily="-106" charset="0"/>
              </a:rPr>
              <a:t>stopping Rx</a:t>
            </a:r>
            <a:endParaRPr lang="en-US" sz="2000" dirty="0">
              <a:latin typeface="Arial" pitchFamily="-106" charset="0"/>
            </a:endParaRPr>
          </a:p>
        </p:txBody>
      </p:sp>
      <p:sp>
        <p:nvSpPr>
          <p:cNvPr id="12" name="Text Placeholder 11"/>
          <p:cNvSpPr>
            <a:spLocks noGrp="1"/>
          </p:cNvSpPr>
          <p:nvPr>
            <p:ph sz="quarter" idx="13"/>
          </p:nvPr>
        </p:nvSpPr>
        <p:spPr>
          <a:prstGeom prst="rect">
            <a:avLst/>
          </a:prstGeom>
        </p:spPr>
        <p:txBody>
          <a:bodyPr/>
          <a:lstStyle/>
          <a:p>
            <a:r>
              <a:rPr lang="en-US" dirty="0">
                <a:latin typeface="Arial" pitchFamily="-106" charset="0"/>
              </a:rPr>
              <a:t>Source: </a:t>
            </a:r>
            <a:r>
              <a:rPr lang="en-US" dirty="0" err="1">
                <a:latin typeface="Arial" pitchFamily="-106" charset="0"/>
              </a:rPr>
              <a:t>Torriani</a:t>
            </a:r>
            <a:r>
              <a:rPr lang="en-US" dirty="0">
                <a:latin typeface="Arial" pitchFamily="-106" charset="0"/>
              </a:rPr>
              <a:t> FJ, et. al. N </a:t>
            </a:r>
            <a:r>
              <a:rPr lang="en-US" dirty="0" err="1">
                <a:latin typeface="Arial" pitchFamily="-106" charset="0"/>
              </a:rPr>
              <a:t>Engl</a:t>
            </a:r>
            <a:r>
              <a:rPr lang="en-US" dirty="0">
                <a:latin typeface="Arial" pitchFamily="-106" charset="0"/>
              </a:rPr>
              <a:t> J Med. 2004;351:438-50. </a:t>
            </a:r>
            <a:endParaRPr lang="en-US" dirty="0"/>
          </a:p>
        </p:txBody>
      </p:sp>
    </p:spTree>
    <p:extLst>
      <p:ext uri="{BB962C8B-B14F-4D97-AF65-F5344CB8AC3E}">
        <p14:creationId xmlns:p14="http://schemas.microsoft.com/office/powerpoint/2010/main" val="4220716531"/>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Straight Connector 24"/>
          <p:cNvCxnSpPr/>
          <p:nvPr/>
        </p:nvCxnSpPr>
        <p:spPr>
          <a:xfrm>
            <a:off x="6075600" y="2586260"/>
            <a:ext cx="1572766" cy="0"/>
          </a:xfrm>
          <a:prstGeom prst="line">
            <a:avLst/>
          </a:prstGeom>
          <a:ln w="190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0" name="Rectangle 19"/>
          <p:cNvSpPr/>
          <p:nvPr/>
        </p:nvSpPr>
        <p:spPr>
          <a:xfrm>
            <a:off x="-11340" y="1447800"/>
            <a:ext cx="9162288" cy="375669"/>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sz="1600" dirty="0">
              <a:solidFill>
                <a:srgbClr val="000000"/>
              </a:solidFill>
              <a:latin typeface="Arial"/>
              <a:cs typeface="Arial"/>
            </a:endParaRPr>
          </a:p>
        </p:txBody>
      </p:sp>
      <p:sp>
        <p:nvSpPr>
          <p:cNvPr id="17" name="Rectangle 2"/>
          <p:cNvSpPr>
            <a:spLocks noChangeArrowheads="1"/>
          </p:cNvSpPr>
          <p:nvPr/>
        </p:nvSpPr>
        <p:spPr bwMode="auto">
          <a:xfrm>
            <a:off x="2242579" y="2217960"/>
            <a:ext cx="3840265" cy="731520"/>
          </a:xfrm>
          <a:prstGeom prst="rect">
            <a:avLst/>
          </a:prstGeom>
          <a:solidFill>
            <a:schemeClr val="accent1">
              <a:lumMod val="40000"/>
              <a:lumOff val="60000"/>
            </a:schemeClr>
          </a:solidFill>
          <a:ln w="19050">
            <a:solidFill>
              <a:schemeClr val="tx1"/>
            </a:solidFill>
            <a:miter lim="800000"/>
            <a:headEnd/>
            <a:tailEnd/>
          </a:ln>
          <a:scene3d>
            <a:camera prst="orthographicFront"/>
            <a:lightRig rig="threePt" dir="t"/>
          </a:scene3d>
          <a:sp3d>
            <a:bevelT/>
          </a:sp3d>
        </p:spPr>
        <p:txBody>
          <a:bodyPr wrap="none" anchor="ctr">
            <a:prstTxWarp prst="textNoShape">
              <a:avLst/>
            </a:prstTxWarp>
          </a:bodyPr>
          <a:lstStyle/>
          <a:p>
            <a:pPr algn="ctr"/>
            <a:r>
              <a:rPr lang="en-US" sz="1800" b="1" dirty="0" smtClean="0">
                <a:solidFill>
                  <a:srgbClr val="000000"/>
                </a:solidFill>
                <a:latin typeface="Arial" pitchFamily="-106" charset="0"/>
                <a:ea typeface="Arial" pitchFamily="-106" charset="0"/>
                <a:cs typeface="Arial" pitchFamily="-106" charset="0"/>
              </a:rPr>
              <a:t>Peginterferon alfa-2a</a:t>
            </a:r>
            <a:r>
              <a:rPr lang="en-US" sz="1800" dirty="0" smtClean="0">
                <a:solidFill>
                  <a:srgbClr val="000000"/>
                </a:solidFill>
                <a:latin typeface="Arial" pitchFamily="-106" charset="0"/>
                <a:ea typeface="Arial" pitchFamily="-106" charset="0"/>
                <a:cs typeface="Arial" pitchFamily="-106" charset="0"/>
              </a:rPr>
              <a:t> +</a:t>
            </a:r>
            <a:r>
              <a:rPr lang="en-US" sz="1800" dirty="0">
                <a:solidFill>
                  <a:srgbClr val="000000"/>
                </a:solidFill>
                <a:latin typeface="Arial" pitchFamily="-106" charset="0"/>
                <a:ea typeface="Arial" pitchFamily="-106" charset="0"/>
                <a:cs typeface="Arial" pitchFamily="-106" charset="0"/>
              </a:rPr>
              <a:t> </a:t>
            </a:r>
            <a:r>
              <a:rPr lang="en-US" sz="1800" b="1" dirty="0" smtClean="0">
                <a:solidFill>
                  <a:srgbClr val="000000"/>
                </a:solidFill>
                <a:latin typeface="Arial" pitchFamily="-106" charset="0"/>
                <a:ea typeface="Arial" pitchFamily="-106" charset="0"/>
                <a:cs typeface="Arial" pitchFamily="-106" charset="0"/>
              </a:rPr>
              <a:t>Ribavirin</a:t>
            </a:r>
            <a:endParaRPr lang="en-US" sz="1800" dirty="0">
              <a:solidFill>
                <a:srgbClr val="000000"/>
              </a:solidFill>
              <a:latin typeface="Arial" pitchFamily="-106" charset="0"/>
              <a:ea typeface="Arial" pitchFamily="-106" charset="0"/>
              <a:cs typeface="Arial" pitchFamily="-106" charset="0"/>
            </a:endParaRPr>
          </a:p>
        </p:txBody>
      </p:sp>
      <p:sp>
        <p:nvSpPr>
          <p:cNvPr id="18" name="Rectangle 3"/>
          <p:cNvSpPr>
            <a:spLocks noChangeArrowheads="1"/>
          </p:cNvSpPr>
          <p:nvPr/>
        </p:nvSpPr>
        <p:spPr bwMode="auto">
          <a:xfrm>
            <a:off x="2242579" y="4046760"/>
            <a:ext cx="3840265" cy="731520"/>
          </a:xfrm>
          <a:prstGeom prst="rect">
            <a:avLst/>
          </a:prstGeom>
          <a:solidFill>
            <a:schemeClr val="accent5">
              <a:lumMod val="40000"/>
              <a:lumOff val="60000"/>
            </a:schemeClr>
          </a:solidFill>
          <a:ln w="19050">
            <a:solidFill>
              <a:schemeClr val="tx1"/>
            </a:solidFill>
            <a:miter lim="800000"/>
            <a:headEnd/>
            <a:tailEnd/>
          </a:ln>
          <a:scene3d>
            <a:camera prst="orthographicFront"/>
            <a:lightRig rig="threePt" dir="t"/>
          </a:scene3d>
          <a:sp3d>
            <a:bevelT/>
          </a:sp3d>
        </p:spPr>
        <p:txBody>
          <a:bodyPr wrap="none" anchor="ctr">
            <a:prstTxWarp prst="textNoShape">
              <a:avLst/>
            </a:prstTxWarp>
          </a:bodyPr>
          <a:lstStyle/>
          <a:p>
            <a:pPr algn="ctr"/>
            <a:r>
              <a:rPr lang="en-US" sz="1800" b="1" dirty="0" smtClean="0">
                <a:solidFill>
                  <a:srgbClr val="000000"/>
                </a:solidFill>
                <a:latin typeface="Arial" pitchFamily="-106" charset="0"/>
                <a:ea typeface="Arial" pitchFamily="-106" charset="0"/>
                <a:cs typeface="Arial" pitchFamily="-106" charset="0"/>
              </a:rPr>
              <a:t>Interferon alfa-2a</a:t>
            </a:r>
            <a:r>
              <a:rPr lang="en-US" sz="1800" dirty="0" smtClean="0">
                <a:solidFill>
                  <a:srgbClr val="000000"/>
                </a:solidFill>
                <a:latin typeface="Arial" pitchFamily="-106" charset="0"/>
                <a:ea typeface="Arial" pitchFamily="-106" charset="0"/>
                <a:cs typeface="Arial" pitchFamily="-106" charset="0"/>
              </a:rPr>
              <a:t> +</a:t>
            </a:r>
            <a:r>
              <a:rPr lang="en-US" sz="1800" dirty="0">
                <a:solidFill>
                  <a:srgbClr val="000000"/>
                </a:solidFill>
                <a:latin typeface="Arial" pitchFamily="-106" charset="0"/>
                <a:ea typeface="Arial" pitchFamily="-106" charset="0"/>
                <a:cs typeface="Arial" pitchFamily="-106" charset="0"/>
              </a:rPr>
              <a:t> </a:t>
            </a:r>
            <a:r>
              <a:rPr lang="en-US" sz="1800" b="1" dirty="0" smtClean="0">
                <a:solidFill>
                  <a:srgbClr val="000000"/>
                </a:solidFill>
                <a:latin typeface="Arial" pitchFamily="-106" charset="0"/>
                <a:ea typeface="Arial" pitchFamily="-106" charset="0"/>
                <a:cs typeface="Arial" pitchFamily="-106" charset="0"/>
              </a:rPr>
              <a:t>Ribavirin</a:t>
            </a:r>
            <a:endParaRPr lang="en-US" sz="1800" dirty="0">
              <a:solidFill>
                <a:srgbClr val="000000"/>
              </a:solidFill>
              <a:latin typeface="Arial" pitchFamily="-106" charset="0"/>
              <a:ea typeface="Arial" pitchFamily="-106" charset="0"/>
              <a:cs typeface="Arial" pitchFamily="-106" charset="0"/>
            </a:endParaRPr>
          </a:p>
        </p:txBody>
      </p:sp>
      <p:sp>
        <p:nvSpPr>
          <p:cNvPr id="19" name="Rectangle 2"/>
          <p:cNvSpPr>
            <a:spLocks noChangeArrowheads="1"/>
          </p:cNvSpPr>
          <p:nvPr/>
        </p:nvSpPr>
        <p:spPr bwMode="auto">
          <a:xfrm>
            <a:off x="2242579" y="3132360"/>
            <a:ext cx="3840265" cy="731520"/>
          </a:xfrm>
          <a:prstGeom prst="rect">
            <a:avLst/>
          </a:prstGeom>
          <a:solidFill>
            <a:schemeClr val="accent4">
              <a:lumMod val="40000"/>
              <a:lumOff val="60000"/>
            </a:schemeClr>
          </a:solidFill>
          <a:ln w="19050">
            <a:solidFill>
              <a:schemeClr val="tx1"/>
            </a:solidFill>
            <a:miter lim="800000"/>
            <a:headEnd/>
            <a:tailEnd/>
          </a:ln>
          <a:scene3d>
            <a:camera prst="orthographicFront"/>
            <a:lightRig rig="threePt" dir="t"/>
          </a:scene3d>
          <a:sp3d>
            <a:bevelT/>
          </a:sp3d>
        </p:spPr>
        <p:txBody>
          <a:bodyPr wrap="none" anchor="ctr">
            <a:prstTxWarp prst="textNoShape">
              <a:avLst/>
            </a:prstTxWarp>
          </a:bodyPr>
          <a:lstStyle/>
          <a:p>
            <a:pPr algn="ctr"/>
            <a:r>
              <a:rPr lang="en-US" sz="1800" b="1" dirty="0" smtClean="0">
                <a:solidFill>
                  <a:srgbClr val="000000"/>
                </a:solidFill>
                <a:latin typeface="Arial" pitchFamily="-106" charset="0"/>
                <a:ea typeface="Arial" pitchFamily="-106" charset="0"/>
                <a:cs typeface="Arial" pitchFamily="-106" charset="0"/>
              </a:rPr>
              <a:t>Peginterferon alfa-2a</a:t>
            </a:r>
            <a:r>
              <a:rPr lang="en-US" sz="1800" dirty="0">
                <a:solidFill>
                  <a:srgbClr val="000000"/>
                </a:solidFill>
                <a:latin typeface="Arial" pitchFamily="-106" charset="0"/>
                <a:ea typeface="Arial" pitchFamily="-106" charset="0"/>
                <a:cs typeface="Arial" pitchFamily="-106" charset="0"/>
              </a:rPr>
              <a:t> </a:t>
            </a:r>
            <a:r>
              <a:rPr lang="en-US" sz="1800" dirty="0" smtClean="0">
                <a:solidFill>
                  <a:srgbClr val="000000"/>
                </a:solidFill>
                <a:latin typeface="Arial" pitchFamily="-106" charset="0"/>
                <a:ea typeface="Arial" pitchFamily="-106" charset="0"/>
                <a:cs typeface="Arial" pitchFamily="-106" charset="0"/>
              </a:rPr>
              <a:t>+ </a:t>
            </a:r>
            <a:r>
              <a:rPr lang="en-US" sz="1800" b="1" dirty="0" smtClean="0">
                <a:solidFill>
                  <a:srgbClr val="000000"/>
                </a:solidFill>
                <a:latin typeface="Arial" pitchFamily="-106" charset="0"/>
                <a:ea typeface="Arial" pitchFamily="-106" charset="0"/>
                <a:cs typeface="Arial" pitchFamily="-106" charset="0"/>
              </a:rPr>
              <a:t>Placebo</a:t>
            </a:r>
            <a:endParaRPr lang="en-US" sz="1800" dirty="0">
              <a:solidFill>
                <a:srgbClr val="000000"/>
              </a:solidFill>
              <a:latin typeface="Arial" pitchFamily="-106" charset="0"/>
              <a:ea typeface="Arial" pitchFamily="-106" charset="0"/>
              <a:cs typeface="Arial" pitchFamily="-106" charset="0"/>
            </a:endParaRPr>
          </a:p>
        </p:txBody>
      </p:sp>
      <p:sp>
        <p:nvSpPr>
          <p:cNvPr id="30" name="Line 13"/>
          <p:cNvSpPr>
            <a:spLocks noChangeShapeType="1"/>
          </p:cNvSpPr>
          <p:nvPr/>
        </p:nvSpPr>
        <p:spPr bwMode="auto">
          <a:xfrm>
            <a:off x="2234755" y="1814280"/>
            <a:ext cx="0" cy="256032"/>
          </a:xfrm>
          <a:prstGeom prst="line">
            <a:avLst/>
          </a:prstGeom>
          <a:noFill/>
          <a:ln w="28575" cap="flat" cmpd="sng" algn="ctr">
            <a:solidFill>
              <a:schemeClr val="tx1"/>
            </a:solidFill>
            <a:prstDash val="solid"/>
            <a:round/>
            <a:headEnd type="none" w="med" len="med"/>
            <a:tailEnd type="triangle" w="med" len="med"/>
          </a:ln>
        </p:spPr>
        <p:txBody>
          <a:bodyPr>
            <a:prstTxWarp prst="textNoShape">
              <a:avLst/>
            </a:prstTxWarp>
          </a:bodyPr>
          <a:lstStyle/>
          <a:p>
            <a:endParaRPr lang="en-US" dirty="0"/>
          </a:p>
        </p:txBody>
      </p:sp>
      <p:sp>
        <p:nvSpPr>
          <p:cNvPr id="33" name="Text Box 20"/>
          <p:cNvSpPr txBox="1">
            <a:spLocks noChangeArrowheads="1"/>
          </p:cNvSpPr>
          <p:nvPr/>
        </p:nvSpPr>
        <p:spPr bwMode="auto">
          <a:xfrm>
            <a:off x="5764440" y="1475920"/>
            <a:ext cx="548640" cy="318036"/>
          </a:xfrm>
          <a:prstGeom prst="rect">
            <a:avLst/>
          </a:prstGeom>
          <a:noFill/>
          <a:ln w="9525">
            <a:noFill/>
            <a:miter lim="800000"/>
            <a:headEnd/>
            <a:tailEnd/>
          </a:ln>
        </p:spPr>
        <p:txBody>
          <a:bodyPr>
            <a:prstTxWarp prst="textNoShape">
              <a:avLst/>
            </a:prstTxWarp>
            <a:spAutoFit/>
          </a:bodyPr>
          <a:lstStyle/>
          <a:p>
            <a:pPr algn="ctr">
              <a:lnSpc>
                <a:spcPct val="90000"/>
              </a:lnSpc>
            </a:pPr>
            <a:r>
              <a:rPr lang="en-US" sz="1600" dirty="0" smtClean="0">
                <a:solidFill>
                  <a:schemeClr val="tx1"/>
                </a:solidFill>
                <a:latin typeface="Arial" pitchFamily="-106" charset="0"/>
                <a:ea typeface="Arial" pitchFamily="-106" charset="0"/>
                <a:cs typeface="Arial" pitchFamily="-106" charset="0"/>
              </a:rPr>
              <a:t>48</a:t>
            </a:r>
            <a:endParaRPr lang="en-US" sz="1600" dirty="0">
              <a:solidFill>
                <a:schemeClr val="tx1"/>
              </a:solidFill>
              <a:latin typeface="Arial" pitchFamily="-106" charset="0"/>
              <a:ea typeface="Arial" pitchFamily="-106" charset="0"/>
              <a:cs typeface="Arial" pitchFamily="-106" charset="0"/>
            </a:endParaRPr>
          </a:p>
        </p:txBody>
      </p:sp>
      <p:sp>
        <p:nvSpPr>
          <p:cNvPr id="34" name="Text Box 20"/>
          <p:cNvSpPr txBox="1">
            <a:spLocks noChangeArrowheads="1"/>
          </p:cNvSpPr>
          <p:nvPr/>
        </p:nvSpPr>
        <p:spPr bwMode="auto">
          <a:xfrm>
            <a:off x="7726140" y="1475920"/>
            <a:ext cx="548640" cy="318036"/>
          </a:xfrm>
          <a:prstGeom prst="rect">
            <a:avLst/>
          </a:prstGeom>
          <a:noFill/>
          <a:ln w="9525">
            <a:noFill/>
            <a:miter lim="800000"/>
            <a:headEnd/>
            <a:tailEnd/>
          </a:ln>
        </p:spPr>
        <p:txBody>
          <a:bodyPr>
            <a:prstTxWarp prst="textNoShape">
              <a:avLst/>
            </a:prstTxWarp>
            <a:spAutoFit/>
          </a:bodyPr>
          <a:lstStyle/>
          <a:p>
            <a:pPr algn="ctr">
              <a:lnSpc>
                <a:spcPct val="90000"/>
              </a:lnSpc>
            </a:pPr>
            <a:r>
              <a:rPr lang="en-US" sz="1600" dirty="0" smtClean="0">
                <a:solidFill>
                  <a:schemeClr val="tx1"/>
                </a:solidFill>
                <a:latin typeface="Arial" pitchFamily="-106" charset="0"/>
                <a:ea typeface="Arial" pitchFamily="-106" charset="0"/>
                <a:cs typeface="Arial" pitchFamily="-106" charset="0"/>
              </a:rPr>
              <a:t>72</a:t>
            </a:r>
            <a:endParaRPr lang="en-US" sz="1600" dirty="0">
              <a:solidFill>
                <a:schemeClr val="tx1"/>
              </a:solidFill>
              <a:latin typeface="Arial" pitchFamily="-106" charset="0"/>
              <a:ea typeface="Arial" pitchFamily="-106" charset="0"/>
              <a:cs typeface="Arial" pitchFamily="-106" charset="0"/>
            </a:endParaRPr>
          </a:p>
        </p:txBody>
      </p:sp>
      <p:sp>
        <p:nvSpPr>
          <p:cNvPr id="35" name="Text Box 20"/>
          <p:cNvSpPr txBox="1">
            <a:spLocks noChangeArrowheads="1"/>
          </p:cNvSpPr>
          <p:nvPr/>
        </p:nvSpPr>
        <p:spPr bwMode="auto">
          <a:xfrm>
            <a:off x="1963980" y="1475920"/>
            <a:ext cx="548640" cy="318036"/>
          </a:xfrm>
          <a:prstGeom prst="rect">
            <a:avLst/>
          </a:prstGeom>
          <a:noFill/>
          <a:ln w="9525">
            <a:noFill/>
            <a:miter lim="800000"/>
            <a:headEnd/>
            <a:tailEnd/>
          </a:ln>
        </p:spPr>
        <p:txBody>
          <a:bodyPr>
            <a:prstTxWarp prst="textNoShape">
              <a:avLst/>
            </a:prstTxWarp>
            <a:spAutoFit/>
          </a:bodyPr>
          <a:lstStyle/>
          <a:p>
            <a:pPr algn="ctr">
              <a:lnSpc>
                <a:spcPct val="90000"/>
              </a:lnSpc>
            </a:pPr>
            <a:r>
              <a:rPr lang="en-US" sz="1600" dirty="0" smtClean="0">
                <a:solidFill>
                  <a:schemeClr val="tx1"/>
                </a:solidFill>
                <a:latin typeface="Arial" pitchFamily="-106" charset="0"/>
                <a:ea typeface="Arial" pitchFamily="-106" charset="0"/>
                <a:cs typeface="Arial" pitchFamily="-106" charset="0"/>
              </a:rPr>
              <a:t>0</a:t>
            </a:r>
            <a:endParaRPr lang="en-US" sz="1600" dirty="0">
              <a:solidFill>
                <a:schemeClr val="tx1"/>
              </a:solidFill>
              <a:latin typeface="Arial" pitchFamily="-106" charset="0"/>
              <a:ea typeface="Arial" pitchFamily="-106" charset="0"/>
              <a:cs typeface="Arial" pitchFamily="-106" charset="0"/>
            </a:endParaRPr>
          </a:p>
        </p:txBody>
      </p:sp>
      <p:sp>
        <p:nvSpPr>
          <p:cNvPr id="39" name="Line 13"/>
          <p:cNvSpPr>
            <a:spLocks noChangeShapeType="1"/>
          </p:cNvSpPr>
          <p:nvPr/>
        </p:nvSpPr>
        <p:spPr bwMode="auto">
          <a:xfrm>
            <a:off x="6064478" y="1814280"/>
            <a:ext cx="0" cy="256032"/>
          </a:xfrm>
          <a:prstGeom prst="line">
            <a:avLst/>
          </a:prstGeom>
          <a:noFill/>
          <a:ln w="28575" cap="flat" cmpd="sng" algn="ctr">
            <a:solidFill>
              <a:schemeClr val="tx1"/>
            </a:solidFill>
            <a:prstDash val="solid"/>
            <a:round/>
            <a:headEnd type="none" w="med" len="med"/>
            <a:tailEnd type="triangle" w="med" len="med"/>
          </a:ln>
        </p:spPr>
        <p:txBody>
          <a:bodyPr>
            <a:prstTxWarp prst="textNoShape">
              <a:avLst/>
            </a:prstTxWarp>
          </a:bodyPr>
          <a:lstStyle/>
          <a:p>
            <a:endParaRPr lang="en-US" dirty="0"/>
          </a:p>
        </p:txBody>
      </p:sp>
      <p:sp>
        <p:nvSpPr>
          <p:cNvPr id="41" name="Line 13"/>
          <p:cNvSpPr>
            <a:spLocks noChangeShapeType="1"/>
          </p:cNvSpPr>
          <p:nvPr/>
        </p:nvSpPr>
        <p:spPr bwMode="auto">
          <a:xfrm>
            <a:off x="8013018" y="1826980"/>
            <a:ext cx="0" cy="256032"/>
          </a:xfrm>
          <a:prstGeom prst="line">
            <a:avLst/>
          </a:prstGeom>
          <a:noFill/>
          <a:ln w="28575" cap="flat" cmpd="sng" algn="ctr">
            <a:solidFill>
              <a:schemeClr val="tx1"/>
            </a:solidFill>
            <a:prstDash val="solid"/>
            <a:round/>
            <a:headEnd type="none" w="med" len="med"/>
            <a:tailEnd type="triangle" w="med" len="med"/>
          </a:ln>
        </p:spPr>
        <p:txBody>
          <a:bodyPr>
            <a:prstTxWarp prst="textNoShape">
              <a:avLst/>
            </a:prstTxWarp>
          </a:bodyPr>
          <a:lstStyle/>
          <a:p>
            <a:endParaRPr lang="en-US" dirty="0"/>
          </a:p>
        </p:txBody>
      </p:sp>
      <p:sp>
        <p:nvSpPr>
          <p:cNvPr id="45" name="Text Box 20"/>
          <p:cNvSpPr txBox="1">
            <a:spLocks noChangeArrowheads="1"/>
          </p:cNvSpPr>
          <p:nvPr/>
        </p:nvSpPr>
        <p:spPr bwMode="auto">
          <a:xfrm>
            <a:off x="918702" y="1498600"/>
            <a:ext cx="1189038" cy="318036"/>
          </a:xfrm>
          <a:prstGeom prst="rect">
            <a:avLst/>
          </a:prstGeom>
          <a:noFill/>
          <a:ln w="9525">
            <a:noFill/>
            <a:miter lim="800000"/>
            <a:headEnd/>
            <a:tailEnd/>
          </a:ln>
        </p:spPr>
        <p:txBody>
          <a:bodyPr>
            <a:prstTxWarp prst="textNoShape">
              <a:avLst/>
            </a:prstTxWarp>
            <a:spAutoFit/>
          </a:bodyPr>
          <a:lstStyle/>
          <a:p>
            <a:pPr algn="ctr">
              <a:lnSpc>
                <a:spcPct val="90000"/>
              </a:lnSpc>
            </a:pPr>
            <a:r>
              <a:rPr lang="en-US" sz="1600" dirty="0" smtClean="0">
                <a:solidFill>
                  <a:schemeClr val="tx1"/>
                </a:solidFill>
                <a:latin typeface="Arial" pitchFamily="-106" charset="0"/>
                <a:ea typeface="Arial" pitchFamily="-106" charset="0"/>
                <a:cs typeface="Arial" pitchFamily="-106" charset="0"/>
              </a:rPr>
              <a:t>Week</a:t>
            </a:r>
            <a:endParaRPr lang="en-US" sz="1600" dirty="0">
              <a:solidFill>
                <a:schemeClr val="tx1"/>
              </a:solidFill>
              <a:latin typeface="Arial" pitchFamily="-106" charset="0"/>
              <a:ea typeface="Arial" pitchFamily="-106" charset="0"/>
              <a:cs typeface="Arial" pitchFamily="-106" charset="0"/>
            </a:endParaRPr>
          </a:p>
        </p:txBody>
      </p:sp>
      <p:sp>
        <p:nvSpPr>
          <p:cNvPr id="4" name="Text Placeholder 3"/>
          <p:cNvSpPr>
            <a:spLocks noGrp="1"/>
          </p:cNvSpPr>
          <p:nvPr>
            <p:ph sz="quarter" idx="13"/>
          </p:nvPr>
        </p:nvSpPr>
        <p:spPr>
          <a:prstGeom prst="rect">
            <a:avLst/>
          </a:prstGeom>
        </p:spPr>
        <p:txBody>
          <a:bodyPr/>
          <a:lstStyle/>
          <a:p>
            <a:r>
              <a:rPr lang="en-US" dirty="0">
                <a:latin typeface="Arial" pitchFamily="-106" charset="0"/>
              </a:rPr>
              <a:t>Source: </a:t>
            </a:r>
            <a:r>
              <a:rPr lang="en-US" dirty="0" err="1">
                <a:latin typeface="Arial" pitchFamily="-106" charset="0"/>
              </a:rPr>
              <a:t>Torriani</a:t>
            </a:r>
            <a:r>
              <a:rPr lang="en-US" dirty="0">
                <a:latin typeface="Arial" pitchFamily="-106" charset="0"/>
              </a:rPr>
              <a:t> FJ, et. al. N </a:t>
            </a:r>
            <a:r>
              <a:rPr lang="en-US" dirty="0" err="1">
                <a:latin typeface="Arial" pitchFamily="-106" charset="0"/>
              </a:rPr>
              <a:t>Engl</a:t>
            </a:r>
            <a:r>
              <a:rPr lang="en-US" dirty="0">
                <a:latin typeface="Arial" pitchFamily="-106" charset="0"/>
              </a:rPr>
              <a:t> J Med. 2004;351:438-50. </a:t>
            </a:r>
            <a:endParaRPr lang="en-US" dirty="0"/>
          </a:p>
        </p:txBody>
      </p:sp>
      <p:sp>
        <p:nvSpPr>
          <p:cNvPr id="2" name="Title 1"/>
          <p:cNvSpPr>
            <a:spLocks noGrp="1"/>
          </p:cNvSpPr>
          <p:nvPr>
            <p:ph type="title"/>
          </p:nvPr>
        </p:nvSpPr>
        <p:spPr/>
        <p:txBody>
          <a:bodyPr>
            <a:noAutofit/>
          </a:bodyPr>
          <a:lstStyle/>
          <a:p>
            <a:r>
              <a:rPr lang="en-US" sz="2400" dirty="0">
                <a:solidFill>
                  <a:schemeClr val="accent5">
                    <a:lumMod val="20000"/>
                    <a:lumOff val="80000"/>
                  </a:schemeClr>
                </a:solidFill>
                <a:latin typeface="Arial" pitchFamily="-106" charset="0"/>
              </a:rPr>
              <a:t>PEG + RBV </a:t>
            </a:r>
            <a:r>
              <a:rPr lang="en-US" sz="2400" i="1" dirty="0">
                <a:solidFill>
                  <a:schemeClr val="accent5">
                    <a:lumMod val="20000"/>
                    <a:lumOff val="80000"/>
                  </a:schemeClr>
                </a:solidFill>
                <a:latin typeface="Arial" pitchFamily="-106" charset="0"/>
              </a:rPr>
              <a:t>versus</a:t>
            </a:r>
            <a:r>
              <a:rPr lang="en-US" sz="2400" dirty="0">
                <a:solidFill>
                  <a:schemeClr val="accent5">
                    <a:lumMod val="20000"/>
                    <a:lumOff val="80000"/>
                  </a:schemeClr>
                </a:solidFill>
                <a:latin typeface="Arial" pitchFamily="-106" charset="0"/>
              </a:rPr>
              <a:t> PEG </a:t>
            </a:r>
            <a:r>
              <a:rPr lang="en-US" sz="2400" i="1" dirty="0">
                <a:solidFill>
                  <a:schemeClr val="accent5">
                    <a:lumMod val="20000"/>
                    <a:lumOff val="80000"/>
                  </a:schemeClr>
                </a:solidFill>
                <a:latin typeface="Arial" pitchFamily="-106" charset="0"/>
              </a:rPr>
              <a:t>versus</a:t>
            </a:r>
            <a:r>
              <a:rPr lang="en-US" sz="2400" dirty="0">
                <a:solidFill>
                  <a:schemeClr val="accent5">
                    <a:lumMod val="20000"/>
                    <a:lumOff val="80000"/>
                  </a:schemeClr>
                </a:solidFill>
                <a:latin typeface="Arial" pitchFamily="-106" charset="0"/>
              </a:rPr>
              <a:t> INF + </a:t>
            </a:r>
            <a:r>
              <a:rPr lang="en-US" sz="2400" dirty="0" smtClean="0">
                <a:solidFill>
                  <a:schemeClr val="accent5">
                    <a:lumMod val="20000"/>
                    <a:lumOff val="80000"/>
                  </a:schemeClr>
                </a:solidFill>
                <a:latin typeface="Arial" pitchFamily="-106" charset="0"/>
              </a:rPr>
              <a:t>RBV </a:t>
            </a:r>
            <a:r>
              <a:rPr lang="en-US" sz="2400" dirty="0">
                <a:solidFill>
                  <a:schemeClr val="accent5">
                    <a:lumMod val="20000"/>
                    <a:lumOff val="80000"/>
                  </a:schemeClr>
                </a:solidFill>
                <a:latin typeface="Arial" pitchFamily="-106" charset="0"/>
              </a:rPr>
              <a:t>in HCV &amp; </a:t>
            </a:r>
            <a:r>
              <a:rPr lang="en-US" sz="2400" dirty="0" smtClean="0">
                <a:solidFill>
                  <a:schemeClr val="accent5">
                    <a:lumMod val="20000"/>
                    <a:lumOff val="80000"/>
                  </a:schemeClr>
                </a:solidFill>
                <a:latin typeface="Arial" pitchFamily="-106" charset="0"/>
              </a:rPr>
              <a:t>HIV</a:t>
            </a:r>
            <a:r>
              <a:rPr lang="en-US" sz="2400" dirty="0">
                <a:solidFill>
                  <a:srgbClr val="F0EADC"/>
                </a:solidFill>
                <a:latin typeface="Arial" pitchFamily="-106" charset="0"/>
              </a:rPr>
              <a:t/>
            </a:r>
            <a:br>
              <a:rPr lang="en-US" sz="2400" dirty="0">
                <a:solidFill>
                  <a:srgbClr val="F0EADC"/>
                </a:solidFill>
                <a:latin typeface="Arial" pitchFamily="-106" charset="0"/>
              </a:rPr>
            </a:br>
            <a:r>
              <a:rPr lang="en-US" sz="2400" dirty="0" smtClean="0">
                <a:solidFill>
                  <a:srgbClr val="FFFFFF"/>
                </a:solidFill>
                <a:latin typeface="Arial" pitchFamily="-106" charset="0"/>
              </a:rPr>
              <a:t>APRICOT Study: Design</a:t>
            </a:r>
            <a:endParaRPr lang="en-US" sz="2400" dirty="0">
              <a:solidFill>
                <a:srgbClr val="FFFFFF"/>
              </a:solidFill>
            </a:endParaRPr>
          </a:p>
        </p:txBody>
      </p:sp>
      <p:sp>
        <p:nvSpPr>
          <p:cNvPr id="22" name="Rectangle 25"/>
          <p:cNvSpPr>
            <a:spLocks noChangeArrowheads="1"/>
          </p:cNvSpPr>
          <p:nvPr/>
        </p:nvSpPr>
        <p:spPr bwMode="auto">
          <a:xfrm>
            <a:off x="-12330" y="5181600"/>
            <a:ext cx="9180577" cy="1051549"/>
          </a:xfrm>
          <a:prstGeom prst="rect">
            <a:avLst/>
          </a:prstGeom>
          <a:solidFill>
            <a:schemeClr val="bg1">
              <a:lumMod val="95000"/>
            </a:schemeClr>
          </a:solidFill>
          <a:ln w="12700" cap="flat" cmpd="sng" algn="ctr">
            <a:solidFill>
              <a:schemeClr val="tx1"/>
            </a:solidFill>
            <a:prstDash val="sysDash"/>
            <a:miter lim="800000"/>
            <a:headEnd type="none" w="med" len="med"/>
            <a:tailEnd type="none" w="med" len="med"/>
          </a:ln>
          <a:effectLst/>
        </p:spPr>
        <p:txBody>
          <a:bodyPr lIns="457200" tIns="45431" rIns="92486" bIns="91440" anchor="ctr">
            <a:prstTxWarp prst="textNoShape">
              <a:avLst/>
            </a:prstTxWarp>
          </a:bodyPr>
          <a:lstStyle/>
          <a:p>
            <a:pPr defTabSz="935038">
              <a:lnSpc>
                <a:spcPts val="1800"/>
              </a:lnSpc>
              <a:spcBef>
                <a:spcPct val="50000"/>
              </a:spcBef>
            </a:pPr>
            <a:r>
              <a:rPr lang="en-US" sz="1400" b="1" dirty="0">
                <a:solidFill>
                  <a:srgbClr val="000000"/>
                </a:solidFill>
                <a:latin typeface="Arial" pitchFamily="22" charset="0"/>
              </a:rPr>
              <a:t>Drug Dosing</a:t>
            </a:r>
            <a:r>
              <a:rPr lang="en-US" sz="1400" dirty="0">
                <a:solidFill>
                  <a:srgbClr val="000000"/>
                </a:solidFill>
                <a:latin typeface="Arial" pitchFamily="22" charset="0"/>
              </a:rPr>
              <a:t/>
            </a:r>
            <a:br>
              <a:rPr lang="en-US" sz="1400" dirty="0">
                <a:solidFill>
                  <a:srgbClr val="000000"/>
                </a:solidFill>
                <a:latin typeface="Arial" pitchFamily="22" charset="0"/>
              </a:rPr>
            </a:br>
            <a:r>
              <a:rPr lang="en-US" sz="1400" dirty="0" smtClean="0">
                <a:latin typeface="Arial" pitchFamily="-106" charset="0"/>
              </a:rPr>
              <a:t>Peginterferon </a:t>
            </a:r>
            <a:r>
              <a:rPr lang="en-US" sz="1400" dirty="0">
                <a:latin typeface="Arial" pitchFamily="-106" charset="0"/>
              </a:rPr>
              <a:t>alfa-2a 180 µg 1x/</a:t>
            </a:r>
            <a:r>
              <a:rPr lang="en-US" sz="1400" dirty="0" smtClean="0">
                <a:latin typeface="Arial" pitchFamily="-106" charset="0"/>
              </a:rPr>
              <a:t>week</a:t>
            </a:r>
            <a:br>
              <a:rPr lang="en-US" sz="1400" dirty="0" smtClean="0">
                <a:latin typeface="Arial" pitchFamily="-106" charset="0"/>
              </a:rPr>
            </a:br>
            <a:r>
              <a:rPr lang="en-US" sz="1400" dirty="0" smtClean="0">
                <a:solidFill>
                  <a:srgbClr val="000000"/>
                </a:solidFill>
                <a:latin typeface="Arial" pitchFamily="22" charset="0"/>
              </a:rPr>
              <a:t>Ribavirin </a:t>
            </a:r>
            <a:r>
              <a:rPr lang="en-US" sz="1400" dirty="0">
                <a:solidFill>
                  <a:srgbClr val="000000"/>
                </a:solidFill>
                <a:latin typeface="Arial" pitchFamily="22" charset="0"/>
              </a:rPr>
              <a:t>(divided bid): </a:t>
            </a:r>
            <a:r>
              <a:rPr lang="en-US" sz="1400" dirty="0" smtClean="0">
                <a:solidFill>
                  <a:srgbClr val="000000"/>
                </a:solidFill>
                <a:latin typeface="Arial" pitchFamily="22" charset="0"/>
              </a:rPr>
              <a:t>800 </a:t>
            </a:r>
            <a:r>
              <a:rPr lang="en-US" sz="1400" dirty="0">
                <a:solidFill>
                  <a:srgbClr val="000000"/>
                </a:solidFill>
                <a:latin typeface="Arial" pitchFamily="22" charset="0"/>
              </a:rPr>
              <a:t>mg/</a:t>
            </a:r>
            <a:r>
              <a:rPr lang="en-US" sz="1400" dirty="0" smtClean="0">
                <a:solidFill>
                  <a:srgbClr val="000000"/>
                </a:solidFill>
                <a:latin typeface="Arial" pitchFamily="22" charset="0"/>
              </a:rPr>
              <a:t>day</a:t>
            </a:r>
            <a:br>
              <a:rPr lang="en-US" sz="1400" dirty="0" smtClean="0">
                <a:solidFill>
                  <a:srgbClr val="000000"/>
                </a:solidFill>
                <a:latin typeface="Arial" pitchFamily="22" charset="0"/>
              </a:rPr>
            </a:br>
            <a:r>
              <a:rPr lang="en-US" sz="1400" dirty="0" smtClean="0">
                <a:latin typeface="Arial" pitchFamily="-106" charset="0"/>
              </a:rPr>
              <a:t>Interferon </a:t>
            </a:r>
            <a:r>
              <a:rPr lang="en-US" sz="1400" dirty="0">
                <a:latin typeface="Arial" pitchFamily="-106" charset="0"/>
              </a:rPr>
              <a:t>alfa-</a:t>
            </a:r>
            <a:r>
              <a:rPr lang="en-US" sz="1400" dirty="0" smtClean="0">
                <a:latin typeface="Arial" pitchFamily="-106" charset="0"/>
              </a:rPr>
              <a:t>2a </a:t>
            </a:r>
            <a:r>
              <a:rPr lang="en-US" sz="1400" dirty="0">
                <a:latin typeface="Arial" pitchFamily="-106" charset="0"/>
              </a:rPr>
              <a:t>3 million </a:t>
            </a:r>
            <a:r>
              <a:rPr lang="en-US" sz="1400" dirty="0" smtClean="0">
                <a:latin typeface="Arial" pitchFamily="-106" charset="0"/>
              </a:rPr>
              <a:t>IU </a:t>
            </a:r>
            <a:r>
              <a:rPr lang="en-US" sz="1400" dirty="0">
                <a:latin typeface="Arial" pitchFamily="-106" charset="0"/>
              </a:rPr>
              <a:t>3x/</a:t>
            </a:r>
            <a:r>
              <a:rPr lang="en-US" sz="1400" dirty="0" smtClean="0">
                <a:latin typeface="Arial" pitchFamily="-106" charset="0"/>
              </a:rPr>
              <a:t>week</a:t>
            </a:r>
            <a:endParaRPr lang="en-US" sz="1400" dirty="0">
              <a:solidFill>
                <a:srgbClr val="000000"/>
              </a:solidFill>
              <a:latin typeface="Arial" pitchFamily="22" charset="0"/>
            </a:endParaRPr>
          </a:p>
        </p:txBody>
      </p:sp>
      <p:sp>
        <p:nvSpPr>
          <p:cNvPr id="23" name="Rectangle 22"/>
          <p:cNvSpPr/>
          <p:nvPr/>
        </p:nvSpPr>
        <p:spPr>
          <a:xfrm>
            <a:off x="7581900" y="2372740"/>
            <a:ext cx="876300" cy="40538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rgbClr val="000000"/>
                </a:solidFill>
                <a:latin typeface="Arial"/>
                <a:cs typeface="Arial"/>
              </a:rPr>
              <a:t>SVR24</a:t>
            </a:r>
            <a:endParaRPr lang="en-US" sz="1600" dirty="0">
              <a:solidFill>
                <a:srgbClr val="000000"/>
              </a:solidFill>
              <a:latin typeface="Arial"/>
              <a:cs typeface="Arial"/>
            </a:endParaRPr>
          </a:p>
        </p:txBody>
      </p:sp>
      <p:cxnSp>
        <p:nvCxnSpPr>
          <p:cNvPr id="27" name="Straight Connector 26"/>
          <p:cNvCxnSpPr/>
          <p:nvPr/>
        </p:nvCxnSpPr>
        <p:spPr>
          <a:xfrm>
            <a:off x="6075600" y="3505200"/>
            <a:ext cx="1572766" cy="0"/>
          </a:xfrm>
          <a:prstGeom prst="line">
            <a:avLst/>
          </a:prstGeom>
          <a:ln w="190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8" name="Rectangle 27"/>
          <p:cNvSpPr/>
          <p:nvPr/>
        </p:nvSpPr>
        <p:spPr>
          <a:xfrm>
            <a:off x="7581900" y="3291680"/>
            <a:ext cx="876300" cy="40538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rgbClr val="000000"/>
                </a:solidFill>
                <a:latin typeface="Arial"/>
                <a:cs typeface="Arial"/>
              </a:rPr>
              <a:t>SVR24</a:t>
            </a:r>
            <a:endParaRPr lang="en-US" sz="1600" dirty="0">
              <a:solidFill>
                <a:srgbClr val="000000"/>
              </a:solidFill>
              <a:latin typeface="Arial"/>
              <a:cs typeface="Arial"/>
            </a:endParaRPr>
          </a:p>
        </p:txBody>
      </p:sp>
      <p:cxnSp>
        <p:nvCxnSpPr>
          <p:cNvPr id="29" name="Straight Connector 28"/>
          <p:cNvCxnSpPr/>
          <p:nvPr/>
        </p:nvCxnSpPr>
        <p:spPr>
          <a:xfrm>
            <a:off x="6075600" y="4419600"/>
            <a:ext cx="1572766" cy="0"/>
          </a:xfrm>
          <a:prstGeom prst="line">
            <a:avLst/>
          </a:prstGeom>
          <a:ln w="190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1" name="Rectangle 30"/>
          <p:cNvSpPr/>
          <p:nvPr/>
        </p:nvSpPr>
        <p:spPr>
          <a:xfrm>
            <a:off x="7581900" y="4206080"/>
            <a:ext cx="876300" cy="40538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rgbClr val="000000"/>
                </a:solidFill>
                <a:latin typeface="Arial"/>
                <a:cs typeface="Arial"/>
              </a:rPr>
              <a:t>SVR24</a:t>
            </a:r>
            <a:endParaRPr lang="en-US" sz="1600" dirty="0">
              <a:solidFill>
                <a:srgbClr val="000000"/>
              </a:solidFill>
              <a:latin typeface="Arial"/>
              <a:cs typeface="Arial"/>
            </a:endParaRPr>
          </a:p>
        </p:txBody>
      </p:sp>
      <p:sp>
        <p:nvSpPr>
          <p:cNvPr id="26" name="Rectangle 25"/>
          <p:cNvSpPr/>
          <p:nvPr/>
        </p:nvSpPr>
        <p:spPr>
          <a:xfrm>
            <a:off x="927540" y="3296604"/>
            <a:ext cx="1083064" cy="40538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dirty="0" smtClean="0">
                <a:solidFill>
                  <a:srgbClr val="000000"/>
                </a:solidFill>
              </a:rPr>
              <a:t>N = 286</a:t>
            </a:r>
            <a:endParaRPr lang="en-US" sz="1800" dirty="0">
              <a:solidFill>
                <a:srgbClr val="000000"/>
              </a:solidFill>
            </a:endParaRPr>
          </a:p>
        </p:txBody>
      </p:sp>
      <p:sp>
        <p:nvSpPr>
          <p:cNvPr id="32" name="Rectangle 31"/>
          <p:cNvSpPr/>
          <p:nvPr/>
        </p:nvSpPr>
        <p:spPr>
          <a:xfrm>
            <a:off x="927540" y="2368660"/>
            <a:ext cx="1083064" cy="40538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dirty="0" smtClean="0">
                <a:solidFill>
                  <a:srgbClr val="000000"/>
                </a:solidFill>
              </a:rPr>
              <a:t>N = 289</a:t>
            </a:r>
            <a:endParaRPr lang="en-US" sz="1800" dirty="0">
              <a:solidFill>
                <a:srgbClr val="000000"/>
              </a:solidFill>
            </a:endParaRPr>
          </a:p>
        </p:txBody>
      </p:sp>
      <p:sp>
        <p:nvSpPr>
          <p:cNvPr id="36" name="Rectangle 35"/>
          <p:cNvSpPr/>
          <p:nvPr/>
        </p:nvSpPr>
        <p:spPr>
          <a:xfrm>
            <a:off x="927540" y="4177960"/>
            <a:ext cx="1083064" cy="40538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dirty="0" smtClean="0">
                <a:solidFill>
                  <a:srgbClr val="000000"/>
                </a:solidFill>
              </a:rPr>
              <a:t>N = 285</a:t>
            </a:r>
            <a:endParaRPr lang="en-US" sz="1800" dirty="0">
              <a:solidFill>
                <a:srgbClr val="000000"/>
              </a:solidFill>
            </a:endParaRPr>
          </a:p>
        </p:txBody>
      </p:sp>
    </p:spTree>
    <p:extLst>
      <p:ext uri="{BB962C8B-B14F-4D97-AF65-F5344CB8AC3E}">
        <p14:creationId xmlns:p14="http://schemas.microsoft.com/office/powerpoint/2010/main" val="852561022"/>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2"/>
          <p:cNvGraphicFramePr>
            <a:graphicFrameLocks/>
          </p:cNvGraphicFramePr>
          <p:nvPr>
            <p:extLst>
              <p:ext uri="{D42A27DB-BD31-4B8C-83A1-F6EECF244321}">
                <p14:modId xmlns:p14="http://schemas.microsoft.com/office/powerpoint/2010/main" val="2769040336"/>
              </p:ext>
            </p:extLst>
          </p:nvPr>
        </p:nvGraphicFramePr>
        <p:xfrm>
          <a:off x="439542" y="1905000"/>
          <a:ext cx="8264916" cy="4385552"/>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noAutofit/>
          </a:bodyPr>
          <a:lstStyle/>
          <a:p>
            <a:r>
              <a:rPr lang="en-US" sz="2400" dirty="0">
                <a:solidFill>
                  <a:schemeClr val="accent5">
                    <a:lumMod val="20000"/>
                    <a:lumOff val="80000"/>
                  </a:schemeClr>
                </a:solidFill>
                <a:latin typeface="Arial" pitchFamily="-106" charset="0"/>
              </a:rPr>
              <a:t>PEG + RBV </a:t>
            </a:r>
            <a:r>
              <a:rPr lang="en-US" sz="2400" i="1" dirty="0">
                <a:solidFill>
                  <a:schemeClr val="accent5">
                    <a:lumMod val="20000"/>
                    <a:lumOff val="80000"/>
                  </a:schemeClr>
                </a:solidFill>
                <a:latin typeface="Arial" pitchFamily="-106" charset="0"/>
              </a:rPr>
              <a:t>versus</a:t>
            </a:r>
            <a:r>
              <a:rPr lang="en-US" sz="2400" dirty="0">
                <a:solidFill>
                  <a:schemeClr val="accent5">
                    <a:lumMod val="20000"/>
                    <a:lumOff val="80000"/>
                  </a:schemeClr>
                </a:solidFill>
                <a:latin typeface="Arial" pitchFamily="-106" charset="0"/>
              </a:rPr>
              <a:t> PEG </a:t>
            </a:r>
            <a:r>
              <a:rPr lang="en-US" sz="2400" i="1" dirty="0">
                <a:solidFill>
                  <a:schemeClr val="accent5">
                    <a:lumMod val="20000"/>
                    <a:lumOff val="80000"/>
                  </a:schemeClr>
                </a:solidFill>
                <a:latin typeface="Arial" pitchFamily="-106" charset="0"/>
              </a:rPr>
              <a:t>versus</a:t>
            </a:r>
            <a:r>
              <a:rPr lang="en-US" sz="2400" dirty="0">
                <a:solidFill>
                  <a:schemeClr val="accent5">
                    <a:lumMod val="20000"/>
                    <a:lumOff val="80000"/>
                  </a:schemeClr>
                </a:solidFill>
                <a:latin typeface="Arial" pitchFamily="-106" charset="0"/>
              </a:rPr>
              <a:t> INF + RBV in HCV &amp; HIV </a:t>
            </a:r>
            <a:r>
              <a:rPr lang="en-US" sz="2400" dirty="0" smtClean="0">
                <a:latin typeface="Arial" pitchFamily="-106" charset="0"/>
              </a:rPr>
              <a:t>APRICOT </a:t>
            </a:r>
            <a:r>
              <a:rPr lang="en-US" sz="2400" dirty="0">
                <a:latin typeface="Arial" pitchFamily="-106" charset="0"/>
              </a:rPr>
              <a:t>Study: Results</a:t>
            </a:r>
            <a:endParaRPr lang="en-US" sz="2400" dirty="0">
              <a:solidFill>
                <a:srgbClr val="FFFFFF"/>
              </a:solidFill>
            </a:endParaRPr>
          </a:p>
        </p:txBody>
      </p:sp>
      <p:sp>
        <p:nvSpPr>
          <p:cNvPr id="7" name="Text Placeholder 6"/>
          <p:cNvSpPr>
            <a:spLocks noGrp="1"/>
          </p:cNvSpPr>
          <p:nvPr>
            <p:ph type="body" idx="10"/>
          </p:nvPr>
        </p:nvSpPr>
        <p:spPr/>
        <p:txBody>
          <a:bodyPr/>
          <a:lstStyle/>
          <a:p>
            <a:r>
              <a:rPr lang="en-US" dirty="0" smtClean="0">
                <a:solidFill>
                  <a:schemeClr val="bg1"/>
                </a:solidFill>
                <a:latin typeface="Arial" pitchFamily="-106" charset="0"/>
              </a:rPr>
              <a:t>APRICOT Study: Virologic Responses by Treatment Regimen</a:t>
            </a:r>
            <a:endParaRPr lang="en-US" dirty="0">
              <a:solidFill>
                <a:schemeClr val="bg1"/>
              </a:solidFill>
              <a:latin typeface="Arial" pitchFamily="-106" charset="0"/>
            </a:endParaRPr>
          </a:p>
        </p:txBody>
      </p:sp>
      <p:sp>
        <p:nvSpPr>
          <p:cNvPr id="4" name="Text Placeholder 3"/>
          <p:cNvSpPr>
            <a:spLocks noGrp="1"/>
          </p:cNvSpPr>
          <p:nvPr>
            <p:ph sz="quarter" idx="13"/>
          </p:nvPr>
        </p:nvSpPr>
        <p:spPr>
          <a:prstGeom prst="rect">
            <a:avLst/>
          </a:prstGeom>
        </p:spPr>
        <p:txBody>
          <a:bodyPr/>
          <a:lstStyle/>
          <a:p>
            <a:r>
              <a:rPr lang="en-US" dirty="0">
                <a:latin typeface="Arial" pitchFamily="-106" charset="0"/>
              </a:rPr>
              <a:t>Source: </a:t>
            </a:r>
            <a:r>
              <a:rPr lang="en-US" dirty="0" err="1">
                <a:latin typeface="Arial" pitchFamily="-106" charset="0"/>
              </a:rPr>
              <a:t>Torriani</a:t>
            </a:r>
            <a:r>
              <a:rPr lang="en-US" dirty="0">
                <a:latin typeface="Arial" pitchFamily="-106" charset="0"/>
              </a:rPr>
              <a:t> FJ, et. al. N </a:t>
            </a:r>
            <a:r>
              <a:rPr lang="en-US" dirty="0" err="1">
                <a:latin typeface="Arial" pitchFamily="-106" charset="0"/>
              </a:rPr>
              <a:t>Engl</a:t>
            </a:r>
            <a:r>
              <a:rPr lang="en-US" dirty="0">
                <a:latin typeface="Arial" pitchFamily="-106" charset="0"/>
              </a:rPr>
              <a:t> J Med. 2004;351:438-50. </a:t>
            </a:r>
            <a:endParaRPr lang="en-US" dirty="0"/>
          </a:p>
        </p:txBody>
      </p:sp>
      <p:sp>
        <p:nvSpPr>
          <p:cNvPr id="6" name="Rectangle 5"/>
          <p:cNvSpPr/>
          <p:nvPr/>
        </p:nvSpPr>
        <p:spPr>
          <a:xfrm>
            <a:off x="2833103" y="5455560"/>
            <a:ext cx="831667"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smtClean="0">
                <a:solidFill>
                  <a:schemeClr val="bg1"/>
                </a:solidFill>
                <a:latin typeface="Arial"/>
                <a:cs typeface="Arial"/>
              </a:rPr>
              <a:t>90/286</a:t>
            </a:r>
            <a:endParaRPr lang="en-US" sz="1400" dirty="0">
              <a:solidFill>
                <a:schemeClr val="bg1"/>
              </a:solidFill>
              <a:latin typeface="Arial"/>
              <a:cs typeface="Arial"/>
            </a:endParaRPr>
          </a:p>
        </p:txBody>
      </p:sp>
      <p:sp>
        <p:nvSpPr>
          <p:cNvPr id="9" name="Rectangle 8"/>
          <p:cNvSpPr/>
          <p:nvPr/>
        </p:nvSpPr>
        <p:spPr>
          <a:xfrm>
            <a:off x="2045070" y="5455560"/>
            <a:ext cx="831667"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smtClean="0">
                <a:solidFill>
                  <a:schemeClr val="bg1"/>
                </a:solidFill>
                <a:latin typeface="Arial"/>
                <a:cs typeface="Arial"/>
              </a:rPr>
              <a:t>136/289</a:t>
            </a:r>
            <a:endParaRPr lang="en-US" sz="1400" dirty="0">
              <a:solidFill>
                <a:schemeClr val="bg1"/>
              </a:solidFill>
              <a:latin typeface="Arial"/>
              <a:cs typeface="Arial"/>
            </a:endParaRPr>
          </a:p>
        </p:txBody>
      </p:sp>
      <p:sp>
        <p:nvSpPr>
          <p:cNvPr id="10" name="Rectangle 9"/>
          <p:cNvSpPr/>
          <p:nvPr/>
        </p:nvSpPr>
        <p:spPr>
          <a:xfrm>
            <a:off x="3633930" y="5455560"/>
            <a:ext cx="831667"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smtClean="0">
                <a:solidFill>
                  <a:schemeClr val="bg1"/>
                </a:solidFill>
                <a:latin typeface="Arial"/>
                <a:cs typeface="Arial"/>
              </a:rPr>
              <a:t>40/285</a:t>
            </a:r>
            <a:endParaRPr lang="en-US" sz="1400" dirty="0">
              <a:solidFill>
                <a:schemeClr val="bg1"/>
              </a:solidFill>
              <a:latin typeface="Arial"/>
              <a:cs typeface="Arial"/>
            </a:endParaRPr>
          </a:p>
        </p:txBody>
      </p:sp>
      <p:sp>
        <p:nvSpPr>
          <p:cNvPr id="11" name="Rectangle 10"/>
          <p:cNvSpPr/>
          <p:nvPr/>
        </p:nvSpPr>
        <p:spPr>
          <a:xfrm>
            <a:off x="6416483" y="5455560"/>
            <a:ext cx="831667"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smtClean="0">
                <a:solidFill>
                  <a:schemeClr val="bg1"/>
                </a:solidFill>
                <a:latin typeface="Arial"/>
                <a:cs typeface="Arial"/>
              </a:rPr>
              <a:t>58/286</a:t>
            </a:r>
            <a:endParaRPr lang="en-US" sz="1400" dirty="0">
              <a:solidFill>
                <a:schemeClr val="bg1"/>
              </a:solidFill>
              <a:latin typeface="Arial"/>
              <a:cs typeface="Arial"/>
            </a:endParaRPr>
          </a:p>
        </p:txBody>
      </p:sp>
      <p:sp>
        <p:nvSpPr>
          <p:cNvPr id="12" name="Rectangle 11"/>
          <p:cNvSpPr/>
          <p:nvPr/>
        </p:nvSpPr>
        <p:spPr>
          <a:xfrm>
            <a:off x="5616120" y="5455560"/>
            <a:ext cx="831667"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smtClean="0">
                <a:solidFill>
                  <a:schemeClr val="bg1"/>
                </a:solidFill>
                <a:latin typeface="Arial"/>
                <a:cs typeface="Arial"/>
              </a:rPr>
              <a:t>116/289</a:t>
            </a:r>
            <a:endParaRPr lang="en-US" sz="1400" dirty="0">
              <a:solidFill>
                <a:schemeClr val="bg1"/>
              </a:solidFill>
              <a:latin typeface="Arial"/>
              <a:cs typeface="Arial"/>
            </a:endParaRPr>
          </a:p>
        </p:txBody>
      </p:sp>
      <p:sp>
        <p:nvSpPr>
          <p:cNvPr id="13" name="Rectangle 12"/>
          <p:cNvSpPr/>
          <p:nvPr/>
        </p:nvSpPr>
        <p:spPr>
          <a:xfrm>
            <a:off x="7204980" y="5455560"/>
            <a:ext cx="831667"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smtClean="0">
                <a:solidFill>
                  <a:schemeClr val="bg1"/>
                </a:solidFill>
                <a:latin typeface="Arial"/>
                <a:cs typeface="Arial"/>
              </a:rPr>
              <a:t>33/285</a:t>
            </a:r>
            <a:endParaRPr lang="en-US" sz="1400" dirty="0">
              <a:solidFill>
                <a:schemeClr val="bg1"/>
              </a:solidFill>
              <a:latin typeface="Arial"/>
              <a:cs typeface="Arial"/>
            </a:endParaRPr>
          </a:p>
        </p:txBody>
      </p:sp>
    </p:spTree>
    <p:extLst>
      <p:ext uri="{BB962C8B-B14F-4D97-AF65-F5344CB8AC3E}">
        <p14:creationId xmlns:p14="http://schemas.microsoft.com/office/powerpoint/2010/main" val="659080666"/>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2"/>
          <p:cNvGraphicFramePr>
            <a:graphicFrameLocks/>
          </p:cNvGraphicFramePr>
          <p:nvPr>
            <p:extLst>
              <p:ext uri="{D42A27DB-BD31-4B8C-83A1-F6EECF244321}">
                <p14:modId xmlns:p14="http://schemas.microsoft.com/office/powerpoint/2010/main" val="3619429342"/>
              </p:ext>
            </p:extLst>
          </p:nvPr>
        </p:nvGraphicFramePr>
        <p:xfrm>
          <a:off x="439542" y="1905000"/>
          <a:ext cx="8228224" cy="4385552"/>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noAutofit/>
          </a:bodyPr>
          <a:lstStyle/>
          <a:p>
            <a:r>
              <a:rPr lang="en-US" sz="2400" dirty="0">
                <a:solidFill>
                  <a:schemeClr val="accent5">
                    <a:lumMod val="20000"/>
                    <a:lumOff val="80000"/>
                  </a:schemeClr>
                </a:solidFill>
                <a:latin typeface="Arial" pitchFamily="-106" charset="0"/>
              </a:rPr>
              <a:t>PEG + RBV </a:t>
            </a:r>
            <a:r>
              <a:rPr lang="en-US" sz="2400" i="1" dirty="0">
                <a:solidFill>
                  <a:schemeClr val="accent5">
                    <a:lumMod val="20000"/>
                    <a:lumOff val="80000"/>
                  </a:schemeClr>
                </a:solidFill>
                <a:latin typeface="Arial" pitchFamily="-106" charset="0"/>
              </a:rPr>
              <a:t>versus</a:t>
            </a:r>
            <a:r>
              <a:rPr lang="en-US" sz="2400" dirty="0">
                <a:solidFill>
                  <a:schemeClr val="accent5">
                    <a:lumMod val="20000"/>
                    <a:lumOff val="80000"/>
                  </a:schemeClr>
                </a:solidFill>
                <a:latin typeface="Arial" pitchFamily="-106" charset="0"/>
              </a:rPr>
              <a:t> PEG </a:t>
            </a:r>
            <a:r>
              <a:rPr lang="en-US" sz="2400" i="1" dirty="0">
                <a:solidFill>
                  <a:schemeClr val="accent5">
                    <a:lumMod val="20000"/>
                    <a:lumOff val="80000"/>
                  </a:schemeClr>
                </a:solidFill>
                <a:latin typeface="Arial" pitchFamily="-106" charset="0"/>
              </a:rPr>
              <a:t>versus</a:t>
            </a:r>
            <a:r>
              <a:rPr lang="en-US" sz="2400" dirty="0">
                <a:solidFill>
                  <a:schemeClr val="accent5">
                    <a:lumMod val="20000"/>
                    <a:lumOff val="80000"/>
                  </a:schemeClr>
                </a:solidFill>
                <a:latin typeface="Arial" pitchFamily="-106" charset="0"/>
              </a:rPr>
              <a:t> INF + </a:t>
            </a:r>
            <a:r>
              <a:rPr lang="en-US" sz="2400" dirty="0" smtClean="0">
                <a:solidFill>
                  <a:schemeClr val="accent5">
                    <a:lumMod val="20000"/>
                    <a:lumOff val="80000"/>
                  </a:schemeClr>
                </a:solidFill>
                <a:latin typeface="Arial" pitchFamily="-106" charset="0"/>
              </a:rPr>
              <a:t>RBV in </a:t>
            </a:r>
            <a:r>
              <a:rPr lang="en-US" sz="2400" dirty="0">
                <a:solidFill>
                  <a:schemeClr val="accent5">
                    <a:lumMod val="20000"/>
                    <a:lumOff val="80000"/>
                  </a:schemeClr>
                </a:solidFill>
                <a:latin typeface="Arial" pitchFamily="-106" charset="0"/>
              </a:rPr>
              <a:t>HCV &amp; </a:t>
            </a:r>
            <a:r>
              <a:rPr lang="en-US" sz="2400" dirty="0" smtClean="0">
                <a:solidFill>
                  <a:schemeClr val="accent5">
                    <a:lumMod val="20000"/>
                    <a:lumOff val="80000"/>
                  </a:schemeClr>
                </a:solidFill>
                <a:latin typeface="Arial" pitchFamily="-106" charset="0"/>
              </a:rPr>
              <a:t>HIV</a:t>
            </a:r>
            <a:r>
              <a:rPr lang="en-US" sz="2400" dirty="0">
                <a:solidFill>
                  <a:srgbClr val="F0EADC"/>
                </a:solidFill>
                <a:latin typeface="Arial" pitchFamily="-106" charset="0"/>
              </a:rPr>
              <a:t/>
            </a:r>
            <a:br>
              <a:rPr lang="en-US" sz="2400" dirty="0">
                <a:solidFill>
                  <a:srgbClr val="F0EADC"/>
                </a:solidFill>
                <a:latin typeface="Arial" pitchFamily="-106" charset="0"/>
              </a:rPr>
            </a:br>
            <a:r>
              <a:rPr lang="en-US" sz="2400" dirty="0" smtClean="0">
                <a:latin typeface="Arial" pitchFamily="-106" charset="0"/>
              </a:rPr>
              <a:t>APRICOT Study: Results</a:t>
            </a:r>
            <a:endParaRPr lang="en-US" sz="2400" dirty="0"/>
          </a:p>
        </p:txBody>
      </p:sp>
      <p:sp>
        <p:nvSpPr>
          <p:cNvPr id="7" name="Text Placeholder 6"/>
          <p:cNvSpPr>
            <a:spLocks noGrp="1"/>
          </p:cNvSpPr>
          <p:nvPr>
            <p:ph type="body" idx="10"/>
          </p:nvPr>
        </p:nvSpPr>
        <p:spPr/>
        <p:txBody>
          <a:bodyPr/>
          <a:lstStyle/>
          <a:p>
            <a:r>
              <a:rPr lang="en-US" dirty="0" smtClean="0">
                <a:solidFill>
                  <a:schemeClr val="bg1"/>
                </a:solidFill>
                <a:latin typeface="Arial" pitchFamily="-106" charset="0"/>
              </a:rPr>
              <a:t>APRICOT Study: SVR24 by Treatment Regimen and Genotype</a:t>
            </a:r>
            <a:endParaRPr lang="en-US" dirty="0">
              <a:solidFill>
                <a:schemeClr val="bg1"/>
              </a:solidFill>
              <a:latin typeface="Arial" pitchFamily="-106" charset="0"/>
            </a:endParaRPr>
          </a:p>
        </p:txBody>
      </p:sp>
      <p:sp>
        <p:nvSpPr>
          <p:cNvPr id="4" name="Text Placeholder 3"/>
          <p:cNvSpPr>
            <a:spLocks noGrp="1"/>
          </p:cNvSpPr>
          <p:nvPr>
            <p:ph sz="quarter" idx="13"/>
          </p:nvPr>
        </p:nvSpPr>
        <p:spPr>
          <a:prstGeom prst="rect">
            <a:avLst/>
          </a:prstGeom>
        </p:spPr>
        <p:txBody>
          <a:bodyPr/>
          <a:lstStyle/>
          <a:p>
            <a:r>
              <a:rPr lang="en-US" dirty="0">
                <a:latin typeface="Arial" pitchFamily="-106" charset="0"/>
              </a:rPr>
              <a:t>Source: </a:t>
            </a:r>
            <a:r>
              <a:rPr lang="en-US" dirty="0" err="1">
                <a:latin typeface="Arial" pitchFamily="-106" charset="0"/>
              </a:rPr>
              <a:t>Torriani</a:t>
            </a:r>
            <a:r>
              <a:rPr lang="en-US" dirty="0">
                <a:latin typeface="Arial" pitchFamily="-106" charset="0"/>
              </a:rPr>
              <a:t> FJ, et. al. N </a:t>
            </a:r>
            <a:r>
              <a:rPr lang="en-US" dirty="0" err="1">
                <a:latin typeface="Arial" pitchFamily="-106" charset="0"/>
              </a:rPr>
              <a:t>Engl</a:t>
            </a:r>
            <a:r>
              <a:rPr lang="en-US" dirty="0">
                <a:latin typeface="Arial" pitchFamily="-106" charset="0"/>
              </a:rPr>
              <a:t> J Med. 2004;351:438-50. </a:t>
            </a:r>
            <a:endParaRPr lang="en-US" dirty="0"/>
          </a:p>
        </p:txBody>
      </p:sp>
      <p:sp>
        <p:nvSpPr>
          <p:cNvPr id="15" name="Rectangle 14"/>
          <p:cNvSpPr/>
          <p:nvPr/>
        </p:nvSpPr>
        <p:spPr>
          <a:xfrm>
            <a:off x="2275042" y="5492547"/>
            <a:ext cx="731082"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dirty="0" smtClean="0">
                <a:solidFill>
                  <a:schemeClr val="bg1"/>
                </a:solidFill>
                <a:latin typeface="Arial"/>
                <a:cs typeface="Arial"/>
              </a:rPr>
              <a:t>58/286</a:t>
            </a:r>
            <a:endParaRPr lang="en-US" sz="1200" dirty="0">
              <a:solidFill>
                <a:schemeClr val="bg1"/>
              </a:solidFill>
              <a:latin typeface="Arial"/>
              <a:cs typeface="Arial"/>
            </a:endParaRPr>
          </a:p>
        </p:txBody>
      </p:sp>
      <p:sp>
        <p:nvSpPr>
          <p:cNvPr id="16" name="Rectangle 15"/>
          <p:cNvSpPr/>
          <p:nvPr/>
        </p:nvSpPr>
        <p:spPr>
          <a:xfrm>
            <a:off x="1631118" y="5492547"/>
            <a:ext cx="731082"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dirty="0" smtClean="0">
                <a:solidFill>
                  <a:schemeClr val="bg1"/>
                </a:solidFill>
                <a:latin typeface="Arial"/>
                <a:cs typeface="Arial"/>
              </a:rPr>
              <a:t>116/289</a:t>
            </a:r>
            <a:endParaRPr lang="en-US" sz="1200" dirty="0">
              <a:solidFill>
                <a:schemeClr val="bg1"/>
              </a:solidFill>
              <a:latin typeface="Arial"/>
              <a:cs typeface="Arial"/>
            </a:endParaRPr>
          </a:p>
        </p:txBody>
      </p:sp>
      <p:sp>
        <p:nvSpPr>
          <p:cNvPr id="17" name="Rectangle 16"/>
          <p:cNvSpPr/>
          <p:nvPr/>
        </p:nvSpPr>
        <p:spPr>
          <a:xfrm>
            <a:off x="2940239" y="5492547"/>
            <a:ext cx="731082"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dirty="0" smtClean="0">
                <a:solidFill>
                  <a:schemeClr val="bg1"/>
                </a:solidFill>
                <a:latin typeface="Arial"/>
                <a:cs typeface="Arial"/>
              </a:rPr>
              <a:t>33/285</a:t>
            </a:r>
            <a:endParaRPr lang="en-US" sz="1200" dirty="0">
              <a:solidFill>
                <a:schemeClr val="bg1"/>
              </a:solidFill>
              <a:latin typeface="Arial"/>
              <a:cs typeface="Arial"/>
            </a:endParaRPr>
          </a:p>
        </p:txBody>
      </p:sp>
      <p:sp>
        <p:nvSpPr>
          <p:cNvPr id="18" name="Rectangle 17"/>
          <p:cNvSpPr/>
          <p:nvPr/>
        </p:nvSpPr>
        <p:spPr>
          <a:xfrm>
            <a:off x="4648200" y="5492547"/>
            <a:ext cx="731082"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dirty="0" smtClean="0">
                <a:solidFill>
                  <a:schemeClr val="bg1"/>
                </a:solidFill>
                <a:latin typeface="Arial"/>
                <a:cs typeface="Arial"/>
              </a:rPr>
              <a:t>24/175</a:t>
            </a:r>
            <a:endParaRPr lang="en-US" sz="1200" dirty="0">
              <a:solidFill>
                <a:schemeClr val="bg1"/>
              </a:solidFill>
              <a:latin typeface="Arial"/>
              <a:cs typeface="Arial"/>
            </a:endParaRPr>
          </a:p>
        </p:txBody>
      </p:sp>
      <p:sp>
        <p:nvSpPr>
          <p:cNvPr id="19" name="Rectangle 18"/>
          <p:cNvSpPr/>
          <p:nvPr/>
        </p:nvSpPr>
        <p:spPr>
          <a:xfrm>
            <a:off x="3987060" y="5492547"/>
            <a:ext cx="731082"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dirty="0" smtClean="0">
                <a:solidFill>
                  <a:schemeClr val="bg1"/>
                </a:solidFill>
                <a:latin typeface="Arial"/>
                <a:cs typeface="Arial"/>
              </a:rPr>
              <a:t>51/176</a:t>
            </a:r>
            <a:endParaRPr lang="en-US" sz="1200" dirty="0">
              <a:solidFill>
                <a:schemeClr val="bg1"/>
              </a:solidFill>
              <a:latin typeface="Arial"/>
              <a:cs typeface="Arial"/>
            </a:endParaRPr>
          </a:p>
        </p:txBody>
      </p:sp>
      <p:sp>
        <p:nvSpPr>
          <p:cNvPr id="20" name="Rectangle 19"/>
          <p:cNvSpPr/>
          <p:nvPr/>
        </p:nvSpPr>
        <p:spPr>
          <a:xfrm>
            <a:off x="5313397" y="5492547"/>
            <a:ext cx="731082"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dirty="0" smtClean="0">
                <a:solidFill>
                  <a:schemeClr val="bg1"/>
                </a:solidFill>
                <a:latin typeface="Arial"/>
                <a:cs typeface="Arial"/>
              </a:rPr>
              <a:t>12/171</a:t>
            </a:r>
            <a:endParaRPr lang="en-US" sz="1200" dirty="0">
              <a:solidFill>
                <a:schemeClr val="bg1"/>
              </a:solidFill>
              <a:latin typeface="Arial"/>
              <a:cs typeface="Arial"/>
            </a:endParaRPr>
          </a:p>
        </p:txBody>
      </p:sp>
      <p:sp>
        <p:nvSpPr>
          <p:cNvPr id="21" name="Rectangle 20"/>
          <p:cNvSpPr/>
          <p:nvPr/>
        </p:nvSpPr>
        <p:spPr>
          <a:xfrm>
            <a:off x="7024950" y="5492547"/>
            <a:ext cx="731082"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dirty="0" smtClean="0">
                <a:solidFill>
                  <a:schemeClr val="bg1"/>
                </a:solidFill>
                <a:latin typeface="Arial"/>
                <a:cs typeface="Arial"/>
              </a:rPr>
              <a:t>32/90</a:t>
            </a:r>
            <a:endParaRPr lang="en-US" sz="1200" dirty="0">
              <a:solidFill>
                <a:schemeClr val="bg1"/>
              </a:solidFill>
              <a:latin typeface="Arial"/>
              <a:cs typeface="Arial"/>
            </a:endParaRPr>
          </a:p>
        </p:txBody>
      </p:sp>
      <p:sp>
        <p:nvSpPr>
          <p:cNvPr id="22" name="Rectangle 21"/>
          <p:cNvSpPr/>
          <p:nvPr/>
        </p:nvSpPr>
        <p:spPr>
          <a:xfrm>
            <a:off x="6363810" y="5492547"/>
            <a:ext cx="731082"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dirty="0" smtClean="0">
                <a:solidFill>
                  <a:schemeClr val="bg1"/>
                </a:solidFill>
                <a:latin typeface="Arial"/>
                <a:cs typeface="Arial"/>
              </a:rPr>
              <a:t>59/95</a:t>
            </a:r>
            <a:endParaRPr lang="en-US" sz="1200" dirty="0">
              <a:solidFill>
                <a:schemeClr val="bg1"/>
              </a:solidFill>
              <a:latin typeface="Arial"/>
              <a:cs typeface="Arial"/>
            </a:endParaRPr>
          </a:p>
        </p:txBody>
      </p:sp>
      <p:sp>
        <p:nvSpPr>
          <p:cNvPr id="23" name="Rectangle 22"/>
          <p:cNvSpPr/>
          <p:nvPr/>
        </p:nvSpPr>
        <p:spPr>
          <a:xfrm>
            <a:off x="7690147" y="5492547"/>
            <a:ext cx="731082"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dirty="0" smtClean="0">
                <a:solidFill>
                  <a:schemeClr val="bg1"/>
                </a:solidFill>
                <a:latin typeface="Arial"/>
                <a:cs typeface="Arial"/>
              </a:rPr>
              <a:t>18/89</a:t>
            </a:r>
            <a:endParaRPr lang="en-US" sz="1200" dirty="0">
              <a:solidFill>
                <a:schemeClr val="bg1"/>
              </a:solidFill>
              <a:latin typeface="Arial"/>
              <a:cs typeface="Arial"/>
            </a:endParaRPr>
          </a:p>
        </p:txBody>
      </p:sp>
    </p:spTree>
    <p:extLst>
      <p:ext uri="{BB962C8B-B14F-4D97-AF65-F5344CB8AC3E}">
        <p14:creationId xmlns:p14="http://schemas.microsoft.com/office/powerpoint/2010/main" val="1344832976"/>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8" name="Group 47"/>
          <p:cNvGrpSpPr/>
          <p:nvPr/>
        </p:nvGrpSpPr>
        <p:grpSpPr>
          <a:xfrm>
            <a:off x="469494" y="1882257"/>
            <a:ext cx="8178096" cy="4289943"/>
            <a:chOff x="269668" y="1539030"/>
            <a:chExt cx="8178096" cy="4289943"/>
          </a:xfrm>
        </p:grpSpPr>
        <p:cxnSp>
          <p:nvCxnSpPr>
            <p:cNvPr id="72" name="Straight Connector 71"/>
            <p:cNvCxnSpPr/>
            <p:nvPr/>
          </p:nvCxnSpPr>
          <p:spPr>
            <a:xfrm>
              <a:off x="1488871" y="3674534"/>
              <a:ext cx="210307" cy="1588"/>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p:nvCxnSpPr>
          <p:spPr>
            <a:xfrm>
              <a:off x="5364596" y="1941124"/>
              <a:ext cx="1917191" cy="1588"/>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a:off x="5364596" y="2971800"/>
              <a:ext cx="1917191" cy="1588"/>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51" name="Subtitle 3"/>
            <p:cNvSpPr>
              <a:spLocks/>
            </p:cNvSpPr>
            <p:nvPr/>
          </p:nvSpPr>
          <p:spPr bwMode="auto">
            <a:xfrm>
              <a:off x="5351083" y="1539030"/>
              <a:ext cx="1939733" cy="432809"/>
            </a:xfrm>
            <a:prstGeom prst="rect">
              <a:avLst/>
            </a:prstGeom>
            <a:noFill/>
            <a:ln w="9525">
              <a:noFill/>
              <a:miter lim="800000"/>
              <a:headEnd/>
              <a:tailEnd/>
            </a:ln>
          </p:spPr>
          <p:txBody>
            <a:bodyPr anchor="ctr">
              <a:prstTxWarp prst="textNoShape">
                <a:avLst/>
              </a:prstTxWarp>
            </a:bodyPr>
            <a:lstStyle/>
            <a:p>
              <a:pPr marL="342900" indent="-342900" algn="ctr" defTabSz="457200">
                <a:lnSpc>
                  <a:spcPct val="90000"/>
                </a:lnSpc>
                <a:spcBef>
                  <a:spcPct val="20000"/>
                </a:spcBef>
                <a:buClr>
                  <a:srgbClr val="7592A4"/>
                </a:buClr>
              </a:pPr>
              <a:r>
                <a:rPr lang="en-US" sz="1600" b="1" dirty="0" smtClean="0">
                  <a:solidFill>
                    <a:srgbClr val="008000"/>
                  </a:solidFill>
                  <a:latin typeface="Arial" pitchFamily="-106" charset="0"/>
                </a:rPr>
                <a:t>SVR</a:t>
              </a:r>
              <a:endParaRPr lang="en-US" sz="1600" b="1" dirty="0">
                <a:solidFill>
                  <a:srgbClr val="008000"/>
                </a:solidFill>
                <a:latin typeface="Arial" pitchFamily="-112" charset="0"/>
              </a:endParaRPr>
            </a:p>
          </p:txBody>
        </p:sp>
        <p:sp>
          <p:nvSpPr>
            <p:cNvPr id="53" name="Rectangle 2"/>
            <p:cNvSpPr>
              <a:spLocks noChangeArrowheads="1"/>
            </p:cNvSpPr>
            <p:nvPr/>
          </p:nvSpPr>
          <p:spPr bwMode="auto">
            <a:xfrm>
              <a:off x="7290540" y="2628513"/>
              <a:ext cx="1157224" cy="689356"/>
            </a:xfrm>
            <a:prstGeom prst="rect">
              <a:avLst/>
            </a:prstGeom>
            <a:solidFill>
              <a:schemeClr val="accent6">
                <a:lumMod val="20000"/>
                <a:lumOff val="80000"/>
              </a:schemeClr>
            </a:solidFill>
            <a:ln w="19050">
              <a:solidFill>
                <a:schemeClr val="tx1"/>
              </a:solidFill>
              <a:miter lim="800000"/>
              <a:headEnd/>
              <a:tailEnd/>
            </a:ln>
            <a:effectLst>
              <a:outerShdw blurRad="50800" dist="38100" dir="2700000">
                <a:srgbClr val="000000">
                  <a:alpha val="43000"/>
                </a:srgbClr>
              </a:outerShdw>
            </a:effectLst>
            <a:scene3d>
              <a:camera prst="orthographicFront"/>
              <a:lightRig rig="threePt" dir="t"/>
            </a:scene3d>
            <a:sp3d>
              <a:bevelT/>
            </a:sp3d>
          </p:spPr>
          <p:txBody>
            <a:bodyPr wrap="none" anchor="ctr">
              <a:prstTxWarp prst="textNoShape">
                <a:avLst/>
              </a:prstTxWarp>
            </a:bodyPr>
            <a:lstStyle/>
            <a:p>
              <a:pPr algn="ctr">
                <a:lnSpc>
                  <a:spcPts val="1600"/>
                </a:lnSpc>
                <a:spcBef>
                  <a:spcPts val="0"/>
                </a:spcBef>
                <a:spcAft>
                  <a:spcPts val="600"/>
                </a:spcAft>
              </a:pPr>
              <a:r>
                <a:rPr lang="en-US" sz="1800" dirty="0" smtClean="0">
                  <a:solidFill>
                    <a:srgbClr val="000000"/>
                  </a:solidFill>
                  <a:latin typeface="Arial" pitchFamily="-106" charset="0"/>
                  <a:ea typeface="Arial" pitchFamily="-106" charset="0"/>
                  <a:cs typeface="Arial" pitchFamily="-106" charset="0"/>
                </a:rPr>
                <a:t>N = 90</a:t>
              </a:r>
            </a:p>
            <a:p>
              <a:pPr algn="ctr">
                <a:lnSpc>
                  <a:spcPts val="1600"/>
                </a:lnSpc>
                <a:spcBef>
                  <a:spcPts val="0"/>
                </a:spcBef>
                <a:spcAft>
                  <a:spcPts val="600"/>
                </a:spcAft>
              </a:pPr>
              <a:r>
                <a:rPr lang="en-US" sz="1800" dirty="0" smtClean="0">
                  <a:solidFill>
                    <a:srgbClr val="000000"/>
                  </a:solidFill>
                  <a:latin typeface="Arial" pitchFamily="-106" charset="0"/>
                  <a:ea typeface="Arial" pitchFamily="-106" charset="0"/>
                  <a:cs typeface="Arial" pitchFamily="-106" charset="0"/>
                </a:rPr>
                <a:t>(44%)</a:t>
              </a:r>
              <a:endParaRPr lang="en-US" sz="1800" dirty="0">
                <a:solidFill>
                  <a:srgbClr val="000000"/>
                </a:solidFill>
                <a:latin typeface="Arial" pitchFamily="-106" charset="0"/>
                <a:ea typeface="Arial" pitchFamily="-106" charset="0"/>
                <a:cs typeface="Arial" pitchFamily="-106" charset="0"/>
              </a:endParaRPr>
            </a:p>
          </p:txBody>
        </p:sp>
        <p:sp>
          <p:nvSpPr>
            <p:cNvPr id="54" name="Rectangle 2"/>
            <p:cNvSpPr>
              <a:spLocks noChangeArrowheads="1"/>
            </p:cNvSpPr>
            <p:nvPr/>
          </p:nvSpPr>
          <p:spPr bwMode="auto">
            <a:xfrm>
              <a:off x="7290540" y="1595580"/>
              <a:ext cx="1157224" cy="689356"/>
            </a:xfrm>
            <a:prstGeom prst="rect">
              <a:avLst/>
            </a:prstGeom>
            <a:solidFill>
              <a:schemeClr val="accent2">
                <a:lumMod val="60000"/>
                <a:lumOff val="40000"/>
              </a:schemeClr>
            </a:solidFill>
            <a:ln w="19050">
              <a:solidFill>
                <a:schemeClr val="tx1"/>
              </a:solidFill>
              <a:miter lim="800000"/>
              <a:headEnd/>
              <a:tailEnd/>
            </a:ln>
            <a:effectLst>
              <a:outerShdw blurRad="50800" dist="38100" dir="2700000">
                <a:srgbClr val="000000">
                  <a:alpha val="43000"/>
                </a:srgbClr>
              </a:outerShdw>
            </a:effectLst>
            <a:scene3d>
              <a:camera prst="orthographicFront"/>
              <a:lightRig rig="threePt" dir="t"/>
            </a:scene3d>
            <a:sp3d>
              <a:bevelT/>
            </a:sp3d>
          </p:spPr>
          <p:txBody>
            <a:bodyPr wrap="none" anchor="ctr">
              <a:prstTxWarp prst="textNoShape">
                <a:avLst/>
              </a:prstTxWarp>
            </a:bodyPr>
            <a:lstStyle/>
            <a:p>
              <a:pPr algn="ctr">
                <a:lnSpc>
                  <a:spcPts val="1600"/>
                </a:lnSpc>
                <a:spcBef>
                  <a:spcPts val="0"/>
                </a:spcBef>
                <a:spcAft>
                  <a:spcPts val="600"/>
                </a:spcAft>
              </a:pPr>
              <a:r>
                <a:rPr lang="en-US" sz="1800" dirty="0" smtClean="0">
                  <a:solidFill>
                    <a:srgbClr val="000000"/>
                  </a:solidFill>
                  <a:latin typeface="Arial" pitchFamily="-106" charset="0"/>
                  <a:ea typeface="Arial" pitchFamily="-106" charset="0"/>
                  <a:cs typeface="Arial" pitchFamily="-106" charset="0"/>
                </a:rPr>
                <a:t>N = 114</a:t>
              </a:r>
            </a:p>
            <a:p>
              <a:pPr algn="ctr">
                <a:lnSpc>
                  <a:spcPts val="1600"/>
                </a:lnSpc>
                <a:spcBef>
                  <a:spcPts val="0"/>
                </a:spcBef>
                <a:spcAft>
                  <a:spcPts val="600"/>
                </a:spcAft>
              </a:pPr>
              <a:r>
                <a:rPr lang="en-US" sz="1800" dirty="0" smtClean="0">
                  <a:solidFill>
                    <a:srgbClr val="000000"/>
                  </a:solidFill>
                  <a:latin typeface="Arial" pitchFamily="-106" charset="0"/>
                  <a:ea typeface="Arial" pitchFamily="-106" charset="0"/>
                  <a:cs typeface="Arial" pitchFamily="-106" charset="0"/>
                </a:rPr>
                <a:t>(56%)</a:t>
              </a:r>
              <a:endParaRPr lang="en-US" sz="1800" dirty="0">
                <a:solidFill>
                  <a:srgbClr val="000000"/>
                </a:solidFill>
                <a:latin typeface="Arial" pitchFamily="-106" charset="0"/>
                <a:ea typeface="Arial" pitchFamily="-106" charset="0"/>
                <a:cs typeface="Arial" pitchFamily="-106" charset="0"/>
              </a:endParaRPr>
            </a:p>
          </p:txBody>
        </p:sp>
        <p:cxnSp>
          <p:nvCxnSpPr>
            <p:cNvPr id="55" name="Straight Connector 54"/>
            <p:cNvCxnSpPr/>
            <p:nvPr/>
          </p:nvCxnSpPr>
          <p:spPr>
            <a:xfrm>
              <a:off x="5364596" y="4455724"/>
              <a:ext cx="1917191" cy="1588"/>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56" name="Straight Connector 55"/>
            <p:cNvCxnSpPr/>
            <p:nvPr/>
          </p:nvCxnSpPr>
          <p:spPr>
            <a:xfrm>
              <a:off x="5364596" y="5486400"/>
              <a:ext cx="1917191" cy="1588"/>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59" name="Straight Connector 58"/>
            <p:cNvCxnSpPr/>
            <p:nvPr/>
          </p:nvCxnSpPr>
          <p:spPr>
            <a:xfrm rot="5400000">
              <a:off x="4826681" y="2457316"/>
              <a:ext cx="1054608" cy="1588"/>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60" name="Straight Connector 59"/>
            <p:cNvCxnSpPr/>
            <p:nvPr/>
          </p:nvCxnSpPr>
          <p:spPr>
            <a:xfrm rot="5400000">
              <a:off x="4826681" y="4971122"/>
              <a:ext cx="1054608" cy="1588"/>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61" name="Straight Connector 60"/>
            <p:cNvCxnSpPr/>
            <p:nvPr/>
          </p:nvCxnSpPr>
          <p:spPr>
            <a:xfrm>
              <a:off x="2795695" y="2476112"/>
              <a:ext cx="2557272" cy="1588"/>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a:off x="2795695" y="4990712"/>
              <a:ext cx="2557272" cy="1588"/>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63" name="Straight Connector 62"/>
            <p:cNvCxnSpPr/>
            <p:nvPr/>
          </p:nvCxnSpPr>
          <p:spPr>
            <a:xfrm rot="5400000">
              <a:off x="1517345" y="3729062"/>
              <a:ext cx="2532888" cy="1588"/>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64" name="Oval 63"/>
            <p:cNvSpPr/>
            <p:nvPr/>
          </p:nvSpPr>
          <p:spPr>
            <a:xfrm>
              <a:off x="3671995" y="4533512"/>
              <a:ext cx="1478280" cy="914400"/>
            </a:xfrm>
            <a:prstGeom prst="ellipse">
              <a:avLst/>
            </a:prstGeom>
            <a:solidFill>
              <a:schemeClr val="accent1">
                <a:lumMod val="40000"/>
                <a:lumOff val="60000"/>
              </a:schemeClr>
            </a:solidFill>
            <a:ln>
              <a:solidFill>
                <a:schemeClr val="tx1"/>
              </a:solidFill>
            </a:ln>
            <a:effectLst>
              <a:outerShdw blurRad="38100" dist="38100" dir="5400000" rotWithShape="0">
                <a:srgbClr val="000000">
                  <a:alpha val="35000"/>
                </a:srgb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dirty="0" smtClean="0">
                  <a:solidFill>
                    <a:srgbClr val="000000"/>
                  </a:solidFill>
                  <a:latin typeface="Arial"/>
                  <a:cs typeface="Arial"/>
                </a:rPr>
                <a:t>N = 85</a:t>
              </a:r>
              <a:br>
                <a:rPr lang="en-US" sz="1800" dirty="0" smtClean="0">
                  <a:solidFill>
                    <a:srgbClr val="000000"/>
                  </a:solidFill>
                  <a:latin typeface="Arial"/>
                  <a:cs typeface="Arial"/>
                </a:rPr>
              </a:br>
              <a:r>
                <a:rPr lang="en-US" sz="1800" dirty="0" smtClean="0">
                  <a:solidFill>
                    <a:srgbClr val="000000"/>
                  </a:solidFill>
                  <a:latin typeface="Arial"/>
                  <a:cs typeface="Arial"/>
                </a:rPr>
                <a:t>(</a:t>
              </a:r>
              <a:r>
                <a:rPr lang="en-US" sz="1800" dirty="0">
                  <a:solidFill>
                    <a:srgbClr val="000000"/>
                  </a:solidFill>
                  <a:latin typeface="Arial"/>
                  <a:cs typeface="Arial"/>
                </a:rPr>
                <a:t>2</a:t>
              </a:r>
              <a:r>
                <a:rPr lang="en-US" sz="1800" dirty="0" smtClean="0">
                  <a:solidFill>
                    <a:srgbClr val="000000"/>
                  </a:solidFill>
                  <a:latin typeface="Arial"/>
                  <a:cs typeface="Arial"/>
                </a:rPr>
                <a:t>9%)</a:t>
              </a:r>
              <a:endParaRPr lang="en-US" sz="1800" dirty="0">
                <a:solidFill>
                  <a:srgbClr val="000000"/>
                </a:solidFill>
                <a:latin typeface="Arial"/>
                <a:cs typeface="Arial"/>
              </a:endParaRPr>
            </a:p>
          </p:txBody>
        </p:sp>
        <p:sp>
          <p:nvSpPr>
            <p:cNvPr id="65" name="Oval 64"/>
            <p:cNvSpPr/>
            <p:nvPr/>
          </p:nvSpPr>
          <p:spPr>
            <a:xfrm>
              <a:off x="3671995" y="2018912"/>
              <a:ext cx="1478280" cy="914400"/>
            </a:xfrm>
            <a:prstGeom prst="ellipse">
              <a:avLst/>
            </a:prstGeom>
            <a:solidFill>
              <a:schemeClr val="accent1">
                <a:lumMod val="40000"/>
                <a:lumOff val="60000"/>
              </a:schemeClr>
            </a:solidFill>
            <a:ln>
              <a:solidFill>
                <a:schemeClr val="tx1"/>
              </a:solidFill>
            </a:ln>
            <a:effectLst>
              <a:outerShdw blurRad="38100" dist="38100" dir="5400000" rotWithShape="0">
                <a:srgbClr val="000000">
                  <a:alpha val="35000"/>
                </a:srgb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dirty="0" smtClean="0">
                  <a:solidFill>
                    <a:srgbClr val="000000"/>
                  </a:solidFill>
                  <a:latin typeface="Arial"/>
                  <a:cs typeface="Arial"/>
                </a:rPr>
                <a:t>N = 204</a:t>
              </a:r>
              <a:br>
                <a:rPr lang="en-US" sz="1800" dirty="0" smtClean="0">
                  <a:solidFill>
                    <a:srgbClr val="000000"/>
                  </a:solidFill>
                  <a:latin typeface="Arial"/>
                  <a:cs typeface="Arial"/>
                </a:rPr>
              </a:br>
              <a:r>
                <a:rPr lang="en-US" sz="1800" dirty="0" smtClean="0">
                  <a:solidFill>
                    <a:srgbClr val="000000"/>
                  </a:solidFill>
                  <a:latin typeface="Arial"/>
                  <a:cs typeface="Arial"/>
                </a:rPr>
                <a:t>(71%)</a:t>
              </a:r>
              <a:endParaRPr lang="en-US" sz="1800" dirty="0">
                <a:solidFill>
                  <a:srgbClr val="000000"/>
                </a:solidFill>
                <a:latin typeface="Arial"/>
                <a:cs typeface="Arial"/>
              </a:endParaRPr>
            </a:p>
          </p:txBody>
        </p:sp>
        <p:sp>
          <p:nvSpPr>
            <p:cNvPr id="66" name="Oval 65"/>
            <p:cNvSpPr>
              <a:spLocks/>
            </p:cNvSpPr>
            <p:nvPr/>
          </p:nvSpPr>
          <p:spPr>
            <a:xfrm>
              <a:off x="1707731" y="3086100"/>
              <a:ext cx="2140457" cy="1216152"/>
            </a:xfrm>
            <a:prstGeom prst="ellipse">
              <a:avLst/>
            </a:prstGeom>
            <a:solidFill>
              <a:schemeClr val="bg1">
                <a:lumMod val="75000"/>
              </a:schemeClr>
            </a:solidFill>
            <a:ln>
              <a:solidFill>
                <a:schemeClr val="tx1"/>
              </a:solidFill>
            </a:ln>
            <a:effectLst>
              <a:outerShdw blurRad="38100" dist="38100" dir="5400000" rotWithShape="0">
                <a:srgbClr val="000000">
                  <a:alpha val="35000"/>
                </a:srgb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dirty="0" smtClean="0">
                  <a:solidFill>
                    <a:srgbClr val="000000"/>
                  </a:solidFill>
                  <a:latin typeface="Arial"/>
                  <a:cs typeface="Arial"/>
                </a:rPr>
                <a:t>2-log drop or undetectable HCV RNA</a:t>
              </a:r>
              <a:endParaRPr lang="en-US" sz="1800" dirty="0">
                <a:solidFill>
                  <a:srgbClr val="000000"/>
                </a:solidFill>
                <a:latin typeface="Arial"/>
                <a:cs typeface="Arial"/>
              </a:endParaRPr>
            </a:p>
          </p:txBody>
        </p:sp>
        <p:sp>
          <p:nvSpPr>
            <p:cNvPr id="67" name="Subtitle 3"/>
            <p:cNvSpPr>
              <a:spLocks/>
            </p:cNvSpPr>
            <p:nvPr/>
          </p:nvSpPr>
          <p:spPr bwMode="auto">
            <a:xfrm>
              <a:off x="2867324" y="1981554"/>
              <a:ext cx="728471" cy="606546"/>
            </a:xfrm>
            <a:prstGeom prst="rect">
              <a:avLst/>
            </a:prstGeom>
            <a:noFill/>
            <a:ln w="9525">
              <a:noFill/>
              <a:miter lim="800000"/>
              <a:headEnd/>
              <a:tailEnd/>
            </a:ln>
          </p:spPr>
          <p:txBody>
            <a:bodyPr anchor="ctr">
              <a:prstTxWarp prst="textNoShape">
                <a:avLst/>
              </a:prstTxWarp>
            </a:bodyPr>
            <a:lstStyle/>
            <a:p>
              <a:pPr marL="342900" indent="-342900" algn="ctr" defTabSz="457200">
                <a:lnSpc>
                  <a:spcPct val="90000"/>
                </a:lnSpc>
                <a:spcBef>
                  <a:spcPct val="20000"/>
                </a:spcBef>
                <a:buClr>
                  <a:srgbClr val="7592A4"/>
                </a:buClr>
              </a:pPr>
              <a:r>
                <a:rPr lang="en-US" sz="1800" dirty="0" smtClean="0">
                  <a:solidFill>
                    <a:srgbClr val="000000"/>
                  </a:solidFill>
                  <a:latin typeface="Arial" pitchFamily="-106" charset="0"/>
                </a:rPr>
                <a:t>Yes</a:t>
              </a:r>
              <a:endParaRPr lang="en-US" sz="1800" dirty="0">
                <a:solidFill>
                  <a:srgbClr val="000000"/>
                </a:solidFill>
                <a:latin typeface="Arial" pitchFamily="-112" charset="0"/>
              </a:endParaRPr>
            </a:p>
          </p:txBody>
        </p:sp>
        <p:sp>
          <p:nvSpPr>
            <p:cNvPr id="68" name="Subtitle 3"/>
            <p:cNvSpPr>
              <a:spLocks/>
            </p:cNvSpPr>
            <p:nvPr/>
          </p:nvSpPr>
          <p:spPr bwMode="auto">
            <a:xfrm>
              <a:off x="2867324" y="4909706"/>
              <a:ext cx="728471" cy="606546"/>
            </a:xfrm>
            <a:prstGeom prst="rect">
              <a:avLst/>
            </a:prstGeom>
            <a:noFill/>
            <a:ln w="9525">
              <a:noFill/>
              <a:miter lim="800000"/>
              <a:headEnd/>
              <a:tailEnd/>
            </a:ln>
          </p:spPr>
          <p:txBody>
            <a:bodyPr anchor="ctr">
              <a:prstTxWarp prst="textNoShape">
                <a:avLst/>
              </a:prstTxWarp>
            </a:bodyPr>
            <a:lstStyle/>
            <a:p>
              <a:pPr marL="342900" indent="-342900" algn="ctr" defTabSz="457200">
                <a:lnSpc>
                  <a:spcPct val="90000"/>
                </a:lnSpc>
                <a:spcBef>
                  <a:spcPct val="20000"/>
                </a:spcBef>
                <a:buClr>
                  <a:srgbClr val="7592A4"/>
                </a:buClr>
              </a:pPr>
              <a:r>
                <a:rPr lang="en-US" sz="1800" dirty="0" smtClean="0">
                  <a:solidFill>
                    <a:srgbClr val="000000"/>
                  </a:solidFill>
                  <a:latin typeface="Arial" pitchFamily="-106" charset="0"/>
                </a:rPr>
                <a:t>No</a:t>
              </a:r>
              <a:endParaRPr lang="en-US" sz="1800" dirty="0">
                <a:solidFill>
                  <a:srgbClr val="000000"/>
                </a:solidFill>
                <a:latin typeface="Arial" pitchFamily="-112" charset="0"/>
              </a:endParaRPr>
            </a:p>
          </p:txBody>
        </p:sp>
        <p:sp>
          <p:nvSpPr>
            <p:cNvPr id="69" name="Subtitle 3"/>
            <p:cNvSpPr>
              <a:spLocks/>
            </p:cNvSpPr>
            <p:nvPr/>
          </p:nvSpPr>
          <p:spPr bwMode="auto">
            <a:xfrm>
              <a:off x="269668" y="2900685"/>
              <a:ext cx="1271016" cy="1539240"/>
            </a:xfrm>
            <a:prstGeom prst="rect">
              <a:avLst/>
            </a:prstGeom>
            <a:solidFill>
              <a:schemeClr val="bg1">
                <a:lumMod val="75000"/>
              </a:schemeClr>
            </a:solidFill>
            <a:ln w="15875" cap="flat" cmpd="sng" algn="ctr">
              <a:solidFill>
                <a:schemeClr val="tx1"/>
              </a:solidFill>
              <a:prstDash val="solid"/>
              <a:miter lim="800000"/>
              <a:headEnd type="none" w="med" len="med"/>
              <a:tailEnd type="none" w="med" len="med"/>
            </a:ln>
            <a:effectLst>
              <a:outerShdw blurRad="50800" dist="38100" dir="2700000">
                <a:srgbClr val="000000">
                  <a:alpha val="43000"/>
                </a:srgbClr>
              </a:outerShdw>
            </a:effectLst>
            <a:scene3d>
              <a:camera prst="orthographicFront"/>
              <a:lightRig rig="threePt" dir="t"/>
            </a:scene3d>
            <a:sp3d>
              <a:bevelT/>
            </a:sp3d>
          </p:spPr>
          <p:txBody>
            <a:bodyPr anchor="ctr">
              <a:prstTxWarp prst="textNoShape">
                <a:avLst/>
              </a:prstTxWarp>
            </a:bodyPr>
            <a:lstStyle/>
            <a:p>
              <a:pPr marL="342900" indent="-342900" algn="ctr" defTabSz="457200">
                <a:lnSpc>
                  <a:spcPct val="90000"/>
                </a:lnSpc>
                <a:spcBef>
                  <a:spcPct val="20000"/>
                </a:spcBef>
                <a:buClr>
                  <a:srgbClr val="7592A4"/>
                </a:buClr>
              </a:pPr>
              <a:r>
                <a:rPr lang="en-US" sz="1800" b="1" dirty="0" smtClean="0">
                  <a:latin typeface="Arial" pitchFamily="-106" charset="0"/>
                </a:rPr>
                <a:t>Week 12</a:t>
              </a:r>
              <a:br>
                <a:rPr lang="en-US" sz="1800" b="1" dirty="0" smtClean="0">
                  <a:latin typeface="Arial" pitchFamily="-106" charset="0"/>
                </a:rPr>
              </a:br>
              <a:endParaRPr lang="en-US" sz="1800" b="1" dirty="0" smtClean="0">
                <a:latin typeface="Arial" pitchFamily="-106" charset="0"/>
              </a:endParaRPr>
            </a:p>
            <a:p>
              <a:pPr marL="342900" indent="-342900" algn="ctr" defTabSz="457200">
                <a:lnSpc>
                  <a:spcPct val="90000"/>
                </a:lnSpc>
                <a:spcBef>
                  <a:spcPct val="20000"/>
                </a:spcBef>
                <a:buClr>
                  <a:srgbClr val="7592A4"/>
                </a:buClr>
              </a:pPr>
              <a:r>
                <a:rPr lang="en-US" sz="1800" dirty="0" smtClean="0">
                  <a:latin typeface="Arial" pitchFamily="-106" charset="0"/>
                </a:rPr>
                <a:t>HCV RNA</a:t>
              </a:r>
            </a:p>
            <a:p>
              <a:pPr marL="342900" indent="-342900" algn="ctr" defTabSz="457200">
                <a:lnSpc>
                  <a:spcPct val="90000"/>
                </a:lnSpc>
                <a:spcBef>
                  <a:spcPct val="20000"/>
                </a:spcBef>
                <a:buClr>
                  <a:srgbClr val="7592A4"/>
                </a:buClr>
              </a:pPr>
              <a:r>
                <a:rPr lang="en-US" sz="1800" dirty="0" smtClean="0">
                  <a:latin typeface="Arial" pitchFamily="-106" charset="0"/>
                </a:rPr>
                <a:t>(N =</a:t>
              </a:r>
              <a:r>
                <a:rPr lang="en-US" sz="1800" dirty="0">
                  <a:latin typeface="Arial" pitchFamily="-106" charset="0"/>
                </a:rPr>
                <a:t> </a:t>
              </a:r>
              <a:r>
                <a:rPr lang="en-US" sz="1800" dirty="0" smtClean="0">
                  <a:latin typeface="Arial" pitchFamily="-106" charset="0"/>
                </a:rPr>
                <a:t>289)</a:t>
              </a:r>
              <a:endParaRPr lang="en-US" sz="1800" dirty="0">
                <a:latin typeface="Arial" pitchFamily="-112" charset="0"/>
              </a:endParaRPr>
            </a:p>
          </p:txBody>
        </p:sp>
        <p:sp>
          <p:nvSpPr>
            <p:cNvPr id="70" name="Rectangle 2"/>
            <p:cNvSpPr>
              <a:spLocks noChangeArrowheads="1"/>
            </p:cNvSpPr>
            <p:nvPr/>
          </p:nvSpPr>
          <p:spPr bwMode="auto">
            <a:xfrm>
              <a:off x="7290540" y="5139617"/>
              <a:ext cx="1157224" cy="689356"/>
            </a:xfrm>
            <a:prstGeom prst="rect">
              <a:avLst/>
            </a:prstGeom>
            <a:solidFill>
              <a:srgbClr val="EFD1D1"/>
            </a:solidFill>
            <a:ln w="19050">
              <a:solidFill>
                <a:schemeClr val="tx1"/>
              </a:solidFill>
              <a:miter lim="800000"/>
              <a:headEnd/>
              <a:tailEnd/>
            </a:ln>
            <a:effectLst>
              <a:outerShdw blurRad="50800" dist="38100" dir="2700000">
                <a:srgbClr val="000000">
                  <a:alpha val="43000"/>
                </a:srgbClr>
              </a:outerShdw>
            </a:effectLst>
            <a:scene3d>
              <a:camera prst="orthographicFront"/>
              <a:lightRig rig="threePt" dir="t"/>
            </a:scene3d>
            <a:sp3d>
              <a:bevelT/>
            </a:sp3d>
          </p:spPr>
          <p:txBody>
            <a:bodyPr wrap="none" anchor="ctr">
              <a:prstTxWarp prst="textNoShape">
                <a:avLst/>
              </a:prstTxWarp>
            </a:bodyPr>
            <a:lstStyle/>
            <a:p>
              <a:pPr algn="ctr">
                <a:lnSpc>
                  <a:spcPts val="1600"/>
                </a:lnSpc>
                <a:spcBef>
                  <a:spcPts val="0"/>
                </a:spcBef>
                <a:spcAft>
                  <a:spcPts val="600"/>
                </a:spcAft>
              </a:pPr>
              <a:r>
                <a:rPr lang="en-US" sz="1800" dirty="0" smtClean="0">
                  <a:solidFill>
                    <a:srgbClr val="000000"/>
                  </a:solidFill>
                  <a:latin typeface="Arial" pitchFamily="-106" charset="0"/>
                  <a:ea typeface="Arial" pitchFamily="-106" charset="0"/>
                  <a:cs typeface="Arial" pitchFamily="-106" charset="0"/>
                </a:rPr>
                <a:t>N = </a:t>
              </a:r>
              <a:r>
                <a:rPr lang="en-US" sz="1800" dirty="0">
                  <a:solidFill>
                    <a:srgbClr val="000000"/>
                  </a:solidFill>
                  <a:latin typeface="Arial" pitchFamily="-106" charset="0"/>
                  <a:ea typeface="Arial" pitchFamily="-106" charset="0"/>
                  <a:cs typeface="Arial" pitchFamily="-106" charset="0"/>
                </a:rPr>
                <a:t>8</a:t>
              </a:r>
              <a:r>
                <a:rPr lang="en-US" sz="1800" dirty="0" smtClean="0">
                  <a:solidFill>
                    <a:srgbClr val="000000"/>
                  </a:solidFill>
                  <a:latin typeface="Arial" pitchFamily="-106" charset="0"/>
                  <a:ea typeface="Arial" pitchFamily="-106" charset="0"/>
                  <a:cs typeface="Arial" pitchFamily="-106" charset="0"/>
                </a:rPr>
                <a:t>3</a:t>
              </a:r>
            </a:p>
            <a:p>
              <a:pPr algn="ctr">
                <a:lnSpc>
                  <a:spcPts val="1600"/>
                </a:lnSpc>
                <a:spcBef>
                  <a:spcPts val="0"/>
                </a:spcBef>
                <a:spcAft>
                  <a:spcPts val="600"/>
                </a:spcAft>
              </a:pPr>
              <a:r>
                <a:rPr lang="en-US" sz="1800" dirty="0" smtClean="0">
                  <a:solidFill>
                    <a:srgbClr val="000000"/>
                  </a:solidFill>
                  <a:latin typeface="Arial" pitchFamily="-106" charset="0"/>
                  <a:ea typeface="Arial" pitchFamily="-106" charset="0"/>
                  <a:cs typeface="Arial" pitchFamily="-106" charset="0"/>
                </a:rPr>
                <a:t>(98%)</a:t>
              </a:r>
              <a:endParaRPr lang="en-US" sz="1800" dirty="0">
                <a:solidFill>
                  <a:srgbClr val="000000"/>
                </a:solidFill>
                <a:latin typeface="Arial" pitchFamily="-106" charset="0"/>
                <a:ea typeface="Arial" pitchFamily="-106" charset="0"/>
                <a:cs typeface="Arial" pitchFamily="-106" charset="0"/>
              </a:endParaRPr>
            </a:p>
          </p:txBody>
        </p:sp>
        <p:sp>
          <p:nvSpPr>
            <p:cNvPr id="71" name="Rectangle 2"/>
            <p:cNvSpPr>
              <a:spLocks noChangeArrowheads="1"/>
            </p:cNvSpPr>
            <p:nvPr/>
          </p:nvSpPr>
          <p:spPr bwMode="auto">
            <a:xfrm>
              <a:off x="7290540" y="4115151"/>
              <a:ext cx="1157224" cy="689356"/>
            </a:xfrm>
            <a:prstGeom prst="rect">
              <a:avLst/>
            </a:prstGeom>
            <a:solidFill>
              <a:schemeClr val="accent2">
                <a:lumMod val="60000"/>
                <a:lumOff val="40000"/>
              </a:schemeClr>
            </a:solidFill>
            <a:ln w="19050">
              <a:solidFill>
                <a:schemeClr val="tx1"/>
              </a:solidFill>
              <a:miter lim="800000"/>
              <a:headEnd/>
              <a:tailEnd/>
            </a:ln>
            <a:effectLst>
              <a:outerShdw blurRad="50800" dist="38100" dir="2700000">
                <a:srgbClr val="000000">
                  <a:alpha val="43000"/>
                </a:srgbClr>
              </a:outerShdw>
            </a:effectLst>
            <a:scene3d>
              <a:camera prst="orthographicFront"/>
              <a:lightRig rig="threePt" dir="t"/>
            </a:scene3d>
            <a:sp3d>
              <a:bevelT/>
            </a:sp3d>
          </p:spPr>
          <p:txBody>
            <a:bodyPr wrap="none" anchor="ctr">
              <a:prstTxWarp prst="textNoShape">
                <a:avLst/>
              </a:prstTxWarp>
            </a:bodyPr>
            <a:lstStyle/>
            <a:p>
              <a:pPr algn="ctr">
                <a:lnSpc>
                  <a:spcPts val="1600"/>
                </a:lnSpc>
                <a:spcBef>
                  <a:spcPts val="0"/>
                </a:spcBef>
                <a:spcAft>
                  <a:spcPts val="600"/>
                </a:spcAft>
              </a:pPr>
              <a:r>
                <a:rPr lang="en-US" sz="1800" dirty="0" smtClean="0">
                  <a:solidFill>
                    <a:srgbClr val="000000"/>
                  </a:solidFill>
                  <a:latin typeface="Arial" pitchFamily="-106" charset="0"/>
                  <a:ea typeface="Arial" pitchFamily="-106" charset="0"/>
                  <a:cs typeface="Arial" pitchFamily="-106" charset="0"/>
                </a:rPr>
                <a:t>N = </a:t>
              </a:r>
              <a:r>
                <a:rPr lang="en-US" sz="1800" dirty="0">
                  <a:solidFill>
                    <a:srgbClr val="000000"/>
                  </a:solidFill>
                  <a:latin typeface="Arial" pitchFamily="-106" charset="0"/>
                  <a:ea typeface="Arial" pitchFamily="-106" charset="0"/>
                  <a:cs typeface="Arial" pitchFamily="-106" charset="0"/>
                </a:rPr>
                <a:t>2</a:t>
              </a:r>
              <a:endParaRPr lang="en-US" sz="1800" dirty="0" smtClean="0">
                <a:solidFill>
                  <a:srgbClr val="000000"/>
                </a:solidFill>
                <a:latin typeface="Arial" pitchFamily="-106" charset="0"/>
                <a:ea typeface="Arial" pitchFamily="-106" charset="0"/>
                <a:cs typeface="Arial" pitchFamily="-106" charset="0"/>
              </a:endParaRPr>
            </a:p>
            <a:p>
              <a:pPr algn="ctr">
                <a:lnSpc>
                  <a:spcPts val="1600"/>
                </a:lnSpc>
                <a:spcBef>
                  <a:spcPts val="0"/>
                </a:spcBef>
                <a:spcAft>
                  <a:spcPts val="600"/>
                </a:spcAft>
              </a:pPr>
              <a:r>
                <a:rPr lang="en-US" sz="1800" dirty="0" smtClean="0">
                  <a:solidFill>
                    <a:srgbClr val="000000"/>
                  </a:solidFill>
                  <a:latin typeface="Arial" pitchFamily="-106" charset="0"/>
                  <a:ea typeface="Arial" pitchFamily="-106" charset="0"/>
                  <a:cs typeface="Arial" pitchFamily="-106" charset="0"/>
                </a:rPr>
                <a:t>(2%)</a:t>
              </a:r>
              <a:endParaRPr lang="en-US" sz="1800" dirty="0">
                <a:solidFill>
                  <a:srgbClr val="000000"/>
                </a:solidFill>
                <a:latin typeface="Arial" pitchFamily="-106" charset="0"/>
                <a:ea typeface="Arial" pitchFamily="-106" charset="0"/>
                <a:cs typeface="Arial" pitchFamily="-106" charset="0"/>
              </a:endParaRPr>
            </a:p>
          </p:txBody>
        </p:sp>
        <p:sp>
          <p:nvSpPr>
            <p:cNvPr id="30" name="Subtitle 3"/>
            <p:cNvSpPr>
              <a:spLocks/>
            </p:cNvSpPr>
            <p:nvPr/>
          </p:nvSpPr>
          <p:spPr bwMode="auto">
            <a:xfrm>
              <a:off x="5351083" y="2581439"/>
              <a:ext cx="1939733" cy="432809"/>
            </a:xfrm>
            <a:prstGeom prst="rect">
              <a:avLst/>
            </a:prstGeom>
            <a:noFill/>
            <a:ln w="9525">
              <a:noFill/>
              <a:miter lim="800000"/>
              <a:headEnd/>
              <a:tailEnd/>
            </a:ln>
          </p:spPr>
          <p:txBody>
            <a:bodyPr anchor="ctr">
              <a:prstTxWarp prst="textNoShape">
                <a:avLst/>
              </a:prstTxWarp>
            </a:bodyPr>
            <a:lstStyle/>
            <a:p>
              <a:pPr marL="342900" indent="-342900" algn="ctr" defTabSz="457200">
                <a:lnSpc>
                  <a:spcPct val="90000"/>
                </a:lnSpc>
                <a:spcBef>
                  <a:spcPct val="20000"/>
                </a:spcBef>
                <a:buClr>
                  <a:srgbClr val="7592A4"/>
                </a:buClr>
              </a:pPr>
              <a:r>
                <a:rPr lang="en-US" sz="1600" b="1" dirty="0" smtClean="0">
                  <a:solidFill>
                    <a:schemeClr val="accent6"/>
                  </a:solidFill>
                  <a:latin typeface="Arial" pitchFamily="-106" charset="0"/>
                </a:rPr>
                <a:t>No SVR</a:t>
              </a:r>
              <a:endParaRPr lang="en-US" sz="1600" b="1" dirty="0">
                <a:solidFill>
                  <a:schemeClr val="accent6"/>
                </a:solidFill>
                <a:latin typeface="Arial" pitchFamily="-112" charset="0"/>
              </a:endParaRPr>
            </a:p>
          </p:txBody>
        </p:sp>
        <p:sp>
          <p:nvSpPr>
            <p:cNvPr id="31" name="Subtitle 3"/>
            <p:cNvSpPr>
              <a:spLocks/>
            </p:cNvSpPr>
            <p:nvPr/>
          </p:nvSpPr>
          <p:spPr bwMode="auto">
            <a:xfrm>
              <a:off x="5351083" y="4066226"/>
              <a:ext cx="1939733" cy="432809"/>
            </a:xfrm>
            <a:prstGeom prst="rect">
              <a:avLst/>
            </a:prstGeom>
            <a:noFill/>
            <a:ln w="9525">
              <a:noFill/>
              <a:miter lim="800000"/>
              <a:headEnd/>
              <a:tailEnd/>
            </a:ln>
          </p:spPr>
          <p:txBody>
            <a:bodyPr anchor="ctr">
              <a:prstTxWarp prst="textNoShape">
                <a:avLst/>
              </a:prstTxWarp>
            </a:bodyPr>
            <a:lstStyle/>
            <a:p>
              <a:pPr marL="342900" indent="-342900" algn="ctr" defTabSz="457200">
                <a:lnSpc>
                  <a:spcPct val="90000"/>
                </a:lnSpc>
                <a:spcBef>
                  <a:spcPct val="20000"/>
                </a:spcBef>
                <a:buClr>
                  <a:srgbClr val="7592A4"/>
                </a:buClr>
              </a:pPr>
              <a:r>
                <a:rPr lang="en-US" sz="1600" b="1" dirty="0" smtClean="0">
                  <a:solidFill>
                    <a:srgbClr val="008000"/>
                  </a:solidFill>
                  <a:latin typeface="Arial" pitchFamily="-106" charset="0"/>
                </a:rPr>
                <a:t>SVR</a:t>
              </a:r>
              <a:endParaRPr lang="en-US" sz="1600" b="1" dirty="0">
                <a:solidFill>
                  <a:srgbClr val="008000"/>
                </a:solidFill>
                <a:latin typeface="Arial" pitchFamily="-112" charset="0"/>
              </a:endParaRPr>
            </a:p>
          </p:txBody>
        </p:sp>
        <p:sp>
          <p:nvSpPr>
            <p:cNvPr id="32" name="Subtitle 3"/>
            <p:cNvSpPr>
              <a:spLocks/>
            </p:cNvSpPr>
            <p:nvPr/>
          </p:nvSpPr>
          <p:spPr bwMode="auto">
            <a:xfrm>
              <a:off x="5351083" y="5108635"/>
              <a:ext cx="1939733" cy="432809"/>
            </a:xfrm>
            <a:prstGeom prst="rect">
              <a:avLst/>
            </a:prstGeom>
            <a:noFill/>
            <a:ln w="9525">
              <a:noFill/>
              <a:miter lim="800000"/>
              <a:headEnd/>
              <a:tailEnd/>
            </a:ln>
          </p:spPr>
          <p:txBody>
            <a:bodyPr anchor="ctr">
              <a:prstTxWarp prst="textNoShape">
                <a:avLst/>
              </a:prstTxWarp>
            </a:bodyPr>
            <a:lstStyle/>
            <a:p>
              <a:pPr marL="342900" indent="-342900" algn="ctr" defTabSz="457200">
                <a:lnSpc>
                  <a:spcPct val="90000"/>
                </a:lnSpc>
                <a:spcBef>
                  <a:spcPct val="20000"/>
                </a:spcBef>
                <a:buClr>
                  <a:srgbClr val="7592A4"/>
                </a:buClr>
              </a:pPr>
              <a:r>
                <a:rPr lang="en-US" sz="1600" b="1" dirty="0" smtClean="0">
                  <a:solidFill>
                    <a:schemeClr val="accent6"/>
                  </a:solidFill>
                  <a:latin typeface="Arial" pitchFamily="-106" charset="0"/>
                </a:rPr>
                <a:t>No SVR</a:t>
              </a:r>
              <a:endParaRPr lang="en-US" sz="1600" b="1" dirty="0">
                <a:solidFill>
                  <a:schemeClr val="accent6"/>
                </a:solidFill>
                <a:latin typeface="Arial" pitchFamily="-112" charset="0"/>
              </a:endParaRPr>
            </a:p>
          </p:txBody>
        </p:sp>
      </p:grpSp>
      <p:sp>
        <p:nvSpPr>
          <p:cNvPr id="2" name="Title 1"/>
          <p:cNvSpPr>
            <a:spLocks noGrp="1"/>
          </p:cNvSpPr>
          <p:nvPr>
            <p:ph type="title"/>
          </p:nvPr>
        </p:nvSpPr>
        <p:spPr/>
        <p:txBody>
          <a:bodyPr>
            <a:noAutofit/>
          </a:bodyPr>
          <a:lstStyle/>
          <a:p>
            <a:r>
              <a:rPr lang="en-US" sz="2400" dirty="0">
                <a:solidFill>
                  <a:schemeClr val="accent5">
                    <a:lumMod val="20000"/>
                    <a:lumOff val="80000"/>
                  </a:schemeClr>
                </a:solidFill>
                <a:latin typeface="Arial" pitchFamily="-106" charset="0"/>
              </a:rPr>
              <a:t>PEG + RBV </a:t>
            </a:r>
            <a:r>
              <a:rPr lang="en-US" sz="2400" i="1" dirty="0">
                <a:solidFill>
                  <a:schemeClr val="accent5">
                    <a:lumMod val="20000"/>
                    <a:lumOff val="80000"/>
                  </a:schemeClr>
                </a:solidFill>
                <a:latin typeface="Arial" pitchFamily="-106" charset="0"/>
              </a:rPr>
              <a:t>versus</a:t>
            </a:r>
            <a:r>
              <a:rPr lang="en-US" sz="2400" dirty="0">
                <a:solidFill>
                  <a:schemeClr val="accent5">
                    <a:lumMod val="20000"/>
                    <a:lumOff val="80000"/>
                  </a:schemeClr>
                </a:solidFill>
                <a:latin typeface="Arial" pitchFamily="-106" charset="0"/>
              </a:rPr>
              <a:t> PEG </a:t>
            </a:r>
            <a:r>
              <a:rPr lang="en-US" sz="2400" i="1" dirty="0">
                <a:solidFill>
                  <a:schemeClr val="accent5">
                    <a:lumMod val="20000"/>
                    <a:lumOff val="80000"/>
                  </a:schemeClr>
                </a:solidFill>
                <a:latin typeface="Arial" pitchFamily="-106" charset="0"/>
              </a:rPr>
              <a:t>versus</a:t>
            </a:r>
            <a:r>
              <a:rPr lang="en-US" sz="2400" dirty="0">
                <a:solidFill>
                  <a:schemeClr val="accent5">
                    <a:lumMod val="20000"/>
                    <a:lumOff val="80000"/>
                  </a:schemeClr>
                </a:solidFill>
                <a:latin typeface="Arial" pitchFamily="-106" charset="0"/>
              </a:rPr>
              <a:t> INF + RBV in HCV &amp; HIV </a:t>
            </a:r>
            <a:r>
              <a:rPr lang="en-US" sz="2400" dirty="0">
                <a:solidFill>
                  <a:srgbClr val="F0EADC"/>
                </a:solidFill>
                <a:latin typeface="Arial" pitchFamily="-106" charset="0"/>
              </a:rPr>
              <a:t/>
            </a:r>
            <a:br>
              <a:rPr lang="en-US" sz="2400" dirty="0">
                <a:solidFill>
                  <a:srgbClr val="F0EADC"/>
                </a:solidFill>
                <a:latin typeface="Arial" pitchFamily="-106" charset="0"/>
              </a:rPr>
            </a:br>
            <a:r>
              <a:rPr lang="en-US" sz="2400" dirty="0" smtClean="0">
                <a:solidFill>
                  <a:srgbClr val="F3F3F3"/>
                </a:solidFill>
                <a:latin typeface="Arial" pitchFamily="-106" charset="0"/>
              </a:rPr>
              <a:t>APRICOT: </a:t>
            </a:r>
            <a:r>
              <a:rPr lang="en-US" sz="2400" dirty="0" smtClean="0">
                <a:solidFill>
                  <a:srgbClr val="FFFFFF"/>
                </a:solidFill>
                <a:latin typeface="Arial" pitchFamily="-112" charset="0"/>
                <a:cs typeface="ＭＳ Ｐゴシック" pitchFamily="-112" charset="-128"/>
              </a:rPr>
              <a:t>Predictive Value of Early Virologic Response</a:t>
            </a:r>
            <a:endParaRPr lang="en-US" sz="2400" dirty="0">
              <a:solidFill>
                <a:srgbClr val="FFFFFF"/>
              </a:solidFill>
            </a:endParaRPr>
          </a:p>
        </p:txBody>
      </p:sp>
      <p:sp>
        <p:nvSpPr>
          <p:cNvPr id="5" name="Text Placeholder 4"/>
          <p:cNvSpPr>
            <a:spLocks noGrp="1"/>
          </p:cNvSpPr>
          <p:nvPr>
            <p:ph type="body" idx="10"/>
          </p:nvPr>
        </p:nvSpPr>
        <p:spPr/>
        <p:txBody>
          <a:bodyPr/>
          <a:lstStyle/>
          <a:p>
            <a:r>
              <a:rPr lang="en-US" dirty="0" smtClean="0"/>
              <a:t>Peginterferon alfa-2a + Ribavirin</a:t>
            </a:r>
            <a:endParaRPr lang="en-US" dirty="0"/>
          </a:p>
        </p:txBody>
      </p:sp>
      <p:sp>
        <p:nvSpPr>
          <p:cNvPr id="7" name="Content Placeholder 6"/>
          <p:cNvSpPr>
            <a:spLocks noGrp="1"/>
          </p:cNvSpPr>
          <p:nvPr>
            <p:ph sz="quarter" idx="13"/>
          </p:nvPr>
        </p:nvSpPr>
        <p:spPr/>
        <p:txBody>
          <a:bodyPr/>
          <a:lstStyle/>
          <a:p>
            <a:r>
              <a:rPr lang="en-US" dirty="0">
                <a:latin typeface="Arial" pitchFamily="-106" charset="0"/>
              </a:rPr>
              <a:t>Source: </a:t>
            </a:r>
            <a:r>
              <a:rPr lang="en-US" dirty="0" err="1">
                <a:latin typeface="Arial" pitchFamily="-106" charset="0"/>
              </a:rPr>
              <a:t>Torriani</a:t>
            </a:r>
            <a:r>
              <a:rPr lang="en-US" dirty="0">
                <a:latin typeface="Arial" pitchFamily="-106" charset="0"/>
              </a:rPr>
              <a:t> FJ, et. al. N </a:t>
            </a:r>
            <a:r>
              <a:rPr lang="en-US" dirty="0" err="1">
                <a:latin typeface="Arial" pitchFamily="-106" charset="0"/>
              </a:rPr>
              <a:t>Engl</a:t>
            </a:r>
            <a:r>
              <a:rPr lang="en-US" dirty="0">
                <a:latin typeface="Arial" pitchFamily="-106" charset="0"/>
              </a:rPr>
              <a:t> J Med. 2004;351:438-50. </a:t>
            </a:r>
            <a:endParaRPr lang="en-US" dirty="0"/>
          </a:p>
        </p:txBody>
      </p:sp>
    </p:spTree>
    <p:extLst>
      <p:ext uri="{BB962C8B-B14F-4D97-AF65-F5344CB8AC3E}">
        <p14:creationId xmlns:p14="http://schemas.microsoft.com/office/powerpoint/2010/main" val="1361637617"/>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sz="quarter" idx="13"/>
          </p:nvPr>
        </p:nvSpPr>
        <p:spPr>
          <a:prstGeom prst="rect">
            <a:avLst/>
          </a:prstGeom>
        </p:spPr>
        <p:txBody>
          <a:bodyPr/>
          <a:lstStyle/>
          <a:p>
            <a:r>
              <a:rPr lang="en-US" dirty="0">
                <a:latin typeface="Arial" pitchFamily="-106" charset="0"/>
              </a:rPr>
              <a:t>Source: </a:t>
            </a:r>
            <a:r>
              <a:rPr lang="en-US" dirty="0" err="1">
                <a:latin typeface="Arial" pitchFamily="-106" charset="0"/>
              </a:rPr>
              <a:t>Torriani</a:t>
            </a:r>
            <a:r>
              <a:rPr lang="en-US" dirty="0">
                <a:latin typeface="Arial" pitchFamily="-106" charset="0"/>
              </a:rPr>
              <a:t> FJ, et. al. N </a:t>
            </a:r>
            <a:r>
              <a:rPr lang="en-US" dirty="0" err="1">
                <a:latin typeface="Arial" pitchFamily="-106" charset="0"/>
              </a:rPr>
              <a:t>Engl</a:t>
            </a:r>
            <a:r>
              <a:rPr lang="en-US" dirty="0">
                <a:latin typeface="Arial" pitchFamily="-106" charset="0"/>
              </a:rPr>
              <a:t> J Med. 2004;351:438-50. </a:t>
            </a:r>
            <a:endParaRPr lang="en-US" dirty="0"/>
          </a:p>
        </p:txBody>
      </p:sp>
      <p:sp>
        <p:nvSpPr>
          <p:cNvPr id="4" name="Title 3"/>
          <p:cNvSpPr>
            <a:spLocks noGrp="1"/>
          </p:cNvSpPr>
          <p:nvPr>
            <p:ph type="title"/>
          </p:nvPr>
        </p:nvSpPr>
        <p:spPr/>
        <p:txBody>
          <a:bodyPr>
            <a:normAutofit/>
          </a:bodyPr>
          <a:lstStyle/>
          <a:p>
            <a:r>
              <a:rPr lang="en-US" sz="2400" dirty="0">
                <a:solidFill>
                  <a:schemeClr val="accent5">
                    <a:lumMod val="20000"/>
                    <a:lumOff val="80000"/>
                  </a:schemeClr>
                </a:solidFill>
                <a:latin typeface="Arial" pitchFamily="-106" charset="0"/>
              </a:rPr>
              <a:t>PEG + RBV </a:t>
            </a:r>
            <a:r>
              <a:rPr lang="en-US" sz="2400" i="1" dirty="0">
                <a:solidFill>
                  <a:schemeClr val="accent5">
                    <a:lumMod val="20000"/>
                    <a:lumOff val="80000"/>
                  </a:schemeClr>
                </a:solidFill>
                <a:latin typeface="Arial" pitchFamily="-106" charset="0"/>
              </a:rPr>
              <a:t>versus</a:t>
            </a:r>
            <a:r>
              <a:rPr lang="en-US" sz="2400" dirty="0">
                <a:solidFill>
                  <a:schemeClr val="accent5">
                    <a:lumMod val="20000"/>
                    <a:lumOff val="80000"/>
                  </a:schemeClr>
                </a:solidFill>
                <a:latin typeface="Arial" pitchFamily="-106" charset="0"/>
              </a:rPr>
              <a:t> PEG </a:t>
            </a:r>
            <a:r>
              <a:rPr lang="en-US" sz="2400" i="1" dirty="0">
                <a:solidFill>
                  <a:schemeClr val="accent5">
                    <a:lumMod val="20000"/>
                    <a:lumOff val="80000"/>
                  </a:schemeClr>
                </a:solidFill>
                <a:latin typeface="Arial" pitchFamily="-106" charset="0"/>
              </a:rPr>
              <a:t>versus</a:t>
            </a:r>
            <a:r>
              <a:rPr lang="en-US" sz="2400" dirty="0">
                <a:solidFill>
                  <a:schemeClr val="accent5">
                    <a:lumMod val="20000"/>
                    <a:lumOff val="80000"/>
                  </a:schemeClr>
                </a:solidFill>
                <a:latin typeface="Arial" pitchFamily="-106" charset="0"/>
              </a:rPr>
              <a:t> INF + </a:t>
            </a:r>
            <a:r>
              <a:rPr lang="en-US" sz="2400" dirty="0" smtClean="0">
                <a:solidFill>
                  <a:schemeClr val="accent5">
                    <a:lumMod val="20000"/>
                    <a:lumOff val="80000"/>
                  </a:schemeClr>
                </a:solidFill>
                <a:latin typeface="Arial" pitchFamily="-106" charset="0"/>
              </a:rPr>
              <a:t>RBV in HCV </a:t>
            </a:r>
            <a:r>
              <a:rPr lang="en-US" sz="2400" dirty="0">
                <a:solidFill>
                  <a:schemeClr val="accent5">
                    <a:lumMod val="20000"/>
                    <a:lumOff val="80000"/>
                  </a:schemeClr>
                </a:solidFill>
                <a:latin typeface="Arial" pitchFamily="-106" charset="0"/>
              </a:rPr>
              <a:t>&amp; HIV </a:t>
            </a:r>
            <a:r>
              <a:rPr lang="en-US" sz="2400" dirty="0">
                <a:solidFill>
                  <a:srgbClr val="F0EADC"/>
                </a:solidFill>
                <a:latin typeface="Arial" pitchFamily="-106" charset="0"/>
              </a:rPr>
              <a:t/>
            </a:r>
            <a:br>
              <a:rPr lang="en-US" sz="2400" dirty="0">
                <a:solidFill>
                  <a:srgbClr val="F0EADC"/>
                </a:solidFill>
                <a:latin typeface="Arial" pitchFamily="-106" charset="0"/>
              </a:rPr>
            </a:br>
            <a:r>
              <a:rPr lang="en-US" sz="2400" dirty="0" smtClean="0">
                <a:solidFill>
                  <a:srgbClr val="F3F3F3"/>
                </a:solidFill>
                <a:latin typeface="Arial" pitchFamily="-106" charset="0"/>
              </a:rPr>
              <a:t>APRICOT Study: Conclusions</a:t>
            </a:r>
            <a:endParaRPr lang="en-US" sz="2400" dirty="0"/>
          </a:p>
        </p:txBody>
      </p:sp>
      <p:graphicFrame>
        <p:nvGraphicFramePr>
          <p:cNvPr id="8" name="Table 7"/>
          <p:cNvGraphicFramePr>
            <a:graphicFrameLocks noGrp="1"/>
          </p:cNvGraphicFramePr>
          <p:nvPr>
            <p:extLst>
              <p:ext uri="{D42A27DB-BD31-4B8C-83A1-F6EECF244321}">
                <p14:modId xmlns:p14="http://schemas.microsoft.com/office/powerpoint/2010/main" val="3026434551"/>
              </p:ext>
            </p:extLst>
          </p:nvPr>
        </p:nvGraphicFramePr>
        <p:xfrm>
          <a:off x="0" y="2362200"/>
          <a:ext cx="9144000" cy="2008632"/>
        </p:xfrm>
        <a:graphic>
          <a:graphicData uri="http://schemas.openxmlformats.org/drawingml/2006/table">
            <a:tbl>
              <a:tblPr firstRow="1" bandRow="1">
                <a:effectLst/>
                <a:tableStyleId>{5C22544A-7EE6-4342-B048-85BDC9FD1C3A}</a:tableStyleId>
              </a:tblPr>
              <a:tblGrid>
                <a:gridCol w="9144000"/>
              </a:tblGrid>
              <a:tr h="2008632">
                <a:tc>
                  <a:txBody>
                    <a:bodyPr/>
                    <a:lstStyle/>
                    <a:p>
                      <a:pPr>
                        <a:lnSpc>
                          <a:spcPts val="3000"/>
                        </a:lnSpc>
                      </a:pPr>
                      <a:r>
                        <a:rPr lang="en-US" sz="2000" b="1" i="0" dirty="0" smtClean="0">
                          <a:solidFill>
                            <a:srgbClr val="800000"/>
                          </a:solidFill>
                          <a:latin typeface="Arial"/>
                          <a:cs typeface="Arial"/>
                        </a:rPr>
                        <a:t>Conclusions</a:t>
                      </a:r>
                      <a:r>
                        <a:rPr lang="en-US" sz="2000" b="0" i="0" dirty="0" smtClean="0">
                          <a:solidFill>
                            <a:schemeClr val="tx1"/>
                          </a:solidFill>
                          <a:latin typeface="Arial"/>
                          <a:cs typeface="Arial"/>
                        </a:rPr>
                        <a:t>: </a:t>
                      </a:r>
                      <a:r>
                        <a:rPr lang="en-US" sz="2000" b="0" dirty="0" smtClean="0">
                          <a:solidFill>
                            <a:srgbClr val="000000"/>
                          </a:solidFill>
                          <a:latin typeface="Arial"/>
                          <a:cs typeface="Arial"/>
                        </a:rPr>
                        <a:t>“</a:t>
                      </a:r>
                      <a:r>
                        <a:rPr lang="en-US" sz="2000" b="0" i="0" u="none" strike="noStrike" kern="1200" baseline="0" dirty="0" smtClean="0">
                          <a:solidFill>
                            <a:srgbClr val="000000"/>
                          </a:solidFill>
                          <a:latin typeface="Arial"/>
                          <a:ea typeface="+mn-ea"/>
                          <a:cs typeface="Arial"/>
                        </a:rPr>
                        <a:t>Among patients infected with both HIV and HCV, the combination of peginterferon alfa-2a plus ribavirin was significantly more effective than either interferon alfa-2a plus ribavirin or peginterferon alfa-2a monotherapy</a:t>
                      </a:r>
                      <a:r>
                        <a:rPr lang="en-US" sz="2000" b="0" dirty="0" smtClean="0">
                          <a:solidFill>
                            <a:srgbClr val="000000"/>
                          </a:solidFill>
                          <a:latin typeface="Arial"/>
                          <a:cs typeface="Arial"/>
                        </a:rPr>
                        <a:t>.”</a:t>
                      </a:r>
                      <a:endParaRPr lang="en-US" sz="2000" b="0" dirty="0">
                        <a:solidFill>
                          <a:srgbClr val="000000"/>
                        </a:solidFill>
                        <a:latin typeface="Arial"/>
                        <a:cs typeface="Arial"/>
                      </a:endParaRPr>
                    </a:p>
                  </a:txBody>
                  <a:tcPr marL="457200" marR="457200" marT="182880" marB="182880" anchor="ctr">
                    <a:lnT w="28575" cap="flat" cmpd="sng" algn="ctr">
                      <a:solidFill>
                        <a:srgbClr val="326496"/>
                      </a:solidFill>
                      <a:prstDash val="solid"/>
                      <a:round/>
                      <a:headEnd type="none" w="med" len="med"/>
                      <a:tailEnd type="none" w="med" len="med"/>
                    </a:lnT>
                    <a:lnB w="28575" cap="flat" cmpd="sng" algn="ctr">
                      <a:solidFill>
                        <a:srgbClr val="326496"/>
                      </a:solidFill>
                      <a:prstDash val="solid"/>
                      <a:round/>
                      <a:headEnd type="none" w="med" len="med"/>
                      <a:tailEnd type="none" w="med" len="med"/>
                    </a:lnB>
                    <a:solidFill>
                      <a:srgbClr val="F0F0F0"/>
                    </a:solidFill>
                  </a:tcPr>
                </a:tc>
              </a:tr>
            </a:tbl>
          </a:graphicData>
        </a:graphic>
      </p:graphicFrame>
    </p:spTree>
    <p:extLst>
      <p:ext uri="{BB962C8B-B14F-4D97-AF65-F5344CB8AC3E}">
        <p14:creationId xmlns:p14="http://schemas.microsoft.com/office/powerpoint/2010/main" val="1609744884"/>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2400" dirty="0" smtClean="0">
                <a:latin typeface="Arial" pitchFamily="-106" charset="0"/>
              </a:rPr>
              <a:t>Peginterferon alfa-2a + </a:t>
            </a:r>
            <a:r>
              <a:rPr lang="en-US" sz="2400" dirty="0">
                <a:latin typeface="Arial" pitchFamily="-106" charset="0"/>
              </a:rPr>
              <a:t>RBV </a:t>
            </a:r>
            <a:r>
              <a:rPr lang="en-US" sz="2400" i="1" dirty="0" smtClean="0">
                <a:latin typeface="Arial" pitchFamily="-106" charset="0"/>
              </a:rPr>
              <a:t>versus</a:t>
            </a:r>
            <a:r>
              <a:rPr lang="en-US" sz="2400" dirty="0" smtClean="0">
                <a:latin typeface="Arial" pitchFamily="-106" charset="0"/>
              </a:rPr>
              <a:t> Interferon alfa</a:t>
            </a:r>
            <a:r>
              <a:rPr lang="en-US" sz="2400" dirty="0">
                <a:latin typeface="Arial" pitchFamily="-106" charset="0"/>
              </a:rPr>
              <a:t>-</a:t>
            </a:r>
            <a:r>
              <a:rPr lang="en-US" sz="2400" dirty="0" smtClean="0">
                <a:latin typeface="Arial" pitchFamily="-106" charset="0"/>
              </a:rPr>
              <a:t>2a + RBV </a:t>
            </a:r>
            <a:br>
              <a:rPr lang="en-US" sz="2400" dirty="0" smtClean="0">
                <a:latin typeface="Arial" pitchFamily="-106" charset="0"/>
              </a:rPr>
            </a:br>
            <a:r>
              <a:rPr lang="en-US" dirty="0" smtClean="0">
                <a:latin typeface="Arial" pitchFamily="-106" charset="0"/>
              </a:rPr>
              <a:t>ACTG 5071</a:t>
            </a:r>
            <a:endParaRPr lang="en-US" dirty="0"/>
          </a:p>
        </p:txBody>
      </p:sp>
      <p:sp>
        <p:nvSpPr>
          <p:cNvPr id="2" name="Text Placeholder 1"/>
          <p:cNvSpPr>
            <a:spLocks noGrp="1"/>
          </p:cNvSpPr>
          <p:nvPr>
            <p:ph type="body" idx="1"/>
          </p:nvPr>
        </p:nvSpPr>
        <p:spPr/>
        <p:txBody>
          <a:bodyPr/>
          <a:lstStyle/>
          <a:p>
            <a:r>
              <a:rPr lang="en-US" b="1" dirty="0" smtClean="0">
                <a:solidFill>
                  <a:schemeClr val="accent5">
                    <a:lumMod val="20000"/>
                    <a:lumOff val="80000"/>
                  </a:schemeClr>
                </a:solidFill>
              </a:rPr>
              <a:t>Phase </a:t>
            </a:r>
            <a:r>
              <a:rPr lang="en-US" b="1" dirty="0">
                <a:solidFill>
                  <a:schemeClr val="accent5">
                    <a:lumMod val="20000"/>
                    <a:lumOff val="80000"/>
                  </a:schemeClr>
                </a:solidFill>
              </a:rPr>
              <a:t>2</a:t>
            </a:r>
          </a:p>
        </p:txBody>
      </p:sp>
      <p:sp>
        <p:nvSpPr>
          <p:cNvPr id="5" name="Rectangle 4"/>
          <p:cNvSpPr/>
          <p:nvPr/>
        </p:nvSpPr>
        <p:spPr>
          <a:xfrm>
            <a:off x="-13512" y="1828801"/>
            <a:ext cx="9180577" cy="371855"/>
          </a:xfrm>
          <a:prstGeom prst="rect">
            <a:avLst/>
          </a:prstGeom>
          <a:solidFill>
            <a:schemeClr val="accent2"/>
          </a:solidFill>
          <a:ln w="6350">
            <a:noFill/>
          </a:ln>
          <a:effectLst/>
        </p:spPr>
        <p:style>
          <a:lnRef idx="1">
            <a:schemeClr val="accent1"/>
          </a:lnRef>
          <a:fillRef idx="3">
            <a:schemeClr val="accent1"/>
          </a:fillRef>
          <a:effectRef idx="2">
            <a:schemeClr val="accent1"/>
          </a:effectRef>
          <a:fontRef idx="minor">
            <a:schemeClr val="lt1"/>
          </a:fontRef>
        </p:style>
        <p:txBody>
          <a:bodyPr lIns="274320" rtlCol="0" anchor="ctr"/>
          <a:lstStyle/>
          <a:p>
            <a:r>
              <a:rPr lang="en-US" sz="1800" dirty="0" smtClean="0">
                <a:solidFill>
                  <a:schemeClr val="bg1"/>
                </a:solidFill>
              </a:rPr>
              <a:t>Treatment</a:t>
            </a:r>
            <a:r>
              <a:rPr lang="en-US" sz="1800" dirty="0">
                <a:solidFill>
                  <a:schemeClr val="bg1"/>
                </a:solidFill>
              </a:rPr>
              <a:t> </a:t>
            </a:r>
            <a:r>
              <a:rPr lang="en-US" sz="1800" dirty="0" smtClean="0">
                <a:solidFill>
                  <a:schemeClr val="bg1"/>
                </a:solidFill>
              </a:rPr>
              <a:t>Naïve, Chronic HCV and HIV</a:t>
            </a:r>
            <a:endParaRPr lang="en-US" sz="1800" dirty="0">
              <a:solidFill>
                <a:schemeClr val="bg1"/>
              </a:solidFill>
            </a:endParaRPr>
          </a:p>
        </p:txBody>
      </p:sp>
      <p:sp>
        <p:nvSpPr>
          <p:cNvPr id="7" name="Rectangle 6"/>
          <p:cNvSpPr/>
          <p:nvPr/>
        </p:nvSpPr>
        <p:spPr>
          <a:xfrm>
            <a:off x="-13512" y="4659540"/>
            <a:ext cx="9180577" cy="371855"/>
          </a:xfrm>
          <a:prstGeom prst="rect">
            <a:avLst/>
          </a:prstGeom>
          <a:solidFill>
            <a:schemeClr val="accent2"/>
          </a:solidFill>
          <a:ln w="6350">
            <a:noFill/>
          </a:ln>
          <a:effectLst/>
        </p:spPr>
        <p:style>
          <a:lnRef idx="1">
            <a:schemeClr val="accent1"/>
          </a:lnRef>
          <a:fillRef idx="3">
            <a:schemeClr val="accent1"/>
          </a:fillRef>
          <a:effectRef idx="2">
            <a:schemeClr val="accent1"/>
          </a:effectRef>
          <a:fontRef idx="minor">
            <a:schemeClr val="lt1"/>
          </a:fontRef>
        </p:style>
        <p:txBody>
          <a:bodyPr lIns="274320" rtlCol="0" anchor="ctr"/>
          <a:lstStyle/>
          <a:p>
            <a:r>
              <a:rPr lang="en-US" sz="1400" dirty="0" smtClean="0">
                <a:latin typeface="Arial" pitchFamily="-106" charset="0"/>
              </a:rPr>
              <a:t>Chung RT, </a:t>
            </a:r>
            <a:r>
              <a:rPr lang="en-US" sz="1400" dirty="0">
                <a:latin typeface="Arial" pitchFamily="-106" charset="0"/>
              </a:rPr>
              <a:t>et. al. N </a:t>
            </a:r>
            <a:r>
              <a:rPr lang="en-US" sz="1400" dirty="0" err="1">
                <a:latin typeface="Arial" pitchFamily="-106" charset="0"/>
              </a:rPr>
              <a:t>Engl</a:t>
            </a:r>
            <a:r>
              <a:rPr lang="en-US" sz="1400" dirty="0">
                <a:latin typeface="Arial" pitchFamily="-106" charset="0"/>
              </a:rPr>
              <a:t> J Med. </a:t>
            </a:r>
            <a:r>
              <a:rPr lang="en-US" sz="1400" dirty="0" smtClean="0">
                <a:latin typeface="Arial" pitchFamily="-106" charset="0"/>
              </a:rPr>
              <a:t>2004;351:451-9. </a:t>
            </a:r>
            <a:endParaRPr lang="en-US" sz="1400" dirty="0">
              <a:cs typeface="Arial"/>
            </a:endParaRPr>
          </a:p>
        </p:txBody>
      </p:sp>
    </p:spTree>
    <p:extLst>
      <p:ext uri="{BB962C8B-B14F-4D97-AF65-F5344CB8AC3E}">
        <p14:creationId xmlns:p14="http://schemas.microsoft.com/office/powerpoint/2010/main" val="14988723"/>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154620" y="6248400"/>
            <a:ext cx="7388319" cy="533400"/>
          </a:xfrm>
        </p:spPr>
        <p:txBody>
          <a:bodyPr/>
          <a:lstStyle/>
          <a:p>
            <a:pPr>
              <a:lnSpc>
                <a:spcPts val="1600"/>
              </a:lnSpc>
            </a:pPr>
            <a:r>
              <a:rPr lang="en-US" sz="1300" b="0" dirty="0" smtClean="0"/>
              <a:t>Reproduced </a:t>
            </a:r>
            <a:r>
              <a:rPr lang="en-US" sz="1300" b="0" dirty="0"/>
              <a:t>with permission from the Massachusetts Medical Society. </a:t>
            </a:r>
            <a:r>
              <a:rPr lang="en-US" sz="1300" b="0" dirty="0" smtClean="0"/>
              <a:t/>
            </a:r>
            <a:br>
              <a:rPr lang="en-US" sz="1300" b="0" dirty="0" smtClean="0"/>
            </a:br>
            <a:r>
              <a:rPr lang="en-US" sz="1300" b="0" dirty="0" smtClean="0"/>
              <a:t>Copyright</a:t>
            </a:r>
            <a:r>
              <a:rPr lang="en-US" sz="1300" b="0" dirty="0"/>
              <a:t>© 2006 Massachusetts Medical Society. All rights reserved</a:t>
            </a:r>
            <a:r>
              <a:rPr lang="en-US" sz="1300" b="0" dirty="0" smtClean="0"/>
              <a:t>.</a:t>
            </a:r>
            <a:endParaRPr lang="en-US" sz="1300" b="0" dirty="0"/>
          </a:p>
        </p:txBody>
      </p:sp>
      <p:sp>
        <p:nvSpPr>
          <p:cNvPr id="3" name="Title 2"/>
          <p:cNvSpPr>
            <a:spLocks noGrp="1"/>
          </p:cNvSpPr>
          <p:nvPr>
            <p:ph type="title" idx="4294967295"/>
          </p:nvPr>
        </p:nvSpPr>
        <p:spPr>
          <a:xfrm>
            <a:off x="0" y="125516"/>
            <a:ext cx="8534400" cy="533400"/>
          </a:xfrm>
          <a:prstGeom prst="rect">
            <a:avLst/>
          </a:prstGeom>
        </p:spPr>
        <p:txBody>
          <a:bodyPr/>
          <a:lstStyle/>
          <a:p>
            <a:pPr algn="l"/>
            <a:r>
              <a:rPr lang="en-US" sz="2000" dirty="0" smtClean="0">
                <a:solidFill>
                  <a:srgbClr val="F0EADC"/>
                </a:solidFill>
              </a:rPr>
              <a:t>    Interferon: Proposed Mechanism of Action</a:t>
            </a:r>
            <a:endParaRPr lang="en-US" sz="2000" dirty="0">
              <a:solidFill>
                <a:srgbClr val="F0EADC"/>
              </a:solidFill>
            </a:endParaRPr>
          </a:p>
        </p:txBody>
      </p:sp>
      <p:sp>
        <p:nvSpPr>
          <p:cNvPr id="6" name="Title 2"/>
          <p:cNvSpPr txBox="1">
            <a:spLocks/>
          </p:cNvSpPr>
          <p:nvPr/>
        </p:nvSpPr>
        <p:spPr>
          <a:xfrm>
            <a:off x="5309340" y="2328673"/>
            <a:ext cx="3834660" cy="1862327"/>
          </a:xfrm>
          <a:prstGeom prst="rect">
            <a:avLst/>
          </a:prstGeom>
          <a:solidFill>
            <a:srgbClr val="FFFFFF">
              <a:alpha val="77000"/>
            </a:srgbClr>
          </a:solidFill>
          <a:ln>
            <a:noFill/>
          </a:ln>
        </p:spPr>
        <p:txBody>
          <a:bodyPr lIns="182880" tIns="91440" rIns="91440" bIns="91440"/>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1800"/>
              </a:lnSpc>
            </a:pPr>
            <a:r>
              <a:rPr lang="en-US" sz="1400" dirty="0"/>
              <a:t>Interferon alfa engages receptors on the surface of the hepatocyte, initiating intracellular signal transduction that prompts the transcription of multiple interferon-stimulated genes (ISGs</a:t>
            </a:r>
            <a:r>
              <a:rPr lang="en-US" sz="1400" dirty="0" smtClean="0"/>
              <a:t>).  These ISGs encode </a:t>
            </a:r>
            <a:r>
              <a:rPr lang="en-US" sz="1400" dirty="0"/>
              <a:t>proteins that can interfere at various stages of the hepatitis C viral life cycle</a:t>
            </a:r>
            <a:r>
              <a:rPr lang="en-US" sz="1400" dirty="0" smtClean="0"/>
              <a:t>.</a:t>
            </a:r>
            <a:endParaRPr lang="en-US" sz="1400" dirty="0">
              <a:solidFill>
                <a:srgbClr val="F0EADC"/>
              </a:solidFill>
            </a:endParaRPr>
          </a:p>
        </p:txBody>
      </p:sp>
      <p:sp>
        <p:nvSpPr>
          <p:cNvPr id="7" name="Content Placeholder 7"/>
          <p:cNvSpPr txBox="1">
            <a:spLocks/>
          </p:cNvSpPr>
          <p:nvPr/>
        </p:nvSpPr>
        <p:spPr>
          <a:xfrm>
            <a:off x="5334000" y="4156239"/>
            <a:ext cx="3810000" cy="768096"/>
          </a:xfrm>
          <a:prstGeom prst="rect">
            <a:avLst/>
          </a:prstGeom>
          <a:solidFill>
            <a:srgbClr val="E1E3EE"/>
          </a:solidFill>
          <a:ln>
            <a:noFill/>
          </a:ln>
        </p:spPr>
        <p:txBody>
          <a:bodyPr vert="horz" anchor="ctr"/>
          <a:lstStyle>
            <a:lvl1pPr marL="0" indent="0" algn="l" defTabSz="914400" rtl="0" eaLnBrk="1" latinLnBrk="0" hangingPunct="1">
              <a:spcBef>
                <a:spcPct val="20000"/>
              </a:spcBef>
              <a:buFont typeface="Arial" pitchFamily="34" charset="0"/>
              <a:buNone/>
              <a:defRPr sz="1400" b="1" kern="1200">
                <a:solidFill>
                  <a:schemeClr val="bg1"/>
                </a:solidFill>
                <a:latin typeface="Arial"/>
                <a:ea typeface="+mn-ea"/>
                <a:cs typeface="Arial"/>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ts val="1600"/>
              </a:lnSpc>
            </a:pPr>
            <a:r>
              <a:rPr lang="en-US" sz="1300" b="0" dirty="0" smtClean="0">
                <a:solidFill>
                  <a:schemeClr val="tx1"/>
                </a:solidFill>
              </a:rPr>
              <a:t>Image reproduced from: </a:t>
            </a:r>
            <a:r>
              <a:rPr lang="en-US" sz="1300" b="0" dirty="0" err="1" smtClean="0">
                <a:solidFill>
                  <a:schemeClr val="tx1"/>
                </a:solidFill>
              </a:rPr>
              <a:t>Hoofnagle</a:t>
            </a:r>
            <a:r>
              <a:rPr lang="en-US" sz="1300" b="0" dirty="0" smtClean="0">
                <a:solidFill>
                  <a:schemeClr val="tx1"/>
                </a:solidFill>
              </a:rPr>
              <a:t> JH, </a:t>
            </a:r>
            <a:r>
              <a:rPr lang="en-US" sz="1300" b="0" dirty="0" err="1" smtClean="0">
                <a:solidFill>
                  <a:schemeClr val="tx1"/>
                </a:solidFill>
              </a:rPr>
              <a:t>Seeff</a:t>
            </a:r>
            <a:r>
              <a:rPr lang="en-US" sz="1300" b="0" dirty="0" smtClean="0">
                <a:solidFill>
                  <a:schemeClr val="tx1"/>
                </a:solidFill>
              </a:rPr>
              <a:t> LB. Peginterferon and ribavirin for chronic hepatitis C. N </a:t>
            </a:r>
            <a:r>
              <a:rPr lang="en-US" sz="1300" b="0" dirty="0" err="1" smtClean="0">
                <a:solidFill>
                  <a:schemeClr val="tx1"/>
                </a:solidFill>
              </a:rPr>
              <a:t>Engl</a:t>
            </a:r>
            <a:r>
              <a:rPr lang="en-US" sz="1300" b="0" dirty="0" smtClean="0">
                <a:solidFill>
                  <a:schemeClr val="tx1"/>
                </a:solidFill>
              </a:rPr>
              <a:t> J Med. 2006;355:2444-51. </a:t>
            </a:r>
            <a:endParaRPr lang="en-US" sz="1300" b="0" dirty="0">
              <a:solidFill>
                <a:schemeClr val="tx1"/>
              </a:solidFill>
            </a:endParaRPr>
          </a:p>
        </p:txBody>
      </p:sp>
      <p:pic>
        <p:nvPicPr>
          <p:cNvPr id="4" name="Picture 3" descr="Peg_INF_Hoofnagle_NEJM_2005.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710" y="620770"/>
            <a:ext cx="5116786" cy="5558101"/>
          </a:xfrm>
          <a:prstGeom prst="rect">
            <a:avLst/>
          </a:prstGeom>
          <a:ln w="19050" cmpd="sng">
            <a:solidFill>
              <a:srgbClr val="001D48"/>
            </a:solidFill>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643881996"/>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Autofit/>
          </a:bodyPr>
          <a:lstStyle/>
          <a:p>
            <a:r>
              <a:rPr lang="en-US" sz="2400" dirty="0" smtClean="0">
                <a:solidFill>
                  <a:schemeClr val="accent5">
                    <a:lumMod val="20000"/>
                    <a:lumOff val="80000"/>
                  </a:schemeClr>
                </a:solidFill>
                <a:latin typeface="Arial" pitchFamily="-106" charset="0"/>
              </a:rPr>
              <a:t>PEG alfa</a:t>
            </a:r>
            <a:r>
              <a:rPr lang="en-US" sz="2400" dirty="0">
                <a:solidFill>
                  <a:schemeClr val="accent5">
                    <a:lumMod val="20000"/>
                    <a:lumOff val="80000"/>
                  </a:schemeClr>
                </a:solidFill>
                <a:latin typeface="Arial" pitchFamily="-106" charset="0"/>
              </a:rPr>
              <a:t>-2a </a:t>
            </a:r>
            <a:r>
              <a:rPr lang="en-US" sz="2400" dirty="0" smtClean="0">
                <a:solidFill>
                  <a:schemeClr val="accent5">
                    <a:lumMod val="20000"/>
                    <a:lumOff val="80000"/>
                  </a:schemeClr>
                </a:solidFill>
                <a:latin typeface="Arial" pitchFamily="-106" charset="0"/>
              </a:rPr>
              <a:t>+ </a:t>
            </a:r>
            <a:r>
              <a:rPr lang="en-US" sz="2400" dirty="0">
                <a:solidFill>
                  <a:schemeClr val="accent5">
                    <a:lumMod val="20000"/>
                    <a:lumOff val="80000"/>
                  </a:schemeClr>
                </a:solidFill>
                <a:latin typeface="Arial" pitchFamily="-106" charset="0"/>
              </a:rPr>
              <a:t>RBV </a:t>
            </a:r>
            <a:r>
              <a:rPr lang="en-US" sz="2400" i="1" dirty="0">
                <a:solidFill>
                  <a:schemeClr val="accent5">
                    <a:lumMod val="20000"/>
                    <a:lumOff val="80000"/>
                  </a:schemeClr>
                </a:solidFill>
                <a:latin typeface="Arial" pitchFamily="-106" charset="0"/>
              </a:rPr>
              <a:t>versus</a:t>
            </a:r>
            <a:r>
              <a:rPr lang="en-US" sz="2400" dirty="0">
                <a:solidFill>
                  <a:schemeClr val="accent5">
                    <a:lumMod val="20000"/>
                    <a:lumOff val="80000"/>
                  </a:schemeClr>
                </a:solidFill>
                <a:latin typeface="Arial" pitchFamily="-106" charset="0"/>
              </a:rPr>
              <a:t> </a:t>
            </a:r>
            <a:r>
              <a:rPr lang="en-US" sz="2400" dirty="0" smtClean="0">
                <a:solidFill>
                  <a:schemeClr val="accent5">
                    <a:lumMod val="20000"/>
                    <a:lumOff val="80000"/>
                  </a:schemeClr>
                </a:solidFill>
                <a:latin typeface="Arial" pitchFamily="-106" charset="0"/>
              </a:rPr>
              <a:t>IFN alfa</a:t>
            </a:r>
            <a:r>
              <a:rPr lang="en-US" sz="2400" dirty="0">
                <a:solidFill>
                  <a:schemeClr val="accent5">
                    <a:lumMod val="20000"/>
                    <a:lumOff val="80000"/>
                  </a:schemeClr>
                </a:solidFill>
                <a:latin typeface="Arial" pitchFamily="-106" charset="0"/>
              </a:rPr>
              <a:t>-2a + </a:t>
            </a:r>
            <a:r>
              <a:rPr lang="en-US" sz="2400" dirty="0" smtClean="0">
                <a:solidFill>
                  <a:schemeClr val="accent5">
                    <a:lumMod val="20000"/>
                    <a:lumOff val="80000"/>
                  </a:schemeClr>
                </a:solidFill>
                <a:latin typeface="Arial" pitchFamily="-106" charset="0"/>
              </a:rPr>
              <a:t>RBV in HCV &amp; HIV </a:t>
            </a:r>
            <a:r>
              <a:rPr lang="en-US" sz="2400" dirty="0" smtClean="0">
                <a:solidFill>
                  <a:srgbClr val="F0EADC"/>
                </a:solidFill>
                <a:latin typeface="Arial" pitchFamily="-106" charset="0"/>
              </a:rPr>
              <a:t/>
            </a:r>
            <a:br>
              <a:rPr lang="en-US" sz="2400" dirty="0" smtClean="0">
                <a:solidFill>
                  <a:srgbClr val="F0EADC"/>
                </a:solidFill>
                <a:latin typeface="Arial" pitchFamily="-106" charset="0"/>
              </a:rPr>
            </a:br>
            <a:r>
              <a:rPr lang="en-US" sz="2400" dirty="0" smtClean="0">
                <a:solidFill>
                  <a:srgbClr val="FFFFFF"/>
                </a:solidFill>
                <a:latin typeface="Arial" pitchFamily="-106" charset="0"/>
              </a:rPr>
              <a:t>ACTG 5071 Study: Features</a:t>
            </a:r>
            <a:endParaRPr lang="en-US" sz="2400" dirty="0">
              <a:solidFill>
                <a:srgbClr val="FFFFFF"/>
              </a:solidFill>
            </a:endParaRPr>
          </a:p>
        </p:txBody>
      </p:sp>
      <p:sp>
        <p:nvSpPr>
          <p:cNvPr id="10" name="Content Placeholder 9"/>
          <p:cNvSpPr>
            <a:spLocks noGrp="1"/>
          </p:cNvSpPr>
          <p:nvPr>
            <p:ph sz="half" idx="2"/>
          </p:nvPr>
        </p:nvSpPr>
        <p:spPr>
          <a:xfrm>
            <a:off x="304800" y="1524000"/>
            <a:ext cx="8515350" cy="4800600"/>
          </a:xfrm>
        </p:spPr>
        <p:txBody>
          <a:bodyPr>
            <a:noAutofit/>
          </a:bodyPr>
          <a:lstStyle/>
          <a:p>
            <a:pPr marL="457200">
              <a:lnSpc>
                <a:spcPts val="2400"/>
              </a:lnSpc>
              <a:spcBef>
                <a:spcPts val="0"/>
              </a:spcBef>
              <a:spcAft>
                <a:spcPts val="1200"/>
              </a:spcAft>
              <a:buClr>
                <a:srgbClr val="2A66B0"/>
              </a:buClr>
              <a:buFont typeface="Arial" pitchFamily="-106" charset="0"/>
              <a:buChar char="•"/>
            </a:pPr>
            <a:r>
              <a:rPr lang="en-US" sz="2000" b="1" dirty="0">
                <a:latin typeface="Arial" pitchFamily="-106" charset="0"/>
                <a:ea typeface="Arial" pitchFamily="-106" charset="0"/>
                <a:cs typeface="Arial" pitchFamily="-106" charset="0"/>
              </a:rPr>
              <a:t>Study</a:t>
            </a:r>
            <a:br>
              <a:rPr lang="en-US" sz="2000" b="1" dirty="0">
                <a:latin typeface="Arial" pitchFamily="-106" charset="0"/>
                <a:ea typeface="Arial" pitchFamily="-106" charset="0"/>
                <a:cs typeface="Arial" pitchFamily="-106" charset="0"/>
              </a:rPr>
            </a:br>
            <a:r>
              <a:rPr lang="en-US" sz="2000" dirty="0">
                <a:latin typeface="Arial" pitchFamily="-106" charset="0"/>
              </a:rPr>
              <a:t>- R</a:t>
            </a:r>
            <a:r>
              <a:rPr lang="en-US" sz="2000" dirty="0" smtClean="0">
                <a:latin typeface="Arial" pitchFamily="-106" charset="0"/>
              </a:rPr>
              <a:t>andomized, placebo-controlled, phase 2 trial</a:t>
            </a:r>
            <a:br>
              <a:rPr lang="en-US" sz="2000" dirty="0" smtClean="0">
                <a:latin typeface="Arial" pitchFamily="-106" charset="0"/>
              </a:rPr>
            </a:br>
            <a:r>
              <a:rPr lang="en-US" sz="2000" dirty="0" smtClean="0">
                <a:latin typeface="Arial" pitchFamily="-106" charset="0"/>
              </a:rPr>
              <a:t>- Conducted at 21 ATG sites in United States</a:t>
            </a:r>
            <a:endParaRPr lang="en-US" sz="2000" dirty="0">
              <a:latin typeface="Arial" pitchFamily="-106" charset="0"/>
              <a:ea typeface="Arial" pitchFamily="-106" charset="0"/>
              <a:cs typeface="Arial" pitchFamily="-106" charset="0"/>
            </a:endParaRPr>
          </a:p>
          <a:p>
            <a:pPr marL="457200">
              <a:lnSpc>
                <a:spcPts val="2400"/>
              </a:lnSpc>
              <a:spcBef>
                <a:spcPts val="0"/>
              </a:spcBef>
              <a:spcAft>
                <a:spcPts val="1200"/>
              </a:spcAft>
              <a:buClr>
                <a:srgbClr val="2A66B0"/>
              </a:buClr>
              <a:buFont typeface="Arial" pitchFamily="-106" charset="0"/>
              <a:buChar char="•"/>
            </a:pPr>
            <a:r>
              <a:rPr lang="en-US" sz="2000" b="1" dirty="0">
                <a:latin typeface="Arial" pitchFamily="-106" charset="0"/>
                <a:ea typeface="Arial" pitchFamily="-106" charset="0"/>
                <a:cs typeface="Arial" pitchFamily="-106" charset="0"/>
              </a:rPr>
              <a:t>Subjects</a:t>
            </a:r>
            <a:br>
              <a:rPr lang="en-US" sz="2000" b="1" dirty="0">
                <a:latin typeface="Arial" pitchFamily="-106" charset="0"/>
                <a:ea typeface="Arial" pitchFamily="-106" charset="0"/>
                <a:cs typeface="Arial" pitchFamily="-106" charset="0"/>
              </a:rPr>
            </a:br>
            <a:r>
              <a:rPr lang="en-US" sz="2000" dirty="0">
                <a:latin typeface="Arial" pitchFamily="-106" charset="0"/>
              </a:rPr>
              <a:t>- N = </a:t>
            </a:r>
            <a:r>
              <a:rPr lang="en-US" sz="2000" dirty="0" smtClean="0">
                <a:latin typeface="Arial" pitchFamily="-106" charset="0"/>
              </a:rPr>
              <a:t>133 chronically infected with both HCV and HIV </a:t>
            </a:r>
            <a:r>
              <a:rPr lang="en-US" sz="2000" dirty="0">
                <a:latin typeface="Arial" pitchFamily="-106" charset="0"/>
              </a:rPr>
              <a:t/>
            </a:r>
            <a:br>
              <a:rPr lang="en-US" sz="2000" dirty="0">
                <a:latin typeface="Arial" pitchFamily="-106" charset="0"/>
              </a:rPr>
            </a:br>
            <a:r>
              <a:rPr lang="en-US" sz="2000" dirty="0">
                <a:latin typeface="Arial" pitchFamily="-106" charset="0"/>
              </a:rPr>
              <a:t>- Treatment </a:t>
            </a:r>
            <a:r>
              <a:rPr lang="en-US" sz="2000" dirty="0" smtClean="0">
                <a:latin typeface="Arial" pitchFamily="-106" charset="0"/>
              </a:rPr>
              <a:t>naïve</a:t>
            </a:r>
            <a:br>
              <a:rPr lang="en-US" sz="2000" dirty="0" smtClean="0">
                <a:latin typeface="Arial" pitchFamily="-106" charset="0"/>
              </a:rPr>
            </a:br>
            <a:r>
              <a:rPr lang="en-US" sz="2000" dirty="0" smtClean="0">
                <a:latin typeface="Arial" pitchFamily="-106" charset="0"/>
              </a:rPr>
              <a:t>- 78% </a:t>
            </a:r>
            <a:r>
              <a:rPr lang="en-US" sz="2000" dirty="0">
                <a:latin typeface="Arial" pitchFamily="-106" charset="0"/>
              </a:rPr>
              <a:t>genotype </a:t>
            </a:r>
            <a:r>
              <a:rPr lang="en-US" sz="2000" dirty="0" smtClean="0">
                <a:latin typeface="Arial" pitchFamily="-106" charset="0"/>
              </a:rPr>
              <a:t>1</a:t>
            </a:r>
            <a:endParaRPr lang="en-US" sz="2000" dirty="0">
              <a:latin typeface="Arial" pitchFamily="-106" charset="0"/>
            </a:endParaRPr>
          </a:p>
          <a:p>
            <a:pPr marL="457200">
              <a:lnSpc>
                <a:spcPts val="2400"/>
              </a:lnSpc>
              <a:spcBef>
                <a:spcPts val="0"/>
              </a:spcBef>
              <a:spcAft>
                <a:spcPts val="1200"/>
              </a:spcAft>
              <a:buClr>
                <a:srgbClr val="2A66B0"/>
              </a:buClr>
              <a:buFont typeface="Arial" pitchFamily="-106" charset="0"/>
              <a:buChar char="•"/>
            </a:pPr>
            <a:r>
              <a:rPr lang="en-US" sz="2000" b="1" dirty="0" smtClean="0">
                <a:latin typeface="Arial" pitchFamily="-106" charset="0"/>
                <a:ea typeface="Arial" pitchFamily="-106" charset="0"/>
                <a:cs typeface="Arial" pitchFamily="-106" charset="0"/>
              </a:rPr>
              <a:t>Regimens </a:t>
            </a:r>
            <a:r>
              <a:rPr lang="en-US" sz="2000" b="1" dirty="0">
                <a:latin typeface="Arial" pitchFamily="-106" charset="0"/>
                <a:ea typeface="Arial" pitchFamily="-106" charset="0"/>
                <a:cs typeface="Arial" pitchFamily="-106" charset="0"/>
              </a:rPr>
              <a:t>(48 Week Treatment)</a:t>
            </a:r>
            <a:r>
              <a:rPr lang="en-US" sz="2000" dirty="0">
                <a:latin typeface="Arial" pitchFamily="-106" charset="0"/>
                <a:ea typeface="Arial" pitchFamily="-106" charset="0"/>
                <a:cs typeface="Arial" pitchFamily="-106" charset="0"/>
              </a:rPr>
              <a:t/>
            </a:r>
            <a:br>
              <a:rPr lang="en-US" sz="2000" dirty="0">
                <a:latin typeface="Arial" pitchFamily="-106" charset="0"/>
                <a:ea typeface="Arial" pitchFamily="-106" charset="0"/>
                <a:cs typeface="Arial" pitchFamily="-106" charset="0"/>
              </a:rPr>
            </a:br>
            <a:r>
              <a:rPr lang="en-US" sz="2000" dirty="0">
                <a:latin typeface="Arial" pitchFamily="-106" charset="0"/>
              </a:rPr>
              <a:t>- Peginterferon alfa-2a 180 µg 1x/week </a:t>
            </a:r>
            <a:r>
              <a:rPr lang="en-US" sz="2000" dirty="0" smtClean="0">
                <a:latin typeface="Arial" pitchFamily="-106" charset="0"/>
              </a:rPr>
              <a:t>+ Ribavirin (dose escalation)</a:t>
            </a:r>
            <a:r>
              <a:rPr lang="en-US" sz="2000" dirty="0">
                <a:latin typeface="Arial" pitchFamily="-106" charset="0"/>
              </a:rPr>
              <a:t/>
            </a:r>
            <a:br>
              <a:rPr lang="en-US" sz="2000" dirty="0">
                <a:latin typeface="Arial" pitchFamily="-106" charset="0"/>
              </a:rPr>
            </a:br>
            <a:r>
              <a:rPr lang="en-US" sz="2000" dirty="0" smtClean="0">
                <a:latin typeface="Arial" pitchFamily="-106" charset="0"/>
              </a:rPr>
              <a:t>- </a:t>
            </a:r>
            <a:r>
              <a:rPr lang="en-US" sz="2000" dirty="0">
                <a:latin typeface="Arial" pitchFamily="-106" charset="0"/>
              </a:rPr>
              <a:t>I</a:t>
            </a:r>
            <a:r>
              <a:rPr lang="en-US" sz="2000" dirty="0" smtClean="0">
                <a:latin typeface="Arial" pitchFamily="-106" charset="0"/>
              </a:rPr>
              <a:t>nterferon </a:t>
            </a:r>
            <a:r>
              <a:rPr lang="en-US" sz="2000" dirty="0">
                <a:latin typeface="Arial" pitchFamily="-106" charset="0"/>
              </a:rPr>
              <a:t>alfa-</a:t>
            </a:r>
            <a:r>
              <a:rPr lang="en-US" sz="2000" dirty="0" smtClean="0">
                <a:latin typeface="Arial" pitchFamily="-106" charset="0"/>
              </a:rPr>
              <a:t>2a: </a:t>
            </a:r>
            <a:r>
              <a:rPr lang="en-US" sz="2000" dirty="0">
                <a:latin typeface="Arial" pitchFamily="-106" charset="0"/>
              </a:rPr>
              <a:t>6</a:t>
            </a:r>
            <a:r>
              <a:rPr lang="en-US" sz="2000" dirty="0" smtClean="0">
                <a:latin typeface="Arial" pitchFamily="-106" charset="0"/>
              </a:rPr>
              <a:t> </a:t>
            </a:r>
            <a:r>
              <a:rPr lang="en-US" sz="2000" dirty="0">
                <a:latin typeface="Arial" pitchFamily="-106" charset="0"/>
              </a:rPr>
              <a:t>million </a:t>
            </a:r>
            <a:r>
              <a:rPr lang="en-US" sz="2000" dirty="0" smtClean="0">
                <a:latin typeface="Arial" pitchFamily="-106" charset="0"/>
              </a:rPr>
              <a:t>IU </a:t>
            </a:r>
            <a:r>
              <a:rPr lang="en-US" sz="2000" dirty="0">
                <a:latin typeface="Arial" pitchFamily="-106" charset="0"/>
              </a:rPr>
              <a:t>3x/</a:t>
            </a:r>
            <a:r>
              <a:rPr lang="en-US" sz="2000" dirty="0" smtClean="0">
                <a:latin typeface="Arial" pitchFamily="-106" charset="0"/>
              </a:rPr>
              <a:t>week, </a:t>
            </a:r>
            <a:r>
              <a:rPr lang="en-US" sz="2000" dirty="0">
                <a:latin typeface="Arial" pitchFamily="-106" charset="0"/>
              </a:rPr>
              <a:t>then </a:t>
            </a:r>
            <a:r>
              <a:rPr lang="en-US" sz="2000" dirty="0" smtClean="0">
                <a:latin typeface="Arial" pitchFamily="-106" charset="0"/>
              </a:rPr>
              <a:t>3 </a:t>
            </a:r>
            <a:r>
              <a:rPr lang="en-US" sz="2000" dirty="0">
                <a:latin typeface="Arial" pitchFamily="-106" charset="0"/>
              </a:rPr>
              <a:t>million IU 3x/week + </a:t>
            </a:r>
            <a:br>
              <a:rPr lang="en-US" sz="2000" dirty="0">
                <a:latin typeface="Arial" pitchFamily="-106" charset="0"/>
              </a:rPr>
            </a:br>
            <a:r>
              <a:rPr lang="en-US" sz="2000" dirty="0" smtClean="0">
                <a:latin typeface="Arial" pitchFamily="-106" charset="0"/>
              </a:rPr>
              <a:t>  </a:t>
            </a:r>
            <a:r>
              <a:rPr lang="en-US" sz="2000" dirty="0">
                <a:latin typeface="Arial" pitchFamily="-106" charset="0"/>
              </a:rPr>
              <a:t>Ribavirin (dose escalation</a:t>
            </a:r>
            <a:r>
              <a:rPr lang="en-US" sz="2000" dirty="0" smtClean="0">
                <a:latin typeface="Arial" pitchFamily="-106" charset="0"/>
              </a:rPr>
              <a:t>)</a:t>
            </a:r>
          </a:p>
          <a:p>
            <a:pPr marL="457200">
              <a:lnSpc>
                <a:spcPts val="2400"/>
              </a:lnSpc>
              <a:spcBef>
                <a:spcPts val="0"/>
              </a:spcBef>
              <a:spcAft>
                <a:spcPts val="1200"/>
              </a:spcAft>
              <a:buClr>
                <a:srgbClr val="2A66B0"/>
              </a:buClr>
              <a:buFont typeface="Arial" pitchFamily="-106" charset="0"/>
              <a:buChar char="•"/>
            </a:pPr>
            <a:r>
              <a:rPr lang="en-US" sz="2000" b="1" dirty="0" smtClean="0">
                <a:latin typeface="Arial" pitchFamily="-106" charset="0"/>
                <a:ea typeface="Arial" pitchFamily="-106" charset="0"/>
                <a:cs typeface="Arial" pitchFamily="-106" charset="0"/>
              </a:rPr>
              <a:t>Primary </a:t>
            </a:r>
            <a:r>
              <a:rPr lang="en-US" sz="2000" b="1" dirty="0">
                <a:latin typeface="Arial" pitchFamily="-106" charset="0"/>
                <a:ea typeface="Arial" pitchFamily="-106" charset="0"/>
                <a:cs typeface="Arial" pitchFamily="-106" charset="0"/>
              </a:rPr>
              <a:t>Endpoint</a:t>
            </a:r>
            <a:br>
              <a:rPr lang="en-US" sz="2000" b="1" dirty="0">
                <a:latin typeface="Arial" pitchFamily="-106" charset="0"/>
                <a:ea typeface="Arial" pitchFamily="-106" charset="0"/>
                <a:cs typeface="Arial" pitchFamily="-106" charset="0"/>
              </a:rPr>
            </a:br>
            <a:r>
              <a:rPr lang="en-US" sz="2000" dirty="0">
                <a:latin typeface="Arial" pitchFamily="-106" charset="0"/>
              </a:rPr>
              <a:t>- Undetectable </a:t>
            </a:r>
            <a:r>
              <a:rPr lang="en-US" sz="2000" dirty="0" smtClean="0">
                <a:latin typeface="Arial" pitchFamily="-106" charset="0"/>
              </a:rPr>
              <a:t>HCV </a:t>
            </a:r>
            <a:r>
              <a:rPr lang="en-US" sz="2000" dirty="0">
                <a:latin typeface="Arial" pitchFamily="-106" charset="0"/>
              </a:rPr>
              <a:t>RNA (&lt; 50 IU/ml</a:t>
            </a:r>
            <a:r>
              <a:rPr lang="en-US" sz="2000" dirty="0" smtClean="0">
                <a:latin typeface="Arial" pitchFamily="-106" charset="0"/>
              </a:rPr>
              <a:t>) </a:t>
            </a:r>
            <a:r>
              <a:rPr lang="en-US" sz="2000" dirty="0">
                <a:latin typeface="Arial" pitchFamily="-106" charset="0"/>
              </a:rPr>
              <a:t>24 weeks after </a:t>
            </a:r>
            <a:r>
              <a:rPr lang="en-US" sz="2000" smtClean="0">
                <a:latin typeface="Arial" pitchFamily="-106" charset="0"/>
              </a:rPr>
              <a:t>stopping Rx</a:t>
            </a:r>
            <a:endParaRPr lang="en-US" sz="2000" dirty="0">
              <a:latin typeface="Arial" pitchFamily="-106" charset="0"/>
            </a:endParaRPr>
          </a:p>
          <a:p>
            <a:pPr>
              <a:lnSpc>
                <a:spcPts val="2400"/>
              </a:lnSpc>
              <a:spcBef>
                <a:spcPts val="0"/>
              </a:spcBef>
              <a:spcAft>
                <a:spcPts val="1200"/>
              </a:spcAft>
            </a:pPr>
            <a:endParaRPr lang="en-US" sz="2000" dirty="0"/>
          </a:p>
        </p:txBody>
      </p:sp>
      <p:sp>
        <p:nvSpPr>
          <p:cNvPr id="12" name="Text Placeholder 11"/>
          <p:cNvSpPr>
            <a:spLocks noGrp="1"/>
          </p:cNvSpPr>
          <p:nvPr>
            <p:ph sz="quarter" idx="13"/>
          </p:nvPr>
        </p:nvSpPr>
        <p:spPr>
          <a:prstGeom prst="rect">
            <a:avLst/>
          </a:prstGeom>
        </p:spPr>
        <p:txBody>
          <a:bodyPr/>
          <a:lstStyle/>
          <a:p>
            <a:r>
              <a:rPr lang="en-US" dirty="0">
                <a:latin typeface="Arial" pitchFamily="-106" charset="0"/>
              </a:rPr>
              <a:t>Source: Chung RT, et. al. N </a:t>
            </a:r>
            <a:r>
              <a:rPr lang="en-US" dirty="0" err="1">
                <a:latin typeface="Arial" pitchFamily="-106" charset="0"/>
              </a:rPr>
              <a:t>Engl</a:t>
            </a:r>
            <a:r>
              <a:rPr lang="en-US" dirty="0">
                <a:latin typeface="Arial" pitchFamily="-106" charset="0"/>
              </a:rPr>
              <a:t> J Med. 2004;351:451-9. </a:t>
            </a:r>
            <a:endParaRPr lang="en-US" dirty="0"/>
          </a:p>
        </p:txBody>
      </p:sp>
    </p:spTree>
    <p:extLst>
      <p:ext uri="{BB962C8B-B14F-4D97-AF65-F5344CB8AC3E}">
        <p14:creationId xmlns:p14="http://schemas.microsoft.com/office/powerpoint/2010/main" val="1614000807"/>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Straight Connector 24"/>
          <p:cNvCxnSpPr/>
          <p:nvPr/>
        </p:nvCxnSpPr>
        <p:spPr>
          <a:xfrm>
            <a:off x="6075600" y="2586260"/>
            <a:ext cx="1572766" cy="0"/>
          </a:xfrm>
          <a:prstGeom prst="line">
            <a:avLst/>
          </a:prstGeom>
          <a:ln w="190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0" name="Rectangle 19"/>
          <p:cNvSpPr/>
          <p:nvPr/>
        </p:nvSpPr>
        <p:spPr>
          <a:xfrm>
            <a:off x="-11340" y="1447800"/>
            <a:ext cx="9162288" cy="375669"/>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sz="1600" dirty="0">
              <a:solidFill>
                <a:srgbClr val="000000"/>
              </a:solidFill>
              <a:latin typeface="Arial"/>
              <a:cs typeface="Arial"/>
            </a:endParaRPr>
          </a:p>
        </p:txBody>
      </p:sp>
      <p:sp>
        <p:nvSpPr>
          <p:cNvPr id="17" name="Rectangle 2"/>
          <p:cNvSpPr>
            <a:spLocks noChangeArrowheads="1"/>
          </p:cNvSpPr>
          <p:nvPr/>
        </p:nvSpPr>
        <p:spPr bwMode="auto">
          <a:xfrm>
            <a:off x="2242579" y="2217960"/>
            <a:ext cx="3840265" cy="731520"/>
          </a:xfrm>
          <a:prstGeom prst="rect">
            <a:avLst/>
          </a:prstGeom>
          <a:solidFill>
            <a:schemeClr val="accent1">
              <a:lumMod val="40000"/>
              <a:lumOff val="60000"/>
            </a:schemeClr>
          </a:solidFill>
          <a:ln w="19050">
            <a:solidFill>
              <a:schemeClr val="tx1"/>
            </a:solidFill>
            <a:miter lim="800000"/>
            <a:headEnd/>
            <a:tailEnd/>
          </a:ln>
          <a:scene3d>
            <a:camera prst="orthographicFront"/>
            <a:lightRig rig="threePt" dir="t"/>
          </a:scene3d>
          <a:sp3d>
            <a:bevelT/>
          </a:sp3d>
        </p:spPr>
        <p:txBody>
          <a:bodyPr wrap="none" anchor="ctr">
            <a:prstTxWarp prst="textNoShape">
              <a:avLst/>
            </a:prstTxWarp>
          </a:bodyPr>
          <a:lstStyle/>
          <a:p>
            <a:pPr algn="ctr"/>
            <a:r>
              <a:rPr lang="en-US" sz="1800" b="1" dirty="0" smtClean="0">
                <a:solidFill>
                  <a:srgbClr val="000000"/>
                </a:solidFill>
                <a:latin typeface="Arial" pitchFamily="-106" charset="0"/>
                <a:ea typeface="Arial" pitchFamily="-106" charset="0"/>
                <a:cs typeface="Arial" pitchFamily="-106" charset="0"/>
              </a:rPr>
              <a:t>Peginterferon alfa-2a</a:t>
            </a:r>
            <a:r>
              <a:rPr lang="en-US" sz="1800" dirty="0" smtClean="0">
                <a:solidFill>
                  <a:srgbClr val="000000"/>
                </a:solidFill>
                <a:latin typeface="Arial" pitchFamily="-106" charset="0"/>
                <a:ea typeface="Arial" pitchFamily="-106" charset="0"/>
                <a:cs typeface="Arial" pitchFamily="-106" charset="0"/>
              </a:rPr>
              <a:t> +</a:t>
            </a:r>
            <a:r>
              <a:rPr lang="en-US" sz="1800" dirty="0">
                <a:solidFill>
                  <a:srgbClr val="000000"/>
                </a:solidFill>
                <a:latin typeface="Arial" pitchFamily="-106" charset="0"/>
                <a:ea typeface="Arial" pitchFamily="-106" charset="0"/>
                <a:cs typeface="Arial" pitchFamily="-106" charset="0"/>
              </a:rPr>
              <a:t> </a:t>
            </a:r>
            <a:r>
              <a:rPr lang="en-US" sz="1800" b="1" dirty="0" smtClean="0">
                <a:solidFill>
                  <a:srgbClr val="000000"/>
                </a:solidFill>
                <a:latin typeface="Arial" pitchFamily="-106" charset="0"/>
                <a:ea typeface="Arial" pitchFamily="-106" charset="0"/>
                <a:cs typeface="Arial" pitchFamily="-106" charset="0"/>
              </a:rPr>
              <a:t>Ribavirin</a:t>
            </a:r>
            <a:endParaRPr lang="en-US" sz="1800" dirty="0">
              <a:solidFill>
                <a:srgbClr val="000000"/>
              </a:solidFill>
              <a:latin typeface="Arial" pitchFamily="-106" charset="0"/>
              <a:ea typeface="Arial" pitchFamily="-106" charset="0"/>
              <a:cs typeface="Arial" pitchFamily="-106" charset="0"/>
            </a:endParaRPr>
          </a:p>
        </p:txBody>
      </p:sp>
      <p:sp>
        <p:nvSpPr>
          <p:cNvPr id="18" name="Rectangle 3"/>
          <p:cNvSpPr>
            <a:spLocks noChangeArrowheads="1"/>
          </p:cNvSpPr>
          <p:nvPr/>
        </p:nvSpPr>
        <p:spPr bwMode="auto">
          <a:xfrm>
            <a:off x="2242579" y="3505200"/>
            <a:ext cx="3840265" cy="731520"/>
          </a:xfrm>
          <a:prstGeom prst="rect">
            <a:avLst/>
          </a:prstGeom>
          <a:solidFill>
            <a:schemeClr val="accent2">
              <a:lumMod val="40000"/>
              <a:lumOff val="60000"/>
            </a:schemeClr>
          </a:solidFill>
          <a:ln w="19050">
            <a:solidFill>
              <a:schemeClr val="tx1"/>
            </a:solidFill>
            <a:miter lim="800000"/>
            <a:headEnd/>
            <a:tailEnd/>
          </a:ln>
          <a:scene3d>
            <a:camera prst="orthographicFront"/>
            <a:lightRig rig="threePt" dir="t"/>
          </a:scene3d>
          <a:sp3d>
            <a:bevelT/>
          </a:sp3d>
        </p:spPr>
        <p:txBody>
          <a:bodyPr wrap="none" anchor="ctr">
            <a:prstTxWarp prst="textNoShape">
              <a:avLst/>
            </a:prstTxWarp>
          </a:bodyPr>
          <a:lstStyle/>
          <a:p>
            <a:pPr algn="ctr"/>
            <a:r>
              <a:rPr lang="en-US" sz="1800" b="1" dirty="0" smtClean="0">
                <a:solidFill>
                  <a:srgbClr val="000000"/>
                </a:solidFill>
                <a:latin typeface="Arial" pitchFamily="-106" charset="0"/>
                <a:ea typeface="Arial" pitchFamily="-106" charset="0"/>
                <a:cs typeface="Arial" pitchFamily="-106" charset="0"/>
              </a:rPr>
              <a:t>Interferon alfa-2a</a:t>
            </a:r>
            <a:r>
              <a:rPr lang="en-US" sz="1800" dirty="0" smtClean="0">
                <a:solidFill>
                  <a:srgbClr val="000000"/>
                </a:solidFill>
                <a:latin typeface="Arial" pitchFamily="-106" charset="0"/>
                <a:ea typeface="Arial" pitchFamily="-106" charset="0"/>
                <a:cs typeface="Arial" pitchFamily="-106" charset="0"/>
              </a:rPr>
              <a:t> +</a:t>
            </a:r>
            <a:r>
              <a:rPr lang="en-US" sz="1800" dirty="0">
                <a:solidFill>
                  <a:srgbClr val="000000"/>
                </a:solidFill>
                <a:latin typeface="Arial" pitchFamily="-106" charset="0"/>
                <a:ea typeface="Arial" pitchFamily="-106" charset="0"/>
                <a:cs typeface="Arial" pitchFamily="-106" charset="0"/>
              </a:rPr>
              <a:t> </a:t>
            </a:r>
            <a:r>
              <a:rPr lang="en-US" sz="1800" b="1" dirty="0" smtClean="0">
                <a:solidFill>
                  <a:srgbClr val="000000"/>
                </a:solidFill>
                <a:latin typeface="Arial" pitchFamily="-106" charset="0"/>
                <a:ea typeface="Arial" pitchFamily="-106" charset="0"/>
                <a:cs typeface="Arial" pitchFamily="-106" charset="0"/>
              </a:rPr>
              <a:t>Ribavirin</a:t>
            </a:r>
            <a:endParaRPr lang="en-US" sz="1800" dirty="0">
              <a:solidFill>
                <a:srgbClr val="000000"/>
              </a:solidFill>
              <a:latin typeface="Arial" pitchFamily="-106" charset="0"/>
              <a:ea typeface="Arial" pitchFamily="-106" charset="0"/>
              <a:cs typeface="Arial" pitchFamily="-106" charset="0"/>
            </a:endParaRPr>
          </a:p>
        </p:txBody>
      </p:sp>
      <p:sp>
        <p:nvSpPr>
          <p:cNvPr id="30" name="Line 13"/>
          <p:cNvSpPr>
            <a:spLocks noChangeShapeType="1"/>
          </p:cNvSpPr>
          <p:nvPr/>
        </p:nvSpPr>
        <p:spPr bwMode="auto">
          <a:xfrm>
            <a:off x="2234755" y="1814280"/>
            <a:ext cx="0" cy="256032"/>
          </a:xfrm>
          <a:prstGeom prst="line">
            <a:avLst/>
          </a:prstGeom>
          <a:noFill/>
          <a:ln w="28575" cap="flat" cmpd="sng" algn="ctr">
            <a:solidFill>
              <a:schemeClr val="tx1"/>
            </a:solidFill>
            <a:prstDash val="solid"/>
            <a:round/>
            <a:headEnd type="none" w="med" len="med"/>
            <a:tailEnd type="triangle" w="med" len="med"/>
          </a:ln>
        </p:spPr>
        <p:txBody>
          <a:bodyPr>
            <a:prstTxWarp prst="textNoShape">
              <a:avLst/>
            </a:prstTxWarp>
          </a:bodyPr>
          <a:lstStyle/>
          <a:p>
            <a:endParaRPr lang="en-US" dirty="0"/>
          </a:p>
        </p:txBody>
      </p:sp>
      <p:sp>
        <p:nvSpPr>
          <p:cNvPr id="33" name="Text Box 20"/>
          <p:cNvSpPr txBox="1">
            <a:spLocks noChangeArrowheads="1"/>
          </p:cNvSpPr>
          <p:nvPr/>
        </p:nvSpPr>
        <p:spPr bwMode="auto">
          <a:xfrm>
            <a:off x="5764440" y="1475920"/>
            <a:ext cx="548640" cy="318036"/>
          </a:xfrm>
          <a:prstGeom prst="rect">
            <a:avLst/>
          </a:prstGeom>
          <a:noFill/>
          <a:ln w="9525">
            <a:noFill/>
            <a:miter lim="800000"/>
            <a:headEnd/>
            <a:tailEnd/>
          </a:ln>
        </p:spPr>
        <p:txBody>
          <a:bodyPr>
            <a:prstTxWarp prst="textNoShape">
              <a:avLst/>
            </a:prstTxWarp>
            <a:spAutoFit/>
          </a:bodyPr>
          <a:lstStyle/>
          <a:p>
            <a:pPr algn="ctr">
              <a:lnSpc>
                <a:spcPct val="90000"/>
              </a:lnSpc>
            </a:pPr>
            <a:r>
              <a:rPr lang="en-US" sz="1600" dirty="0" smtClean="0">
                <a:solidFill>
                  <a:schemeClr val="tx1"/>
                </a:solidFill>
                <a:latin typeface="Arial" pitchFamily="-106" charset="0"/>
                <a:ea typeface="Arial" pitchFamily="-106" charset="0"/>
                <a:cs typeface="Arial" pitchFamily="-106" charset="0"/>
              </a:rPr>
              <a:t>48</a:t>
            </a:r>
            <a:endParaRPr lang="en-US" sz="1600" dirty="0">
              <a:solidFill>
                <a:schemeClr val="tx1"/>
              </a:solidFill>
              <a:latin typeface="Arial" pitchFamily="-106" charset="0"/>
              <a:ea typeface="Arial" pitchFamily="-106" charset="0"/>
              <a:cs typeface="Arial" pitchFamily="-106" charset="0"/>
            </a:endParaRPr>
          </a:p>
        </p:txBody>
      </p:sp>
      <p:sp>
        <p:nvSpPr>
          <p:cNvPr id="34" name="Text Box 20"/>
          <p:cNvSpPr txBox="1">
            <a:spLocks noChangeArrowheads="1"/>
          </p:cNvSpPr>
          <p:nvPr/>
        </p:nvSpPr>
        <p:spPr bwMode="auto">
          <a:xfrm>
            <a:off x="7726140" y="1475920"/>
            <a:ext cx="548640" cy="318036"/>
          </a:xfrm>
          <a:prstGeom prst="rect">
            <a:avLst/>
          </a:prstGeom>
          <a:noFill/>
          <a:ln w="9525">
            <a:noFill/>
            <a:miter lim="800000"/>
            <a:headEnd/>
            <a:tailEnd/>
          </a:ln>
        </p:spPr>
        <p:txBody>
          <a:bodyPr>
            <a:prstTxWarp prst="textNoShape">
              <a:avLst/>
            </a:prstTxWarp>
            <a:spAutoFit/>
          </a:bodyPr>
          <a:lstStyle/>
          <a:p>
            <a:pPr algn="ctr">
              <a:lnSpc>
                <a:spcPct val="90000"/>
              </a:lnSpc>
            </a:pPr>
            <a:r>
              <a:rPr lang="en-US" sz="1600" dirty="0" smtClean="0">
                <a:solidFill>
                  <a:schemeClr val="tx1"/>
                </a:solidFill>
                <a:latin typeface="Arial" pitchFamily="-106" charset="0"/>
                <a:ea typeface="Arial" pitchFamily="-106" charset="0"/>
                <a:cs typeface="Arial" pitchFamily="-106" charset="0"/>
              </a:rPr>
              <a:t>72</a:t>
            </a:r>
            <a:endParaRPr lang="en-US" sz="1600" dirty="0">
              <a:solidFill>
                <a:schemeClr val="tx1"/>
              </a:solidFill>
              <a:latin typeface="Arial" pitchFamily="-106" charset="0"/>
              <a:ea typeface="Arial" pitchFamily="-106" charset="0"/>
              <a:cs typeface="Arial" pitchFamily="-106" charset="0"/>
            </a:endParaRPr>
          </a:p>
        </p:txBody>
      </p:sp>
      <p:sp>
        <p:nvSpPr>
          <p:cNvPr id="35" name="Text Box 20"/>
          <p:cNvSpPr txBox="1">
            <a:spLocks noChangeArrowheads="1"/>
          </p:cNvSpPr>
          <p:nvPr/>
        </p:nvSpPr>
        <p:spPr bwMode="auto">
          <a:xfrm>
            <a:off x="1963980" y="1475920"/>
            <a:ext cx="548640" cy="318036"/>
          </a:xfrm>
          <a:prstGeom prst="rect">
            <a:avLst/>
          </a:prstGeom>
          <a:noFill/>
          <a:ln w="9525">
            <a:noFill/>
            <a:miter lim="800000"/>
            <a:headEnd/>
            <a:tailEnd/>
          </a:ln>
        </p:spPr>
        <p:txBody>
          <a:bodyPr>
            <a:prstTxWarp prst="textNoShape">
              <a:avLst/>
            </a:prstTxWarp>
            <a:spAutoFit/>
          </a:bodyPr>
          <a:lstStyle/>
          <a:p>
            <a:pPr algn="ctr">
              <a:lnSpc>
                <a:spcPct val="90000"/>
              </a:lnSpc>
            </a:pPr>
            <a:r>
              <a:rPr lang="en-US" sz="1600" dirty="0" smtClean="0">
                <a:solidFill>
                  <a:schemeClr val="tx1"/>
                </a:solidFill>
                <a:latin typeface="Arial" pitchFamily="-106" charset="0"/>
                <a:ea typeface="Arial" pitchFamily="-106" charset="0"/>
                <a:cs typeface="Arial" pitchFamily="-106" charset="0"/>
              </a:rPr>
              <a:t>0</a:t>
            </a:r>
            <a:endParaRPr lang="en-US" sz="1600" dirty="0">
              <a:solidFill>
                <a:schemeClr val="tx1"/>
              </a:solidFill>
              <a:latin typeface="Arial" pitchFamily="-106" charset="0"/>
              <a:ea typeface="Arial" pitchFamily="-106" charset="0"/>
              <a:cs typeface="Arial" pitchFamily="-106" charset="0"/>
            </a:endParaRPr>
          </a:p>
        </p:txBody>
      </p:sp>
      <p:sp>
        <p:nvSpPr>
          <p:cNvPr id="39" name="Line 13"/>
          <p:cNvSpPr>
            <a:spLocks noChangeShapeType="1"/>
          </p:cNvSpPr>
          <p:nvPr/>
        </p:nvSpPr>
        <p:spPr bwMode="auto">
          <a:xfrm>
            <a:off x="6064478" y="1814280"/>
            <a:ext cx="0" cy="256032"/>
          </a:xfrm>
          <a:prstGeom prst="line">
            <a:avLst/>
          </a:prstGeom>
          <a:noFill/>
          <a:ln w="28575" cap="flat" cmpd="sng" algn="ctr">
            <a:solidFill>
              <a:schemeClr val="tx1"/>
            </a:solidFill>
            <a:prstDash val="solid"/>
            <a:round/>
            <a:headEnd type="none" w="med" len="med"/>
            <a:tailEnd type="triangle" w="med" len="med"/>
          </a:ln>
        </p:spPr>
        <p:txBody>
          <a:bodyPr>
            <a:prstTxWarp prst="textNoShape">
              <a:avLst/>
            </a:prstTxWarp>
          </a:bodyPr>
          <a:lstStyle/>
          <a:p>
            <a:endParaRPr lang="en-US" dirty="0"/>
          </a:p>
        </p:txBody>
      </p:sp>
      <p:sp>
        <p:nvSpPr>
          <p:cNvPr id="41" name="Line 13"/>
          <p:cNvSpPr>
            <a:spLocks noChangeShapeType="1"/>
          </p:cNvSpPr>
          <p:nvPr/>
        </p:nvSpPr>
        <p:spPr bwMode="auto">
          <a:xfrm>
            <a:off x="8013018" y="1826980"/>
            <a:ext cx="0" cy="256032"/>
          </a:xfrm>
          <a:prstGeom prst="line">
            <a:avLst/>
          </a:prstGeom>
          <a:noFill/>
          <a:ln w="28575" cap="flat" cmpd="sng" algn="ctr">
            <a:solidFill>
              <a:schemeClr val="tx1"/>
            </a:solidFill>
            <a:prstDash val="solid"/>
            <a:round/>
            <a:headEnd type="none" w="med" len="med"/>
            <a:tailEnd type="triangle" w="med" len="med"/>
          </a:ln>
        </p:spPr>
        <p:txBody>
          <a:bodyPr>
            <a:prstTxWarp prst="textNoShape">
              <a:avLst/>
            </a:prstTxWarp>
          </a:bodyPr>
          <a:lstStyle/>
          <a:p>
            <a:endParaRPr lang="en-US" dirty="0"/>
          </a:p>
        </p:txBody>
      </p:sp>
      <p:sp>
        <p:nvSpPr>
          <p:cNvPr id="45" name="Text Box 20"/>
          <p:cNvSpPr txBox="1">
            <a:spLocks noChangeArrowheads="1"/>
          </p:cNvSpPr>
          <p:nvPr/>
        </p:nvSpPr>
        <p:spPr bwMode="auto">
          <a:xfrm>
            <a:off x="918702" y="1498600"/>
            <a:ext cx="1189038" cy="318036"/>
          </a:xfrm>
          <a:prstGeom prst="rect">
            <a:avLst/>
          </a:prstGeom>
          <a:noFill/>
          <a:ln w="9525">
            <a:noFill/>
            <a:miter lim="800000"/>
            <a:headEnd/>
            <a:tailEnd/>
          </a:ln>
        </p:spPr>
        <p:txBody>
          <a:bodyPr>
            <a:prstTxWarp prst="textNoShape">
              <a:avLst/>
            </a:prstTxWarp>
            <a:spAutoFit/>
          </a:bodyPr>
          <a:lstStyle/>
          <a:p>
            <a:pPr algn="ctr">
              <a:lnSpc>
                <a:spcPct val="90000"/>
              </a:lnSpc>
            </a:pPr>
            <a:r>
              <a:rPr lang="en-US" sz="1600" dirty="0" smtClean="0">
                <a:solidFill>
                  <a:schemeClr val="tx1"/>
                </a:solidFill>
                <a:latin typeface="Arial" pitchFamily="-106" charset="0"/>
                <a:ea typeface="Arial" pitchFamily="-106" charset="0"/>
                <a:cs typeface="Arial" pitchFamily="-106" charset="0"/>
              </a:rPr>
              <a:t>Week</a:t>
            </a:r>
            <a:endParaRPr lang="en-US" sz="1600" dirty="0">
              <a:solidFill>
                <a:schemeClr val="tx1"/>
              </a:solidFill>
              <a:latin typeface="Arial" pitchFamily="-106" charset="0"/>
              <a:ea typeface="Arial" pitchFamily="-106" charset="0"/>
              <a:cs typeface="Arial" pitchFamily="-106" charset="0"/>
            </a:endParaRPr>
          </a:p>
        </p:txBody>
      </p:sp>
      <p:sp>
        <p:nvSpPr>
          <p:cNvPr id="4" name="Text Placeholder 3"/>
          <p:cNvSpPr>
            <a:spLocks noGrp="1"/>
          </p:cNvSpPr>
          <p:nvPr>
            <p:ph sz="quarter" idx="13"/>
          </p:nvPr>
        </p:nvSpPr>
        <p:spPr>
          <a:prstGeom prst="rect">
            <a:avLst/>
          </a:prstGeom>
        </p:spPr>
        <p:txBody>
          <a:bodyPr/>
          <a:lstStyle/>
          <a:p>
            <a:r>
              <a:rPr lang="en-US" dirty="0">
                <a:latin typeface="Arial" pitchFamily="-106" charset="0"/>
              </a:rPr>
              <a:t>Source: Chung RT, et. al. N </a:t>
            </a:r>
            <a:r>
              <a:rPr lang="en-US" dirty="0" err="1">
                <a:latin typeface="Arial" pitchFamily="-106" charset="0"/>
              </a:rPr>
              <a:t>Engl</a:t>
            </a:r>
            <a:r>
              <a:rPr lang="en-US" dirty="0">
                <a:latin typeface="Arial" pitchFamily="-106" charset="0"/>
              </a:rPr>
              <a:t> J Med. 2004;351:451-9</a:t>
            </a:r>
            <a:r>
              <a:rPr lang="en-US" dirty="0" smtClean="0">
                <a:latin typeface="Arial" pitchFamily="-106" charset="0"/>
              </a:rPr>
              <a:t>.</a:t>
            </a:r>
            <a:endParaRPr lang="en-US" dirty="0"/>
          </a:p>
        </p:txBody>
      </p:sp>
      <p:sp>
        <p:nvSpPr>
          <p:cNvPr id="2" name="Title 1"/>
          <p:cNvSpPr>
            <a:spLocks noGrp="1"/>
          </p:cNvSpPr>
          <p:nvPr>
            <p:ph type="title"/>
          </p:nvPr>
        </p:nvSpPr>
        <p:spPr/>
        <p:txBody>
          <a:bodyPr>
            <a:noAutofit/>
          </a:bodyPr>
          <a:lstStyle/>
          <a:p>
            <a:r>
              <a:rPr lang="en-US" sz="2400" dirty="0">
                <a:solidFill>
                  <a:schemeClr val="accent5">
                    <a:lumMod val="20000"/>
                    <a:lumOff val="80000"/>
                  </a:schemeClr>
                </a:solidFill>
                <a:latin typeface="Arial" pitchFamily="-106" charset="0"/>
              </a:rPr>
              <a:t>PEG alfa-2a + RBV </a:t>
            </a:r>
            <a:r>
              <a:rPr lang="en-US" sz="2400" i="1" dirty="0">
                <a:solidFill>
                  <a:schemeClr val="accent5">
                    <a:lumMod val="20000"/>
                    <a:lumOff val="80000"/>
                  </a:schemeClr>
                </a:solidFill>
                <a:latin typeface="Arial" pitchFamily="-106" charset="0"/>
              </a:rPr>
              <a:t>versus</a:t>
            </a:r>
            <a:r>
              <a:rPr lang="en-US" sz="2400" dirty="0">
                <a:solidFill>
                  <a:schemeClr val="accent5">
                    <a:lumMod val="20000"/>
                    <a:lumOff val="80000"/>
                  </a:schemeClr>
                </a:solidFill>
                <a:latin typeface="Arial" pitchFamily="-106" charset="0"/>
              </a:rPr>
              <a:t> IFN alfa-2a + RBV in HCV &amp; HIV </a:t>
            </a:r>
            <a:r>
              <a:rPr lang="en-US" sz="2400" dirty="0">
                <a:solidFill>
                  <a:srgbClr val="F0EADC"/>
                </a:solidFill>
                <a:latin typeface="Arial" pitchFamily="-106" charset="0"/>
              </a:rPr>
              <a:t/>
            </a:r>
            <a:br>
              <a:rPr lang="en-US" sz="2400" dirty="0">
                <a:solidFill>
                  <a:srgbClr val="F0EADC"/>
                </a:solidFill>
                <a:latin typeface="Arial" pitchFamily="-106" charset="0"/>
              </a:rPr>
            </a:br>
            <a:r>
              <a:rPr lang="en-US" sz="2400" dirty="0">
                <a:solidFill>
                  <a:srgbClr val="FFFFFF"/>
                </a:solidFill>
                <a:latin typeface="Arial" pitchFamily="-106" charset="0"/>
              </a:rPr>
              <a:t>ACTG </a:t>
            </a:r>
            <a:r>
              <a:rPr lang="en-US" sz="2400" dirty="0" smtClean="0">
                <a:solidFill>
                  <a:srgbClr val="FFFFFF"/>
                </a:solidFill>
                <a:latin typeface="Arial" pitchFamily="-106" charset="0"/>
              </a:rPr>
              <a:t>5071 </a:t>
            </a:r>
            <a:r>
              <a:rPr lang="en-US" sz="2400" dirty="0">
                <a:solidFill>
                  <a:srgbClr val="FFFFFF"/>
                </a:solidFill>
                <a:latin typeface="Arial" pitchFamily="-106" charset="0"/>
              </a:rPr>
              <a:t>Study: Design</a:t>
            </a:r>
            <a:endParaRPr lang="en-US" sz="2400" dirty="0">
              <a:solidFill>
                <a:srgbClr val="FFFFFF"/>
              </a:solidFill>
            </a:endParaRPr>
          </a:p>
        </p:txBody>
      </p:sp>
      <p:sp>
        <p:nvSpPr>
          <p:cNvPr id="22" name="Rectangle 25"/>
          <p:cNvSpPr>
            <a:spLocks noChangeArrowheads="1"/>
          </p:cNvSpPr>
          <p:nvPr/>
        </p:nvSpPr>
        <p:spPr bwMode="auto">
          <a:xfrm>
            <a:off x="-12330" y="4648200"/>
            <a:ext cx="9180577" cy="1142989"/>
          </a:xfrm>
          <a:prstGeom prst="rect">
            <a:avLst/>
          </a:prstGeom>
          <a:solidFill>
            <a:schemeClr val="bg1">
              <a:lumMod val="95000"/>
            </a:schemeClr>
          </a:solidFill>
          <a:ln w="12700" cap="flat" cmpd="sng" algn="ctr">
            <a:solidFill>
              <a:schemeClr val="tx1"/>
            </a:solidFill>
            <a:prstDash val="sysDash"/>
            <a:miter lim="800000"/>
            <a:headEnd type="none" w="med" len="med"/>
            <a:tailEnd type="none" w="med" len="med"/>
          </a:ln>
          <a:effectLst/>
        </p:spPr>
        <p:txBody>
          <a:bodyPr lIns="457200" tIns="45431" rIns="92486" bIns="91440" anchor="ctr">
            <a:prstTxWarp prst="textNoShape">
              <a:avLst/>
            </a:prstTxWarp>
          </a:bodyPr>
          <a:lstStyle/>
          <a:p>
            <a:pPr defTabSz="935038">
              <a:lnSpc>
                <a:spcPts val="1800"/>
              </a:lnSpc>
              <a:spcBef>
                <a:spcPct val="50000"/>
              </a:spcBef>
            </a:pPr>
            <a:r>
              <a:rPr lang="en-US" sz="1400" b="1" dirty="0">
                <a:solidFill>
                  <a:srgbClr val="000000"/>
                </a:solidFill>
                <a:latin typeface="Arial" pitchFamily="22" charset="0"/>
              </a:rPr>
              <a:t>Drug Dosing</a:t>
            </a:r>
            <a:r>
              <a:rPr lang="en-US" sz="1400" dirty="0">
                <a:solidFill>
                  <a:srgbClr val="000000"/>
                </a:solidFill>
                <a:latin typeface="Arial" pitchFamily="22" charset="0"/>
              </a:rPr>
              <a:t/>
            </a:r>
            <a:br>
              <a:rPr lang="en-US" sz="1400" dirty="0">
                <a:solidFill>
                  <a:srgbClr val="000000"/>
                </a:solidFill>
                <a:latin typeface="Arial" pitchFamily="22" charset="0"/>
              </a:rPr>
            </a:br>
            <a:r>
              <a:rPr lang="en-US" sz="1400" dirty="0" smtClean="0">
                <a:latin typeface="Arial" pitchFamily="-106" charset="0"/>
              </a:rPr>
              <a:t>Peginterferon </a:t>
            </a:r>
            <a:r>
              <a:rPr lang="en-US" sz="1400" dirty="0">
                <a:latin typeface="Arial" pitchFamily="-106" charset="0"/>
              </a:rPr>
              <a:t>alfa-2a 180 µg 1x/</a:t>
            </a:r>
            <a:r>
              <a:rPr lang="en-US" sz="1400" dirty="0" smtClean="0">
                <a:latin typeface="Arial" pitchFamily="-106" charset="0"/>
              </a:rPr>
              <a:t>week</a:t>
            </a:r>
            <a:r>
              <a:rPr lang="en-US" sz="1400" dirty="0">
                <a:latin typeface="Arial" pitchFamily="-106" charset="0"/>
              </a:rPr>
              <a:t> </a:t>
            </a:r>
            <a:r>
              <a:rPr lang="en-US" sz="1400" dirty="0" smtClean="0">
                <a:latin typeface="Arial" pitchFamily="-106" charset="0"/>
              </a:rPr>
              <a:t>x 48 weeks</a:t>
            </a:r>
            <a:br>
              <a:rPr lang="en-US" sz="1400" dirty="0" smtClean="0">
                <a:latin typeface="Arial" pitchFamily="-106" charset="0"/>
              </a:rPr>
            </a:br>
            <a:r>
              <a:rPr lang="en-US" sz="1400" dirty="0" smtClean="0">
                <a:latin typeface="Arial" pitchFamily="-106" charset="0"/>
              </a:rPr>
              <a:t>Interferon </a:t>
            </a:r>
            <a:r>
              <a:rPr lang="en-US" sz="1400" dirty="0">
                <a:latin typeface="Arial" pitchFamily="-106" charset="0"/>
              </a:rPr>
              <a:t>alfa-2a </a:t>
            </a:r>
            <a:r>
              <a:rPr lang="en-US" sz="1400" dirty="0" smtClean="0">
                <a:latin typeface="Arial" pitchFamily="-106" charset="0"/>
              </a:rPr>
              <a:t>6 </a:t>
            </a:r>
            <a:r>
              <a:rPr lang="en-US" sz="1400" dirty="0">
                <a:latin typeface="Arial" pitchFamily="-106" charset="0"/>
              </a:rPr>
              <a:t>million IU 3x/</a:t>
            </a:r>
            <a:r>
              <a:rPr lang="en-US" sz="1400" dirty="0" smtClean="0">
                <a:latin typeface="Arial" pitchFamily="-106" charset="0"/>
              </a:rPr>
              <a:t>week x 12 weeks, then </a:t>
            </a:r>
            <a:r>
              <a:rPr lang="en-US" sz="1400" dirty="0">
                <a:latin typeface="Arial" pitchFamily="-106" charset="0"/>
              </a:rPr>
              <a:t>6 million IU 3x/</a:t>
            </a:r>
            <a:r>
              <a:rPr lang="en-US" sz="1400" dirty="0" smtClean="0">
                <a:latin typeface="Arial" pitchFamily="-106" charset="0"/>
              </a:rPr>
              <a:t>week x 36 weeks  </a:t>
            </a:r>
            <a:r>
              <a:rPr lang="en-US" sz="1400" dirty="0" smtClean="0">
                <a:solidFill>
                  <a:srgbClr val="000000"/>
                </a:solidFill>
                <a:latin typeface="Arial" pitchFamily="22" charset="0"/>
              </a:rPr>
              <a:t/>
            </a:r>
            <a:br>
              <a:rPr lang="en-US" sz="1400" dirty="0" smtClean="0">
                <a:solidFill>
                  <a:srgbClr val="000000"/>
                </a:solidFill>
                <a:latin typeface="Arial" pitchFamily="22" charset="0"/>
              </a:rPr>
            </a:br>
            <a:r>
              <a:rPr lang="en-US" sz="1400" dirty="0" smtClean="0">
                <a:solidFill>
                  <a:srgbClr val="000000"/>
                </a:solidFill>
                <a:latin typeface="Arial" pitchFamily="22" charset="0"/>
              </a:rPr>
              <a:t>Ribavirin </a:t>
            </a:r>
            <a:r>
              <a:rPr lang="en-US" sz="1400" dirty="0">
                <a:solidFill>
                  <a:srgbClr val="000000"/>
                </a:solidFill>
                <a:latin typeface="Arial" pitchFamily="22" charset="0"/>
              </a:rPr>
              <a:t>(divided bid): 6</a:t>
            </a:r>
            <a:r>
              <a:rPr lang="en-US" sz="1400" dirty="0" smtClean="0">
                <a:solidFill>
                  <a:srgbClr val="000000"/>
                </a:solidFill>
                <a:latin typeface="Arial" pitchFamily="22" charset="0"/>
              </a:rPr>
              <a:t>00 </a:t>
            </a:r>
            <a:r>
              <a:rPr lang="en-US" sz="1400" dirty="0">
                <a:solidFill>
                  <a:srgbClr val="000000"/>
                </a:solidFill>
                <a:latin typeface="Arial" pitchFamily="22" charset="0"/>
              </a:rPr>
              <a:t>mg/</a:t>
            </a:r>
            <a:r>
              <a:rPr lang="en-US" sz="1400" dirty="0" smtClean="0">
                <a:solidFill>
                  <a:srgbClr val="000000"/>
                </a:solidFill>
                <a:latin typeface="Arial" pitchFamily="22" charset="0"/>
              </a:rPr>
              <a:t>day x 4 weeks</a:t>
            </a:r>
            <a:r>
              <a:rPr lang="en-US" sz="1400" dirty="0">
                <a:solidFill>
                  <a:srgbClr val="000000"/>
                </a:solidFill>
                <a:latin typeface="Arial" pitchFamily="22" charset="0"/>
              </a:rPr>
              <a:t>, then </a:t>
            </a:r>
            <a:r>
              <a:rPr lang="en-US" sz="1400" dirty="0" smtClean="0">
                <a:solidFill>
                  <a:srgbClr val="000000"/>
                </a:solidFill>
                <a:latin typeface="Arial" pitchFamily="22" charset="0"/>
              </a:rPr>
              <a:t>800 </a:t>
            </a:r>
            <a:r>
              <a:rPr lang="en-US" sz="1400" dirty="0">
                <a:solidFill>
                  <a:srgbClr val="000000"/>
                </a:solidFill>
                <a:latin typeface="Arial" pitchFamily="22" charset="0"/>
              </a:rPr>
              <a:t>mg/day x 4 </a:t>
            </a:r>
            <a:r>
              <a:rPr lang="en-US" sz="1400" dirty="0" smtClean="0">
                <a:solidFill>
                  <a:srgbClr val="000000"/>
                </a:solidFill>
                <a:latin typeface="Arial" pitchFamily="22" charset="0"/>
              </a:rPr>
              <a:t>weeks, then 1000 mg/day x 40 weeks </a:t>
            </a:r>
            <a:endParaRPr lang="en-US" sz="1400" dirty="0">
              <a:solidFill>
                <a:srgbClr val="000000"/>
              </a:solidFill>
              <a:latin typeface="Arial" pitchFamily="22" charset="0"/>
            </a:endParaRPr>
          </a:p>
        </p:txBody>
      </p:sp>
      <p:sp>
        <p:nvSpPr>
          <p:cNvPr id="23" name="Rectangle 22"/>
          <p:cNvSpPr/>
          <p:nvPr/>
        </p:nvSpPr>
        <p:spPr>
          <a:xfrm>
            <a:off x="7581900" y="2372740"/>
            <a:ext cx="876300" cy="40538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rgbClr val="000000"/>
                </a:solidFill>
                <a:latin typeface="Arial"/>
                <a:cs typeface="Arial"/>
              </a:rPr>
              <a:t>SVR24</a:t>
            </a:r>
            <a:endParaRPr lang="en-US" sz="1600" dirty="0">
              <a:solidFill>
                <a:srgbClr val="000000"/>
              </a:solidFill>
              <a:latin typeface="Arial"/>
              <a:cs typeface="Arial"/>
            </a:endParaRPr>
          </a:p>
        </p:txBody>
      </p:sp>
      <p:cxnSp>
        <p:nvCxnSpPr>
          <p:cNvPr id="29" name="Straight Connector 28"/>
          <p:cNvCxnSpPr/>
          <p:nvPr/>
        </p:nvCxnSpPr>
        <p:spPr>
          <a:xfrm>
            <a:off x="6075600" y="3878040"/>
            <a:ext cx="1572766" cy="0"/>
          </a:xfrm>
          <a:prstGeom prst="line">
            <a:avLst/>
          </a:prstGeom>
          <a:ln w="190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1" name="Rectangle 30"/>
          <p:cNvSpPr/>
          <p:nvPr/>
        </p:nvSpPr>
        <p:spPr>
          <a:xfrm>
            <a:off x="7581900" y="3664520"/>
            <a:ext cx="876300" cy="40538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rgbClr val="000000"/>
                </a:solidFill>
                <a:latin typeface="Arial"/>
                <a:cs typeface="Arial"/>
              </a:rPr>
              <a:t>SVR24</a:t>
            </a:r>
            <a:endParaRPr lang="en-US" sz="1600" dirty="0">
              <a:solidFill>
                <a:srgbClr val="000000"/>
              </a:solidFill>
              <a:latin typeface="Arial"/>
              <a:cs typeface="Arial"/>
            </a:endParaRPr>
          </a:p>
        </p:txBody>
      </p:sp>
      <p:sp>
        <p:nvSpPr>
          <p:cNvPr id="32" name="Rectangle 31"/>
          <p:cNvSpPr/>
          <p:nvPr/>
        </p:nvSpPr>
        <p:spPr>
          <a:xfrm>
            <a:off x="927540" y="2368660"/>
            <a:ext cx="1083064" cy="40538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dirty="0" smtClean="0">
                <a:solidFill>
                  <a:srgbClr val="000000"/>
                </a:solidFill>
              </a:rPr>
              <a:t>N = 66</a:t>
            </a:r>
            <a:endParaRPr lang="en-US" sz="1800" dirty="0">
              <a:solidFill>
                <a:srgbClr val="000000"/>
              </a:solidFill>
            </a:endParaRPr>
          </a:p>
        </p:txBody>
      </p:sp>
      <p:sp>
        <p:nvSpPr>
          <p:cNvPr id="36" name="Rectangle 35"/>
          <p:cNvSpPr/>
          <p:nvPr/>
        </p:nvSpPr>
        <p:spPr>
          <a:xfrm>
            <a:off x="927540" y="3636400"/>
            <a:ext cx="1083064" cy="40538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dirty="0" smtClean="0">
                <a:solidFill>
                  <a:srgbClr val="000000"/>
                </a:solidFill>
              </a:rPr>
              <a:t>N = 67</a:t>
            </a:r>
            <a:endParaRPr lang="en-US" sz="1800" dirty="0">
              <a:solidFill>
                <a:srgbClr val="000000"/>
              </a:solidFill>
            </a:endParaRPr>
          </a:p>
        </p:txBody>
      </p:sp>
    </p:spTree>
    <p:extLst>
      <p:ext uri="{BB962C8B-B14F-4D97-AF65-F5344CB8AC3E}">
        <p14:creationId xmlns:p14="http://schemas.microsoft.com/office/powerpoint/2010/main" val="3049659931"/>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2"/>
          <p:cNvGraphicFramePr>
            <a:graphicFrameLocks/>
          </p:cNvGraphicFramePr>
          <p:nvPr>
            <p:extLst>
              <p:ext uri="{D42A27DB-BD31-4B8C-83A1-F6EECF244321}">
                <p14:modId xmlns:p14="http://schemas.microsoft.com/office/powerpoint/2010/main" val="4074712416"/>
              </p:ext>
            </p:extLst>
          </p:nvPr>
        </p:nvGraphicFramePr>
        <p:xfrm>
          <a:off x="439542" y="1905000"/>
          <a:ext cx="8264916" cy="4385552"/>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noAutofit/>
          </a:bodyPr>
          <a:lstStyle/>
          <a:p>
            <a:r>
              <a:rPr lang="en-US" sz="2400" dirty="0">
                <a:solidFill>
                  <a:schemeClr val="accent5">
                    <a:lumMod val="20000"/>
                    <a:lumOff val="80000"/>
                  </a:schemeClr>
                </a:solidFill>
                <a:latin typeface="Arial" pitchFamily="-106" charset="0"/>
              </a:rPr>
              <a:t>PEG alfa-2a + RBV </a:t>
            </a:r>
            <a:r>
              <a:rPr lang="en-US" sz="2400" i="1" dirty="0">
                <a:solidFill>
                  <a:schemeClr val="accent5">
                    <a:lumMod val="20000"/>
                    <a:lumOff val="80000"/>
                  </a:schemeClr>
                </a:solidFill>
                <a:latin typeface="Arial" pitchFamily="-106" charset="0"/>
              </a:rPr>
              <a:t>versus</a:t>
            </a:r>
            <a:r>
              <a:rPr lang="en-US" sz="2400" dirty="0">
                <a:solidFill>
                  <a:schemeClr val="accent5">
                    <a:lumMod val="20000"/>
                    <a:lumOff val="80000"/>
                  </a:schemeClr>
                </a:solidFill>
                <a:latin typeface="Arial" pitchFamily="-106" charset="0"/>
              </a:rPr>
              <a:t> IFN alfa-2a + RBV in HCV &amp; HIV </a:t>
            </a:r>
            <a:r>
              <a:rPr lang="en-US" sz="2400" dirty="0">
                <a:solidFill>
                  <a:srgbClr val="F0EADC"/>
                </a:solidFill>
                <a:latin typeface="Arial" pitchFamily="-106" charset="0"/>
              </a:rPr>
              <a:t/>
            </a:r>
            <a:br>
              <a:rPr lang="en-US" sz="2400" dirty="0">
                <a:solidFill>
                  <a:srgbClr val="F0EADC"/>
                </a:solidFill>
                <a:latin typeface="Arial" pitchFamily="-106" charset="0"/>
              </a:rPr>
            </a:br>
            <a:r>
              <a:rPr lang="en-US" sz="2400" dirty="0">
                <a:solidFill>
                  <a:srgbClr val="FFFFFF"/>
                </a:solidFill>
                <a:latin typeface="Arial" pitchFamily="-106" charset="0"/>
              </a:rPr>
              <a:t>ACTG </a:t>
            </a:r>
            <a:r>
              <a:rPr lang="en-US" sz="2400" dirty="0" smtClean="0">
                <a:solidFill>
                  <a:srgbClr val="FFFFFF"/>
                </a:solidFill>
                <a:latin typeface="Arial" pitchFamily="-106" charset="0"/>
              </a:rPr>
              <a:t>5071 </a:t>
            </a:r>
            <a:r>
              <a:rPr lang="en-US" sz="2400" dirty="0">
                <a:solidFill>
                  <a:srgbClr val="FFFFFF"/>
                </a:solidFill>
                <a:latin typeface="Arial" pitchFamily="-106" charset="0"/>
              </a:rPr>
              <a:t>Study: </a:t>
            </a:r>
            <a:r>
              <a:rPr lang="en-US" sz="2400" dirty="0" smtClean="0">
                <a:latin typeface="Arial" pitchFamily="-106" charset="0"/>
              </a:rPr>
              <a:t>Results</a:t>
            </a:r>
            <a:endParaRPr lang="en-US" sz="2400" dirty="0">
              <a:solidFill>
                <a:srgbClr val="FFFFFF"/>
              </a:solidFill>
            </a:endParaRPr>
          </a:p>
        </p:txBody>
      </p:sp>
      <p:sp>
        <p:nvSpPr>
          <p:cNvPr id="7" name="Text Placeholder 6"/>
          <p:cNvSpPr>
            <a:spLocks noGrp="1"/>
          </p:cNvSpPr>
          <p:nvPr>
            <p:ph type="body" idx="10"/>
          </p:nvPr>
        </p:nvSpPr>
        <p:spPr/>
        <p:txBody>
          <a:bodyPr/>
          <a:lstStyle/>
          <a:p>
            <a:r>
              <a:rPr lang="en-US" dirty="0" smtClean="0">
                <a:solidFill>
                  <a:schemeClr val="bg1"/>
                </a:solidFill>
                <a:latin typeface="Arial" pitchFamily="-106" charset="0"/>
              </a:rPr>
              <a:t>ACTG 5071 Study: Virologic Responses by Treatment Regimen</a:t>
            </a:r>
            <a:endParaRPr lang="en-US" dirty="0">
              <a:solidFill>
                <a:schemeClr val="bg1"/>
              </a:solidFill>
              <a:latin typeface="Arial" pitchFamily="-106" charset="0"/>
            </a:endParaRPr>
          </a:p>
        </p:txBody>
      </p:sp>
      <p:sp>
        <p:nvSpPr>
          <p:cNvPr id="4" name="Text Placeholder 3"/>
          <p:cNvSpPr>
            <a:spLocks noGrp="1"/>
          </p:cNvSpPr>
          <p:nvPr>
            <p:ph sz="quarter" idx="13"/>
          </p:nvPr>
        </p:nvSpPr>
        <p:spPr>
          <a:prstGeom prst="rect">
            <a:avLst/>
          </a:prstGeom>
        </p:spPr>
        <p:txBody>
          <a:bodyPr/>
          <a:lstStyle/>
          <a:p>
            <a:r>
              <a:rPr lang="en-US" dirty="0">
                <a:latin typeface="Arial" pitchFamily="-106" charset="0"/>
              </a:rPr>
              <a:t>Source: Chung RT, et. al. N </a:t>
            </a:r>
            <a:r>
              <a:rPr lang="en-US" dirty="0" err="1">
                <a:latin typeface="Arial" pitchFamily="-106" charset="0"/>
              </a:rPr>
              <a:t>Engl</a:t>
            </a:r>
            <a:r>
              <a:rPr lang="en-US" dirty="0">
                <a:latin typeface="Arial" pitchFamily="-106" charset="0"/>
              </a:rPr>
              <a:t> J Med. 2004;351:451-9</a:t>
            </a:r>
            <a:r>
              <a:rPr lang="en-US" dirty="0" smtClean="0">
                <a:latin typeface="Arial" pitchFamily="-106" charset="0"/>
              </a:rPr>
              <a:t>.</a:t>
            </a:r>
            <a:endParaRPr lang="en-US" dirty="0"/>
          </a:p>
        </p:txBody>
      </p:sp>
      <p:sp>
        <p:nvSpPr>
          <p:cNvPr id="10" name="Rectangle 9"/>
          <p:cNvSpPr/>
          <p:nvPr/>
        </p:nvSpPr>
        <p:spPr>
          <a:xfrm>
            <a:off x="3359333" y="5492547"/>
            <a:ext cx="831667"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a:solidFill>
                  <a:schemeClr val="bg1"/>
                </a:solidFill>
                <a:latin typeface="Arial"/>
                <a:cs typeface="Arial"/>
              </a:rPr>
              <a:t>8</a:t>
            </a:r>
            <a:r>
              <a:rPr lang="en-US" sz="1400" dirty="0" smtClean="0">
                <a:solidFill>
                  <a:schemeClr val="bg1"/>
                </a:solidFill>
                <a:latin typeface="Arial"/>
                <a:cs typeface="Arial"/>
              </a:rPr>
              <a:t>/67</a:t>
            </a:r>
            <a:endParaRPr lang="en-US" sz="1400" dirty="0">
              <a:solidFill>
                <a:schemeClr val="bg1"/>
              </a:solidFill>
              <a:latin typeface="Arial"/>
              <a:cs typeface="Arial"/>
            </a:endParaRPr>
          </a:p>
        </p:txBody>
      </p:sp>
      <p:sp>
        <p:nvSpPr>
          <p:cNvPr id="15" name="Rectangle 14"/>
          <p:cNvSpPr/>
          <p:nvPr/>
        </p:nvSpPr>
        <p:spPr>
          <a:xfrm>
            <a:off x="2335320" y="5492547"/>
            <a:ext cx="831667"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smtClean="0">
                <a:solidFill>
                  <a:schemeClr val="bg1"/>
                </a:solidFill>
                <a:latin typeface="Arial"/>
                <a:cs typeface="Arial"/>
              </a:rPr>
              <a:t>27/66</a:t>
            </a:r>
            <a:endParaRPr lang="en-US" sz="1400" dirty="0">
              <a:solidFill>
                <a:schemeClr val="bg1"/>
              </a:solidFill>
              <a:latin typeface="Arial"/>
              <a:cs typeface="Arial"/>
            </a:endParaRPr>
          </a:p>
        </p:txBody>
      </p:sp>
      <p:sp>
        <p:nvSpPr>
          <p:cNvPr id="16" name="Rectangle 15"/>
          <p:cNvSpPr/>
          <p:nvPr/>
        </p:nvSpPr>
        <p:spPr>
          <a:xfrm>
            <a:off x="6930623" y="5492547"/>
            <a:ext cx="831667"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a:solidFill>
                  <a:schemeClr val="bg1"/>
                </a:solidFill>
                <a:latin typeface="Arial"/>
                <a:cs typeface="Arial"/>
              </a:rPr>
              <a:t>8</a:t>
            </a:r>
            <a:r>
              <a:rPr lang="en-US" sz="1400" dirty="0" smtClean="0">
                <a:solidFill>
                  <a:schemeClr val="bg1"/>
                </a:solidFill>
                <a:latin typeface="Arial"/>
                <a:cs typeface="Arial"/>
              </a:rPr>
              <a:t>/67</a:t>
            </a:r>
            <a:endParaRPr lang="en-US" sz="1400" dirty="0">
              <a:solidFill>
                <a:schemeClr val="bg1"/>
              </a:solidFill>
              <a:latin typeface="Arial"/>
              <a:cs typeface="Arial"/>
            </a:endParaRPr>
          </a:p>
        </p:txBody>
      </p:sp>
      <p:sp>
        <p:nvSpPr>
          <p:cNvPr id="17" name="Rectangle 16"/>
          <p:cNvSpPr/>
          <p:nvPr/>
        </p:nvSpPr>
        <p:spPr>
          <a:xfrm>
            <a:off x="5906610" y="5492547"/>
            <a:ext cx="831667"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smtClean="0">
                <a:solidFill>
                  <a:schemeClr val="bg1"/>
                </a:solidFill>
                <a:latin typeface="Arial"/>
                <a:cs typeface="Arial"/>
              </a:rPr>
              <a:t>18/66</a:t>
            </a:r>
            <a:endParaRPr lang="en-US" sz="1400" dirty="0">
              <a:solidFill>
                <a:schemeClr val="bg1"/>
              </a:solidFill>
              <a:latin typeface="Arial"/>
              <a:cs typeface="Arial"/>
            </a:endParaRPr>
          </a:p>
        </p:txBody>
      </p:sp>
    </p:spTree>
    <p:extLst>
      <p:ext uri="{BB962C8B-B14F-4D97-AF65-F5344CB8AC3E}">
        <p14:creationId xmlns:p14="http://schemas.microsoft.com/office/powerpoint/2010/main" val="1088229125"/>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2"/>
          <p:cNvGraphicFramePr>
            <a:graphicFrameLocks/>
          </p:cNvGraphicFramePr>
          <p:nvPr>
            <p:extLst>
              <p:ext uri="{D42A27DB-BD31-4B8C-83A1-F6EECF244321}">
                <p14:modId xmlns:p14="http://schemas.microsoft.com/office/powerpoint/2010/main" val="2098441191"/>
              </p:ext>
            </p:extLst>
          </p:nvPr>
        </p:nvGraphicFramePr>
        <p:xfrm>
          <a:off x="439542" y="1905000"/>
          <a:ext cx="8228224" cy="4385552"/>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noAutofit/>
          </a:bodyPr>
          <a:lstStyle/>
          <a:p>
            <a:r>
              <a:rPr lang="en-US" sz="2400" dirty="0">
                <a:solidFill>
                  <a:schemeClr val="accent5">
                    <a:lumMod val="20000"/>
                    <a:lumOff val="80000"/>
                  </a:schemeClr>
                </a:solidFill>
                <a:latin typeface="Arial" pitchFamily="-106" charset="0"/>
              </a:rPr>
              <a:t>PEG alfa-2a + RBV </a:t>
            </a:r>
            <a:r>
              <a:rPr lang="en-US" sz="2400" i="1" dirty="0">
                <a:solidFill>
                  <a:schemeClr val="accent5">
                    <a:lumMod val="20000"/>
                    <a:lumOff val="80000"/>
                  </a:schemeClr>
                </a:solidFill>
                <a:latin typeface="Arial" pitchFamily="-106" charset="0"/>
              </a:rPr>
              <a:t>versus</a:t>
            </a:r>
            <a:r>
              <a:rPr lang="en-US" sz="2400" dirty="0">
                <a:solidFill>
                  <a:schemeClr val="accent5">
                    <a:lumMod val="20000"/>
                    <a:lumOff val="80000"/>
                  </a:schemeClr>
                </a:solidFill>
                <a:latin typeface="Arial" pitchFamily="-106" charset="0"/>
              </a:rPr>
              <a:t> IFN alfa-2a + RBV in HCV &amp; HIV </a:t>
            </a:r>
            <a:r>
              <a:rPr lang="en-US" sz="2400" dirty="0">
                <a:solidFill>
                  <a:srgbClr val="F0EADC"/>
                </a:solidFill>
                <a:latin typeface="Arial" pitchFamily="-106" charset="0"/>
              </a:rPr>
              <a:t/>
            </a:r>
            <a:br>
              <a:rPr lang="en-US" sz="2400" dirty="0">
                <a:solidFill>
                  <a:srgbClr val="F0EADC"/>
                </a:solidFill>
                <a:latin typeface="Arial" pitchFamily="-106" charset="0"/>
              </a:rPr>
            </a:br>
            <a:r>
              <a:rPr lang="en-US" sz="2400" dirty="0">
                <a:solidFill>
                  <a:srgbClr val="FFFFFF"/>
                </a:solidFill>
                <a:latin typeface="Arial" pitchFamily="-106" charset="0"/>
              </a:rPr>
              <a:t>ACTG </a:t>
            </a:r>
            <a:r>
              <a:rPr lang="en-US" sz="2400" dirty="0" smtClean="0">
                <a:solidFill>
                  <a:srgbClr val="FFFFFF"/>
                </a:solidFill>
                <a:latin typeface="Arial" pitchFamily="-106" charset="0"/>
              </a:rPr>
              <a:t>5071 </a:t>
            </a:r>
            <a:r>
              <a:rPr lang="en-US" sz="2400" dirty="0">
                <a:solidFill>
                  <a:srgbClr val="FFFFFF"/>
                </a:solidFill>
                <a:latin typeface="Arial" pitchFamily="-106" charset="0"/>
              </a:rPr>
              <a:t>Study: </a:t>
            </a:r>
            <a:r>
              <a:rPr lang="en-US" sz="2400" dirty="0" smtClean="0">
                <a:latin typeface="Arial" pitchFamily="-106" charset="0"/>
              </a:rPr>
              <a:t>Results</a:t>
            </a:r>
            <a:endParaRPr lang="en-US" sz="2400" dirty="0"/>
          </a:p>
        </p:txBody>
      </p:sp>
      <p:sp>
        <p:nvSpPr>
          <p:cNvPr id="7" name="Text Placeholder 6"/>
          <p:cNvSpPr>
            <a:spLocks noGrp="1"/>
          </p:cNvSpPr>
          <p:nvPr>
            <p:ph type="body" idx="10"/>
          </p:nvPr>
        </p:nvSpPr>
        <p:spPr/>
        <p:txBody>
          <a:bodyPr/>
          <a:lstStyle/>
          <a:p>
            <a:r>
              <a:rPr lang="en-US" dirty="0">
                <a:solidFill>
                  <a:schemeClr val="bg1"/>
                </a:solidFill>
                <a:latin typeface="Arial" pitchFamily="-106" charset="0"/>
              </a:rPr>
              <a:t>ACTG </a:t>
            </a:r>
            <a:r>
              <a:rPr lang="en-US" dirty="0" smtClean="0">
                <a:solidFill>
                  <a:schemeClr val="bg1"/>
                </a:solidFill>
                <a:latin typeface="Arial" pitchFamily="-106" charset="0"/>
              </a:rPr>
              <a:t>5071 </a:t>
            </a:r>
            <a:r>
              <a:rPr lang="en-US" dirty="0">
                <a:solidFill>
                  <a:schemeClr val="bg1"/>
                </a:solidFill>
                <a:latin typeface="Arial" pitchFamily="-106" charset="0"/>
              </a:rPr>
              <a:t>Study: </a:t>
            </a:r>
            <a:r>
              <a:rPr lang="en-US" dirty="0" smtClean="0">
                <a:solidFill>
                  <a:schemeClr val="bg1"/>
                </a:solidFill>
                <a:latin typeface="Arial" pitchFamily="-106" charset="0"/>
              </a:rPr>
              <a:t>SVR24 by Treatment Regimen and Genotype</a:t>
            </a:r>
            <a:endParaRPr lang="en-US" dirty="0">
              <a:solidFill>
                <a:schemeClr val="bg1"/>
              </a:solidFill>
              <a:latin typeface="Arial" pitchFamily="-106" charset="0"/>
            </a:endParaRPr>
          </a:p>
        </p:txBody>
      </p:sp>
      <p:sp>
        <p:nvSpPr>
          <p:cNvPr id="4" name="Text Placeholder 3"/>
          <p:cNvSpPr>
            <a:spLocks noGrp="1"/>
          </p:cNvSpPr>
          <p:nvPr>
            <p:ph sz="quarter" idx="13"/>
          </p:nvPr>
        </p:nvSpPr>
        <p:spPr>
          <a:prstGeom prst="rect">
            <a:avLst/>
          </a:prstGeom>
        </p:spPr>
        <p:txBody>
          <a:bodyPr/>
          <a:lstStyle/>
          <a:p>
            <a:r>
              <a:rPr lang="en-US" dirty="0">
                <a:latin typeface="Arial" pitchFamily="-106" charset="0"/>
              </a:rPr>
              <a:t>Source: Chung RT, et. al. N </a:t>
            </a:r>
            <a:r>
              <a:rPr lang="en-US" dirty="0" err="1">
                <a:latin typeface="Arial" pitchFamily="-106" charset="0"/>
              </a:rPr>
              <a:t>Engl</a:t>
            </a:r>
            <a:r>
              <a:rPr lang="en-US" dirty="0">
                <a:latin typeface="Arial" pitchFamily="-106" charset="0"/>
              </a:rPr>
              <a:t> J Med. 2004;351:451-9</a:t>
            </a:r>
            <a:r>
              <a:rPr lang="en-US" dirty="0" smtClean="0">
                <a:latin typeface="Arial" pitchFamily="-106" charset="0"/>
              </a:rPr>
              <a:t>.</a:t>
            </a:r>
            <a:endParaRPr lang="en-US" dirty="0"/>
          </a:p>
        </p:txBody>
      </p:sp>
      <p:sp>
        <p:nvSpPr>
          <p:cNvPr id="25" name="Rectangle 24"/>
          <p:cNvSpPr/>
          <p:nvPr/>
        </p:nvSpPr>
        <p:spPr>
          <a:xfrm>
            <a:off x="2691660" y="5550271"/>
            <a:ext cx="831667"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a:solidFill>
                  <a:schemeClr val="bg1"/>
                </a:solidFill>
                <a:latin typeface="Arial"/>
                <a:cs typeface="Arial"/>
              </a:rPr>
              <a:t>8</a:t>
            </a:r>
            <a:r>
              <a:rPr lang="en-US" sz="1400" dirty="0" smtClean="0">
                <a:solidFill>
                  <a:schemeClr val="bg1"/>
                </a:solidFill>
                <a:latin typeface="Arial"/>
                <a:cs typeface="Arial"/>
              </a:rPr>
              <a:t>/67</a:t>
            </a:r>
            <a:endParaRPr lang="en-US" sz="1400" dirty="0">
              <a:solidFill>
                <a:schemeClr val="bg1"/>
              </a:solidFill>
              <a:latin typeface="Arial"/>
              <a:cs typeface="Arial"/>
            </a:endParaRPr>
          </a:p>
        </p:txBody>
      </p:sp>
      <p:sp>
        <p:nvSpPr>
          <p:cNvPr id="26" name="Rectangle 25"/>
          <p:cNvSpPr/>
          <p:nvPr/>
        </p:nvSpPr>
        <p:spPr>
          <a:xfrm>
            <a:off x="1777260" y="5550271"/>
            <a:ext cx="831667"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smtClean="0">
                <a:solidFill>
                  <a:schemeClr val="bg1"/>
                </a:solidFill>
                <a:latin typeface="Arial"/>
                <a:cs typeface="Arial"/>
              </a:rPr>
              <a:t>18/66</a:t>
            </a:r>
            <a:endParaRPr lang="en-US" sz="1400" dirty="0">
              <a:solidFill>
                <a:schemeClr val="bg1"/>
              </a:solidFill>
              <a:latin typeface="Arial"/>
              <a:cs typeface="Arial"/>
            </a:endParaRPr>
          </a:p>
        </p:txBody>
      </p:sp>
      <p:sp>
        <p:nvSpPr>
          <p:cNvPr id="27" name="Rectangle 26"/>
          <p:cNvSpPr/>
          <p:nvPr/>
        </p:nvSpPr>
        <p:spPr>
          <a:xfrm>
            <a:off x="5045906" y="5550271"/>
            <a:ext cx="831667"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smtClean="0">
                <a:solidFill>
                  <a:schemeClr val="bg1"/>
                </a:solidFill>
                <a:latin typeface="Arial"/>
                <a:cs typeface="Arial"/>
              </a:rPr>
              <a:t>3/52</a:t>
            </a:r>
            <a:endParaRPr lang="en-US" sz="1400" dirty="0">
              <a:solidFill>
                <a:schemeClr val="bg1"/>
              </a:solidFill>
              <a:latin typeface="Arial"/>
              <a:cs typeface="Arial"/>
            </a:endParaRPr>
          </a:p>
        </p:txBody>
      </p:sp>
      <p:sp>
        <p:nvSpPr>
          <p:cNvPr id="28" name="Rectangle 27"/>
          <p:cNvSpPr/>
          <p:nvPr/>
        </p:nvSpPr>
        <p:spPr>
          <a:xfrm>
            <a:off x="4131506" y="5550271"/>
            <a:ext cx="831667"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a:solidFill>
                  <a:schemeClr val="bg1"/>
                </a:solidFill>
                <a:latin typeface="Arial"/>
                <a:cs typeface="Arial"/>
              </a:rPr>
              <a:t>7</a:t>
            </a:r>
            <a:r>
              <a:rPr lang="en-US" sz="1400" dirty="0" smtClean="0">
                <a:solidFill>
                  <a:schemeClr val="bg1"/>
                </a:solidFill>
                <a:latin typeface="Arial"/>
                <a:cs typeface="Arial"/>
              </a:rPr>
              <a:t>/51</a:t>
            </a:r>
            <a:endParaRPr lang="en-US" sz="1400" dirty="0">
              <a:solidFill>
                <a:schemeClr val="bg1"/>
              </a:solidFill>
              <a:latin typeface="Arial"/>
              <a:cs typeface="Arial"/>
            </a:endParaRPr>
          </a:p>
        </p:txBody>
      </p:sp>
      <p:sp>
        <p:nvSpPr>
          <p:cNvPr id="29" name="Rectangle 28"/>
          <p:cNvSpPr/>
          <p:nvPr/>
        </p:nvSpPr>
        <p:spPr>
          <a:xfrm>
            <a:off x="7416060" y="5550271"/>
            <a:ext cx="831667"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smtClean="0">
                <a:solidFill>
                  <a:schemeClr val="bg1"/>
                </a:solidFill>
                <a:latin typeface="Arial"/>
                <a:cs typeface="Arial"/>
              </a:rPr>
              <a:t>5/15</a:t>
            </a:r>
            <a:endParaRPr lang="en-US" sz="1400" dirty="0">
              <a:solidFill>
                <a:schemeClr val="bg1"/>
              </a:solidFill>
              <a:latin typeface="Arial"/>
              <a:cs typeface="Arial"/>
            </a:endParaRPr>
          </a:p>
        </p:txBody>
      </p:sp>
      <p:sp>
        <p:nvSpPr>
          <p:cNvPr id="30" name="Rectangle 29"/>
          <p:cNvSpPr/>
          <p:nvPr/>
        </p:nvSpPr>
        <p:spPr>
          <a:xfrm>
            <a:off x="6501660" y="5550271"/>
            <a:ext cx="831667"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smtClean="0">
                <a:solidFill>
                  <a:schemeClr val="bg1"/>
                </a:solidFill>
                <a:latin typeface="Arial"/>
                <a:cs typeface="Arial"/>
              </a:rPr>
              <a:t>11/15</a:t>
            </a:r>
            <a:endParaRPr lang="en-US" sz="1400" dirty="0">
              <a:solidFill>
                <a:schemeClr val="bg1"/>
              </a:solidFill>
              <a:latin typeface="Arial"/>
              <a:cs typeface="Arial"/>
            </a:endParaRPr>
          </a:p>
        </p:txBody>
      </p:sp>
    </p:spTree>
    <p:extLst>
      <p:ext uri="{BB962C8B-B14F-4D97-AF65-F5344CB8AC3E}">
        <p14:creationId xmlns:p14="http://schemas.microsoft.com/office/powerpoint/2010/main" val="2717929396"/>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8" name="Group 47"/>
          <p:cNvGrpSpPr/>
          <p:nvPr/>
        </p:nvGrpSpPr>
        <p:grpSpPr>
          <a:xfrm>
            <a:off x="469494" y="1661578"/>
            <a:ext cx="8178096" cy="4289943"/>
            <a:chOff x="269668" y="1539030"/>
            <a:chExt cx="8178096" cy="4289943"/>
          </a:xfrm>
        </p:grpSpPr>
        <p:cxnSp>
          <p:nvCxnSpPr>
            <p:cNvPr id="72" name="Straight Connector 71"/>
            <p:cNvCxnSpPr/>
            <p:nvPr/>
          </p:nvCxnSpPr>
          <p:spPr>
            <a:xfrm>
              <a:off x="1488871" y="3674534"/>
              <a:ext cx="210307" cy="1588"/>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p:nvCxnSpPr>
          <p:spPr>
            <a:xfrm>
              <a:off x="5364596" y="1941124"/>
              <a:ext cx="1917191" cy="1588"/>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a:off x="5364596" y="2971800"/>
              <a:ext cx="1917191" cy="1588"/>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51" name="Subtitle 3"/>
            <p:cNvSpPr>
              <a:spLocks/>
            </p:cNvSpPr>
            <p:nvPr/>
          </p:nvSpPr>
          <p:spPr bwMode="auto">
            <a:xfrm>
              <a:off x="5351083" y="1539030"/>
              <a:ext cx="1939733" cy="432809"/>
            </a:xfrm>
            <a:prstGeom prst="rect">
              <a:avLst/>
            </a:prstGeom>
            <a:noFill/>
            <a:ln w="9525">
              <a:noFill/>
              <a:miter lim="800000"/>
              <a:headEnd/>
              <a:tailEnd/>
            </a:ln>
          </p:spPr>
          <p:txBody>
            <a:bodyPr anchor="ctr">
              <a:prstTxWarp prst="textNoShape">
                <a:avLst/>
              </a:prstTxWarp>
            </a:bodyPr>
            <a:lstStyle/>
            <a:p>
              <a:pPr marL="342900" indent="-342900" algn="ctr" defTabSz="457200">
                <a:lnSpc>
                  <a:spcPct val="90000"/>
                </a:lnSpc>
                <a:spcBef>
                  <a:spcPct val="20000"/>
                </a:spcBef>
                <a:buClr>
                  <a:srgbClr val="7592A4"/>
                </a:buClr>
              </a:pPr>
              <a:r>
                <a:rPr lang="en-US" sz="1600" b="1" dirty="0" smtClean="0">
                  <a:solidFill>
                    <a:srgbClr val="008000"/>
                  </a:solidFill>
                  <a:latin typeface="Arial" pitchFamily="-106" charset="0"/>
                </a:rPr>
                <a:t>SVR</a:t>
              </a:r>
              <a:endParaRPr lang="en-US" sz="1600" b="1" dirty="0">
                <a:solidFill>
                  <a:srgbClr val="008000"/>
                </a:solidFill>
                <a:latin typeface="Arial" pitchFamily="-112" charset="0"/>
              </a:endParaRPr>
            </a:p>
          </p:txBody>
        </p:sp>
        <p:sp>
          <p:nvSpPr>
            <p:cNvPr id="53" name="Rectangle 2"/>
            <p:cNvSpPr>
              <a:spLocks noChangeArrowheads="1"/>
            </p:cNvSpPr>
            <p:nvPr/>
          </p:nvSpPr>
          <p:spPr bwMode="auto">
            <a:xfrm>
              <a:off x="7290540" y="2628513"/>
              <a:ext cx="1157224" cy="689356"/>
            </a:xfrm>
            <a:prstGeom prst="rect">
              <a:avLst/>
            </a:prstGeom>
            <a:solidFill>
              <a:schemeClr val="accent6">
                <a:lumMod val="20000"/>
                <a:lumOff val="80000"/>
              </a:schemeClr>
            </a:solidFill>
            <a:ln w="19050">
              <a:solidFill>
                <a:schemeClr val="tx1"/>
              </a:solidFill>
              <a:miter lim="800000"/>
              <a:headEnd/>
              <a:tailEnd/>
            </a:ln>
            <a:effectLst>
              <a:outerShdw blurRad="50800" dist="38100" dir="2700000">
                <a:srgbClr val="000000">
                  <a:alpha val="43000"/>
                </a:srgbClr>
              </a:outerShdw>
            </a:effectLst>
            <a:scene3d>
              <a:camera prst="orthographicFront"/>
              <a:lightRig rig="threePt" dir="t"/>
            </a:scene3d>
            <a:sp3d>
              <a:bevelT/>
            </a:sp3d>
          </p:spPr>
          <p:txBody>
            <a:bodyPr wrap="none" anchor="ctr">
              <a:prstTxWarp prst="textNoShape">
                <a:avLst/>
              </a:prstTxWarp>
            </a:bodyPr>
            <a:lstStyle/>
            <a:p>
              <a:pPr algn="ctr">
                <a:lnSpc>
                  <a:spcPts val="1600"/>
                </a:lnSpc>
                <a:spcBef>
                  <a:spcPts val="0"/>
                </a:spcBef>
                <a:spcAft>
                  <a:spcPts val="600"/>
                </a:spcAft>
              </a:pPr>
              <a:r>
                <a:rPr lang="en-US" sz="1800" dirty="0" smtClean="0">
                  <a:solidFill>
                    <a:srgbClr val="000000"/>
                  </a:solidFill>
                  <a:latin typeface="Arial" pitchFamily="-106" charset="0"/>
                  <a:ea typeface="Arial" pitchFamily="-106" charset="0"/>
                  <a:cs typeface="Arial" pitchFamily="-106" charset="0"/>
                </a:rPr>
                <a:t>N = 21</a:t>
              </a:r>
            </a:p>
            <a:p>
              <a:pPr algn="ctr">
                <a:lnSpc>
                  <a:spcPts val="1600"/>
                </a:lnSpc>
                <a:spcBef>
                  <a:spcPts val="0"/>
                </a:spcBef>
                <a:spcAft>
                  <a:spcPts val="600"/>
                </a:spcAft>
              </a:pPr>
              <a:r>
                <a:rPr lang="en-US" sz="1800" dirty="0" smtClean="0">
                  <a:solidFill>
                    <a:srgbClr val="000000"/>
                  </a:solidFill>
                  <a:latin typeface="Arial" pitchFamily="-106" charset="0"/>
                  <a:ea typeface="Arial" pitchFamily="-106" charset="0"/>
                  <a:cs typeface="Arial" pitchFamily="-106" charset="0"/>
                </a:rPr>
                <a:t>(49%)</a:t>
              </a:r>
              <a:endParaRPr lang="en-US" sz="1800" dirty="0">
                <a:solidFill>
                  <a:srgbClr val="000000"/>
                </a:solidFill>
                <a:latin typeface="Arial" pitchFamily="-106" charset="0"/>
                <a:ea typeface="Arial" pitchFamily="-106" charset="0"/>
                <a:cs typeface="Arial" pitchFamily="-106" charset="0"/>
              </a:endParaRPr>
            </a:p>
          </p:txBody>
        </p:sp>
        <p:sp>
          <p:nvSpPr>
            <p:cNvPr id="54" name="Rectangle 2"/>
            <p:cNvSpPr>
              <a:spLocks noChangeArrowheads="1"/>
            </p:cNvSpPr>
            <p:nvPr/>
          </p:nvSpPr>
          <p:spPr bwMode="auto">
            <a:xfrm>
              <a:off x="7290540" y="1595580"/>
              <a:ext cx="1157224" cy="689356"/>
            </a:xfrm>
            <a:prstGeom prst="rect">
              <a:avLst/>
            </a:prstGeom>
            <a:solidFill>
              <a:schemeClr val="accent2">
                <a:lumMod val="60000"/>
                <a:lumOff val="40000"/>
              </a:schemeClr>
            </a:solidFill>
            <a:ln w="19050">
              <a:solidFill>
                <a:schemeClr val="tx1"/>
              </a:solidFill>
              <a:miter lim="800000"/>
              <a:headEnd/>
              <a:tailEnd/>
            </a:ln>
            <a:effectLst>
              <a:outerShdw blurRad="50800" dist="38100" dir="2700000">
                <a:srgbClr val="000000">
                  <a:alpha val="43000"/>
                </a:srgbClr>
              </a:outerShdw>
            </a:effectLst>
            <a:scene3d>
              <a:camera prst="orthographicFront"/>
              <a:lightRig rig="threePt" dir="t"/>
            </a:scene3d>
            <a:sp3d>
              <a:bevelT/>
            </a:sp3d>
          </p:spPr>
          <p:txBody>
            <a:bodyPr wrap="none" anchor="ctr">
              <a:prstTxWarp prst="textNoShape">
                <a:avLst/>
              </a:prstTxWarp>
            </a:bodyPr>
            <a:lstStyle/>
            <a:p>
              <a:pPr algn="ctr">
                <a:lnSpc>
                  <a:spcPts val="1600"/>
                </a:lnSpc>
                <a:spcBef>
                  <a:spcPts val="0"/>
                </a:spcBef>
                <a:spcAft>
                  <a:spcPts val="600"/>
                </a:spcAft>
              </a:pPr>
              <a:r>
                <a:rPr lang="en-US" sz="1800" dirty="0" smtClean="0">
                  <a:solidFill>
                    <a:srgbClr val="000000"/>
                  </a:solidFill>
                  <a:latin typeface="Arial" pitchFamily="-106" charset="0"/>
                  <a:ea typeface="Arial" pitchFamily="-106" charset="0"/>
                  <a:cs typeface="Arial" pitchFamily="-106" charset="0"/>
                </a:rPr>
                <a:t>N = 22</a:t>
              </a:r>
            </a:p>
            <a:p>
              <a:pPr algn="ctr">
                <a:lnSpc>
                  <a:spcPts val="1600"/>
                </a:lnSpc>
                <a:spcBef>
                  <a:spcPts val="0"/>
                </a:spcBef>
                <a:spcAft>
                  <a:spcPts val="600"/>
                </a:spcAft>
              </a:pPr>
              <a:r>
                <a:rPr lang="en-US" sz="1800" dirty="0" smtClean="0">
                  <a:solidFill>
                    <a:srgbClr val="000000"/>
                  </a:solidFill>
                  <a:latin typeface="Arial" pitchFamily="-106" charset="0"/>
                  <a:ea typeface="Arial" pitchFamily="-106" charset="0"/>
                  <a:cs typeface="Arial" pitchFamily="-106" charset="0"/>
                </a:rPr>
                <a:t>(51%)</a:t>
              </a:r>
              <a:endParaRPr lang="en-US" sz="1800" dirty="0">
                <a:solidFill>
                  <a:srgbClr val="000000"/>
                </a:solidFill>
                <a:latin typeface="Arial" pitchFamily="-106" charset="0"/>
                <a:ea typeface="Arial" pitchFamily="-106" charset="0"/>
                <a:cs typeface="Arial" pitchFamily="-106" charset="0"/>
              </a:endParaRPr>
            </a:p>
          </p:txBody>
        </p:sp>
        <p:cxnSp>
          <p:nvCxnSpPr>
            <p:cNvPr id="55" name="Straight Connector 54"/>
            <p:cNvCxnSpPr/>
            <p:nvPr/>
          </p:nvCxnSpPr>
          <p:spPr>
            <a:xfrm>
              <a:off x="5364596" y="4455724"/>
              <a:ext cx="1917191" cy="1588"/>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56" name="Straight Connector 55"/>
            <p:cNvCxnSpPr/>
            <p:nvPr/>
          </p:nvCxnSpPr>
          <p:spPr>
            <a:xfrm>
              <a:off x="5364596" y="5486400"/>
              <a:ext cx="1917191" cy="1588"/>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59" name="Straight Connector 58"/>
            <p:cNvCxnSpPr/>
            <p:nvPr/>
          </p:nvCxnSpPr>
          <p:spPr>
            <a:xfrm rot="5400000">
              <a:off x="4826681" y="2457316"/>
              <a:ext cx="1054608" cy="1588"/>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60" name="Straight Connector 59"/>
            <p:cNvCxnSpPr/>
            <p:nvPr/>
          </p:nvCxnSpPr>
          <p:spPr>
            <a:xfrm rot="5400000">
              <a:off x="4826681" y="4971122"/>
              <a:ext cx="1054608" cy="1588"/>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61" name="Straight Connector 60"/>
            <p:cNvCxnSpPr/>
            <p:nvPr/>
          </p:nvCxnSpPr>
          <p:spPr>
            <a:xfrm>
              <a:off x="2795695" y="2476112"/>
              <a:ext cx="2557272" cy="1588"/>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a:off x="2795695" y="4990712"/>
              <a:ext cx="2557272" cy="1588"/>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63" name="Straight Connector 62"/>
            <p:cNvCxnSpPr/>
            <p:nvPr/>
          </p:nvCxnSpPr>
          <p:spPr>
            <a:xfrm rot="5400000">
              <a:off x="1517345" y="3729062"/>
              <a:ext cx="2532888" cy="1588"/>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64" name="Oval 63"/>
            <p:cNvSpPr/>
            <p:nvPr/>
          </p:nvSpPr>
          <p:spPr>
            <a:xfrm>
              <a:off x="3671995" y="4533512"/>
              <a:ext cx="1478280" cy="914400"/>
            </a:xfrm>
            <a:prstGeom prst="ellipse">
              <a:avLst/>
            </a:prstGeom>
            <a:solidFill>
              <a:schemeClr val="accent1">
                <a:lumMod val="40000"/>
                <a:lumOff val="60000"/>
              </a:schemeClr>
            </a:solidFill>
            <a:ln>
              <a:solidFill>
                <a:schemeClr val="tx1"/>
              </a:solidFill>
            </a:ln>
            <a:effectLst>
              <a:outerShdw blurRad="38100" dist="38100" dir="5400000" rotWithShape="0">
                <a:srgbClr val="000000">
                  <a:alpha val="35000"/>
                </a:srgb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dirty="0" smtClean="0">
                  <a:solidFill>
                    <a:srgbClr val="000000"/>
                  </a:solidFill>
                  <a:latin typeface="Arial"/>
                  <a:cs typeface="Arial"/>
                </a:rPr>
                <a:t>N = 63</a:t>
              </a:r>
              <a:br>
                <a:rPr lang="en-US" sz="1800" dirty="0" smtClean="0">
                  <a:solidFill>
                    <a:srgbClr val="000000"/>
                  </a:solidFill>
                  <a:latin typeface="Arial"/>
                  <a:cs typeface="Arial"/>
                </a:rPr>
              </a:br>
              <a:r>
                <a:rPr lang="en-US" sz="1800" dirty="0" smtClean="0">
                  <a:solidFill>
                    <a:srgbClr val="000000"/>
                  </a:solidFill>
                  <a:latin typeface="Arial"/>
                  <a:cs typeface="Arial"/>
                </a:rPr>
                <a:t>(59%)</a:t>
              </a:r>
              <a:endParaRPr lang="en-US" sz="1800" dirty="0">
                <a:solidFill>
                  <a:srgbClr val="000000"/>
                </a:solidFill>
                <a:latin typeface="Arial"/>
                <a:cs typeface="Arial"/>
              </a:endParaRPr>
            </a:p>
          </p:txBody>
        </p:sp>
        <p:sp>
          <p:nvSpPr>
            <p:cNvPr id="65" name="Oval 64"/>
            <p:cNvSpPr/>
            <p:nvPr/>
          </p:nvSpPr>
          <p:spPr>
            <a:xfrm>
              <a:off x="3671995" y="2018912"/>
              <a:ext cx="1478280" cy="914400"/>
            </a:xfrm>
            <a:prstGeom prst="ellipse">
              <a:avLst/>
            </a:prstGeom>
            <a:solidFill>
              <a:schemeClr val="accent1">
                <a:lumMod val="40000"/>
                <a:lumOff val="60000"/>
              </a:schemeClr>
            </a:solidFill>
            <a:ln>
              <a:solidFill>
                <a:schemeClr val="tx1"/>
              </a:solidFill>
            </a:ln>
            <a:effectLst>
              <a:outerShdw blurRad="38100" dist="38100" dir="5400000" rotWithShape="0">
                <a:srgbClr val="000000">
                  <a:alpha val="35000"/>
                </a:srgb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dirty="0" smtClean="0">
                  <a:solidFill>
                    <a:srgbClr val="000000"/>
                  </a:solidFill>
                  <a:latin typeface="Arial"/>
                  <a:cs typeface="Arial"/>
                </a:rPr>
                <a:t>N = 43</a:t>
              </a:r>
              <a:br>
                <a:rPr lang="en-US" sz="1800" dirty="0" smtClean="0">
                  <a:solidFill>
                    <a:srgbClr val="000000"/>
                  </a:solidFill>
                  <a:latin typeface="Arial"/>
                  <a:cs typeface="Arial"/>
                </a:rPr>
              </a:br>
              <a:r>
                <a:rPr lang="en-US" sz="1800" dirty="0" smtClean="0">
                  <a:solidFill>
                    <a:srgbClr val="000000"/>
                  </a:solidFill>
                  <a:latin typeface="Arial"/>
                  <a:cs typeface="Arial"/>
                </a:rPr>
                <a:t>(42%)</a:t>
              </a:r>
              <a:endParaRPr lang="en-US" sz="1800" dirty="0">
                <a:solidFill>
                  <a:srgbClr val="000000"/>
                </a:solidFill>
                <a:latin typeface="Arial"/>
                <a:cs typeface="Arial"/>
              </a:endParaRPr>
            </a:p>
          </p:txBody>
        </p:sp>
        <p:sp>
          <p:nvSpPr>
            <p:cNvPr id="66" name="Oval 65"/>
            <p:cNvSpPr>
              <a:spLocks/>
            </p:cNvSpPr>
            <p:nvPr/>
          </p:nvSpPr>
          <p:spPr>
            <a:xfrm>
              <a:off x="1707731" y="3086100"/>
              <a:ext cx="2140457" cy="1216152"/>
            </a:xfrm>
            <a:prstGeom prst="ellipse">
              <a:avLst/>
            </a:prstGeom>
            <a:solidFill>
              <a:schemeClr val="bg1">
                <a:lumMod val="75000"/>
              </a:schemeClr>
            </a:solidFill>
            <a:ln>
              <a:solidFill>
                <a:schemeClr val="tx1"/>
              </a:solidFill>
            </a:ln>
            <a:effectLst>
              <a:outerShdw blurRad="38100" dist="38100" dir="5400000" rotWithShape="0">
                <a:srgbClr val="000000">
                  <a:alpha val="35000"/>
                </a:srgb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dirty="0" smtClean="0">
                  <a:solidFill>
                    <a:srgbClr val="000000"/>
                  </a:solidFill>
                  <a:latin typeface="Arial"/>
                  <a:cs typeface="Arial"/>
                </a:rPr>
                <a:t>2-log drop or undetectable HCV RNA</a:t>
              </a:r>
              <a:endParaRPr lang="en-US" sz="1800" dirty="0">
                <a:solidFill>
                  <a:srgbClr val="000000"/>
                </a:solidFill>
                <a:latin typeface="Arial"/>
                <a:cs typeface="Arial"/>
              </a:endParaRPr>
            </a:p>
          </p:txBody>
        </p:sp>
        <p:sp>
          <p:nvSpPr>
            <p:cNvPr id="67" name="Subtitle 3"/>
            <p:cNvSpPr>
              <a:spLocks/>
            </p:cNvSpPr>
            <p:nvPr/>
          </p:nvSpPr>
          <p:spPr bwMode="auto">
            <a:xfrm>
              <a:off x="2867324" y="1981554"/>
              <a:ext cx="728471" cy="606546"/>
            </a:xfrm>
            <a:prstGeom prst="rect">
              <a:avLst/>
            </a:prstGeom>
            <a:noFill/>
            <a:ln w="9525">
              <a:noFill/>
              <a:miter lim="800000"/>
              <a:headEnd/>
              <a:tailEnd/>
            </a:ln>
          </p:spPr>
          <p:txBody>
            <a:bodyPr anchor="ctr">
              <a:prstTxWarp prst="textNoShape">
                <a:avLst/>
              </a:prstTxWarp>
            </a:bodyPr>
            <a:lstStyle/>
            <a:p>
              <a:pPr marL="342900" indent="-342900" algn="ctr" defTabSz="457200">
                <a:lnSpc>
                  <a:spcPct val="90000"/>
                </a:lnSpc>
                <a:spcBef>
                  <a:spcPct val="20000"/>
                </a:spcBef>
                <a:buClr>
                  <a:srgbClr val="7592A4"/>
                </a:buClr>
              </a:pPr>
              <a:r>
                <a:rPr lang="en-US" sz="1800" dirty="0" smtClean="0">
                  <a:solidFill>
                    <a:srgbClr val="000000"/>
                  </a:solidFill>
                  <a:latin typeface="Arial" pitchFamily="-106" charset="0"/>
                </a:rPr>
                <a:t>Yes</a:t>
              </a:r>
              <a:endParaRPr lang="en-US" sz="1800" dirty="0">
                <a:solidFill>
                  <a:srgbClr val="000000"/>
                </a:solidFill>
                <a:latin typeface="Arial" pitchFamily="-112" charset="0"/>
              </a:endParaRPr>
            </a:p>
          </p:txBody>
        </p:sp>
        <p:sp>
          <p:nvSpPr>
            <p:cNvPr id="68" name="Subtitle 3"/>
            <p:cNvSpPr>
              <a:spLocks/>
            </p:cNvSpPr>
            <p:nvPr/>
          </p:nvSpPr>
          <p:spPr bwMode="auto">
            <a:xfrm>
              <a:off x="2867324" y="4909706"/>
              <a:ext cx="728471" cy="606546"/>
            </a:xfrm>
            <a:prstGeom prst="rect">
              <a:avLst/>
            </a:prstGeom>
            <a:noFill/>
            <a:ln w="9525">
              <a:noFill/>
              <a:miter lim="800000"/>
              <a:headEnd/>
              <a:tailEnd/>
            </a:ln>
          </p:spPr>
          <p:txBody>
            <a:bodyPr anchor="ctr">
              <a:prstTxWarp prst="textNoShape">
                <a:avLst/>
              </a:prstTxWarp>
            </a:bodyPr>
            <a:lstStyle/>
            <a:p>
              <a:pPr marL="342900" indent="-342900" algn="ctr" defTabSz="457200">
                <a:lnSpc>
                  <a:spcPct val="90000"/>
                </a:lnSpc>
                <a:spcBef>
                  <a:spcPct val="20000"/>
                </a:spcBef>
                <a:buClr>
                  <a:srgbClr val="7592A4"/>
                </a:buClr>
              </a:pPr>
              <a:r>
                <a:rPr lang="en-US" sz="1800" dirty="0" smtClean="0">
                  <a:solidFill>
                    <a:srgbClr val="000000"/>
                  </a:solidFill>
                  <a:latin typeface="Arial" pitchFamily="-106" charset="0"/>
                </a:rPr>
                <a:t>No</a:t>
              </a:r>
              <a:endParaRPr lang="en-US" sz="1800" dirty="0">
                <a:solidFill>
                  <a:srgbClr val="000000"/>
                </a:solidFill>
                <a:latin typeface="Arial" pitchFamily="-112" charset="0"/>
              </a:endParaRPr>
            </a:p>
          </p:txBody>
        </p:sp>
        <p:sp>
          <p:nvSpPr>
            <p:cNvPr id="69" name="Subtitle 3"/>
            <p:cNvSpPr>
              <a:spLocks/>
            </p:cNvSpPr>
            <p:nvPr/>
          </p:nvSpPr>
          <p:spPr bwMode="auto">
            <a:xfrm>
              <a:off x="269668" y="2900685"/>
              <a:ext cx="1271016" cy="1539240"/>
            </a:xfrm>
            <a:prstGeom prst="rect">
              <a:avLst/>
            </a:prstGeom>
            <a:solidFill>
              <a:schemeClr val="bg1">
                <a:lumMod val="75000"/>
              </a:schemeClr>
            </a:solidFill>
            <a:ln w="15875" cap="flat" cmpd="sng" algn="ctr">
              <a:solidFill>
                <a:schemeClr val="tx1"/>
              </a:solidFill>
              <a:prstDash val="solid"/>
              <a:miter lim="800000"/>
              <a:headEnd type="none" w="med" len="med"/>
              <a:tailEnd type="none" w="med" len="med"/>
            </a:ln>
            <a:effectLst>
              <a:outerShdw blurRad="50800" dist="38100" dir="2700000">
                <a:srgbClr val="000000">
                  <a:alpha val="43000"/>
                </a:srgbClr>
              </a:outerShdw>
            </a:effectLst>
            <a:scene3d>
              <a:camera prst="orthographicFront"/>
              <a:lightRig rig="threePt" dir="t"/>
            </a:scene3d>
            <a:sp3d>
              <a:bevelT/>
            </a:sp3d>
          </p:spPr>
          <p:txBody>
            <a:bodyPr anchor="ctr">
              <a:prstTxWarp prst="textNoShape">
                <a:avLst/>
              </a:prstTxWarp>
            </a:bodyPr>
            <a:lstStyle/>
            <a:p>
              <a:pPr marL="342900" indent="-342900" algn="ctr" defTabSz="457200">
                <a:lnSpc>
                  <a:spcPct val="90000"/>
                </a:lnSpc>
                <a:spcBef>
                  <a:spcPct val="20000"/>
                </a:spcBef>
                <a:buClr>
                  <a:srgbClr val="7592A4"/>
                </a:buClr>
              </a:pPr>
              <a:r>
                <a:rPr lang="en-US" sz="1800" b="1" dirty="0" smtClean="0">
                  <a:latin typeface="Arial" pitchFamily="-106" charset="0"/>
                </a:rPr>
                <a:t>Week 12</a:t>
              </a:r>
              <a:br>
                <a:rPr lang="en-US" sz="1800" b="1" dirty="0" smtClean="0">
                  <a:latin typeface="Arial" pitchFamily="-106" charset="0"/>
                </a:rPr>
              </a:br>
              <a:endParaRPr lang="en-US" sz="1800" b="1" dirty="0" smtClean="0">
                <a:latin typeface="Arial" pitchFamily="-106" charset="0"/>
              </a:endParaRPr>
            </a:p>
            <a:p>
              <a:pPr marL="342900" indent="-342900" algn="ctr" defTabSz="457200">
                <a:lnSpc>
                  <a:spcPct val="90000"/>
                </a:lnSpc>
                <a:spcBef>
                  <a:spcPct val="20000"/>
                </a:spcBef>
                <a:buClr>
                  <a:srgbClr val="7592A4"/>
                </a:buClr>
              </a:pPr>
              <a:r>
                <a:rPr lang="en-US" sz="1800" dirty="0" smtClean="0">
                  <a:latin typeface="Arial" pitchFamily="-106" charset="0"/>
                </a:rPr>
                <a:t>HCV RNA</a:t>
              </a:r>
            </a:p>
            <a:p>
              <a:pPr marL="342900" indent="-342900" algn="ctr" defTabSz="457200">
                <a:lnSpc>
                  <a:spcPct val="90000"/>
                </a:lnSpc>
                <a:spcBef>
                  <a:spcPct val="20000"/>
                </a:spcBef>
                <a:buClr>
                  <a:srgbClr val="7592A4"/>
                </a:buClr>
              </a:pPr>
              <a:r>
                <a:rPr lang="en-US" sz="1800" dirty="0" smtClean="0">
                  <a:latin typeface="Arial" pitchFamily="-106" charset="0"/>
                </a:rPr>
                <a:t>(N =</a:t>
              </a:r>
              <a:r>
                <a:rPr lang="en-US" sz="1800" dirty="0">
                  <a:latin typeface="Arial" pitchFamily="-106" charset="0"/>
                </a:rPr>
                <a:t> </a:t>
              </a:r>
              <a:r>
                <a:rPr lang="en-US" sz="1800" dirty="0" smtClean="0">
                  <a:latin typeface="Arial" pitchFamily="-106" charset="0"/>
                </a:rPr>
                <a:t>106)</a:t>
              </a:r>
              <a:endParaRPr lang="en-US" sz="1800" dirty="0">
                <a:latin typeface="Arial" pitchFamily="-112" charset="0"/>
              </a:endParaRPr>
            </a:p>
          </p:txBody>
        </p:sp>
        <p:sp>
          <p:nvSpPr>
            <p:cNvPr id="70" name="Rectangle 2"/>
            <p:cNvSpPr>
              <a:spLocks noChangeArrowheads="1"/>
            </p:cNvSpPr>
            <p:nvPr/>
          </p:nvSpPr>
          <p:spPr bwMode="auto">
            <a:xfrm>
              <a:off x="7290540" y="5139617"/>
              <a:ext cx="1157224" cy="689356"/>
            </a:xfrm>
            <a:prstGeom prst="rect">
              <a:avLst/>
            </a:prstGeom>
            <a:solidFill>
              <a:srgbClr val="EFD1D1"/>
            </a:solidFill>
            <a:ln w="19050">
              <a:solidFill>
                <a:schemeClr val="tx1"/>
              </a:solidFill>
              <a:miter lim="800000"/>
              <a:headEnd/>
              <a:tailEnd/>
            </a:ln>
            <a:effectLst>
              <a:outerShdw blurRad="50800" dist="38100" dir="2700000">
                <a:srgbClr val="000000">
                  <a:alpha val="43000"/>
                </a:srgbClr>
              </a:outerShdw>
            </a:effectLst>
            <a:scene3d>
              <a:camera prst="orthographicFront"/>
              <a:lightRig rig="threePt" dir="t"/>
            </a:scene3d>
            <a:sp3d>
              <a:bevelT/>
            </a:sp3d>
          </p:spPr>
          <p:txBody>
            <a:bodyPr wrap="none" anchor="ctr">
              <a:prstTxWarp prst="textNoShape">
                <a:avLst/>
              </a:prstTxWarp>
            </a:bodyPr>
            <a:lstStyle/>
            <a:p>
              <a:pPr algn="ctr">
                <a:lnSpc>
                  <a:spcPts val="1600"/>
                </a:lnSpc>
                <a:spcBef>
                  <a:spcPts val="0"/>
                </a:spcBef>
                <a:spcAft>
                  <a:spcPts val="600"/>
                </a:spcAft>
              </a:pPr>
              <a:r>
                <a:rPr lang="en-US" sz="1800" dirty="0" smtClean="0">
                  <a:solidFill>
                    <a:srgbClr val="000000"/>
                  </a:solidFill>
                  <a:latin typeface="Arial" pitchFamily="-106" charset="0"/>
                  <a:ea typeface="Arial" pitchFamily="-106" charset="0"/>
                  <a:cs typeface="Arial" pitchFamily="-106" charset="0"/>
                </a:rPr>
                <a:t>N = 63</a:t>
              </a:r>
            </a:p>
            <a:p>
              <a:pPr algn="ctr">
                <a:lnSpc>
                  <a:spcPts val="1600"/>
                </a:lnSpc>
                <a:spcBef>
                  <a:spcPts val="0"/>
                </a:spcBef>
                <a:spcAft>
                  <a:spcPts val="600"/>
                </a:spcAft>
              </a:pPr>
              <a:r>
                <a:rPr lang="en-US" sz="1800" dirty="0" smtClean="0">
                  <a:solidFill>
                    <a:srgbClr val="000000"/>
                  </a:solidFill>
                  <a:latin typeface="Arial" pitchFamily="-106" charset="0"/>
                  <a:ea typeface="Arial" pitchFamily="-106" charset="0"/>
                  <a:cs typeface="Arial" pitchFamily="-106" charset="0"/>
                </a:rPr>
                <a:t>(100%)</a:t>
              </a:r>
              <a:endParaRPr lang="en-US" sz="1800" dirty="0">
                <a:solidFill>
                  <a:srgbClr val="000000"/>
                </a:solidFill>
                <a:latin typeface="Arial" pitchFamily="-106" charset="0"/>
                <a:ea typeface="Arial" pitchFamily="-106" charset="0"/>
                <a:cs typeface="Arial" pitchFamily="-106" charset="0"/>
              </a:endParaRPr>
            </a:p>
          </p:txBody>
        </p:sp>
        <p:sp>
          <p:nvSpPr>
            <p:cNvPr id="71" name="Rectangle 2"/>
            <p:cNvSpPr>
              <a:spLocks noChangeArrowheads="1"/>
            </p:cNvSpPr>
            <p:nvPr/>
          </p:nvSpPr>
          <p:spPr bwMode="auto">
            <a:xfrm>
              <a:off x="7290540" y="4115151"/>
              <a:ext cx="1157224" cy="689356"/>
            </a:xfrm>
            <a:prstGeom prst="rect">
              <a:avLst/>
            </a:prstGeom>
            <a:solidFill>
              <a:schemeClr val="accent2">
                <a:lumMod val="60000"/>
                <a:lumOff val="40000"/>
              </a:schemeClr>
            </a:solidFill>
            <a:ln w="19050">
              <a:solidFill>
                <a:schemeClr val="tx1"/>
              </a:solidFill>
              <a:miter lim="800000"/>
              <a:headEnd/>
              <a:tailEnd/>
            </a:ln>
            <a:effectLst>
              <a:outerShdw blurRad="50800" dist="38100" dir="2700000">
                <a:srgbClr val="000000">
                  <a:alpha val="43000"/>
                </a:srgbClr>
              </a:outerShdw>
            </a:effectLst>
            <a:scene3d>
              <a:camera prst="orthographicFront"/>
              <a:lightRig rig="threePt" dir="t"/>
            </a:scene3d>
            <a:sp3d>
              <a:bevelT/>
            </a:sp3d>
          </p:spPr>
          <p:txBody>
            <a:bodyPr wrap="none" anchor="ctr">
              <a:prstTxWarp prst="textNoShape">
                <a:avLst/>
              </a:prstTxWarp>
            </a:bodyPr>
            <a:lstStyle/>
            <a:p>
              <a:pPr algn="ctr">
                <a:lnSpc>
                  <a:spcPts val="1600"/>
                </a:lnSpc>
                <a:spcBef>
                  <a:spcPts val="0"/>
                </a:spcBef>
                <a:spcAft>
                  <a:spcPts val="600"/>
                </a:spcAft>
              </a:pPr>
              <a:r>
                <a:rPr lang="en-US" sz="1800" dirty="0" smtClean="0">
                  <a:solidFill>
                    <a:srgbClr val="000000"/>
                  </a:solidFill>
                  <a:latin typeface="Arial" pitchFamily="-106" charset="0"/>
                  <a:ea typeface="Arial" pitchFamily="-106" charset="0"/>
                  <a:cs typeface="Arial" pitchFamily="-106" charset="0"/>
                </a:rPr>
                <a:t>N = 0</a:t>
              </a:r>
            </a:p>
            <a:p>
              <a:pPr algn="ctr">
                <a:lnSpc>
                  <a:spcPts val="1600"/>
                </a:lnSpc>
                <a:spcBef>
                  <a:spcPts val="0"/>
                </a:spcBef>
                <a:spcAft>
                  <a:spcPts val="600"/>
                </a:spcAft>
              </a:pPr>
              <a:r>
                <a:rPr lang="en-US" sz="1800" dirty="0" smtClean="0">
                  <a:solidFill>
                    <a:srgbClr val="000000"/>
                  </a:solidFill>
                  <a:latin typeface="Arial" pitchFamily="-106" charset="0"/>
                  <a:ea typeface="Arial" pitchFamily="-106" charset="0"/>
                  <a:cs typeface="Arial" pitchFamily="-106" charset="0"/>
                </a:rPr>
                <a:t>(0%)</a:t>
              </a:r>
              <a:endParaRPr lang="en-US" sz="1800" dirty="0">
                <a:solidFill>
                  <a:srgbClr val="000000"/>
                </a:solidFill>
                <a:latin typeface="Arial" pitchFamily="-106" charset="0"/>
                <a:ea typeface="Arial" pitchFamily="-106" charset="0"/>
                <a:cs typeface="Arial" pitchFamily="-106" charset="0"/>
              </a:endParaRPr>
            </a:p>
          </p:txBody>
        </p:sp>
        <p:sp>
          <p:nvSpPr>
            <p:cNvPr id="30" name="Subtitle 3"/>
            <p:cNvSpPr>
              <a:spLocks/>
            </p:cNvSpPr>
            <p:nvPr/>
          </p:nvSpPr>
          <p:spPr bwMode="auto">
            <a:xfrm>
              <a:off x="5351083" y="2581439"/>
              <a:ext cx="1939733" cy="432809"/>
            </a:xfrm>
            <a:prstGeom prst="rect">
              <a:avLst/>
            </a:prstGeom>
            <a:noFill/>
            <a:ln w="9525">
              <a:noFill/>
              <a:miter lim="800000"/>
              <a:headEnd/>
              <a:tailEnd/>
            </a:ln>
          </p:spPr>
          <p:txBody>
            <a:bodyPr anchor="ctr">
              <a:prstTxWarp prst="textNoShape">
                <a:avLst/>
              </a:prstTxWarp>
            </a:bodyPr>
            <a:lstStyle/>
            <a:p>
              <a:pPr marL="342900" indent="-342900" algn="ctr" defTabSz="457200">
                <a:lnSpc>
                  <a:spcPct val="90000"/>
                </a:lnSpc>
                <a:spcBef>
                  <a:spcPct val="20000"/>
                </a:spcBef>
                <a:buClr>
                  <a:srgbClr val="7592A4"/>
                </a:buClr>
              </a:pPr>
              <a:r>
                <a:rPr lang="en-US" sz="1600" b="1" dirty="0" smtClean="0">
                  <a:solidFill>
                    <a:schemeClr val="accent6"/>
                  </a:solidFill>
                  <a:latin typeface="Arial" pitchFamily="-106" charset="0"/>
                </a:rPr>
                <a:t>No SVR</a:t>
              </a:r>
              <a:endParaRPr lang="en-US" sz="1600" b="1" dirty="0">
                <a:solidFill>
                  <a:schemeClr val="accent6"/>
                </a:solidFill>
                <a:latin typeface="Arial" pitchFamily="-112" charset="0"/>
              </a:endParaRPr>
            </a:p>
          </p:txBody>
        </p:sp>
        <p:sp>
          <p:nvSpPr>
            <p:cNvPr id="31" name="Subtitle 3"/>
            <p:cNvSpPr>
              <a:spLocks/>
            </p:cNvSpPr>
            <p:nvPr/>
          </p:nvSpPr>
          <p:spPr bwMode="auto">
            <a:xfrm>
              <a:off x="5351083" y="4066226"/>
              <a:ext cx="1939733" cy="432809"/>
            </a:xfrm>
            <a:prstGeom prst="rect">
              <a:avLst/>
            </a:prstGeom>
            <a:noFill/>
            <a:ln w="9525">
              <a:noFill/>
              <a:miter lim="800000"/>
              <a:headEnd/>
              <a:tailEnd/>
            </a:ln>
          </p:spPr>
          <p:txBody>
            <a:bodyPr anchor="ctr">
              <a:prstTxWarp prst="textNoShape">
                <a:avLst/>
              </a:prstTxWarp>
            </a:bodyPr>
            <a:lstStyle/>
            <a:p>
              <a:pPr marL="342900" indent="-342900" algn="ctr" defTabSz="457200">
                <a:lnSpc>
                  <a:spcPct val="90000"/>
                </a:lnSpc>
                <a:spcBef>
                  <a:spcPct val="20000"/>
                </a:spcBef>
                <a:buClr>
                  <a:srgbClr val="7592A4"/>
                </a:buClr>
              </a:pPr>
              <a:r>
                <a:rPr lang="en-US" sz="1600" b="1" dirty="0" smtClean="0">
                  <a:solidFill>
                    <a:srgbClr val="008000"/>
                  </a:solidFill>
                  <a:latin typeface="Arial" pitchFamily="-106" charset="0"/>
                </a:rPr>
                <a:t>SVR</a:t>
              </a:r>
              <a:endParaRPr lang="en-US" sz="1600" b="1" dirty="0">
                <a:solidFill>
                  <a:srgbClr val="008000"/>
                </a:solidFill>
                <a:latin typeface="Arial" pitchFamily="-112" charset="0"/>
              </a:endParaRPr>
            </a:p>
          </p:txBody>
        </p:sp>
        <p:sp>
          <p:nvSpPr>
            <p:cNvPr id="32" name="Subtitle 3"/>
            <p:cNvSpPr>
              <a:spLocks/>
            </p:cNvSpPr>
            <p:nvPr/>
          </p:nvSpPr>
          <p:spPr bwMode="auto">
            <a:xfrm>
              <a:off x="5351083" y="5108635"/>
              <a:ext cx="1939733" cy="432809"/>
            </a:xfrm>
            <a:prstGeom prst="rect">
              <a:avLst/>
            </a:prstGeom>
            <a:noFill/>
            <a:ln w="9525">
              <a:noFill/>
              <a:miter lim="800000"/>
              <a:headEnd/>
              <a:tailEnd/>
            </a:ln>
          </p:spPr>
          <p:txBody>
            <a:bodyPr anchor="ctr">
              <a:prstTxWarp prst="textNoShape">
                <a:avLst/>
              </a:prstTxWarp>
            </a:bodyPr>
            <a:lstStyle/>
            <a:p>
              <a:pPr marL="342900" indent="-342900" algn="ctr" defTabSz="457200">
                <a:lnSpc>
                  <a:spcPct val="90000"/>
                </a:lnSpc>
                <a:spcBef>
                  <a:spcPct val="20000"/>
                </a:spcBef>
                <a:buClr>
                  <a:srgbClr val="7592A4"/>
                </a:buClr>
              </a:pPr>
              <a:r>
                <a:rPr lang="en-US" sz="1600" b="1" dirty="0" smtClean="0">
                  <a:solidFill>
                    <a:schemeClr val="accent6"/>
                  </a:solidFill>
                  <a:latin typeface="Arial" pitchFamily="-106" charset="0"/>
                </a:rPr>
                <a:t>No SVR</a:t>
              </a:r>
              <a:endParaRPr lang="en-US" sz="1600" b="1" dirty="0">
                <a:solidFill>
                  <a:schemeClr val="accent6"/>
                </a:solidFill>
                <a:latin typeface="Arial" pitchFamily="-112" charset="0"/>
              </a:endParaRPr>
            </a:p>
          </p:txBody>
        </p:sp>
      </p:grpSp>
      <p:sp>
        <p:nvSpPr>
          <p:cNvPr id="7" name="Content Placeholder 6"/>
          <p:cNvSpPr>
            <a:spLocks noGrp="1"/>
          </p:cNvSpPr>
          <p:nvPr>
            <p:ph sz="quarter" idx="13"/>
          </p:nvPr>
        </p:nvSpPr>
        <p:spPr/>
        <p:txBody>
          <a:bodyPr/>
          <a:lstStyle/>
          <a:p>
            <a:r>
              <a:rPr lang="en-US" dirty="0">
                <a:latin typeface="Arial" pitchFamily="-106" charset="0"/>
              </a:rPr>
              <a:t>Source: Chung RT, et. al. N </a:t>
            </a:r>
            <a:r>
              <a:rPr lang="en-US" dirty="0" err="1">
                <a:latin typeface="Arial" pitchFamily="-106" charset="0"/>
              </a:rPr>
              <a:t>Engl</a:t>
            </a:r>
            <a:r>
              <a:rPr lang="en-US" dirty="0">
                <a:latin typeface="Arial" pitchFamily="-106" charset="0"/>
              </a:rPr>
              <a:t> J Med. 2004;351:451-9.</a:t>
            </a:r>
            <a:endParaRPr lang="en-US" dirty="0"/>
          </a:p>
        </p:txBody>
      </p:sp>
      <p:sp>
        <p:nvSpPr>
          <p:cNvPr id="2" name="Title 1"/>
          <p:cNvSpPr>
            <a:spLocks noGrp="1"/>
          </p:cNvSpPr>
          <p:nvPr>
            <p:ph type="title"/>
          </p:nvPr>
        </p:nvSpPr>
        <p:spPr/>
        <p:txBody>
          <a:bodyPr>
            <a:noAutofit/>
          </a:bodyPr>
          <a:lstStyle/>
          <a:p>
            <a:r>
              <a:rPr lang="en-US" sz="2400" dirty="0">
                <a:solidFill>
                  <a:schemeClr val="accent5">
                    <a:lumMod val="20000"/>
                    <a:lumOff val="80000"/>
                  </a:schemeClr>
                </a:solidFill>
                <a:latin typeface="Arial" pitchFamily="-106" charset="0"/>
              </a:rPr>
              <a:t>PEG alfa-2a + RBV </a:t>
            </a:r>
            <a:r>
              <a:rPr lang="en-US" sz="2400" i="1" dirty="0">
                <a:solidFill>
                  <a:schemeClr val="accent5">
                    <a:lumMod val="20000"/>
                    <a:lumOff val="80000"/>
                  </a:schemeClr>
                </a:solidFill>
                <a:latin typeface="Arial" pitchFamily="-106" charset="0"/>
              </a:rPr>
              <a:t>versus</a:t>
            </a:r>
            <a:r>
              <a:rPr lang="en-US" sz="2400" dirty="0">
                <a:solidFill>
                  <a:schemeClr val="accent5">
                    <a:lumMod val="20000"/>
                    <a:lumOff val="80000"/>
                  </a:schemeClr>
                </a:solidFill>
                <a:latin typeface="Arial" pitchFamily="-106" charset="0"/>
              </a:rPr>
              <a:t> IFN alfa-2a + RBV in HCV &amp; HIV </a:t>
            </a:r>
            <a:r>
              <a:rPr lang="en-US" sz="2400" dirty="0">
                <a:solidFill>
                  <a:srgbClr val="F0EADC"/>
                </a:solidFill>
                <a:latin typeface="Arial" pitchFamily="-106" charset="0"/>
              </a:rPr>
              <a:t/>
            </a:r>
            <a:br>
              <a:rPr lang="en-US" sz="2400" dirty="0">
                <a:solidFill>
                  <a:srgbClr val="F0EADC"/>
                </a:solidFill>
                <a:latin typeface="Arial" pitchFamily="-106" charset="0"/>
              </a:rPr>
            </a:br>
            <a:r>
              <a:rPr lang="en-US" sz="2400" dirty="0">
                <a:solidFill>
                  <a:srgbClr val="FFFFFF"/>
                </a:solidFill>
                <a:latin typeface="Arial" pitchFamily="-106" charset="0"/>
              </a:rPr>
              <a:t>ACTG </a:t>
            </a:r>
            <a:r>
              <a:rPr lang="en-US" sz="2400" dirty="0" smtClean="0">
                <a:solidFill>
                  <a:srgbClr val="FFFFFF"/>
                </a:solidFill>
                <a:latin typeface="Arial" pitchFamily="-106" charset="0"/>
              </a:rPr>
              <a:t>5071: </a:t>
            </a:r>
            <a:r>
              <a:rPr lang="en-US" sz="2400" dirty="0" smtClean="0">
                <a:solidFill>
                  <a:srgbClr val="FFFFFF"/>
                </a:solidFill>
                <a:latin typeface="Arial" pitchFamily="-112" charset="0"/>
                <a:cs typeface="ＭＳ Ｐゴシック" pitchFamily="-112" charset="-128"/>
              </a:rPr>
              <a:t>Predictive Value of Early Virologic Response</a:t>
            </a:r>
            <a:endParaRPr lang="en-US" sz="2400" dirty="0">
              <a:solidFill>
                <a:srgbClr val="FFFFFF"/>
              </a:solidFill>
            </a:endParaRPr>
          </a:p>
        </p:txBody>
      </p:sp>
    </p:spTree>
    <p:extLst>
      <p:ext uri="{BB962C8B-B14F-4D97-AF65-F5344CB8AC3E}">
        <p14:creationId xmlns:p14="http://schemas.microsoft.com/office/powerpoint/2010/main" val="3150827110"/>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sz="quarter" idx="13"/>
          </p:nvPr>
        </p:nvSpPr>
        <p:spPr>
          <a:prstGeom prst="rect">
            <a:avLst/>
          </a:prstGeom>
        </p:spPr>
        <p:txBody>
          <a:bodyPr/>
          <a:lstStyle/>
          <a:p>
            <a:r>
              <a:rPr lang="en-US" dirty="0">
                <a:latin typeface="Arial" pitchFamily="-106" charset="0"/>
              </a:rPr>
              <a:t>Source: Chung RT, et. al. N </a:t>
            </a:r>
            <a:r>
              <a:rPr lang="en-US" dirty="0" err="1">
                <a:latin typeface="Arial" pitchFamily="-106" charset="0"/>
              </a:rPr>
              <a:t>Engl</a:t>
            </a:r>
            <a:r>
              <a:rPr lang="en-US" dirty="0">
                <a:latin typeface="Arial" pitchFamily="-106" charset="0"/>
              </a:rPr>
              <a:t> J Med. 2004;351:451-9</a:t>
            </a:r>
            <a:r>
              <a:rPr lang="en-US" dirty="0" smtClean="0">
                <a:latin typeface="Arial" pitchFamily="-106" charset="0"/>
              </a:rPr>
              <a:t>.</a:t>
            </a:r>
            <a:endParaRPr lang="en-US" dirty="0"/>
          </a:p>
        </p:txBody>
      </p:sp>
      <p:sp>
        <p:nvSpPr>
          <p:cNvPr id="4" name="Title 3"/>
          <p:cNvSpPr>
            <a:spLocks noGrp="1"/>
          </p:cNvSpPr>
          <p:nvPr>
            <p:ph type="title"/>
          </p:nvPr>
        </p:nvSpPr>
        <p:spPr/>
        <p:txBody>
          <a:bodyPr>
            <a:normAutofit/>
          </a:bodyPr>
          <a:lstStyle/>
          <a:p>
            <a:r>
              <a:rPr lang="en-US" sz="2400" dirty="0">
                <a:solidFill>
                  <a:schemeClr val="accent5">
                    <a:lumMod val="20000"/>
                    <a:lumOff val="80000"/>
                  </a:schemeClr>
                </a:solidFill>
                <a:latin typeface="Arial" pitchFamily="-106" charset="0"/>
              </a:rPr>
              <a:t>PEG alfa-2a + RBV </a:t>
            </a:r>
            <a:r>
              <a:rPr lang="en-US" sz="2400" i="1" dirty="0">
                <a:solidFill>
                  <a:schemeClr val="accent5">
                    <a:lumMod val="20000"/>
                    <a:lumOff val="80000"/>
                  </a:schemeClr>
                </a:solidFill>
                <a:latin typeface="Arial" pitchFamily="-106" charset="0"/>
              </a:rPr>
              <a:t>versus</a:t>
            </a:r>
            <a:r>
              <a:rPr lang="en-US" sz="2400" dirty="0">
                <a:solidFill>
                  <a:schemeClr val="accent5">
                    <a:lumMod val="20000"/>
                    <a:lumOff val="80000"/>
                  </a:schemeClr>
                </a:solidFill>
                <a:latin typeface="Arial" pitchFamily="-106" charset="0"/>
              </a:rPr>
              <a:t> IFN alfa-2a + RBV in HCV &amp; HIV </a:t>
            </a:r>
            <a:r>
              <a:rPr lang="en-US" sz="2400" dirty="0">
                <a:solidFill>
                  <a:srgbClr val="F0EADC"/>
                </a:solidFill>
                <a:latin typeface="Arial" pitchFamily="-106" charset="0"/>
              </a:rPr>
              <a:t/>
            </a:r>
            <a:br>
              <a:rPr lang="en-US" sz="2400" dirty="0">
                <a:solidFill>
                  <a:srgbClr val="F0EADC"/>
                </a:solidFill>
                <a:latin typeface="Arial" pitchFamily="-106" charset="0"/>
              </a:rPr>
            </a:br>
            <a:r>
              <a:rPr lang="en-US" sz="2400" dirty="0">
                <a:solidFill>
                  <a:srgbClr val="FFFFFF"/>
                </a:solidFill>
                <a:latin typeface="Arial" pitchFamily="-106" charset="0"/>
              </a:rPr>
              <a:t>ACTG </a:t>
            </a:r>
            <a:r>
              <a:rPr lang="en-US" sz="2400" dirty="0" smtClean="0">
                <a:solidFill>
                  <a:srgbClr val="FFFFFF"/>
                </a:solidFill>
                <a:latin typeface="Arial" pitchFamily="-106" charset="0"/>
              </a:rPr>
              <a:t>5071 </a:t>
            </a:r>
            <a:r>
              <a:rPr lang="en-US" sz="2400" dirty="0">
                <a:solidFill>
                  <a:srgbClr val="FFFFFF"/>
                </a:solidFill>
                <a:latin typeface="Arial" pitchFamily="-106" charset="0"/>
              </a:rPr>
              <a:t>Study: </a:t>
            </a:r>
            <a:r>
              <a:rPr lang="en-US" sz="2400" dirty="0" smtClean="0">
                <a:solidFill>
                  <a:srgbClr val="F3F3F3"/>
                </a:solidFill>
                <a:latin typeface="Arial" pitchFamily="-106" charset="0"/>
              </a:rPr>
              <a:t>Conclusions</a:t>
            </a:r>
            <a:endParaRPr lang="en-US" sz="2400" dirty="0"/>
          </a:p>
        </p:txBody>
      </p:sp>
      <p:graphicFrame>
        <p:nvGraphicFramePr>
          <p:cNvPr id="8" name="Table 7"/>
          <p:cNvGraphicFramePr>
            <a:graphicFrameLocks noGrp="1"/>
          </p:cNvGraphicFramePr>
          <p:nvPr>
            <p:extLst>
              <p:ext uri="{D42A27DB-BD31-4B8C-83A1-F6EECF244321}">
                <p14:modId xmlns:p14="http://schemas.microsoft.com/office/powerpoint/2010/main" val="3465828599"/>
              </p:ext>
            </p:extLst>
          </p:nvPr>
        </p:nvGraphicFramePr>
        <p:xfrm>
          <a:off x="0" y="2362200"/>
          <a:ext cx="9144000" cy="2854960"/>
        </p:xfrm>
        <a:graphic>
          <a:graphicData uri="http://schemas.openxmlformats.org/drawingml/2006/table">
            <a:tbl>
              <a:tblPr firstRow="1" bandRow="1">
                <a:effectLst/>
                <a:tableStyleId>{5C22544A-7EE6-4342-B048-85BDC9FD1C3A}</a:tableStyleId>
              </a:tblPr>
              <a:tblGrid>
                <a:gridCol w="9144000"/>
              </a:tblGrid>
              <a:tr h="2008632">
                <a:tc>
                  <a:txBody>
                    <a:bodyPr/>
                    <a:lstStyle/>
                    <a:p>
                      <a:pPr>
                        <a:lnSpc>
                          <a:spcPts val="2800"/>
                        </a:lnSpc>
                      </a:pPr>
                      <a:r>
                        <a:rPr lang="en-US" sz="2000" b="1" i="0" dirty="0" smtClean="0">
                          <a:solidFill>
                            <a:srgbClr val="800000"/>
                          </a:solidFill>
                          <a:latin typeface="Arial"/>
                          <a:cs typeface="Arial"/>
                        </a:rPr>
                        <a:t>Conclusions</a:t>
                      </a:r>
                      <a:r>
                        <a:rPr lang="en-US" sz="2000" b="0" i="0" dirty="0" smtClean="0">
                          <a:solidFill>
                            <a:schemeClr val="tx1"/>
                          </a:solidFill>
                          <a:latin typeface="Arial"/>
                          <a:cs typeface="Arial"/>
                        </a:rPr>
                        <a:t>: </a:t>
                      </a:r>
                      <a:r>
                        <a:rPr lang="en-US" sz="2000" b="0" dirty="0" smtClean="0">
                          <a:solidFill>
                            <a:schemeClr val="tx1"/>
                          </a:solidFill>
                          <a:latin typeface="Arial"/>
                          <a:cs typeface="Arial"/>
                        </a:rPr>
                        <a:t>“</a:t>
                      </a:r>
                      <a:r>
                        <a:rPr lang="en-US" sz="2000" b="0" i="0" u="none" strike="noStrike" kern="1200" baseline="0" dirty="0" smtClean="0">
                          <a:solidFill>
                            <a:schemeClr val="tx1"/>
                          </a:solidFill>
                          <a:latin typeface="Arial"/>
                          <a:ea typeface="+mn-ea"/>
                          <a:cs typeface="Arial"/>
                        </a:rPr>
                        <a:t>In persons infected with HIV, the combination of peginterferon and ribavirin is superior to the combination of interferon and ribavirin in the treatment of chronic hepatitis C. These regimens may provide clinical benefit even in the absence of virologic clearance. The marked discrepancy in the rates of sustained virologic response between HCV genotypes indicates that strategies are needed to improve the outcome in persons infected with HCV genotype 1</a:t>
                      </a:r>
                      <a:r>
                        <a:rPr lang="en-US" sz="2000" b="0" dirty="0" smtClean="0">
                          <a:solidFill>
                            <a:schemeClr val="tx1"/>
                          </a:solidFill>
                          <a:latin typeface="Arial"/>
                          <a:cs typeface="Arial"/>
                        </a:rPr>
                        <a:t>.”</a:t>
                      </a:r>
                      <a:endParaRPr lang="en-US" sz="2000" b="0" dirty="0">
                        <a:solidFill>
                          <a:schemeClr val="tx1"/>
                        </a:solidFill>
                        <a:latin typeface="Arial"/>
                        <a:cs typeface="Arial"/>
                      </a:endParaRPr>
                    </a:p>
                  </a:txBody>
                  <a:tcPr marL="457200" marR="457200" marT="182880" marB="182880" anchor="ctr">
                    <a:lnT w="28575" cap="flat" cmpd="sng" algn="ctr">
                      <a:solidFill>
                        <a:srgbClr val="326496"/>
                      </a:solidFill>
                      <a:prstDash val="solid"/>
                      <a:round/>
                      <a:headEnd type="none" w="med" len="med"/>
                      <a:tailEnd type="none" w="med" len="med"/>
                    </a:lnT>
                    <a:lnB w="28575" cap="flat" cmpd="sng" algn="ctr">
                      <a:solidFill>
                        <a:srgbClr val="326496"/>
                      </a:solidFill>
                      <a:prstDash val="solid"/>
                      <a:round/>
                      <a:headEnd type="none" w="med" len="med"/>
                      <a:tailEnd type="none" w="med" len="med"/>
                    </a:lnB>
                    <a:solidFill>
                      <a:srgbClr val="F0F0F0"/>
                    </a:solidFill>
                  </a:tcPr>
                </a:tc>
              </a:tr>
            </a:tbl>
          </a:graphicData>
        </a:graphic>
      </p:graphicFrame>
    </p:spTree>
    <p:extLst>
      <p:ext uri="{BB962C8B-B14F-4D97-AF65-F5344CB8AC3E}">
        <p14:creationId xmlns:p14="http://schemas.microsoft.com/office/powerpoint/2010/main" val="2506912777"/>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endParaRPr lang="en-US"/>
          </a:p>
        </p:txBody>
      </p:sp>
      <p:sp>
        <p:nvSpPr>
          <p:cNvPr id="3" name="Rectangle 2"/>
          <p:cNvSpPr/>
          <p:nvPr/>
        </p:nvSpPr>
        <p:spPr>
          <a:xfrm>
            <a:off x="369660" y="1295400"/>
            <a:ext cx="8432465" cy="4382993"/>
          </a:xfrm>
          <a:prstGeom prst="rect">
            <a:avLst/>
          </a:prstGeom>
          <a:solidFill>
            <a:schemeClr val="tx1">
              <a:alpha val="50000"/>
            </a:schemeClr>
          </a:solidFill>
        </p:spPr>
        <p:style>
          <a:lnRef idx="1">
            <a:schemeClr val="accent1"/>
          </a:lnRef>
          <a:fillRef idx="3">
            <a:schemeClr val="accent1"/>
          </a:fillRef>
          <a:effectRef idx="2">
            <a:schemeClr val="accent1"/>
          </a:effectRef>
          <a:fontRef idx="minor">
            <a:schemeClr val="lt1"/>
          </a:fontRef>
        </p:style>
        <p:txBody>
          <a:bodyPr lIns="182880" tIns="182880" rIns="182880" bIns="182880" rtlCol="0" anchor="ctr"/>
          <a:lstStyle/>
          <a:p>
            <a:pPr algn="ctr">
              <a:lnSpc>
                <a:spcPts val="2800"/>
              </a:lnSpc>
              <a:spcBef>
                <a:spcPts val="600"/>
              </a:spcBef>
            </a:pPr>
            <a:r>
              <a:rPr lang="en-US" dirty="0" smtClean="0"/>
              <a:t>This slide deck is from the University of Washington’s </a:t>
            </a:r>
            <a:r>
              <a:rPr lang="en-US" i="1" dirty="0" smtClean="0"/>
              <a:t>Hepatitis C Online </a:t>
            </a:r>
            <a:r>
              <a:rPr lang="en-US" dirty="0" smtClean="0"/>
              <a:t>and </a:t>
            </a:r>
            <a:r>
              <a:rPr lang="en-US" i="1" dirty="0" smtClean="0"/>
              <a:t>Hepatitis Web Study</a:t>
            </a:r>
            <a:r>
              <a:rPr lang="en-US" dirty="0" smtClean="0"/>
              <a:t> projects. </a:t>
            </a:r>
            <a:br>
              <a:rPr lang="en-US" dirty="0" smtClean="0"/>
            </a:br>
            <a:endParaRPr lang="en-US" sz="2000" dirty="0" smtClean="0"/>
          </a:p>
          <a:p>
            <a:pPr algn="ctr">
              <a:lnSpc>
                <a:spcPts val="2800"/>
              </a:lnSpc>
              <a:spcBef>
                <a:spcPts val="600"/>
              </a:spcBef>
            </a:pPr>
            <a:r>
              <a:rPr lang="en-US" sz="2000" dirty="0" smtClean="0">
                <a:solidFill>
                  <a:schemeClr val="accent5">
                    <a:lumMod val="20000"/>
                    <a:lumOff val="80000"/>
                  </a:schemeClr>
                </a:solidFill>
              </a:rPr>
              <a:t>Hepatitis C Online</a:t>
            </a:r>
            <a:br>
              <a:rPr lang="en-US" sz="2000" dirty="0" smtClean="0">
                <a:solidFill>
                  <a:schemeClr val="accent5">
                    <a:lumMod val="20000"/>
                    <a:lumOff val="80000"/>
                  </a:schemeClr>
                </a:solidFill>
              </a:rPr>
            </a:br>
            <a:r>
              <a:rPr lang="en-US" sz="2000" dirty="0" smtClean="0">
                <a:solidFill>
                  <a:srgbClr val="FCF5E6"/>
                </a:solidFill>
                <a:hlinkClick r:id="rId2"/>
              </a:rPr>
              <a:t>www.hepatitisc.uw.edu</a:t>
            </a:r>
            <a:endParaRPr lang="en-US" sz="2000" dirty="0" smtClean="0">
              <a:solidFill>
                <a:srgbClr val="FCF5E6"/>
              </a:solidFill>
            </a:endParaRPr>
          </a:p>
          <a:p>
            <a:pPr algn="ctr">
              <a:lnSpc>
                <a:spcPts val="2800"/>
              </a:lnSpc>
              <a:spcBef>
                <a:spcPts val="600"/>
              </a:spcBef>
            </a:pPr>
            <a:endParaRPr lang="en-US" sz="2000" dirty="0">
              <a:solidFill>
                <a:schemeClr val="accent5">
                  <a:lumMod val="20000"/>
                  <a:lumOff val="80000"/>
                </a:schemeClr>
              </a:solidFill>
            </a:endParaRPr>
          </a:p>
          <a:p>
            <a:pPr algn="ctr">
              <a:lnSpc>
                <a:spcPts val="2800"/>
              </a:lnSpc>
              <a:spcBef>
                <a:spcPts val="600"/>
              </a:spcBef>
            </a:pPr>
            <a:r>
              <a:rPr lang="en-US" sz="2000" dirty="0" smtClean="0">
                <a:solidFill>
                  <a:schemeClr val="accent5">
                    <a:lumMod val="20000"/>
                    <a:lumOff val="80000"/>
                  </a:schemeClr>
                </a:solidFill>
              </a:rPr>
              <a:t>Hepatitis </a:t>
            </a:r>
            <a:r>
              <a:rPr lang="en-US" sz="2000" dirty="0">
                <a:solidFill>
                  <a:schemeClr val="accent5">
                    <a:lumMod val="20000"/>
                    <a:lumOff val="80000"/>
                  </a:schemeClr>
                </a:solidFill>
              </a:rPr>
              <a:t>Web </a:t>
            </a:r>
            <a:r>
              <a:rPr lang="en-US" sz="2000" dirty="0" smtClean="0">
                <a:solidFill>
                  <a:schemeClr val="accent5">
                    <a:lumMod val="20000"/>
                    <a:lumOff val="80000"/>
                  </a:schemeClr>
                </a:solidFill>
              </a:rPr>
              <a:t>Study</a:t>
            </a:r>
            <a:br>
              <a:rPr lang="en-US" sz="2000" dirty="0" smtClean="0">
                <a:solidFill>
                  <a:schemeClr val="accent5">
                    <a:lumMod val="20000"/>
                    <a:lumOff val="80000"/>
                  </a:schemeClr>
                </a:solidFill>
              </a:rPr>
            </a:br>
            <a:r>
              <a:rPr lang="en-US" sz="2000" dirty="0" smtClean="0">
                <a:solidFill>
                  <a:schemeClr val="accent5">
                    <a:lumMod val="20000"/>
                    <a:lumOff val="80000"/>
                  </a:schemeClr>
                </a:solidFill>
                <a:hlinkClick r:id="rId3"/>
              </a:rPr>
              <a:t>http</a:t>
            </a:r>
            <a:r>
              <a:rPr lang="en-US" sz="2000" dirty="0">
                <a:solidFill>
                  <a:schemeClr val="accent5">
                    <a:lumMod val="20000"/>
                    <a:lumOff val="80000"/>
                  </a:schemeClr>
                </a:solidFill>
                <a:hlinkClick r:id="rId3"/>
              </a:rPr>
              <a:t>://depts.washington.edu/hepstudy</a:t>
            </a:r>
            <a:r>
              <a:rPr lang="en-US" sz="2000" dirty="0" smtClean="0">
                <a:solidFill>
                  <a:schemeClr val="accent5">
                    <a:lumMod val="20000"/>
                    <a:lumOff val="80000"/>
                  </a:schemeClr>
                </a:solidFill>
                <a:hlinkClick r:id="rId3"/>
              </a:rPr>
              <a:t>/</a:t>
            </a:r>
            <a:endParaRPr lang="en-US" sz="2000" dirty="0" smtClean="0">
              <a:solidFill>
                <a:schemeClr val="accent5">
                  <a:lumMod val="20000"/>
                  <a:lumOff val="80000"/>
                </a:schemeClr>
              </a:solidFill>
            </a:endParaRPr>
          </a:p>
          <a:p>
            <a:pPr algn="ctr">
              <a:lnSpc>
                <a:spcPts val="2800"/>
              </a:lnSpc>
              <a:spcBef>
                <a:spcPts val="600"/>
              </a:spcBef>
            </a:pPr>
            <a:endParaRPr lang="en-US" sz="2000" dirty="0" smtClean="0">
              <a:solidFill>
                <a:schemeClr val="accent5">
                  <a:lumMod val="20000"/>
                  <a:lumOff val="80000"/>
                </a:schemeClr>
              </a:solidFill>
            </a:endParaRPr>
          </a:p>
          <a:p>
            <a:pPr algn="ctr">
              <a:lnSpc>
                <a:spcPts val="2800"/>
              </a:lnSpc>
              <a:spcBef>
                <a:spcPts val="600"/>
              </a:spcBef>
            </a:pPr>
            <a:r>
              <a:rPr lang="en-US" sz="1800" dirty="0" smtClean="0">
                <a:solidFill>
                  <a:schemeClr val="bg1"/>
                </a:solidFill>
              </a:rPr>
              <a:t>Funded </a:t>
            </a:r>
            <a:r>
              <a:rPr lang="en-US" sz="1800" dirty="0">
                <a:solidFill>
                  <a:schemeClr val="bg1"/>
                </a:solidFill>
              </a:rPr>
              <a:t>by a grant from  the Centers for Disease Control and Prevention</a:t>
            </a:r>
            <a:r>
              <a:rPr lang="en-US" sz="1800" dirty="0">
                <a:solidFill>
                  <a:schemeClr val="accent5">
                    <a:lumMod val="20000"/>
                    <a:lumOff val="80000"/>
                  </a:schemeClr>
                </a:solidFill>
              </a:rPr>
              <a:t>. </a:t>
            </a:r>
            <a:endParaRPr lang="en-US" sz="1800" dirty="0" smtClean="0">
              <a:solidFill>
                <a:schemeClr val="accent5">
                  <a:lumMod val="20000"/>
                  <a:lumOff val="80000"/>
                </a:schemeClr>
              </a:solidFill>
            </a:endParaRPr>
          </a:p>
        </p:txBody>
      </p:sp>
    </p:spTree>
    <p:extLst>
      <p:ext uri="{BB962C8B-B14F-4D97-AF65-F5344CB8AC3E}">
        <p14:creationId xmlns:p14="http://schemas.microsoft.com/office/powerpoint/2010/main" val="485677325"/>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accent5">
                    <a:lumMod val="20000"/>
                    <a:lumOff val="80000"/>
                  </a:schemeClr>
                </a:solidFill>
              </a:rPr>
              <a:t>Peginterferon alfa-2a (</a:t>
            </a:r>
            <a:r>
              <a:rPr lang="en-US" i="1" dirty="0" smtClean="0">
                <a:solidFill>
                  <a:schemeClr val="accent5">
                    <a:lumMod val="20000"/>
                    <a:lumOff val="80000"/>
                  </a:schemeClr>
                </a:solidFill>
              </a:rPr>
              <a:t>Pegasys</a:t>
            </a:r>
            <a:r>
              <a:rPr lang="en-US" dirty="0" smtClean="0">
                <a:solidFill>
                  <a:schemeClr val="accent5">
                    <a:lumMod val="20000"/>
                    <a:lumOff val="80000"/>
                  </a:schemeClr>
                </a:solidFill>
              </a:rPr>
              <a:t>)</a:t>
            </a:r>
            <a:br>
              <a:rPr lang="en-US" dirty="0" smtClean="0">
                <a:solidFill>
                  <a:schemeClr val="accent5">
                    <a:lumMod val="20000"/>
                    <a:lumOff val="80000"/>
                  </a:schemeClr>
                </a:solidFill>
              </a:rPr>
            </a:br>
            <a:r>
              <a:rPr lang="en-US" dirty="0" smtClean="0"/>
              <a:t>Contraindications</a:t>
            </a:r>
            <a:endParaRPr lang="en-US" dirty="0"/>
          </a:p>
        </p:txBody>
      </p:sp>
      <p:sp>
        <p:nvSpPr>
          <p:cNvPr id="4" name="Content Placeholder 3"/>
          <p:cNvSpPr>
            <a:spLocks noGrp="1"/>
          </p:cNvSpPr>
          <p:nvPr>
            <p:ph sz="half" idx="2"/>
          </p:nvPr>
        </p:nvSpPr>
        <p:spPr>
          <a:xfrm>
            <a:off x="323850" y="1447800"/>
            <a:ext cx="8515350" cy="5029200"/>
          </a:xfrm>
        </p:spPr>
        <p:txBody>
          <a:bodyPr>
            <a:noAutofit/>
          </a:bodyPr>
          <a:lstStyle/>
          <a:p>
            <a:pPr>
              <a:lnSpc>
                <a:spcPts val="2300"/>
              </a:lnSpc>
            </a:pPr>
            <a:r>
              <a:rPr lang="en-US" sz="2000" dirty="0" smtClean="0"/>
              <a:t>Autoimmune hepatitis</a:t>
            </a:r>
          </a:p>
          <a:p>
            <a:pPr>
              <a:lnSpc>
                <a:spcPts val="2300"/>
              </a:lnSpc>
            </a:pPr>
            <a:r>
              <a:rPr lang="en-US" sz="2000" dirty="0" smtClean="0"/>
              <a:t>Hepatic decompensation in patients with cirrhosis</a:t>
            </a:r>
          </a:p>
          <a:p>
            <a:pPr>
              <a:lnSpc>
                <a:spcPts val="2300"/>
              </a:lnSpc>
            </a:pPr>
            <a:r>
              <a:rPr lang="en-US" sz="2000" dirty="0" smtClean="0"/>
              <a:t>Use in neonates/infants</a:t>
            </a:r>
          </a:p>
          <a:p>
            <a:pPr>
              <a:lnSpc>
                <a:spcPts val="2300"/>
              </a:lnSpc>
            </a:pPr>
            <a:r>
              <a:rPr lang="en-US" sz="2000" dirty="0" smtClean="0"/>
              <a:t>Known hypersensitivity reaction</a:t>
            </a:r>
          </a:p>
          <a:p>
            <a:pPr>
              <a:lnSpc>
                <a:spcPts val="2500"/>
              </a:lnSpc>
            </a:pPr>
            <a:r>
              <a:rPr lang="en-US" sz="2000" dirty="0" smtClean="0"/>
              <a:t>Additional contraindications when used with ribavirin</a:t>
            </a:r>
            <a:br>
              <a:rPr lang="en-US" sz="2000" dirty="0" smtClean="0"/>
            </a:br>
            <a:r>
              <a:rPr lang="en-US" sz="2000" dirty="0" smtClean="0"/>
              <a:t>- Pregnant women and men whose female partners are pregnant</a:t>
            </a:r>
            <a:r>
              <a:rPr lang="en-US" sz="2000" dirty="0"/>
              <a:t/>
            </a:r>
            <a:br>
              <a:rPr lang="en-US" sz="2000" dirty="0"/>
            </a:br>
            <a:r>
              <a:rPr lang="en-US" sz="2000" dirty="0" smtClean="0"/>
              <a:t>- </a:t>
            </a:r>
            <a:r>
              <a:rPr lang="en-US" sz="2000" dirty="0" err="1" smtClean="0"/>
              <a:t>Hemoglobinopathies</a:t>
            </a:r>
            <a:r>
              <a:rPr lang="en-US" sz="2000" dirty="0"/>
              <a:t/>
            </a:r>
            <a:br>
              <a:rPr lang="en-US" sz="2000" dirty="0"/>
            </a:br>
            <a:r>
              <a:rPr lang="en-US" sz="2000" dirty="0" smtClean="0"/>
              <a:t>- </a:t>
            </a:r>
            <a:r>
              <a:rPr lang="en-US" sz="2000" dirty="0" err="1" smtClean="0"/>
              <a:t>Coadministration</a:t>
            </a:r>
            <a:r>
              <a:rPr lang="en-US" sz="2000" dirty="0" smtClean="0"/>
              <a:t> with didanosine</a:t>
            </a:r>
          </a:p>
        </p:txBody>
      </p:sp>
      <p:sp>
        <p:nvSpPr>
          <p:cNvPr id="5" name="Content Placeholder 4"/>
          <p:cNvSpPr>
            <a:spLocks noGrp="1"/>
          </p:cNvSpPr>
          <p:nvPr>
            <p:ph sz="quarter" idx="13"/>
          </p:nvPr>
        </p:nvSpPr>
        <p:spPr>
          <a:prstGeom prst="rect">
            <a:avLst/>
          </a:prstGeom>
        </p:spPr>
        <p:txBody>
          <a:bodyPr/>
          <a:lstStyle/>
          <a:p>
            <a:r>
              <a:rPr lang="en-US" dirty="0" smtClean="0"/>
              <a:t>Source: Peginterferon alfa-2a (</a:t>
            </a:r>
            <a:r>
              <a:rPr lang="en-US" i="1" dirty="0" smtClean="0"/>
              <a:t>Pegasys</a:t>
            </a:r>
            <a:r>
              <a:rPr lang="en-US" dirty="0" smtClean="0"/>
              <a:t>) Prescribing Information. Genentech USA. </a:t>
            </a:r>
            <a:endParaRPr lang="en-US" dirty="0"/>
          </a:p>
        </p:txBody>
      </p:sp>
    </p:spTree>
    <p:extLst>
      <p:ext uri="{BB962C8B-B14F-4D97-AF65-F5344CB8AC3E}">
        <p14:creationId xmlns:p14="http://schemas.microsoft.com/office/powerpoint/2010/main" val="3404201003"/>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oup 74"/>
          <p:cNvGraphicFramePr>
            <a:graphicFrameLocks noGrp="1"/>
          </p:cNvGraphicFramePr>
          <p:nvPr>
            <p:extLst>
              <p:ext uri="{D42A27DB-BD31-4B8C-83A1-F6EECF244321}">
                <p14:modId xmlns:p14="http://schemas.microsoft.com/office/powerpoint/2010/main" val="3213632740"/>
              </p:ext>
            </p:extLst>
          </p:nvPr>
        </p:nvGraphicFramePr>
        <p:xfrm>
          <a:off x="455613" y="1524000"/>
          <a:ext cx="8229600" cy="4672952"/>
        </p:xfrm>
        <a:graphic>
          <a:graphicData uri="http://schemas.openxmlformats.org/drawingml/2006/table">
            <a:tbl>
              <a:tblPr/>
              <a:tblGrid>
                <a:gridCol w="3502587"/>
                <a:gridCol w="4727013"/>
              </a:tblGrid>
              <a:tr h="457200">
                <a:tc gridSpan="2">
                  <a:txBody>
                    <a:bodyPr/>
                    <a:lstStyle/>
                    <a:p>
                      <a:pPr marL="119063" marR="0" indent="0" algn="l" defTabSz="914400" rtl="0" eaLnBrk="1" fontAlgn="auto" latinLnBrk="0" hangingPunct="1">
                        <a:lnSpc>
                          <a:spcPct val="100000"/>
                        </a:lnSpc>
                        <a:spcBef>
                          <a:spcPts val="1800"/>
                        </a:spcBef>
                        <a:spcAft>
                          <a:spcPts val="800"/>
                        </a:spcAft>
                        <a:buClr>
                          <a:srgbClr val="2A66B0"/>
                        </a:buClr>
                        <a:buSzTx/>
                        <a:buFontTx/>
                        <a:buNone/>
                        <a:tabLst/>
                        <a:defRPr/>
                      </a:pPr>
                      <a:r>
                        <a:rPr lang="en-US" sz="1800" dirty="0" smtClean="0">
                          <a:solidFill>
                            <a:schemeClr val="bg1"/>
                          </a:solidFill>
                          <a:latin typeface="Arial"/>
                          <a:cs typeface="Arial"/>
                        </a:rPr>
                        <a:t>Dose Adjustments for</a:t>
                      </a:r>
                      <a:r>
                        <a:rPr lang="en-US" sz="1800" baseline="0" dirty="0" smtClean="0">
                          <a:solidFill>
                            <a:schemeClr val="bg1"/>
                          </a:solidFill>
                          <a:latin typeface="Arial"/>
                          <a:cs typeface="Arial"/>
                        </a:rPr>
                        <a:t> </a:t>
                      </a:r>
                      <a:r>
                        <a:rPr lang="en-US" sz="1800" dirty="0" smtClean="0">
                          <a:solidFill>
                            <a:schemeClr val="bg1"/>
                          </a:solidFill>
                          <a:latin typeface="Arial"/>
                          <a:cs typeface="Arial"/>
                        </a:rPr>
                        <a:t>Peginterferon alfa-2a</a:t>
                      </a:r>
                      <a:r>
                        <a:rPr lang="en-US" sz="1800" baseline="0" dirty="0" smtClean="0">
                          <a:solidFill>
                            <a:schemeClr val="bg1"/>
                          </a:solidFill>
                          <a:latin typeface="Arial"/>
                          <a:cs typeface="Arial"/>
                        </a:rPr>
                        <a:t> In Adults</a:t>
                      </a:r>
                      <a:endParaRPr lang="en-US" sz="1800" dirty="0" smtClean="0">
                        <a:solidFill>
                          <a:schemeClr val="bg1"/>
                        </a:solidFill>
                        <a:latin typeface="Arial"/>
                        <a:cs typeface="Arial"/>
                      </a:endParaRPr>
                    </a:p>
                  </a:txBody>
                  <a:tcPr marL="90000" marR="90000" marT="46800" marB="46800"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chemeClr val="accent5">
                        <a:lumMod val="50000"/>
                      </a:schemeClr>
                    </a:solidFill>
                  </a:tcPr>
                </a:tc>
                <a:tc hMerge="1">
                  <a:txBody>
                    <a:bodyPr/>
                    <a:lstStyle/>
                    <a:p>
                      <a:pPr marL="119063" indent="0" algn="l">
                        <a:spcBef>
                          <a:spcPts val="1800"/>
                        </a:spcBef>
                        <a:spcAft>
                          <a:spcPts val="800"/>
                        </a:spcAft>
                        <a:buClr>
                          <a:srgbClr val="2A66B0"/>
                        </a:buClr>
                        <a:buFontTx/>
                        <a:buNone/>
                      </a:pPr>
                      <a:endParaRPr lang="en-US" sz="1800" dirty="0" smtClean="0">
                        <a:solidFill>
                          <a:schemeClr val="bg1"/>
                        </a:solidFill>
                        <a:latin typeface="Arial"/>
                        <a:cs typeface="Arial"/>
                      </a:endParaRPr>
                    </a:p>
                  </a:txBody>
                  <a:tcPr marL="90000" marR="90000" marT="46800" marB="46800"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14597E"/>
                    </a:solidFill>
                  </a:tcPr>
                </a:tc>
              </a:tr>
              <a:tr h="453476">
                <a:tc>
                  <a:txBody>
                    <a:bodyPr/>
                    <a:lstStyle/>
                    <a:p>
                      <a:pPr marL="119063" indent="0" algn="l">
                        <a:spcBef>
                          <a:spcPts val="1800"/>
                        </a:spcBef>
                        <a:spcAft>
                          <a:spcPts val="800"/>
                        </a:spcAft>
                        <a:buClr>
                          <a:srgbClr val="2A66B0"/>
                        </a:buClr>
                        <a:buFontTx/>
                        <a:buNone/>
                      </a:pPr>
                      <a:r>
                        <a:rPr lang="en-US" sz="1800" dirty="0" smtClean="0">
                          <a:solidFill>
                            <a:schemeClr val="bg1"/>
                          </a:solidFill>
                          <a:latin typeface="Arial"/>
                          <a:cs typeface="Arial"/>
                        </a:rPr>
                        <a:t>Laboratory Value</a:t>
                      </a:r>
                    </a:p>
                  </a:txBody>
                  <a:tcPr marL="90000" marR="90000" marT="46800" marB="46800"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14597E"/>
                    </a:solidFill>
                  </a:tcPr>
                </a:tc>
                <a:tc>
                  <a:txBody>
                    <a:bodyPr/>
                    <a:lstStyle/>
                    <a:p>
                      <a:pPr marL="119063" indent="0" algn="l">
                        <a:spcBef>
                          <a:spcPts val="1800"/>
                        </a:spcBef>
                        <a:spcAft>
                          <a:spcPts val="800"/>
                        </a:spcAft>
                        <a:buClr>
                          <a:srgbClr val="2A66B0"/>
                        </a:buClr>
                        <a:buFontTx/>
                        <a:buNone/>
                      </a:pPr>
                      <a:r>
                        <a:rPr lang="en-US" sz="1800" dirty="0" smtClean="0">
                          <a:solidFill>
                            <a:schemeClr val="bg1"/>
                          </a:solidFill>
                          <a:latin typeface="Arial"/>
                          <a:cs typeface="Arial"/>
                        </a:rPr>
                        <a:t>Recommended Dose</a:t>
                      </a:r>
                    </a:p>
                  </a:txBody>
                  <a:tcPr marL="90000" marR="90000" marT="46800" marB="46800"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14597E"/>
                    </a:solidFill>
                  </a:tcPr>
                </a:tc>
              </a:tr>
              <a:tr h="878172">
                <a:tc>
                  <a:txBody>
                    <a:bodyPr/>
                    <a:lstStyle/>
                    <a:p>
                      <a:pPr algn="l">
                        <a:lnSpc>
                          <a:spcPts val="2000"/>
                        </a:lnSpc>
                        <a:spcBef>
                          <a:spcPts val="1800"/>
                        </a:spcBef>
                      </a:pPr>
                      <a:r>
                        <a:rPr lang="en-US" sz="1800" b="0" i="0" u="none" strike="noStrike" baseline="0" dirty="0" smtClean="0">
                          <a:latin typeface="Arial"/>
                          <a:cs typeface="Arial"/>
                        </a:rPr>
                        <a:t>ANC &lt;750 cells/mm</a:t>
                      </a:r>
                      <a:r>
                        <a:rPr lang="en-US" sz="1800" b="0" i="0" u="none" strike="noStrike" baseline="30000" dirty="0" smtClean="0">
                          <a:latin typeface="Arial"/>
                          <a:cs typeface="Arial"/>
                        </a:rPr>
                        <a:t>3</a:t>
                      </a:r>
                    </a:p>
                  </a:txBody>
                  <a:tcPr marL="182880" marR="182880" marT="182880" marB="182880"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9525" cap="flat" cmpd="sng" algn="ctr">
                      <a:solidFill>
                        <a:srgbClr val="000000"/>
                      </a:solidFill>
                      <a:prstDash val="sysDot"/>
                      <a:round/>
                      <a:headEnd type="none" w="med" len="med"/>
                      <a:tailEnd type="none" w="med" len="med"/>
                    </a:lnB>
                    <a:lnTlToBr>
                      <a:noFill/>
                    </a:lnTlToBr>
                    <a:lnBlToTr>
                      <a:noFill/>
                    </a:lnBlToTr>
                    <a:noFill/>
                  </a:tcPr>
                </a:tc>
                <a:tc>
                  <a:txBody>
                    <a:bodyPr/>
                    <a:lstStyle/>
                    <a:p>
                      <a:pPr algn="l">
                        <a:lnSpc>
                          <a:spcPts val="2000"/>
                        </a:lnSpc>
                        <a:spcBef>
                          <a:spcPts val="1800"/>
                        </a:spcBef>
                      </a:pPr>
                      <a:r>
                        <a:rPr lang="en-US" sz="1800" b="0" i="0" u="none" strike="noStrike" baseline="0" dirty="0" smtClean="0">
                          <a:latin typeface="Arial"/>
                          <a:cs typeface="Arial"/>
                        </a:rPr>
                        <a:t>Reduce to 135 mcg</a:t>
                      </a:r>
                    </a:p>
                  </a:txBody>
                  <a:tcPr marL="182880" marR="182880" marT="182880" marB="182880"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9525" cap="flat" cmpd="sng" algn="ctr">
                      <a:solidFill>
                        <a:srgbClr val="000000"/>
                      </a:solidFill>
                      <a:prstDash val="sysDot"/>
                      <a:round/>
                      <a:headEnd type="none" w="med" len="med"/>
                      <a:tailEnd type="none" w="med" len="med"/>
                    </a:lnB>
                    <a:lnTlToBr>
                      <a:noFill/>
                    </a:lnTlToBr>
                    <a:lnBlToTr>
                      <a:noFill/>
                    </a:lnBlToTr>
                    <a:noFill/>
                  </a:tcPr>
                </a:tc>
              </a:tr>
              <a:tr h="1098276">
                <a:tc>
                  <a:txBody>
                    <a:bodyPr/>
                    <a:lstStyle/>
                    <a:p>
                      <a:pPr marL="0" marR="0" indent="0" algn="l" defTabSz="914400" rtl="0" eaLnBrk="1" fontAlgn="auto" latinLnBrk="0" hangingPunct="1">
                        <a:lnSpc>
                          <a:spcPts val="2000"/>
                        </a:lnSpc>
                        <a:spcBef>
                          <a:spcPts val="1800"/>
                        </a:spcBef>
                        <a:spcAft>
                          <a:spcPts val="0"/>
                        </a:spcAft>
                        <a:buClrTx/>
                        <a:buSzTx/>
                        <a:buFontTx/>
                        <a:buNone/>
                        <a:tabLst/>
                        <a:defRPr/>
                      </a:pPr>
                      <a:r>
                        <a:rPr lang="en-US" sz="1800" b="0" i="0" u="none" strike="noStrike" baseline="0" dirty="0" smtClean="0">
                          <a:latin typeface="Arial"/>
                          <a:cs typeface="Arial"/>
                        </a:rPr>
                        <a:t>ANC &lt;500 cells/mm</a:t>
                      </a:r>
                      <a:r>
                        <a:rPr lang="en-US" sz="1800" b="0" i="0" u="none" strike="noStrike" baseline="30000" dirty="0" smtClean="0">
                          <a:latin typeface="Arial"/>
                          <a:cs typeface="Arial"/>
                        </a:rPr>
                        <a:t>3</a:t>
                      </a:r>
                    </a:p>
                  </a:txBody>
                  <a:tcPr marL="182880" marR="182880" marT="182880" marB="182880"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9525" cap="flat" cmpd="sng" algn="ctr">
                      <a:solidFill>
                        <a:srgbClr val="000000"/>
                      </a:solidFill>
                      <a:prstDash val="sysDot"/>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E1E3EE"/>
                    </a:solidFill>
                  </a:tcPr>
                </a:tc>
                <a:tc>
                  <a:txBody>
                    <a:bodyPr/>
                    <a:lstStyle/>
                    <a:p>
                      <a:pPr marL="0" marR="0" indent="0" algn="l" defTabSz="914400" rtl="0" eaLnBrk="1" fontAlgn="auto" latinLnBrk="0" hangingPunct="1">
                        <a:lnSpc>
                          <a:spcPts val="2000"/>
                        </a:lnSpc>
                        <a:spcBef>
                          <a:spcPts val="1800"/>
                        </a:spcBef>
                        <a:spcAft>
                          <a:spcPts val="0"/>
                        </a:spcAft>
                        <a:buClrTx/>
                        <a:buSzTx/>
                        <a:buFontTx/>
                        <a:buNone/>
                        <a:tabLst/>
                        <a:defRPr/>
                      </a:pPr>
                      <a:r>
                        <a:rPr lang="en-US" sz="1800" b="0" i="0" u="none" strike="noStrike" baseline="0" dirty="0" smtClean="0">
                          <a:latin typeface="Arial"/>
                          <a:cs typeface="Arial"/>
                        </a:rPr>
                        <a:t>Discontinue treatment until ANC values return to more than 1000 cells/mm</a:t>
                      </a:r>
                      <a:r>
                        <a:rPr lang="en-US" sz="1800" b="0" i="0" u="none" strike="noStrike" baseline="30000" dirty="0" smtClean="0">
                          <a:latin typeface="Arial"/>
                          <a:cs typeface="Arial"/>
                        </a:rPr>
                        <a:t>3</a:t>
                      </a:r>
                      <a:r>
                        <a:rPr lang="en-US" sz="1800" b="0" i="0" u="none" strike="noStrike" baseline="0" dirty="0" smtClean="0">
                          <a:latin typeface="Arial"/>
                          <a:cs typeface="Arial"/>
                        </a:rPr>
                        <a:t>. Reinstitute at 90 mcg and monitor ANC.</a:t>
                      </a:r>
                      <a:endParaRPr lang="en-US" sz="1800" dirty="0" smtClean="0">
                        <a:solidFill>
                          <a:schemeClr val="tx1"/>
                        </a:solidFill>
                        <a:latin typeface="Arial"/>
                        <a:cs typeface="Arial"/>
                      </a:endParaRPr>
                    </a:p>
                  </a:txBody>
                  <a:tcPr marL="182880" marR="182880" marT="182880" marB="182880"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9525" cap="flat" cmpd="sng" algn="ctr">
                      <a:solidFill>
                        <a:srgbClr val="000000"/>
                      </a:solidFill>
                      <a:prstDash val="sysDot"/>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E1E3EE"/>
                    </a:solidFill>
                  </a:tcPr>
                </a:tc>
              </a:tr>
              <a:tr h="878172">
                <a:tc>
                  <a:txBody>
                    <a:bodyPr/>
                    <a:lstStyle/>
                    <a:p>
                      <a:pPr marL="0" marR="0" indent="0" algn="l" defTabSz="914400" rtl="0" eaLnBrk="1" fontAlgn="auto" latinLnBrk="0" hangingPunct="1">
                        <a:lnSpc>
                          <a:spcPts val="2000"/>
                        </a:lnSpc>
                        <a:spcBef>
                          <a:spcPts val="1800"/>
                        </a:spcBef>
                        <a:spcAft>
                          <a:spcPts val="0"/>
                        </a:spcAft>
                        <a:buClrTx/>
                        <a:buSzTx/>
                        <a:buFontTx/>
                        <a:buNone/>
                        <a:tabLst/>
                        <a:defRPr/>
                      </a:pPr>
                      <a:r>
                        <a:rPr lang="en-US" sz="1800" b="0" i="0" u="none" strike="noStrike" kern="1200" baseline="0" dirty="0" smtClean="0">
                          <a:solidFill>
                            <a:schemeClr val="tx1"/>
                          </a:solidFill>
                          <a:latin typeface="Arial"/>
                          <a:ea typeface="+mn-ea"/>
                          <a:cs typeface="Arial"/>
                        </a:rPr>
                        <a:t>Platelet &lt;50,000 cells/mm</a:t>
                      </a:r>
                      <a:r>
                        <a:rPr lang="en-US" sz="1800" b="0" i="0" u="none" strike="noStrike" kern="1200" baseline="30000" dirty="0" smtClean="0">
                          <a:solidFill>
                            <a:schemeClr val="tx1"/>
                          </a:solidFill>
                          <a:latin typeface="Arial"/>
                          <a:ea typeface="+mn-ea"/>
                          <a:cs typeface="Arial"/>
                        </a:rPr>
                        <a:t>3</a:t>
                      </a:r>
                    </a:p>
                  </a:txBody>
                  <a:tcPr marL="182880" marR="182880" marT="182880" marB="182880"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9525" cap="flat" cmpd="sng" algn="ctr">
                      <a:solidFill>
                        <a:srgbClr val="000000"/>
                      </a:solidFill>
                      <a:prstDash val="sysDot"/>
                      <a:round/>
                      <a:headEnd type="none" w="med" len="med"/>
                      <a:tailEnd type="none" w="med" len="med"/>
                    </a:lnB>
                    <a:lnTlToBr>
                      <a:noFill/>
                    </a:lnTlToBr>
                    <a:lnBlToTr>
                      <a:noFill/>
                    </a:lnBlToTr>
                    <a:noFill/>
                  </a:tcPr>
                </a:tc>
                <a:tc>
                  <a:txBody>
                    <a:bodyPr/>
                    <a:lstStyle/>
                    <a:p>
                      <a:pPr marL="0" marR="0" indent="0" algn="l" defTabSz="914400" rtl="0" eaLnBrk="1" fontAlgn="auto" latinLnBrk="0" hangingPunct="1">
                        <a:lnSpc>
                          <a:spcPts val="2000"/>
                        </a:lnSpc>
                        <a:spcBef>
                          <a:spcPts val="1800"/>
                        </a:spcBef>
                        <a:spcAft>
                          <a:spcPts val="0"/>
                        </a:spcAft>
                        <a:buClrTx/>
                        <a:buSzTx/>
                        <a:buFontTx/>
                        <a:buNone/>
                        <a:tabLst/>
                        <a:defRPr/>
                      </a:pPr>
                      <a:r>
                        <a:rPr lang="en-US" sz="1800" b="0" i="0" u="none" strike="noStrike" kern="1200" baseline="0" dirty="0" smtClean="0">
                          <a:solidFill>
                            <a:schemeClr val="tx1"/>
                          </a:solidFill>
                          <a:latin typeface="Arial"/>
                          <a:ea typeface="+mn-ea"/>
                          <a:cs typeface="Arial"/>
                        </a:rPr>
                        <a:t>Reduce to 90 mcg</a:t>
                      </a:r>
                    </a:p>
                  </a:txBody>
                  <a:tcPr marL="182880" marR="182880" marT="182880" marB="182880"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9525" cap="flat" cmpd="sng" algn="ctr">
                      <a:solidFill>
                        <a:srgbClr val="000000"/>
                      </a:solidFill>
                      <a:prstDash val="sysDot"/>
                      <a:round/>
                      <a:headEnd type="none" w="med" len="med"/>
                      <a:tailEnd type="none" w="med" len="med"/>
                    </a:lnB>
                    <a:lnTlToBr>
                      <a:noFill/>
                    </a:lnTlToBr>
                    <a:lnBlToTr>
                      <a:noFill/>
                    </a:lnBlToTr>
                    <a:noFill/>
                  </a:tcPr>
                </a:tc>
              </a:tr>
              <a:tr h="878172">
                <a:tc>
                  <a:txBody>
                    <a:bodyPr/>
                    <a:lstStyle/>
                    <a:p>
                      <a:pPr>
                        <a:lnSpc>
                          <a:spcPts val="2000"/>
                        </a:lnSpc>
                        <a:spcBef>
                          <a:spcPts val="1800"/>
                        </a:spcBef>
                      </a:pPr>
                      <a:r>
                        <a:rPr lang="en-US" sz="1800" b="0" i="0" u="none" strike="noStrike" kern="1200" baseline="0" dirty="0" smtClean="0">
                          <a:solidFill>
                            <a:schemeClr val="tx1"/>
                          </a:solidFill>
                          <a:latin typeface="Arial"/>
                          <a:ea typeface="+mn-ea"/>
                          <a:cs typeface="Arial"/>
                        </a:rPr>
                        <a:t>Platelet &lt;25,000 cells/mm</a:t>
                      </a:r>
                      <a:r>
                        <a:rPr lang="en-US" sz="1800" b="0" i="0" u="none" strike="noStrike" kern="1200" baseline="30000" dirty="0" smtClean="0">
                          <a:solidFill>
                            <a:schemeClr val="tx1"/>
                          </a:solidFill>
                          <a:latin typeface="Arial"/>
                          <a:ea typeface="+mn-ea"/>
                          <a:cs typeface="Arial"/>
                        </a:rPr>
                        <a:t>3</a:t>
                      </a:r>
                      <a:endParaRPr kumimoji="0" lang="en-US" sz="1800" b="0" i="0" u="none" strike="noStrike" cap="none" normalizeH="0" baseline="30000" dirty="0">
                        <a:ln>
                          <a:noFill/>
                        </a:ln>
                        <a:solidFill>
                          <a:schemeClr val="tx1"/>
                        </a:solidFill>
                        <a:effectLst/>
                        <a:latin typeface="Arial"/>
                        <a:ea typeface="ＭＳ Ｐゴシック" charset="0"/>
                        <a:cs typeface="Arial"/>
                      </a:endParaRPr>
                    </a:p>
                  </a:txBody>
                  <a:tcPr marL="182880" marR="182880" marT="182880" marB="182880"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9525" cap="flat" cmpd="sng" algn="ctr">
                      <a:solidFill>
                        <a:srgbClr val="000000"/>
                      </a:solidFill>
                      <a:prstDash val="sysDot"/>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E1E3EE"/>
                    </a:solidFill>
                  </a:tcPr>
                </a:tc>
                <a:tc>
                  <a:txBody>
                    <a:bodyPr/>
                    <a:lstStyle/>
                    <a:p>
                      <a:pPr>
                        <a:lnSpc>
                          <a:spcPts val="2000"/>
                        </a:lnSpc>
                        <a:spcBef>
                          <a:spcPts val="1800"/>
                        </a:spcBef>
                      </a:pPr>
                      <a:r>
                        <a:rPr lang="en-US" sz="1800" b="0" i="0" u="none" strike="noStrike" kern="1200" baseline="0" dirty="0" smtClean="0">
                          <a:solidFill>
                            <a:schemeClr val="tx1"/>
                          </a:solidFill>
                          <a:latin typeface="Arial"/>
                          <a:ea typeface="+mn-ea"/>
                          <a:cs typeface="Arial"/>
                        </a:rPr>
                        <a:t>Discontinue treatment</a:t>
                      </a:r>
                      <a:endParaRPr lang="en-US" sz="1800" dirty="0" smtClean="0">
                        <a:solidFill>
                          <a:schemeClr val="tx1"/>
                        </a:solidFill>
                        <a:latin typeface="Arial"/>
                        <a:cs typeface="Arial"/>
                      </a:endParaRPr>
                    </a:p>
                  </a:txBody>
                  <a:tcPr marL="182880" marR="182880" marT="182880" marB="182880"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9525" cap="flat" cmpd="sng" algn="ctr">
                      <a:solidFill>
                        <a:srgbClr val="000000"/>
                      </a:solidFill>
                      <a:prstDash val="sysDot"/>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E1E3EE"/>
                    </a:solidFill>
                  </a:tcPr>
                </a:tc>
              </a:tr>
            </a:tbl>
          </a:graphicData>
        </a:graphic>
      </p:graphicFrame>
      <p:sp>
        <p:nvSpPr>
          <p:cNvPr id="2" name="Content Placeholder 1"/>
          <p:cNvSpPr>
            <a:spLocks noGrp="1"/>
          </p:cNvSpPr>
          <p:nvPr>
            <p:ph sz="quarter" idx="13"/>
          </p:nvPr>
        </p:nvSpPr>
        <p:spPr/>
        <p:txBody>
          <a:bodyPr/>
          <a:lstStyle/>
          <a:p>
            <a:r>
              <a:rPr lang="en-US" dirty="0"/>
              <a:t>Source: Peginterferon alfa-2a (</a:t>
            </a:r>
            <a:r>
              <a:rPr lang="en-US" i="1" dirty="0"/>
              <a:t>Pegasys</a:t>
            </a:r>
            <a:r>
              <a:rPr lang="en-US" dirty="0"/>
              <a:t>) Prescribing Information. Genentech</a:t>
            </a:r>
            <a:r>
              <a:rPr lang="en-US" dirty="0" smtClean="0"/>
              <a:t>.</a:t>
            </a:r>
            <a:endParaRPr lang="en-US" dirty="0"/>
          </a:p>
        </p:txBody>
      </p:sp>
      <p:sp>
        <p:nvSpPr>
          <p:cNvPr id="3" name="Title 2"/>
          <p:cNvSpPr>
            <a:spLocks noGrp="1"/>
          </p:cNvSpPr>
          <p:nvPr>
            <p:ph type="title"/>
          </p:nvPr>
        </p:nvSpPr>
        <p:spPr/>
        <p:txBody>
          <a:bodyPr/>
          <a:lstStyle/>
          <a:p>
            <a:r>
              <a:rPr lang="en-US" sz="2400" dirty="0" smtClean="0">
                <a:solidFill>
                  <a:schemeClr val="accent5">
                    <a:lumMod val="20000"/>
                    <a:lumOff val="80000"/>
                  </a:schemeClr>
                </a:solidFill>
                <a:latin typeface="Arial" pitchFamily="-112" charset="0"/>
                <a:cs typeface="ＭＳ Ｐゴシック" pitchFamily="-112" charset="-128"/>
              </a:rPr>
              <a:t>Peginterferon alfa-2a Hematologic Dose Modification </a:t>
            </a:r>
            <a:r>
              <a:rPr lang="en-US" sz="2400" dirty="0" smtClean="0">
                <a:latin typeface="Arial" pitchFamily="-112" charset="0"/>
                <a:cs typeface="ＭＳ Ｐゴシック" pitchFamily="-112" charset="-128"/>
              </a:rPr>
              <a:t>Guidelines for Adults</a:t>
            </a:r>
            <a:endParaRPr lang="en-US" dirty="0"/>
          </a:p>
        </p:txBody>
      </p:sp>
    </p:spTree>
    <p:extLst>
      <p:ext uri="{BB962C8B-B14F-4D97-AF65-F5344CB8AC3E}">
        <p14:creationId xmlns:p14="http://schemas.microsoft.com/office/powerpoint/2010/main" val="3279697286"/>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oup 74"/>
          <p:cNvGraphicFramePr>
            <a:graphicFrameLocks noGrp="1"/>
          </p:cNvGraphicFramePr>
          <p:nvPr>
            <p:extLst>
              <p:ext uri="{D42A27DB-BD31-4B8C-83A1-F6EECF244321}">
                <p14:modId xmlns:p14="http://schemas.microsoft.com/office/powerpoint/2010/main" val="4127272936"/>
              </p:ext>
            </p:extLst>
          </p:nvPr>
        </p:nvGraphicFramePr>
        <p:xfrm>
          <a:off x="381001" y="1447800"/>
          <a:ext cx="8382000" cy="4833388"/>
        </p:xfrm>
        <a:graphic>
          <a:graphicData uri="http://schemas.openxmlformats.org/drawingml/2006/table">
            <a:tbl>
              <a:tblPr/>
              <a:tblGrid>
                <a:gridCol w="1138257"/>
                <a:gridCol w="1517676"/>
                <a:gridCol w="1290025"/>
                <a:gridCol w="1311841"/>
                <a:gridCol w="1799396"/>
                <a:gridCol w="1324805"/>
              </a:tblGrid>
              <a:tr h="350669">
                <a:tc rowSpan="2">
                  <a:txBody>
                    <a:bodyPr/>
                    <a:lstStyle/>
                    <a:p>
                      <a:pPr marL="119063" indent="0" algn="l">
                        <a:spcBef>
                          <a:spcPts val="1800"/>
                        </a:spcBef>
                        <a:spcAft>
                          <a:spcPts val="800"/>
                        </a:spcAft>
                        <a:buClr>
                          <a:srgbClr val="2A66B0"/>
                        </a:buClr>
                        <a:buFontTx/>
                        <a:buNone/>
                      </a:pPr>
                      <a:r>
                        <a:rPr lang="en-US" sz="1400" dirty="0" smtClean="0">
                          <a:solidFill>
                            <a:schemeClr val="bg1"/>
                          </a:solidFill>
                          <a:latin typeface="Arial"/>
                          <a:cs typeface="Arial"/>
                        </a:rPr>
                        <a:t>Depression Severity</a:t>
                      </a:r>
                    </a:p>
                  </a:txBody>
                  <a:tcPr marT="46800" marB="46800"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14597E"/>
                    </a:solidFill>
                  </a:tcPr>
                </a:tc>
                <a:tc gridSpan="2">
                  <a:txBody>
                    <a:bodyPr/>
                    <a:lstStyle/>
                    <a:p>
                      <a:pPr marL="119063" indent="0" algn="l">
                        <a:spcBef>
                          <a:spcPts val="1800"/>
                        </a:spcBef>
                        <a:spcAft>
                          <a:spcPts val="800"/>
                        </a:spcAft>
                        <a:buClr>
                          <a:srgbClr val="2A66B0"/>
                        </a:buClr>
                        <a:buFontTx/>
                        <a:buNone/>
                      </a:pPr>
                      <a:r>
                        <a:rPr lang="en-US" sz="1400" dirty="0" smtClean="0">
                          <a:solidFill>
                            <a:schemeClr val="bg1"/>
                          </a:solidFill>
                          <a:latin typeface="Arial"/>
                          <a:cs typeface="Arial"/>
                        </a:rPr>
                        <a:t>Initial</a:t>
                      </a:r>
                      <a:r>
                        <a:rPr lang="en-US" sz="1400" baseline="0" dirty="0" smtClean="0">
                          <a:solidFill>
                            <a:schemeClr val="bg1"/>
                          </a:solidFill>
                          <a:latin typeface="Arial"/>
                          <a:cs typeface="Arial"/>
                        </a:rPr>
                        <a:t> Management (4-8 weeks)</a:t>
                      </a:r>
                      <a:endParaRPr lang="en-US" sz="1400" dirty="0" smtClean="0">
                        <a:solidFill>
                          <a:schemeClr val="bg1"/>
                        </a:solidFill>
                        <a:latin typeface="Arial"/>
                        <a:cs typeface="Arial"/>
                      </a:endParaRPr>
                    </a:p>
                  </a:txBody>
                  <a:tcPr marT="46800" marB="46800"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14597E"/>
                    </a:solidFill>
                  </a:tcPr>
                </a:tc>
                <a:tc hMerge="1">
                  <a:txBody>
                    <a:bodyPr/>
                    <a:lstStyle/>
                    <a:p>
                      <a:pPr marL="119063" indent="0" algn="l">
                        <a:spcBef>
                          <a:spcPts val="1800"/>
                        </a:spcBef>
                        <a:spcAft>
                          <a:spcPts val="800"/>
                        </a:spcAft>
                        <a:buClr>
                          <a:srgbClr val="2A66B0"/>
                        </a:buClr>
                        <a:buFontTx/>
                        <a:buNone/>
                      </a:pPr>
                      <a:endParaRPr lang="en-US" sz="1800" dirty="0" smtClean="0">
                        <a:solidFill>
                          <a:schemeClr val="bg1"/>
                        </a:solidFill>
                        <a:latin typeface="Arial"/>
                        <a:cs typeface="Arial"/>
                      </a:endParaRPr>
                    </a:p>
                  </a:txBody>
                  <a:tcPr marL="90000" marR="90000" marT="46800" marB="46800"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14597E"/>
                    </a:solidFill>
                  </a:tcPr>
                </a:tc>
                <a:tc gridSpan="3">
                  <a:txBody>
                    <a:bodyPr/>
                    <a:lstStyle/>
                    <a:p>
                      <a:pPr marL="119063" indent="0" algn="l">
                        <a:spcBef>
                          <a:spcPts val="1800"/>
                        </a:spcBef>
                        <a:spcAft>
                          <a:spcPts val="800"/>
                        </a:spcAft>
                        <a:buClr>
                          <a:srgbClr val="2A66B0"/>
                        </a:buClr>
                        <a:buFontTx/>
                        <a:buNone/>
                      </a:pPr>
                      <a:r>
                        <a:rPr lang="en-US" sz="1400" dirty="0" smtClean="0">
                          <a:solidFill>
                            <a:schemeClr val="bg1"/>
                          </a:solidFill>
                          <a:latin typeface="Arial"/>
                          <a:cs typeface="Arial"/>
                        </a:rPr>
                        <a:t>Depression Status</a:t>
                      </a:r>
                    </a:p>
                  </a:txBody>
                  <a:tcPr marT="46800" marB="46800"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14597E"/>
                    </a:solidFill>
                  </a:tcPr>
                </a:tc>
                <a:tc hMerge="1">
                  <a:txBody>
                    <a:bodyPr/>
                    <a:lstStyle/>
                    <a:p>
                      <a:endParaRPr lang="en-US"/>
                    </a:p>
                  </a:txBody>
                  <a:tcPr/>
                </a:tc>
                <a:tc hMerge="1">
                  <a:txBody>
                    <a:bodyPr/>
                    <a:lstStyle/>
                    <a:p>
                      <a:pPr marL="119063" indent="0" algn="l">
                        <a:spcBef>
                          <a:spcPts val="1800"/>
                        </a:spcBef>
                        <a:spcAft>
                          <a:spcPts val="800"/>
                        </a:spcAft>
                        <a:buClr>
                          <a:srgbClr val="2A66B0"/>
                        </a:buClr>
                        <a:buFontTx/>
                        <a:buNone/>
                      </a:pPr>
                      <a:endParaRPr lang="en-US" sz="1800" dirty="0" smtClean="0">
                        <a:solidFill>
                          <a:schemeClr val="bg1"/>
                        </a:solidFill>
                        <a:latin typeface="Arial"/>
                        <a:cs typeface="Arial"/>
                      </a:endParaRPr>
                    </a:p>
                  </a:txBody>
                  <a:tcPr marL="90000" marR="90000" marT="46800" marB="46800"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14597E"/>
                    </a:solidFill>
                  </a:tcPr>
                </a:tc>
              </a:tr>
              <a:tr h="350669">
                <a:tc vMerge="1">
                  <a:txBody>
                    <a:bodyPr/>
                    <a:lstStyle/>
                    <a:p>
                      <a:endParaRPr lang="en-US"/>
                    </a:p>
                  </a:txBody>
                  <a:tcPr/>
                </a:tc>
                <a:tc>
                  <a:txBody>
                    <a:bodyPr/>
                    <a:lstStyle/>
                    <a:p>
                      <a:pPr marL="119063" indent="0" algn="l">
                        <a:spcBef>
                          <a:spcPts val="1800"/>
                        </a:spcBef>
                        <a:spcAft>
                          <a:spcPts val="800"/>
                        </a:spcAft>
                        <a:buClr>
                          <a:srgbClr val="2A66B0"/>
                        </a:buClr>
                        <a:buFontTx/>
                        <a:buNone/>
                      </a:pPr>
                      <a:r>
                        <a:rPr lang="en-US" sz="1400" dirty="0" smtClean="0">
                          <a:solidFill>
                            <a:schemeClr val="bg1"/>
                          </a:solidFill>
                          <a:latin typeface="Arial"/>
                          <a:cs typeface="Arial"/>
                        </a:rPr>
                        <a:t>Dose</a:t>
                      </a:r>
                      <a:r>
                        <a:rPr lang="en-US" sz="1400" baseline="0" dirty="0" smtClean="0">
                          <a:solidFill>
                            <a:schemeClr val="bg1"/>
                          </a:solidFill>
                          <a:latin typeface="Arial"/>
                          <a:cs typeface="Arial"/>
                        </a:rPr>
                        <a:t> Modification</a:t>
                      </a:r>
                      <a:endParaRPr lang="en-US" sz="1400" dirty="0" smtClean="0">
                        <a:solidFill>
                          <a:schemeClr val="bg1"/>
                        </a:solidFill>
                        <a:latin typeface="Arial"/>
                        <a:cs typeface="Arial"/>
                      </a:endParaRPr>
                    </a:p>
                  </a:txBody>
                  <a:tcPr marT="46800" marB="46800"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14597E"/>
                    </a:solidFill>
                  </a:tcPr>
                </a:tc>
                <a:tc>
                  <a:txBody>
                    <a:bodyPr/>
                    <a:lstStyle/>
                    <a:p>
                      <a:pPr marL="119063" indent="0" algn="l">
                        <a:spcBef>
                          <a:spcPts val="1800"/>
                        </a:spcBef>
                        <a:spcAft>
                          <a:spcPts val="800"/>
                        </a:spcAft>
                        <a:buClr>
                          <a:srgbClr val="2A66B0"/>
                        </a:buClr>
                        <a:buFontTx/>
                        <a:buNone/>
                      </a:pPr>
                      <a:r>
                        <a:rPr lang="en-US" sz="1400" dirty="0" smtClean="0">
                          <a:solidFill>
                            <a:schemeClr val="bg1"/>
                          </a:solidFill>
                          <a:latin typeface="Arial"/>
                          <a:cs typeface="Arial"/>
                        </a:rPr>
                        <a:t>Visit Schedule</a:t>
                      </a:r>
                    </a:p>
                  </a:txBody>
                  <a:tcPr marT="46800" marB="46800"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14597E"/>
                    </a:solidFill>
                  </a:tcPr>
                </a:tc>
                <a:tc>
                  <a:txBody>
                    <a:bodyPr/>
                    <a:lstStyle/>
                    <a:p>
                      <a:pPr marL="119063" indent="0" algn="l">
                        <a:spcBef>
                          <a:spcPts val="1800"/>
                        </a:spcBef>
                        <a:spcAft>
                          <a:spcPts val="800"/>
                        </a:spcAft>
                        <a:buClr>
                          <a:srgbClr val="2A66B0"/>
                        </a:buClr>
                        <a:buFontTx/>
                        <a:buNone/>
                      </a:pPr>
                      <a:r>
                        <a:rPr lang="en-US" sz="1400" dirty="0" smtClean="0">
                          <a:solidFill>
                            <a:schemeClr val="bg1"/>
                          </a:solidFill>
                          <a:latin typeface="Arial"/>
                          <a:cs typeface="Arial"/>
                        </a:rPr>
                        <a:t>Remains</a:t>
                      </a:r>
                      <a:r>
                        <a:rPr lang="en-US" sz="1400" baseline="0" dirty="0" smtClean="0">
                          <a:solidFill>
                            <a:schemeClr val="bg1"/>
                          </a:solidFill>
                          <a:latin typeface="Arial"/>
                          <a:cs typeface="Arial"/>
                        </a:rPr>
                        <a:t> </a:t>
                      </a:r>
                      <a:r>
                        <a:rPr lang="en-US" sz="1400" dirty="0" smtClean="0">
                          <a:solidFill>
                            <a:schemeClr val="bg1"/>
                          </a:solidFill>
                          <a:latin typeface="Arial"/>
                          <a:cs typeface="Arial"/>
                        </a:rPr>
                        <a:t>Stable</a:t>
                      </a:r>
                    </a:p>
                  </a:txBody>
                  <a:tcPr marT="46800" marB="46800"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14597E"/>
                    </a:solidFill>
                  </a:tcPr>
                </a:tc>
                <a:tc>
                  <a:txBody>
                    <a:bodyPr/>
                    <a:lstStyle/>
                    <a:p>
                      <a:pPr marL="119063" indent="0" algn="l">
                        <a:spcBef>
                          <a:spcPts val="1800"/>
                        </a:spcBef>
                        <a:spcAft>
                          <a:spcPts val="800"/>
                        </a:spcAft>
                        <a:buClr>
                          <a:srgbClr val="2A66B0"/>
                        </a:buClr>
                        <a:buFontTx/>
                        <a:buNone/>
                      </a:pPr>
                      <a:r>
                        <a:rPr lang="en-US" sz="1400" dirty="0" smtClean="0">
                          <a:solidFill>
                            <a:schemeClr val="bg1"/>
                          </a:solidFill>
                          <a:latin typeface="Arial"/>
                          <a:cs typeface="Arial"/>
                        </a:rPr>
                        <a:t>Improves</a:t>
                      </a:r>
                    </a:p>
                  </a:txBody>
                  <a:tcPr marT="46800" marB="46800"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14597E"/>
                    </a:solidFill>
                  </a:tcPr>
                </a:tc>
                <a:tc>
                  <a:txBody>
                    <a:bodyPr/>
                    <a:lstStyle/>
                    <a:p>
                      <a:pPr marL="119063" indent="0" algn="l">
                        <a:spcBef>
                          <a:spcPts val="1800"/>
                        </a:spcBef>
                        <a:spcAft>
                          <a:spcPts val="800"/>
                        </a:spcAft>
                        <a:buClr>
                          <a:srgbClr val="2A66B0"/>
                        </a:buClr>
                        <a:buFontTx/>
                        <a:buNone/>
                      </a:pPr>
                      <a:r>
                        <a:rPr lang="en-US" sz="1400" dirty="0" smtClean="0">
                          <a:solidFill>
                            <a:schemeClr val="bg1"/>
                          </a:solidFill>
                          <a:latin typeface="Arial"/>
                          <a:cs typeface="Arial"/>
                        </a:rPr>
                        <a:t>Worsens</a:t>
                      </a:r>
                    </a:p>
                  </a:txBody>
                  <a:tcPr marL="90000" marR="90000" marT="46800" marB="46800"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14597E"/>
                    </a:solidFill>
                  </a:tcPr>
                </a:tc>
              </a:tr>
              <a:tr h="998542">
                <a:tc>
                  <a:txBody>
                    <a:bodyPr/>
                    <a:lstStyle/>
                    <a:p>
                      <a:pPr algn="l">
                        <a:lnSpc>
                          <a:spcPts val="2000"/>
                        </a:lnSpc>
                        <a:spcBef>
                          <a:spcPts val="1800"/>
                        </a:spcBef>
                      </a:pPr>
                      <a:r>
                        <a:rPr lang="en-US" sz="1400" b="0" i="0" u="none" strike="noStrike" kern="1200" baseline="0" dirty="0" smtClean="0">
                          <a:solidFill>
                            <a:schemeClr val="tx1"/>
                          </a:solidFill>
                          <a:latin typeface="Arial"/>
                          <a:ea typeface="+mn-ea"/>
                          <a:cs typeface="Arial"/>
                        </a:rPr>
                        <a:t>Mild</a:t>
                      </a:r>
                      <a:endParaRPr lang="en-US" sz="1400" b="0" i="0" u="none" strike="noStrike" baseline="30000" dirty="0" smtClean="0">
                        <a:latin typeface="Arial"/>
                        <a:cs typeface="Arial"/>
                      </a:endParaRPr>
                    </a:p>
                  </a:txBody>
                  <a:tcPr marT="91440" marB="91440"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r>
                        <a:rPr lang="en-US" sz="1400" b="0" i="0" u="none" strike="noStrike" kern="1200" baseline="0" dirty="0" smtClean="0">
                          <a:solidFill>
                            <a:schemeClr val="tx1"/>
                          </a:solidFill>
                          <a:latin typeface="Arial"/>
                          <a:ea typeface="+mn-ea"/>
                          <a:cs typeface="Arial"/>
                        </a:rPr>
                        <a:t>No change</a:t>
                      </a:r>
                      <a:endParaRPr lang="en-US" sz="1400" b="0" i="0" u="none" strike="noStrike" baseline="30000" dirty="0" smtClean="0">
                        <a:latin typeface="Arial"/>
                        <a:cs typeface="Arial"/>
                      </a:endParaRPr>
                    </a:p>
                  </a:txBody>
                  <a:tcPr marT="91440" marB="91440"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r>
                        <a:rPr lang="en-US" sz="1400" b="0" i="0" u="none" strike="noStrike" kern="1200" baseline="0" dirty="0" smtClean="0">
                          <a:solidFill>
                            <a:schemeClr val="tx1"/>
                          </a:solidFill>
                          <a:latin typeface="Arial"/>
                          <a:ea typeface="+mn-ea"/>
                          <a:cs typeface="Arial"/>
                        </a:rPr>
                        <a:t>Evaluate once weekly by visit and/or phone</a:t>
                      </a:r>
                    </a:p>
                  </a:txBody>
                  <a:tcPr marT="91440" marB="91440"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r>
                        <a:rPr lang="en-US" sz="1400" b="0" i="0" u="none" strike="noStrike" kern="1200" baseline="0" dirty="0" smtClean="0">
                          <a:solidFill>
                            <a:schemeClr val="tx1"/>
                          </a:solidFill>
                          <a:latin typeface="Arial"/>
                          <a:ea typeface="+mn-ea"/>
                          <a:cs typeface="Arial"/>
                        </a:rPr>
                        <a:t>Continue weekly visit schedule</a:t>
                      </a:r>
                    </a:p>
                  </a:txBody>
                  <a:tcPr marT="91440" marB="91440"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r>
                        <a:rPr lang="en-US" sz="1400" b="0" i="0" u="none" strike="noStrike" kern="1200" baseline="0" dirty="0" smtClean="0">
                          <a:solidFill>
                            <a:schemeClr val="tx1"/>
                          </a:solidFill>
                          <a:latin typeface="Arial"/>
                          <a:ea typeface="+mn-ea"/>
                          <a:cs typeface="Arial"/>
                        </a:rPr>
                        <a:t>Resume normal visit schedule</a:t>
                      </a:r>
                    </a:p>
                  </a:txBody>
                  <a:tcPr marT="91440" marB="91440"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r>
                        <a:rPr lang="en-US" sz="1400" b="0" i="0" u="none" strike="noStrike" kern="1200" baseline="0" dirty="0" smtClean="0">
                          <a:solidFill>
                            <a:schemeClr val="tx1"/>
                          </a:solidFill>
                          <a:latin typeface="Arial"/>
                          <a:ea typeface="+mn-ea"/>
                          <a:cs typeface="Arial"/>
                        </a:rPr>
                        <a:t>(See Moderate or</a:t>
                      </a:r>
                    </a:p>
                    <a:p>
                      <a:r>
                        <a:rPr lang="en-US" sz="1400" b="0" i="0" u="none" strike="noStrike" kern="1200" baseline="0" dirty="0" smtClean="0">
                          <a:solidFill>
                            <a:schemeClr val="tx1"/>
                          </a:solidFill>
                          <a:latin typeface="Arial"/>
                          <a:ea typeface="+mn-ea"/>
                          <a:cs typeface="Arial"/>
                        </a:rPr>
                        <a:t>Severe depression)</a:t>
                      </a:r>
                      <a:endParaRPr lang="en-US" sz="1400" b="0" i="0" u="none" strike="noStrike" baseline="30000" dirty="0" smtClean="0">
                        <a:latin typeface="Arial"/>
                        <a:cs typeface="Arial"/>
                      </a:endParaRPr>
                    </a:p>
                  </a:txBody>
                  <a:tcPr marT="91440" marB="91440"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797376">
                <a:tc>
                  <a:txBody>
                    <a:bodyPr/>
                    <a:lstStyle/>
                    <a:p>
                      <a:pPr algn="l">
                        <a:lnSpc>
                          <a:spcPts val="2000"/>
                        </a:lnSpc>
                        <a:spcBef>
                          <a:spcPts val="1800"/>
                        </a:spcBef>
                      </a:pPr>
                      <a:r>
                        <a:rPr lang="en-US" sz="1400" b="0" i="0" u="none" strike="noStrike" kern="1200" baseline="0" dirty="0" smtClean="0">
                          <a:solidFill>
                            <a:schemeClr val="tx1"/>
                          </a:solidFill>
                          <a:latin typeface="Arial"/>
                          <a:ea typeface="+mn-ea"/>
                          <a:cs typeface="Arial"/>
                        </a:rPr>
                        <a:t>Moderate</a:t>
                      </a:r>
                      <a:endParaRPr lang="en-US" sz="1400" b="0" i="0" u="none" strike="noStrike" baseline="30000" dirty="0" smtClean="0">
                        <a:latin typeface="Arial"/>
                        <a:cs typeface="Arial"/>
                      </a:endParaRPr>
                    </a:p>
                  </a:txBody>
                  <a:tcPr marT="91440" marB="91440"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r>
                        <a:rPr lang="en-US" sz="1400" b="0" i="0" u="none" strike="noStrike" kern="1200" baseline="0" dirty="0" smtClean="0">
                          <a:solidFill>
                            <a:schemeClr val="tx1"/>
                          </a:solidFill>
                          <a:latin typeface="Arial"/>
                          <a:ea typeface="+mn-ea"/>
                          <a:cs typeface="Arial"/>
                        </a:rPr>
                        <a:t>Decrease peginterferon alfa-2a dose to 135 mcg (in some cases dose reduction to 90 mcg may be needed)</a:t>
                      </a:r>
                      <a:endParaRPr lang="en-US" sz="1400" b="0" i="0" u="none" strike="noStrike" baseline="30000" dirty="0" smtClean="0">
                        <a:latin typeface="Arial"/>
                        <a:cs typeface="Arial"/>
                      </a:endParaRPr>
                    </a:p>
                  </a:txBody>
                  <a:tcPr marT="91440" marB="91440"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r>
                        <a:rPr lang="en-US" sz="1400" b="0" i="0" u="none" strike="noStrike" kern="1200" baseline="0" dirty="0" smtClean="0">
                          <a:solidFill>
                            <a:schemeClr val="tx1"/>
                          </a:solidFill>
                          <a:latin typeface="Arial"/>
                          <a:ea typeface="+mn-ea"/>
                          <a:cs typeface="Arial"/>
                        </a:rPr>
                        <a:t>Evaluate once</a:t>
                      </a:r>
                    </a:p>
                    <a:p>
                      <a:r>
                        <a:rPr lang="en-US" sz="1400" b="0" i="0" u="none" strike="noStrike" kern="1200" baseline="0" dirty="0" smtClean="0">
                          <a:solidFill>
                            <a:schemeClr val="tx1"/>
                          </a:solidFill>
                          <a:latin typeface="Arial"/>
                          <a:ea typeface="+mn-ea"/>
                          <a:cs typeface="Arial"/>
                        </a:rPr>
                        <a:t>weekly (office</a:t>
                      </a:r>
                    </a:p>
                    <a:p>
                      <a:r>
                        <a:rPr lang="en-US" sz="1400" b="0" i="0" u="none" strike="noStrike" kern="1200" baseline="0" dirty="0" smtClean="0">
                          <a:solidFill>
                            <a:schemeClr val="tx1"/>
                          </a:solidFill>
                          <a:latin typeface="Arial"/>
                          <a:ea typeface="+mn-ea"/>
                          <a:cs typeface="Arial"/>
                        </a:rPr>
                        <a:t>visit at least every other week)</a:t>
                      </a:r>
                      <a:endParaRPr lang="en-US" sz="1400" b="0" i="0" u="none" strike="noStrike" baseline="30000" dirty="0" smtClean="0">
                        <a:latin typeface="Arial"/>
                        <a:cs typeface="Arial"/>
                      </a:endParaRPr>
                    </a:p>
                  </a:txBody>
                  <a:tcPr marT="91440" marB="91440"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r>
                        <a:rPr lang="en-US" sz="1400" b="0" i="0" u="none" strike="noStrike" kern="1200" baseline="0" dirty="0" smtClean="0">
                          <a:solidFill>
                            <a:schemeClr val="tx1"/>
                          </a:solidFill>
                          <a:latin typeface="Arial"/>
                          <a:ea typeface="+mn-ea"/>
                          <a:cs typeface="Arial"/>
                        </a:rPr>
                        <a:t>Consider</a:t>
                      </a:r>
                    </a:p>
                    <a:p>
                      <a:r>
                        <a:rPr lang="en-US" sz="1400" b="0" i="0" u="none" strike="noStrike" kern="1200" baseline="0" dirty="0" smtClean="0">
                          <a:solidFill>
                            <a:schemeClr val="tx1"/>
                          </a:solidFill>
                          <a:latin typeface="Arial"/>
                          <a:ea typeface="+mn-ea"/>
                          <a:cs typeface="Arial"/>
                        </a:rPr>
                        <a:t>psychiatric</a:t>
                      </a:r>
                    </a:p>
                    <a:p>
                      <a:r>
                        <a:rPr lang="en-US" sz="1400" b="0" i="0" u="none" strike="noStrike" kern="1200" baseline="0" dirty="0" smtClean="0">
                          <a:solidFill>
                            <a:schemeClr val="tx1"/>
                          </a:solidFill>
                          <a:latin typeface="Arial"/>
                          <a:ea typeface="+mn-ea"/>
                          <a:cs typeface="Arial"/>
                        </a:rPr>
                        <a:t>Consultation. Continue reduced dosing</a:t>
                      </a:r>
                      <a:endParaRPr lang="en-US" sz="1400" b="0" i="0" u="none" strike="noStrike" baseline="30000" dirty="0" smtClean="0">
                        <a:latin typeface="Arial"/>
                        <a:cs typeface="Arial"/>
                      </a:endParaRPr>
                    </a:p>
                  </a:txBody>
                  <a:tcPr marT="91440" marB="91440"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r>
                        <a:rPr lang="en-US" sz="1400" b="0" i="0" u="none" strike="noStrike" kern="1200" baseline="0" dirty="0" smtClean="0">
                          <a:solidFill>
                            <a:schemeClr val="tx1"/>
                          </a:solidFill>
                          <a:latin typeface="Arial"/>
                          <a:ea typeface="+mn-ea"/>
                          <a:cs typeface="Arial"/>
                        </a:rPr>
                        <a:t>If symptoms</a:t>
                      </a:r>
                    </a:p>
                    <a:p>
                      <a:r>
                        <a:rPr lang="en-US" sz="1400" b="0" i="0" u="none" strike="noStrike" kern="1200" baseline="0" dirty="0" smtClean="0">
                          <a:solidFill>
                            <a:schemeClr val="tx1"/>
                          </a:solidFill>
                          <a:latin typeface="Arial"/>
                          <a:ea typeface="+mn-ea"/>
                          <a:cs typeface="Arial"/>
                        </a:rPr>
                        <a:t>improve and are</a:t>
                      </a:r>
                    </a:p>
                    <a:p>
                      <a:r>
                        <a:rPr lang="en-US" sz="1400" b="0" i="0" u="none" strike="noStrike" kern="1200" baseline="0" dirty="0" smtClean="0">
                          <a:solidFill>
                            <a:schemeClr val="tx1"/>
                          </a:solidFill>
                          <a:latin typeface="Arial"/>
                          <a:ea typeface="+mn-ea"/>
                          <a:cs typeface="Arial"/>
                        </a:rPr>
                        <a:t>stable for 4 weeks, may resume normal visit schedule. Continue reduced dosing or return to normal dose</a:t>
                      </a:r>
                      <a:endParaRPr lang="en-US" sz="1400" b="0" i="0" u="none" strike="noStrike" baseline="30000" dirty="0" smtClean="0">
                        <a:latin typeface="Arial"/>
                        <a:cs typeface="Arial"/>
                      </a:endParaRPr>
                    </a:p>
                  </a:txBody>
                  <a:tcPr marT="91440" marB="91440"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r>
                        <a:rPr lang="en-US" sz="1400" b="0" i="0" u="none" strike="noStrike" kern="1200" baseline="0" dirty="0" smtClean="0">
                          <a:solidFill>
                            <a:schemeClr val="tx1"/>
                          </a:solidFill>
                          <a:latin typeface="Arial"/>
                          <a:ea typeface="+mn-ea"/>
                          <a:cs typeface="Arial"/>
                        </a:rPr>
                        <a:t>Psychiatric therapy necessary</a:t>
                      </a:r>
                      <a:endParaRPr lang="en-US" sz="1400" dirty="0" smtClean="0">
                        <a:solidFill>
                          <a:schemeClr val="tx1"/>
                        </a:solidFill>
                        <a:latin typeface="Arial"/>
                        <a:cs typeface="Arial"/>
                      </a:endParaRPr>
                    </a:p>
                  </a:txBody>
                  <a:tcPr marT="91440" marB="91440"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998542">
                <a:tc>
                  <a:txBody>
                    <a:bodyPr/>
                    <a:lstStyle/>
                    <a:p>
                      <a:pPr>
                        <a:lnSpc>
                          <a:spcPts val="2000"/>
                        </a:lnSpc>
                        <a:spcBef>
                          <a:spcPts val="1800"/>
                        </a:spcBef>
                      </a:pPr>
                      <a:r>
                        <a:rPr lang="en-US" sz="1400" b="0" i="0" u="none" strike="noStrike" kern="1200" baseline="0" dirty="0" smtClean="0">
                          <a:solidFill>
                            <a:schemeClr val="tx1"/>
                          </a:solidFill>
                          <a:latin typeface="Arial"/>
                          <a:ea typeface="+mn-ea"/>
                          <a:cs typeface="Arial"/>
                        </a:rPr>
                        <a:t>Severe</a:t>
                      </a:r>
                      <a:endParaRPr kumimoji="0" lang="en-US" sz="1400" b="0" i="0" u="none" strike="noStrike" cap="none" normalizeH="0" baseline="30000" dirty="0">
                        <a:ln>
                          <a:noFill/>
                        </a:ln>
                        <a:solidFill>
                          <a:schemeClr val="tx1"/>
                        </a:solidFill>
                        <a:effectLst/>
                        <a:latin typeface="Arial"/>
                        <a:ea typeface="ＭＳ Ｐゴシック" charset="0"/>
                        <a:cs typeface="Arial"/>
                      </a:endParaRPr>
                    </a:p>
                  </a:txBody>
                  <a:tcPr marT="91440" marB="91440"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E1E3EE"/>
                    </a:solidFill>
                  </a:tcPr>
                </a:tc>
                <a:tc>
                  <a:txBody>
                    <a:bodyPr/>
                    <a:lstStyle/>
                    <a:p>
                      <a:r>
                        <a:rPr lang="en-US" sz="1400" b="0" i="0" u="none" strike="noStrike" kern="1200" baseline="0" dirty="0" smtClean="0">
                          <a:solidFill>
                            <a:schemeClr val="tx1"/>
                          </a:solidFill>
                          <a:latin typeface="Arial"/>
                          <a:ea typeface="+mn-ea"/>
                          <a:cs typeface="Arial"/>
                        </a:rPr>
                        <a:t>Discontinue peginterferon alfa-2a </a:t>
                      </a:r>
                    </a:p>
                    <a:p>
                      <a:r>
                        <a:rPr lang="en-US" sz="1400" b="0" i="0" u="none" strike="noStrike" kern="1200" baseline="0" dirty="0" smtClean="0">
                          <a:solidFill>
                            <a:schemeClr val="tx1"/>
                          </a:solidFill>
                          <a:latin typeface="Arial"/>
                          <a:ea typeface="+mn-ea"/>
                          <a:cs typeface="Arial"/>
                        </a:rPr>
                        <a:t>permanently</a:t>
                      </a:r>
                      <a:endParaRPr kumimoji="0" lang="en-US" sz="1400" b="0" i="0" u="none" strike="noStrike" cap="none" normalizeH="0" baseline="30000" dirty="0">
                        <a:ln>
                          <a:noFill/>
                        </a:ln>
                        <a:solidFill>
                          <a:schemeClr val="tx1"/>
                        </a:solidFill>
                        <a:effectLst/>
                        <a:latin typeface="Arial"/>
                        <a:ea typeface="ＭＳ Ｐゴシック" charset="0"/>
                        <a:cs typeface="Arial"/>
                      </a:endParaRPr>
                    </a:p>
                  </a:txBody>
                  <a:tcPr marT="91440" marB="91440"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E1E3EE"/>
                    </a:solidFill>
                  </a:tcPr>
                </a:tc>
                <a:tc>
                  <a:txBody>
                    <a:bodyPr/>
                    <a:lstStyle/>
                    <a:p>
                      <a:r>
                        <a:rPr lang="en-US" sz="1400" b="0" i="0" u="none" strike="noStrike" kern="1200" baseline="0" dirty="0" smtClean="0">
                          <a:solidFill>
                            <a:schemeClr val="tx1"/>
                          </a:solidFill>
                          <a:latin typeface="Arial"/>
                          <a:ea typeface="+mn-ea"/>
                          <a:cs typeface="Arial"/>
                        </a:rPr>
                        <a:t>Obtain immediate</a:t>
                      </a:r>
                    </a:p>
                    <a:p>
                      <a:r>
                        <a:rPr lang="en-US" sz="1400" b="0" i="0" u="none" strike="noStrike" kern="1200" baseline="0" dirty="0" smtClean="0">
                          <a:solidFill>
                            <a:schemeClr val="tx1"/>
                          </a:solidFill>
                          <a:latin typeface="Arial"/>
                          <a:ea typeface="+mn-ea"/>
                          <a:cs typeface="Arial"/>
                        </a:rPr>
                        <a:t>psychiatric</a:t>
                      </a:r>
                    </a:p>
                    <a:p>
                      <a:r>
                        <a:rPr lang="en-US" sz="1400" b="0" i="0" u="none" strike="noStrike" kern="1200" baseline="0" dirty="0" smtClean="0">
                          <a:solidFill>
                            <a:schemeClr val="tx1"/>
                          </a:solidFill>
                          <a:latin typeface="Arial"/>
                          <a:ea typeface="+mn-ea"/>
                          <a:cs typeface="Arial"/>
                        </a:rPr>
                        <a:t>consultation</a:t>
                      </a:r>
                      <a:endParaRPr kumimoji="0" lang="en-US" sz="1400" b="0" i="0" u="none" strike="noStrike" cap="none" normalizeH="0" baseline="30000" dirty="0">
                        <a:ln>
                          <a:noFill/>
                        </a:ln>
                        <a:solidFill>
                          <a:schemeClr val="tx1"/>
                        </a:solidFill>
                        <a:effectLst/>
                        <a:latin typeface="Arial"/>
                        <a:ea typeface="ＭＳ Ｐゴシック" charset="0"/>
                        <a:cs typeface="Arial"/>
                      </a:endParaRPr>
                    </a:p>
                  </a:txBody>
                  <a:tcPr marT="91440" marB="91440"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E1E3EE"/>
                    </a:solidFill>
                  </a:tcPr>
                </a:tc>
                <a:tc gridSpan="3">
                  <a:txBody>
                    <a:bodyPr/>
                    <a:lstStyle/>
                    <a:p>
                      <a:pPr>
                        <a:lnSpc>
                          <a:spcPts val="2000"/>
                        </a:lnSpc>
                        <a:spcBef>
                          <a:spcPts val="1800"/>
                        </a:spcBef>
                      </a:pPr>
                      <a:r>
                        <a:rPr lang="en-US" sz="1400" b="0" i="0" u="none" strike="noStrike" kern="1200" baseline="0" dirty="0" smtClean="0">
                          <a:solidFill>
                            <a:schemeClr val="tx1"/>
                          </a:solidFill>
                          <a:latin typeface="Arial"/>
                          <a:ea typeface="+mn-ea"/>
                          <a:cs typeface="Arial"/>
                        </a:rPr>
                        <a:t>Psychiatric therapy necessary</a:t>
                      </a:r>
                      <a:endParaRPr lang="en-US" sz="1400" dirty="0" smtClean="0">
                        <a:solidFill>
                          <a:schemeClr val="tx1"/>
                        </a:solidFill>
                        <a:latin typeface="Arial"/>
                        <a:cs typeface="Arial"/>
                      </a:endParaRPr>
                    </a:p>
                  </a:txBody>
                  <a:tcPr marT="91440" marB="91440"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E1E3EE"/>
                    </a:solidFill>
                  </a:tcPr>
                </a:tc>
                <a:tc hMerge="1">
                  <a:txBody>
                    <a:bodyPr/>
                    <a:lstStyle/>
                    <a:p>
                      <a:pPr>
                        <a:lnSpc>
                          <a:spcPts val="2000"/>
                        </a:lnSpc>
                        <a:spcBef>
                          <a:spcPts val="1800"/>
                        </a:spcBef>
                      </a:pPr>
                      <a:endParaRPr kumimoji="0" lang="en-US" sz="1200" b="0" i="0" u="none" strike="noStrike" cap="none" normalizeH="0" baseline="30000" dirty="0">
                        <a:ln>
                          <a:noFill/>
                        </a:ln>
                        <a:solidFill>
                          <a:schemeClr val="tx1"/>
                        </a:solidFill>
                        <a:effectLst/>
                        <a:latin typeface="Arial"/>
                        <a:ea typeface="ＭＳ Ｐゴシック" charset="0"/>
                        <a:cs typeface="Arial"/>
                      </a:endParaRPr>
                    </a:p>
                  </a:txBody>
                  <a:tcPr marT="91440" marB="91440"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E1E3EE"/>
                    </a:solidFill>
                  </a:tcPr>
                </a:tc>
                <a:tc hMerge="1">
                  <a:txBody>
                    <a:bodyPr/>
                    <a:lstStyle/>
                    <a:p>
                      <a:pPr>
                        <a:lnSpc>
                          <a:spcPts val="2000"/>
                        </a:lnSpc>
                        <a:spcBef>
                          <a:spcPts val="1800"/>
                        </a:spcBef>
                      </a:pPr>
                      <a:endParaRPr lang="en-US" sz="1200" dirty="0" smtClean="0">
                        <a:solidFill>
                          <a:schemeClr val="tx1"/>
                        </a:solidFill>
                        <a:latin typeface="Arial"/>
                        <a:cs typeface="Arial"/>
                      </a:endParaRPr>
                    </a:p>
                  </a:txBody>
                  <a:tcPr marT="91440" marB="91440"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E1E3EE"/>
                    </a:solidFill>
                  </a:tcPr>
                </a:tc>
              </a:tr>
            </a:tbl>
          </a:graphicData>
        </a:graphic>
      </p:graphicFrame>
      <p:sp>
        <p:nvSpPr>
          <p:cNvPr id="2" name="Content Placeholder 1"/>
          <p:cNvSpPr>
            <a:spLocks noGrp="1"/>
          </p:cNvSpPr>
          <p:nvPr>
            <p:ph sz="quarter" idx="13"/>
          </p:nvPr>
        </p:nvSpPr>
        <p:spPr/>
        <p:txBody>
          <a:bodyPr/>
          <a:lstStyle/>
          <a:p>
            <a:r>
              <a:rPr lang="en-US" dirty="0"/>
              <a:t>Source: Peginterferon alfa-2a (</a:t>
            </a:r>
            <a:r>
              <a:rPr lang="en-US" i="1" dirty="0"/>
              <a:t>Pegasys</a:t>
            </a:r>
            <a:r>
              <a:rPr lang="en-US" dirty="0"/>
              <a:t>) Prescribing Information. Genentech</a:t>
            </a:r>
            <a:r>
              <a:rPr lang="en-US" dirty="0" smtClean="0"/>
              <a:t>.</a:t>
            </a:r>
            <a:endParaRPr lang="en-US" dirty="0"/>
          </a:p>
        </p:txBody>
      </p:sp>
      <p:sp>
        <p:nvSpPr>
          <p:cNvPr id="3" name="Title 2"/>
          <p:cNvSpPr>
            <a:spLocks noGrp="1"/>
          </p:cNvSpPr>
          <p:nvPr>
            <p:ph type="title"/>
          </p:nvPr>
        </p:nvSpPr>
        <p:spPr/>
        <p:txBody>
          <a:bodyPr/>
          <a:lstStyle/>
          <a:p>
            <a:r>
              <a:rPr lang="en-US" sz="2400" dirty="0" smtClean="0">
                <a:solidFill>
                  <a:schemeClr val="accent5">
                    <a:lumMod val="20000"/>
                    <a:lumOff val="80000"/>
                  </a:schemeClr>
                </a:solidFill>
                <a:latin typeface="Arial" pitchFamily="-112" charset="0"/>
                <a:cs typeface="ＭＳ Ｐゴシック" pitchFamily="-112" charset="-128"/>
              </a:rPr>
              <a:t>Peginterferon alfa-2a Dose Modification</a:t>
            </a:r>
            <a:br>
              <a:rPr lang="en-US" sz="2400" dirty="0" smtClean="0">
                <a:solidFill>
                  <a:schemeClr val="accent5">
                    <a:lumMod val="20000"/>
                    <a:lumOff val="80000"/>
                  </a:schemeClr>
                </a:solidFill>
                <a:latin typeface="Arial" pitchFamily="-112" charset="0"/>
                <a:cs typeface="ＭＳ Ｐゴシック" pitchFamily="-112" charset="-128"/>
              </a:rPr>
            </a:br>
            <a:r>
              <a:rPr lang="en-US" sz="2400" dirty="0" smtClean="0">
                <a:solidFill>
                  <a:schemeClr val="accent5">
                    <a:lumMod val="20000"/>
                    <a:lumOff val="80000"/>
                  </a:schemeClr>
                </a:solidFill>
                <a:latin typeface="Arial" pitchFamily="-112" charset="0"/>
                <a:cs typeface="ＭＳ Ｐゴシック" pitchFamily="-112" charset="-128"/>
              </a:rPr>
              <a:t> </a:t>
            </a:r>
            <a:r>
              <a:rPr lang="en-US" sz="2400" dirty="0" smtClean="0">
                <a:latin typeface="Arial" pitchFamily="-112" charset="0"/>
                <a:cs typeface="ＭＳ Ｐゴシック" pitchFamily="-112" charset="-128"/>
              </a:rPr>
              <a:t>Guidelines for Adults with Depression</a:t>
            </a:r>
            <a:endParaRPr lang="en-US" dirty="0"/>
          </a:p>
        </p:txBody>
      </p:sp>
    </p:spTree>
    <p:extLst>
      <p:ext uri="{BB962C8B-B14F-4D97-AF65-F5344CB8AC3E}">
        <p14:creationId xmlns:p14="http://schemas.microsoft.com/office/powerpoint/2010/main" val="4043112641"/>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oup 74"/>
          <p:cNvGraphicFramePr>
            <a:graphicFrameLocks noGrp="1"/>
          </p:cNvGraphicFramePr>
          <p:nvPr>
            <p:extLst>
              <p:ext uri="{D42A27DB-BD31-4B8C-83A1-F6EECF244321}">
                <p14:modId xmlns:p14="http://schemas.microsoft.com/office/powerpoint/2010/main" val="2429238548"/>
              </p:ext>
            </p:extLst>
          </p:nvPr>
        </p:nvGraphicFramePr>
        <p:xfrm>
          <a:off x="455613" y="1524000"/>
          <a:ext cx="8229600" cy="4572000"/>
        </p:xfrm>
        <a:graphic>
          <a:graphicData uri="http://schemas.openxmlformats.org/drawingml/2006/table">
            <a:tbl>
              <a:tblPr/>
              <a:tblGrid>
                <a:gridCol w="1908645"/>
                <a:gridCol w="3063406"/>
                <a:gridCol w="3257549"/>
              </a:tblGrid>
              <a:tr h="889145">
                <a:tc>
                  <a:txBody>
                    <a:bodyPr/>
                    <a:lstStyle/>
                    <a:p>
                      <a:pPr marL="119063" indent="0" algn="l">
                        <a:lnSpc>
                          <a:spcPts val="2000"/>
                        </a:lnSpc>
                        <a:spcBef>
                          <a:spcPts val="1200"/>
                        </a:spcBef>
                        <a:spcAft>
                          <a:spcPts val="800"/>
                        </a:spcAft>
                        <a:buClr>
                          <a:srgbClr val="2A66B0"/>
                        </a:buClr>
                        <a:buFontTx/>
                        <a:buNone/>
                      </a:pPr>
                      <a:r>
                        <a:rPr lang="en-US" sz="1800" baseline="0" dirty="0" err="1" smtClean="0">
                          <a:solidFill>
                            <a:schemeClr val="bg1"/>
                          </a:solidFill>
                          <a:latin typeface="Arial"/>
                          <a:cs typeface="Arial"/>
                        </a:rPr>
                        <a:t>Creatinine</a:t>
                      </a:r>
                      <a:r>
                        <a:rPr lang="en-US" sz="1800" baseline="0" dirty="0" smtClean="0">
                          <a:solidFill>
                            <a:schemeClr val="bg1"/>
                          </a:solidFill>
                          <a:latin typeface="Arial"/>
                          <a:cs typeface="Arial"/>
                        </a:rPr>
                        <a:t> Clearance</a:t>
                      </a:r>
                    </a:p>
                  </a:txBody>
                  <a:tcPr marL="90000" marR="90000" marT="46800" marB="46800"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14597E"/>
                    </a:solidFill>
                  </a:tcPr>
                </a:tc>
                <a:tc>
                  <a:txBody>
                    <a:bodyPr/>
                    <a:lstStyle/>
                    <a:p>
                      <a:pPr marL="119063" indent="0" algn="ctr">
                        <a:lnSpc>
                          <a:spcPts val="2000"/>
                        </a:lnSpc>
                        <a:spcBef>
                          <a:spcPts val="1200"/>
                        </a:spcBef>
                        <a:spcAft>
                          <a:spcPts val="800"/>
                        </a:spcAft>
                        <a:buClr>
                          <a:srgbClr val="2A66B0"/>
                        </a:buClr>
                        <a:buFontTx/>
                        <a:buNone/>
                      </a:pPr>
                      <a:r>
                        <a:rPr lang="en-US" sz="1800" baseline="0" dirty="0" smtClean="0">
                          <a:solidFill>
                            <a:schemeClr val="bg1"/>
                          </a:solidFill>
                          <a:latin typeface="Arial"/>
                          <a:cs typeface="Arial"/>
                        </a:rPr>
                        <a:t>Peginterferon alfa-2a Dose (once weekly)</a:t>
                      </a:r>
                    </a:p>
                  </a:txBody>
                  <a:tcPr marL="90000" marR="90000" marT="46800" marB="46800"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14597E"/>
                    </a:solidFill>
                  </a:tcPr>
                </a:tc>
                <a:tc>
                  <a:txBody>
                    <a:bodyPr/>
                    <a:lstStyle/>
                    <a:p>
                      <a:pPr marL="119063" indent="0" algn="ctr">
                        <a:lnSpc>
                          <a:spcPts val="2000"/>
                        </a:lnSpc>
                        <a:spcBef>
                          <a:spcPts val="1200"/>
                        </a:spcBef>
                        <a:spcAft>
                          <a:spcPts val="800"/>
                        </a:spcAft>
                        <a:buClr>
                          <a:srgbClr val="2A66B0"/>
                        </a:buClr>
                        <a:buFontTx/>
                        <a:buNone/>
                      </a:pPr>
                      <a:r>
                        <a:rPr lang="en-US" sz="1800" baseline="0" dirty="0" smtClean="0">
                          <a:solidFill>
                            <a:schemeClr val="bg1"/>
                          </a:solidFill>
                          <a:latin typeface="+mn-lt"/>
                          <a:cs typeface="Arial"/>
                        </a:rPr>
                        <a:t>Ribavirin* (</a:t>
                      </a:r>
                      <a:r>
                        <a:rPr lang="en-US" sz="1800" i="1" baseline="0" dirty="0" err="1" smtClean="0">
                          <a:solidFill>
                            <a:schemeClr val="bg1"/>
                          </a:solidFill>
                          <a:latin typeface="+mn-lt"/>
                          <a:cs typeface="Arial"/>
                        </a:rPr>
                        <a:t>Copegus</a:t>
                      </a:r>
                      <a:r>
                        <a:rPr lang="en-US" sz="1800" baseline="0" dirty="0" smtClean="0">
                          <a:solidFill>
                            <a:schemeClr val="bg1"/>
                          </a:solidFill>
                          <a:latin typeface="+mn-lt"/>
                          <a:cs typeface="Arial"/>
                        </a:rPr>
                        <a:t>) Dose</a:t>
                      </a:r>
                    </a:p>
                  </a:txBody>
                  <a:tcPr marL="90000" marR="90000" marT="46800" marB="46800"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14597E"/>
                    </a:solidFill>
                  </a:tcPr>
                </a:tc>
              </a:tr>
              <a:tr h="975239">
                <a:tc>
                  <a:txBody>
                    <a:bodyPr/>
                    <a:lstStyle/>
                    <a:p>
                      <a:pPr algn="l">
                        <a:lnSpc>
                          <a:spcPts val="2000"/>
                        </a:lnSpc>
                        <a:spcBef>
                          <a:spcPts val="1200"/>
                        </a:spcBef>
                      </a:pPr>
                      <a:r>
                        <a:rPr lang="en-US" sz="1800" b="0" i="0" u="none" strike="noStrike" baseline="0" dirty="0" smtClean="0">
                          <a:latin typeface="Arial"/>
                          <a:cs typeface="Arial"/>
                        </a:rPr>
                        <a:t>30-50 mL/min</a:t>
                      </a:r>
                    </a:p>
                  </a:txBody>
                  <a:tcPr marL="182880" marR="182880" marT="274320" marB="91440"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lnSpc>
                          <a:spcPts val="2000"/>
                        </a:lnSpc>
                        <a:spcBef>
                          <a:spcPts val="1200"/>
                        </a:spcBef>
                      </a:pPr>
                      <a:r>
                        <a:rPr lang="en-US" sz="1800" b="0" i="0" u="none" strike="noStrike" baseline="0" dirty="0" smtClean="0">
                          <a:latin typeface="Arial"/>
                          <a:cs typeface="Arial"/>
                        </a:rPr>
                        <a:t>180 mcg</a:t>
                      </a:r>
                    </a:p>
                  </a:txBody>
                  <a:tcPr marL="182880" marR="182880" marT="274320" marB="91440"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lnSpc>
                          <a:spcPts val="2000"/>
                        </a:lnSpc>
                        <a:spcBef>
                          <a:spcPts val="1200"/>
                        </a:spcBef>
                      </a:pPr>
                      <a:r>
                        <a:rPr lang="en-US" sz="1800" b="0" i="0" u="none" strike="noStrike" baseline="0" dirty="0" smtClean="0">
                          <a:latin typeface="Arial"/>
                          <a:cs typeface="Arial"/>
                        </a:rPr>
                        <a:t>Alternating doses, 200 mg and 400 mg every other day</a:t>
                      </a:r>
                      <a:endParaRPr lang="en-US" sz="1800" baseline="0" dirty="0" smtClean="0">
                        <a:solidFill>
                          <a:schemeClr val="tx1"/>
                        </a:solidFill>
                        <a:latin typeface="Arial"/>
                        <a:cs typeface="Arial"/>
                      </a:endParaRPr>
                    </a:p>
                  </a:txBody>
                  <a:tcPr marL="182880" marR="182880" marT="274320" marB="91440"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975239">
                <a:tc>
                  <a:txBody>
                    <a:bodyPr/>
                    <a:lstStyle/>
                    <a:p>
                      <a:pPr marL="0" marR="0" indent="0" algn="l" defTabSz="914400" rtl="0" eaLnBrk="1" fontAlgn="auto" latinLnBrk="0" hangingPunct="1">
                        <a:lnSpc>
                          <a:spcPts val="2000"/>
                        </a:lnSpc>
                        <a:spcBef>
                          <a:spcPts val="1200"/>
                        </a:spcBef>
                        <a:spcAft>
                          <a:spcPts val="0"/>
                        </a:spcAft>
                        <a:buClrTx/>
                        <a:buSzTx/>
                        <a:buFontTx/>
                        <a:buNone/>
                        <a:tabLst/>
                        <a:defRPr/>
                      </a:pPr>
                      <a:r>
                        <a:rPr lang="en-US" sz="1800" b="0" i="0" u="none" strike="noStrike" baseline="0" dirty="0" smtClean="0">
                          <a:latin typeface="Arial"/>
                          <a:cs typeface="Arial"/>
                        </a:rPr>
                        <a:t>&lt; 30 mL/min</a:t>
                      </a:r>
                    </a:p>
                  </a:txBody>
                  <a:tcPr marL="182880" marR="182880" marT="274320" marB="91440"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1E3EE"/>
                    </a:solidFill>
                  </a:tcPr>
                </a:tc>
                <a:tc>
                  <a:txBody>
                    <a:bodyPr/>
                    <a:lstStyle/>
                    <a:p>
                      <a:pPr marL="0" marR="0" indent="0" algn="ctr" defTabSz="914400" rtl="0" eaLnBrk="1" fontAlgn="auto" latinLnBrk="0" hangingPunct="1">
                        <a:lnSpc>
                          <a:spcPts val="2000"/>
                        </a:lnSpc>
                        <a:spcBef>
                          <a:spcPts val="1200"/>
                        </a:spcBef>
                        <a:spcAft>
                          <a:spcPts val="0"/>
                        </a:spcAft>
                        <a:buClrTx/>
                        <a:buSzTx/>
                        <a:buFontTx/>
                        <a:buNone/>
                        <a:tabLst/>
                        <a:defRPr/>
                      </a:pPr>
                      <a:r>
                        <a:rPr lang="en-US" sz="1800" b="0" i="0" u="none" strike="noStrike" baseline="0" dirty="0" smtClean="0">
                          <a:latin typeface="+mn-lt"/>
                          <a:cs typeface="Arial"/>
                        </a:rPr>
                        <a:t>135 mcg</a:t>
                      </a:r>
                    </a:p>
                  </a:txBody>
                  <a:tcPr marL="182880" marR="182880" marT="274320" marB="91440"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1E3EE"/>
                    </a:solidFill>
                  </a:tcPr>
                </a:tc>
                <a:tc>
                  <a:txBody>
                    <a:bodyPr/>
                    <a:lstStyle/>
                    <a:p>
                      <a:pPr marL="0" marR="0" indent="0" algn="ctr" defTabSz="914400" rtl="0" eaLnBrk="1" fontAlgn="auto" latinLnBrk="0" hangingPunct="1">
                        <a:lnSpc>
                          <a:spcPts val="2000"/>
                        </a:lnSpc>
                        <a:spcBef>
                          <a:spcPts val="1200"/>
                        </a:spcBef>
                        <a:spcAft>
                          <a:spcPts val="0"/>
                        </a:spcAft>
                        <a:buClrTx/>
                        <a:buSzTx/>
                        <a:buFontTx/>
                        <a:buNone/>
                        <a:tabLst/>
                        <a:defRPr/>
                      </a:pPr>
                      <a:r>
                        <a:rPr lang="en-US" sz="1800" b="0" i="0" u="none" strike="noStrike" kern="1200" baseline="0" dirty="0" smtClean="0">
                          <a:solidFill>
                            <a:schemeClr val="tx1"/>
                          </a:solidFill>
                          <a:latin typeface="+mn-lt"/>
                          <a:ea typeface="+mn-ea"/>
                          <a:cs typeface="Arial"/>
                        </a:rPr>
                        <a:t>200 mg daily</a:t>
                      </a:r>
                      <a:endParaRPr lang="en-US" sz="1800" baseline="0" dirty="0" smtClean="0">
                        <a:solidFill>
                          <a:schemeClr val="tx1"/>
                        </a:solidFill>
                        <a:latin typeface="+mn-lt"/>
                        <a:cs typeface="Arial"/>
                      </a:endParaRPr>
                    </a:p>
                  </a:txBody>
                  <a:tcPr marL="182880" marR="182880" marT="274320" marB="91440"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1E3EE"/>
                    </a:solidFill>
                  </a:tcPr>
                </a:tc>
              </a:tr>
              <a:tr h="975239">
                <a:tc>
                  <a:txBody>
                    <a:bodyPr/>
                    <a:lstStyle/>
                    <a:p>
                      <a:pPr>
                        <a:lnSpc>
                          <a:spcPts val="2000"/>
                        </a:lnSpc>
                        <a:spcBef>
                          <a:spcPts val="1200"/>
                        </a:spcBef>
                      </a:pPr>
                      <a:r>
                        <a:rPr lang="en-US" sz="1800" b="0" i="0" u="none" strike="noStrike" kern="1200" baseline="0" dirty="0" smtClean="0">
                          <a:solidFill>
                            <a:schemeClr val="tx1"/>
                          </a:solidFill>
                          <a:latin typeface="+mn-lt"/>
                          <a:ea typeface="+mn-ea"/>
                          <a:cs typeface="Arial"/>
                        </a:rPr>
                        <a:t>Hemodialysis</a:t>
                      </a: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marL="182880" marR="182880" marT="274320" marB="91440"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indent="0" algn="ctr" defTabSz="914400" rtl="0" eaLnBrk="1" fontAlgn="auto" latinLnBrk="0" hangingPunct="1">
                        <a:lnSpc>
                          <a:spcPts val="2000"/>
                        </a:lnSpc>
                        <a:spcBef>
                          <a:spcPts val="1200"/>
                        </a:spcBef>
                        <a:spcAft>
                          <a:spcPts val="0"/>
                        </a:spcAft>
                        <a:buClrTx/>
                        <a:buSzTx/>
                        <a:buFontTx/>
                        <a:buNone/>
                        <a:tabLst/>
                        <a:defRPr/>
                      </a:pPr>
                      <a:r>
                        <a:rPr lang="en-US" sz="1800" b="0" i="0" u="none" strike="noStrike" baseline="0" dirty="0" smtClean="0">
                          <a:latin typeface="+mn-lt"/>
                          <a:cs typeface="Arial"/>
                        </a:rPr>
                        <a:t>135 mcg</a:t>
                      </a:r>
                    </a:p>
                  </a:txBody>
                  <a:tcPr marL="182880" marR="182880" marT="274320" marB="91440"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indent="0" algn="ctr" defTabSz="914400" rtl="0" eaLnBrk="1" fontAlgn="auto" latinLnBrk="0" hangingPunct="1">
                        <a:lnSpc>
                          <a:spcPts val="2000"/>
                        </a:lnSpc>
                        <a:spcBef>
                          <a:spcPts val="1200"/>
                        </a:spcBef>
                        <a:spcAft>
                          <a:spcPts val="0"/>
                        </a:spcAft>
                        <a:buClrTx/>
                        <a:buSzTx/>
                        <a:buFontTx/>
                        <a:buNone/>
                        <a:tabLst/>
                        <a:defRPr/>
                      </a:pPr>
                      <a:r>
                        <a:rPr lang="en-US" sz="1800" b="0" i="0" u="none" strike="noStrike" kern="1200" baseline="0" dirty="0" smtClean="0">
                          <a:solidFill>
                            <a:schemeClr val="tx1"/>
                          </a:solidFill>
                          <a:latin typeface="+mn-lt"/>
                          <a:ea typeface="+mn-ea"/>
                          <a:cs typeface="Arial"/>
                        </a:rPr>
                        <a:t>200 mg daily</a:t>
                      </a:r>
                      <a:endParaRPr lang="en-US" sz="1800" baseline="0" dirty="0" smtClean="0">
                        <a:solidFill>
                          <a:schemeClr val="tx1"/>
                        </a:solidFill>
                        <a:latin typeface="+mn-lt"/>
                        <a:cs typeface="Arial"/>
                      </a:endParaRPr>
                    </a:p>
                  </a:txBody>
                  <a:tcPr marL="182880" marR="182880" marT="274320" marB="91440"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757138">
                <a:tc gridSpan="3">
                  <a:txBody>
                    <a:bodyPr/>
                    <a:lstStyle/>
                    <a:p>
                      <a:pPr marL="0" marR="0" indent="0" algn="l" defTabSz="914400" rtl="0" eaLnBrk="1" fontAlgn="auto" latinLnBrk="0" hangingPunct="1">
                        <a:lnSpc>
                          <a:spcPts val="1800"/>
                        </a:lnSpc>
                        <a:spcBef>
                          <a:spcPts val="1200"/>
                        </a:spcBef>
                        <a:spcAft>
                          <a:spcPts val="0"/>
                        </a:spcAft>
                        <a:buClrTx/>
                        <a:buSzTx/>
                        <a:buFontTx/>
                        <a:buNone/>
                        <a:tabLst/>
                        <a:defRPr/>
                      </a:pPr>
                      <a:r>
                        <a:rPr lang="en-US" sz="1600" dirty="0" smtClean="0">
                          <a:solidFill>
                            <a:schemeClr val="tx1"/>
                          </a:solidFill>
                          <a:latin typeface="Arial" pitchFamily="-106" charset="0"/>
                        </a:rPr>
                        <a:t>*Note: Other preparations of ribavirin (</a:t>
                      </a:r>
                      <a:r>
                        <a:rPr lang="en-US" sz="1600" i="1" dirty="0" err="1" smtClean="0">
                          <a:solidFill>
                            <a:schemeClr val="tx1"/>
                          </a:solidFill>
                          <a:latin typeface="Arial" pitchFamily="-106" charset="0"/>
                        </a:rPr>
                        <a:t>Rebetol</a:t>
                      </a:r>
                      <a:r>
                        <a:rPr lang="en-US" sz="1600" dirty="0" smtClean="0">
                          <a:solidFill>
                            <a:schemeClr val="tx1"/>
                          </a:solidFill>
                          <a:latin typeface="Arial" pitchFamily="-106" charset="0"/>
                        </a:rPr>
                        <a:t>, </a:t>
                      </a:r>
                      <a:r>
                        <a:rPr lang="en-US" sz="1600" i="1" dirty="0" err="1" smtClean="0">
                          <a:solidFill>
                            <a:schemeClr val="tx1"/>
                          </a:solidFill>
                          <a:latin typeface="Arial" pitchFamily="-106" charset="0"/>
                        </a:rPr>
                        <a:t>Ribasphere</a:t>
                      </a:r>
                      <a:r>
                        <a:rPr lang="en-US" sz="1600" dirty="0" smtClean="0">
                          <a:solidFill>
                            <a:schemeClr val="tx1"/>
                          </a:solidFill>
                          <a:latin typeface="Arial" pitchFamily="-106" charset="0"/>
                        </a:rPr>
                        <a:t>) are contraindicated</a:t>
                      </a:r>
                      <a:r>
                        <a:rPr lang="en-US" sz="1600" baseline="0" dirty="0" smtClean="0">
                          <a:solidFill>
                            <a:schemeClr val="tx1"/>
                          </a:solidFill>
                          <a:latin typeface="Arial" pitchFamily="-106" charset="0"/>
                        </a:rPr>
                        <a:t> </a:t>
                      </a:r>
                      <a:br>
                        <a:rPr lang="en-US" sz="1600" baseline="0" dirty="0" smtClean="0">
                          <a:solidFill>
                            <a:schemeClr val="tx1"/>
                          </a:solidFill>
                          <a:latin typeface="Arial" pitchFamily="-106" charset="0"/>
                        </a:rPr>
                      </a:br>
                      <a:r>
                        <a:rPr lang="en-US" sz="1600" baseline="0" dirty="0" smtClean="0">
                          <a:solidFill>
                            <a:schemeClr val="tx1"/>
                          </a:solidFill>
                          <a:latin typeface="Arial" pitchFamily="-106" charset="0"/>
                        </a:rPr>
                        <a:t> </a:t>
                      </a:r>
                      <a:r>
                        <a:rPr lang="en-US" sz="1600" dirty="0" smtClean="0">
                          <a:solidFill>
                            <a:schemeClr val="tx1"/>
                          </a:solidFill>
                          <a:latin typeface="Arial" pitchFamily="-106" charset="0"/>
                        </a:rPr>
                        <a:t>for use with Creatinine clearance &lt; 50 mL/min</a:t>
                      </a:r>
                    </a:p>
                  </a:txBody>
                  <a:tcPr marL="182880" marR="182880" marT="137160" marB="137160"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chemeClr val="accent5">
                        <a:lumMod val="20000"/>
                        <a:lumOff val="80000"/>
                      </a:schemeClr>
                    </a:solidFill>
                  </a:tcPr>
                </a:tc>
                <a:tc hMerge="1">
                  <a:txBody>
                    <a:bodyPr/>
                    <a:lstStyle/>
                    <a:p>
                      <a:pPr marL="0" marR="0" indent="0" algn="ctr" defTabSz="914400" rtl="0" eaLnBrk="1" fontAlgn="auto" latinLnBrk="0" hangingPunct="1">
                        <a:lnSpc>
                          <a:spcPts val="2000"/>
                        </a:lnSpc>
                        <a:spcBef>
                          <a:spcPts val="1200"/>
                        </a:spcBef>
                        <a:spcAft>
                          <a:spcPts val="0"/>
                        </a:spcAft>
                        <a:buClrTx/>
                        <a:buSzTx/>
                        <a:buFontTx/>
                        <a:buNone/>
                        <a:tabLst/>
                        <a:defRPr/>
                      </a:pPr>
                      <a:endParaRPr lang="en-US" sz="1800" b="0" i="0" u="none" strike="noStrike" baseline="0" dirty="0" smtClean="0">
                        <a:latin typeface="+mn-lt"/>
                        <a:cs typeface="Arial"/>
                      </a:endParaRPr>
                    </a:p>
                  </a:txBody>
                  <a:tcPr marL="182880" marR="182880" marT="274320" marB="91440"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pPr algn="ctr">
                        <a:lnSpc>
                          <a:spcPts val="2000"/>
                        </a:lnSpc>
                        <a:spcBef>
                          <a:spcPts val="1200"/>
                        </a:spcBef>
                      </a:pPr>
                      <a:endParaRPr lang="en-US" sz="1800" baseline="0" dirty="0" smtClean="0">
                        <a:solidFill>
                          <a:schemeClr val="tx1"/>
                        </a:solidFill>
                        <a:latin typeface="Arial"/>
                        <a:cs typeface="Arial"/>
                      </a:endParaRPr>
                    </a:p>
                  </a:txBody>
                  <a:tcPr marL="182880" marR="182880" marT="274320" marB="91440"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chemeClr val="bg1"/>
                    </a:solidFill>
                  </a:tcPr>
                </a:tc>
              </a:tr>
            </a:tbl>
          </a:graphicData>
        </a:graphic>
      </p:graphicFrame>
      <p:sp>
        <p:nvSpPr>
          <p:cNvPr id="2" name="Content Placeholder 1"/>
          <p:cNvSpPr>
            <a:spLocks noGrp="1"/>
          </p:cNvSpPr>
          <p:nvPr>
            <p:ph sz="quarter" idx="13"/>
          </p:nvPr>
        </p:nvSpPr>
        <p:spPr/>
        <p:txBody>
          <a:bodyPr/>
          <a:lstStyle/>
          <a:p>
            <a:r>
              <a:rPr lang="en-US" dirty="0"/>
              <a:t>Source: Peginterferon alfa-2a (</a:t>
            </a:r>
            <a:r>
              <a:rPr lang="en-US" i="1" dirty="0"/>
              <a:t>Pegasys</a:t>
            </a:r>
            <a:r>
              <a:rPr lang="en-US" dirty="0"/>
              <a:t>) Prescribing Information. Genentech</a:t>
            </a:r>
            <a:r>
              <a:rPr lang="en-US" dirty="0" smtClean="0"/>
              <a:t>.</a:t>
            </a:r>
            <a:endParaRPr lang="en-US" dirty="0"/>
          </a:p>
        </p:txBody>
      </p:sp>
      <p:sp>
        <p:nvSpPr>
          <p:cNvPr id="3" name="Title 2"/>
          <p:cNvSpPr>
            <a:spLocks noGrp="1"/>
          </p:cNvSpPr>
          <p:nvPr>
            <p:ph type="title"/>
          </p:nvPr>
        </p:nvSpPr>
        <p:spPr/>
        <p:txBody>
          <a:bodyPr/>
          <a:lstStyle/>
          <a:p>
            <a:r>
              <a:rPr lang="en-US" sz="2400" dirty="0" smtClean="0">
                <a:solidFill>
                  <a:schemeClr val="accent5">
                    <a:lumMod val="20000"/>
                    <a:lumOff val="80000"/>
                  </a:schemeClr>
                </a:solidFill>
                <a:latin typeface="Arial" pitchFamily="-112" charset="0"/>
                <a:cs typeface="ＭＳ Ｐゴシック" pitchFamily="-112" charset="-128"/>
              </a:rPr>
              <a:t>Peginterferon alfa-2a Hematologic Dose Modification </a:t>
            </a:r>
            <a:r>
              <a:rPr lang="en-US" sz="2400" dirty="0" smtClean="0">
                <a:latin typeface="Arial" pitchFamily="-112" charset="0"/>
                <a:cs typeface="ＭＳ Ｐゴシック" pitchFamily="-112" charset="-128"/>
              </a:rPr>
              <a:t>Guidelines for Adults with Renal Impairment</a:t>
            </a:r>
            <a:endParaRPr lang="en-US" dirty="0"/>
          </a:p>
        </p:txBody>
      </p:sp>
      <p:sp>
        <p:nvSpPr>
          <p:cNvPr id="6" name="Subtitle 3"/>
          <p:cNvSpPr>
            <a:spLocks/>
          </p:cNvSpPr>
          <p:nvPr/>
        </p:nvSpPr>
        <p:spPr bwMode="auto">
          <a:xfrm>
            <a:off x="-457200" y="-228600"/>
            <a:ext cx="8449053" cy="457200"/>
          </a:xfrm>
          <a:prstGeom prst="rect">
            <a:avLst/>
          </a:prstGeom>
          <a:noFill/>
          <a:ln w="9525">
            <a:noFill/>
            <a:miter lim="800000"/>
            <a:headEnd/>
            <a:tailEnd/>
          </a:ln>
        </p:spPr>
        <p:txBody>
          <a:bodyPr anchor="ctr">
            <a:prstTxWarp prst="textNoShape">
              <a:avLst/>
            </a:prstTxWarp>
          </a:bodyPr>
          <a:lstStyle/>
          <a:p>
            <a:pPr marL="342900" indent="-342900" defTabSz="457200">
              <a:lnSpc>
                <a:spcPct val="90000"/>
              </a:lnSpc>
              <a:spcBef>
                <a:spcPct val="20000"/>
              </a:spcBef>
              <a:buClr>
                <a:srgbClr val="7592A4"/>
              </a:buClr>
              <a:buFont typeface="Arial" pitchFamily="-106" charset="0"/>
              <a:buNone/>
            </a:pPr>
            <a:endParaRPr lang="en-US" sz="1800" dirty="0">
              <a:solidFill>
                <a:schemeClr val="tx1"/>
              </a:solidFill>
              <a:latin typeface="Arial" pitchFamily="-106" charset="0"/>
            </a:endParaRPr>
          </a:p>
        </p:txBody>
      </p:sp>
    </p:spTree>
    <p:extLst>
      <p:ext uri="{BB962C8B-B14F-4D97-AF65-F5344CB8AC3E}">
        <p14:creationId xmlns:p14="http://schemas.microsoft.com/office/powerpoint/2010/main" val="1428608709"/>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sz="2800" dirty="0" smtClean="0"/>
              <a:t>Peginterferon </a:t>
            </a:r>
            <a:r>
              <a:rPr lang="en-US" sz="2800" dirty="0"/>
              <a:t>alfa-2a </a:t>
            </a:r>
            <a:r>
              <a:rPr lang="en-US" sz="2800" dirty="0" smtClean="0"/>
              <a:t/>
            </a:r>
            <a:br>
              <a:rPr lang="en-US" sz="2800" dirty="0" smtClean="0"/>
            </a:br>
            <a:r>
              <a:rPr lang="en-US" sz="2800" i="1" dirty="0" smtClean="0"/>
              <a:t>versus</a:t>
            </a:r>
            <a:r>
              <a:rPr lang="en-US" sz="2800" dirty="0" smtClean="0"/>
              <a:t> </a:t>
            </a:r>
            <a:br>
              <a:rPr lang="en-US" sz="2800" dirty="0" smtClean="0"/>
            </a:br>
            <a:r>
              <a:rPr lang="en-US" sz="2800" dirty="0" smtClean="0"/>
              <a:t>Interferon </a:t>
            </a:r>
            <a:r>
              <a:rPr lang="en-US" sz="2800" dirty="0"/>
              <a:t>alfa-2a</a:t>
            </a:r>
          </a:p>
        </p:txBody>
      </p:sp>
      <p:sp>
        <p:nvSpPr>
          <p:cNvPr id="2" name="Text Placeholder 1"/>
          <p:cNvSpPr>
            <a:spLocks noGrp="1"/>
          </p:cNvSpPr>
          <p:nvPr>
            <p:ph type="body" idx="1"/>
          </p:nvPr>
        </p:nvSpPr>
        <p:spPr/>
        <p:txBody>
          <a:bodyPr/>
          <a:lstStyle/>
          <a:p>
            <a:r>
              <a:rPr lang="en-US" b="1" dirty="0" smtClean="0">
                <a:solidFill>
                  <a:schemeClr val="accent5">
                    <a:lumMod val="20000"/>
                    <a:lumOff val="80000"/>
                  </a:schemeClr>
                </a:solidFill>
              </a:rPr>
              <a:t>Phase 3</a:t>
            </a:r>
            <a:endParaRPr lang="en-US" b="1" dirty="0">
              <a:solidFill>
                <a:schemeClr val="accent5">
                  <a:lumMod val="20000"/>
                  <a:lumOff val="80000"/>
                </a:schemeClr>
              </a:solidFill>
            </a:endParaRPr>
          </a:p>
        </p:txBody>
      </p:sp>
      <p:sp>
        <p:nvSpPr>
          <p:cNvPr id="5" name="Rectangle 4"/>
          <p:cNvSpPr/>
          <p:nvPr/>
        </p:nvSpPr>
        <p:spPr>
          <a:xfrm>
            <a:off x="-13512" y="1828801"/>
            <a:ext cx="9180577" cy="371855"/>
          </a:xfrm>
          <a:prstGeom prst="rect">
            <a:avLst/>
          </a:prstGeom>
          <a:solidFill>
            <a:schemeClr val="accent2"/>
          </a:solidFill>
          <a:ln w="6350">
            <a:noFill/>
          </a:ln>
          <a:effectLst/>
        </p:spPr>
        <p:style>
          <a:lnRef idx="1">
            <a:schemeClr val="accent1"/>
          </a:lnRef>
          <a:fillRef idx="3">
            <a:schemeClr val="accent1"/>
          </a:fillRef>
          <a:effectRef idx="2">
            <a:schemeClr val="accent1"/>
          </a:effectRef>
          <a:fontRef idx="minor">
            <a:schemeClr val="lt1"/>
          </a:fontRef>
        </p:style>
        <p:txBody>
          <a:bodyPr lIns="274320" rtlCol="0" anchor="ctr"/>
          <a:lstStyle/>
          <a:p>
            <a:r>
              <a:rPr lang="en-US" sz="1800" dirty="0" smtClean="0">
                <a:solidFill>
                  <a:schemeClr val="bg1"/>
                </a:solidFill>
              </a:rPr>
              <a:t>Treatment</a:t>
            </a:r>
            <a:r>
              <a:rPr lang="en-US" sz="1800" dirty="0">
                <a:solidFill>
                  <a:schemeClr val="bg1"/>
                </a:solidFill>
              </a:rPr>
              <a:t> </a:t>
            </a:r>
            <a:r>
              <a:rPr lang="en-US" sz="1800" dirty="0" smtClean="0">
                <a:solidFill>
                  <a:schemeClr val="bg1"/>
                </a:solidFill>
              </a:rPr>
              <a:t>Naïve, Chronic HCV</a:t>
            </a:r>
            <a:endParaRPr lang="en-US" sz="1800" dirty="0">
              <a:solidFill>
                <a:schemeClr val="bg1"/>
              </a:solidFill>
            </a:endParaRPr>
          </a:p>
        </p:txBody>
      </p:sp>
      <p:sp>
        <p:nvSpPr>
          <p:cNvPr id="7" name="Rectangle 6"/>
          <p:cNvSpPr/>
          <p:nvPr/>
        </p:nvSpPr>
        <p:spPr>
          <a:xfrm>
            <a:off x="-13512" y="4659540"/>
            <a:ext cx="9180577" cy="371855"/>
          </a:xfrm>
          <a:prstGeom prst="rect">
            <a:avLst/>
          </a:prstGeom>
          <a:solidFill>
            <a:schemeClr val="accent2"/>
          </a:solidFill>
          <a:ln w="6350">
            <a:noFill/>
          </a:ln>
          <a:effectLst/>
        </p:spPr>
        <p:style>
          <a:lnRef idx="1">
            <a:schemeClr val="accent1"/>
          </a:lnRef>
          <a:fillRef idx="3">
            <a:schemeClr val="accent1"/>
          </a:fillRef>
          <a:effectRef idx="2">
            <a:schemeClr val="accent1"/>
          </a:effectRef>
          <a:fontRef idx="minor">
            <a:schemeClr val="lt1"/>
          </a:fontRef>
        </p:style>
        <p:txBody>
          <a:bodyPr lIns="274320" rtlCol="0" anchor="ctr"/>
          <a:lstStyle/>
          <a:p>
            <a:r>
              <a:rPr lang="en-US" sz="1400" dirty="0" err="1">
                <a:latin typeface="Arial" pitchFamily="22" charset="0"/>
              </a:rPr>
              <a:t>Zeuzem</a:t>
            </a:r>
            <a:r>
              <a:rPr lang="en-US" sz="1400" dirty="0">
                <a:latin typeface="Arial" pitchFamily="22" charset="0"/>
              </a:rPr>
              <a:t> S, et al.  N </a:t>
            </a:r>
            <a:r>
              <a:rPr lang="en-US" sz="1400" dirty="0" err="1">
                <a:latin typeface="Arial" pitchFamily="22" charset="0"/>
              </a:rPr>
              <a:t>Engl</a:t>
            </a:r>
            <a:r>
              <a:rPr lang="en-US" sz="1400" dirty="0">
                <a:latin typeface="Arial" pitchFamily="22" charset="0"/>
              </a:rPr>
              <a:t> J Med.  2000;343:1666-72.</a:t>
            </a:r>
          </a:p>
        </p:txBody>
      </p:sp>
    </p:spTree>
    <p:extLst>
      <p:ext uri="{BB962C8B-B14F-4D97-AF65-F5344CB8AC3E}">
        <p14:creationId xmlns:p14="http://schemas.microsoft.com/office/powerpoint/2010/main" val="2185963939"/>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theme/theme1.xml><?xml version="1.0" encoding="utf-8"?>
<a:theme xmlns:a="http://schemas.openxmlformats.org/drawingml/2006/main" name="AETC_Master_Template_061510">
  <a:themeElements>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AETC_Master_Template_061510.potx</Template>
  <TotalTime>54033</TotalTime>
  <Words>3071</Words>
  <Application>Microsoft Macintosh PowerPoint</Application>
  <PresentationFormat>On-screen Show (4:3)</PresentationFormat>
  <Paragraphs>420</Paragraphs>
  <Slides>46</Slides>
  <Notes>24</Notes>
  <HiddenSlides>0</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AETC_Master_Template_061510</vt:lpstr>
      <vt:lpstr>Peginterferon alfa-2a (Pegasys)</vt:lpstr>
      <vt:lpstr>Background and Dosing</vt:lpstr>
      <vt:lpstr>Peginterferon alfa-2a (Pegasys) Summary</vt:lpstr>
      <vt:lpstr>    Interferon: Proposed Mechanism of Action</vt:lpstr>
      <vt:lpstr>Peginterferon alfa-2a (Pegasys) Contraindications</vt:lpstr>
      <vt:lpstr>Peginterferon alfa-2a Hematologic Dose Modification Guidelines for Adults</vt:lpstr>
      <vt:lpstr>Peginterferon alfa-2a Dose Modification  Guidelines for Adults with Depression</vt:lpstr>
      <vt:lpstr>Peginterferon alfa-2a Hematologic Dose Modification Guidelines for Adults with Renal Impairment</vt:lpstr>
      <vt:lpstr>Peginterferon alfa-2a  versus  Interferon alfa-2a</vt:lpstr>
      <vt:lpstr>Peginterferon alfa-2a versus Interferon alfa-2a Study Features</vt:lpstr>
      <vt:lpstr>Peginterferon alfa-2a versus Interferon alfa-2a Study Design</vt:lpstr>
      <vt:lpstr>Peginterferon alfa-2a versus Interferon alfa-2a Study Results</vt:lpstr>
      <vt:lpstr>Peginterferon alfa-2a versus Interferon alfa-2a Study Results</vt:lpstr>
      <vt:lpstr>Peginterferon alfa-2a versus Interferon alfa-2a Study Conclusions</vt:lpstr>
      <vt:lpstr>Peginterferon alfa -2a+/- Ribavirin versus Interferon alfa-2b + Ribavirin</vt:lpstr>
      <vt:lpstr>Peginterferon +/- Ribavirin versus Interferon + Ribavirin Study Features</vt:lpstr>
      <vt:lpstr>Peginterferon +/- Ribavirin versus Interferon + Ribavirin Study Design</vt:lpstr>
      <vt:lpstr>Peginterferon +/- Ribavirin versus Interferon + Ribavirin Results</vt:lpstr>
      <vt:lpstr>Peginterferon +/- Ribavirin versus Interferon + Ribavirin Conclusions</vt:lpstr>
      <vt:lpstr>Duration and Dose Finding Peginterferon alfa-2a + Ribavirin </vt:lpstr>
      <vt:lpstr>Peginterferon alfa-2a + Ribavirin for Chronic HCV Treatment Duration and Ribavirin Dose</vt:lpstr>
      <vt:lpstr>Peginterferon alfa-2a + Ribavirin for Chronic HCV Treatment Duration and Ribavirin Dose</vt:lpstr>
      <vt:lpstr>Peginterferon alfa-2a + Ribavirin for Chronic HCV Treatment Duration and Ribavirin Dose</vt:lpstr>
      <vt:lpstr>Peginterferon alfa-2a + Ribavirin for Chronic HCV Treatment Duration and Ribavirin Dose</vt:lpstr>
      <vt:lpstr>Peginterferon alfa-2a + Ribavirin for Chronic HCV Treatment Duration and Ribavirin Dose</vt:lpstr>
      <vt:lpstr>Peginterferon alfa-2b + RBV vs. Peginterferon alfa-2a + RBV IDEAL STUDY</vt:lpstr>
      <vt:lpstr>Peginterferon alfa-2b + Ribavirin vs Peginterferon alfa-2a + Ribavirin IDEAL Study: Design </vt:lpstr>
      <vt:lpstr>Peginterferon alfa-2b + Ribavirin vs Peginterferon alfa-2a + Ribavirin IDEAL Study: Design</vt:lpstr>
      <vt:lpstr>Peginterferon alfa-2b + Ribavirin vs Peginterferon alfa-2a + Ribavirin  IDEAL Study: Results</vt:lpstr>
      <vt:lpstr>Peginterferon alfa-2b + Ribavirin vs Interferon alfa-2a + Ribavirin  IDEAL Study: Results</vt:lpstr>
      <vt:lpstr>Peginterferon alfa-2b + Ribavirin vs Peginterferon alfa-2a + Ribavirin  IDEAL Study: Conclusions</vt:lpstr>
      <vt:lpstr>PEG alfa-2a + RBV versus PEG alfa-2a versus INF + RBV  APRICOT STUDY</vt:lpstr>
      <vt:lpstr>PEG + RBV versus PEG versus INF + RBV in HCV &amp; HIV  APRICOT Study: Features</vt:lpstr>
      <vt:lpstr>PEG + RBV versus PEG versus INF + RBV in HCV &amp; HIV APRICOT Study: Design</vt:lpstr>
      <vt:lpstr>PEG + RBV versus PEG versus INF + RBV in HCV &amp; HIV APRICOT Study: Results</vt:lpstr>
      <vt:lpstr>PEG + RBV versus PEG versus INF + RBV in HCV &amp; HIV APRICOT Study: Results</vt:lpstr>
      <vt:lpstr>PEG + RBV versus PEG versus INF + RBV in HCV &amp; HIV  APRICOT: Predictive Value of Early Virologic Response</vt:lpstr>
      <vt:lpstr>PEG + RBV versus PEG versus INF + RBV in HCV &amp; HIV  APRICOT Study: Conclusions</vt:lpstr>
      <vt:lpstr>Peginterferon alfa-2a + RBV versus Interferon alfa-2a + RBV  ACTG 5071</vt:lpstr>
      <vt:lpstr>PEG alfa-2a + RBV versus IFN alfa-2a + RBV in HCV &amp; HIV  ACTG 5071 Study: Features</vt:lpstr>
      <vt:lpstr>PEG alfa-2a + RBV versus IFN alfa-2a + RBV in HCV &amp; HIV  ACTG 5071 Study: Design</vt:lpstr>
      <vt:lpstr>PEG alfa-2a + RBV versus IFN alfa-2a + RBV in HCV &amp; HIV  ACTG 5071 Study: Results</vt:lpstr>
      <vt:lpstr>PEG alfa-2a + RBV versus IFN alfa-2a + RBV in HCV &amp; HIV  ACTG 5071 Study: Results</vt:lpstr>
      <vt:lpstr>PEG alfa-2a + RBV versus IFN alfa-2a + RBV in HCV &amp; HIV  ACTG 5071: Predictive Value of Early Virologic Response</vt:lpstr>
      <vt:lpstr>PEG alfa-2a + RBV versus IFN alfa-2a + RBV in HCV &amp; HIV  ACTG 5071 Study: Conclusions</vt:lpstr>
      <vt:lpstr>PowerPoint Presentation</vt:lpstr>
    </vt:vector>
  </TitlesOfParts>
  <Company>HMC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Spach</dc:creator>
  <cp:lastModifiedBy>David Spach</cp:lastModifiedBy>
  <cp:revision>2511</cp:revision>
  <cp:lastPrinted>2011-04-18T21:48:04Z</cp:lastPrinted>
  <dcterms:created xsi:type="dcterms:W3CDTF">2014-02-13T16:46:47Z</dcterms:created>
  <dcterms:modified xsi:type="dcterms:W3CDTF">2014-02-14T23:42:33Z</dcterms:modified>
</cp:coreProperties>
</file>