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569" r:id="rId2"/>
    <p:sldId id="570" r:id="rId3"/>
    <p:sldId id="571" r:id="rId4"/>
    <p:sldId id="572" r:id="rId5"/>
    <p:sldId id="546" r:id="rId6"/>
    <p:sldId id="545" r:id="rId7"/>
    <p:sldId id="568" r:id="rId8"/>
    <p:sldId id="614" r:id="rId9"/>
    <p:sldId id="547" r:id="rId10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4B7D"/>
    <a:srgbClr val="2A5480"/>
    <a:srgbClr val="657F21"/>
    <a:srgbClr val="826939"/>
    <a:srgbClr val="7D8C9A"/>
    <a:srgbClr val="A18246"/>
    <a:srgbClr val="D3BF97"/>
    <a:srgbClr val="B6D661"/>
    <a:srgbClr val="CEE496"/>
    <a:srgbClr val="E6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0460" autoAdjust="0"/>
    <p:restoredTop sz="95833" autoAdjust="0"/>
  </p:normalViewPr>
  <p:slideViewPr>
    <p:cSldViewPr showGuides="1">
      <p:cViewPr>
        <p:scale>
          <a:sx n="134" d="100"/>
          <a:sy n="134" d="100"/>
        </p:scale>
        <p:origin x="-2144" y="-1184"/>
      </p:cViewPr>
      <p:guideLst>
        <p:guide orient="horz" pos="4319"/>
        <p:guide pos="28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4971367215461697E-2"/>
          <c:w val="0.87636482939632498"/>
          <c:h val="0.81479670722977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8269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826939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657F21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0" sourceLinked="0"/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73.599999999999994</c:v>
                </c:pt>
                <c:pt idx="1">
                  <c:v>79.2</c:v>
                </c:pt>
                <c:pt idx="2">
                  <c:v>86.7</c:v>
                </c:pt>
                <c:pt idx="3">
                  <c:v>70</c:v>
                </c:pt>
                <c:pt idx="4">
                  <c:v>57.1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7098144"/>
        <c:axId val="387098704"/>
      </c:barChart>
      <c:catAx>
        <c:axId val="387098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7098704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7098704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7098144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5.4971367215461697E-2"/>
          <c:w val="0.87636482939632498"/>
          <c:h val="0.854190646623718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Simeprevir + PEG + RBV</c:v>
                </c:pt>
              </c:strCache>
            </c:strRef>
          </c:tx>
          <c:spPr>
            <a:solidFill>
              <a:srgbClr val="718E25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A5480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>
                <a:outerShdw blurRad="38100" dist="38100" dir="5400000" algn="tl" rotWithShape="0">
                  <a:srgbClr val="000000">
                    <a:alpha val="7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spPr>
              <a:noFill/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GT1b</c:v>
                </c:pt>
                <c:pt idx="1">
                  <c:v>GT1a</c:v>
                </c:pt>
                <c:pt idx="2">
                  <c:v>GT1a with Q80K</c:v>
                </c:pt>
                <c:pt idx="3">
                  <c:v>GT1a without Q80K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89</c:v>
                </c:pt>
                <c:pt idx="1">
                  <c:v>71</c:v>
                </c:pt>
                <c:pt idx="2">
                  <c:v>67</c:v>
                </c:pt>
                <c:pt idx="3">
                  <c:v>72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7854992"/>
        <c:axId val="387855552"/>
      </c:barChart>
      <c:catAx>
        <c:axId val="387854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1" i="0">
                <a:latin typeface="Arial"/>
                <a:cs typeface="Arial"/>
              </a:defRPr>
            </a:pPr>
            <a:endParaRPr lang="en-US"/>
          </a:p>
        </c:txPr>
        <c:crossAx val="38785555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785555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785499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9090909090909101E-2"/>
          <c:w val="0.87636482939632498"/>
          <c:h val="0.8511603435934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METAVIR F0-F2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80</c:v>
                </c:pt>
                <c:pt idx="1">
                  <c:v>89</c:v>
                </c:pt>
                <c:pt idx="2">
                  <c:v>78</c:v>
                </c:pt>
                <c:pt idx="3">
                  <c:v>50</c:v>
                </c:pt>
                <c:pt idx="4">
                  <c:v>57</c:v>
                </c:pt>
              </c:numCache>
            </c:numRef>
          </c:val>
        </c:ser>
        <c:ser>
          <c:idx val="1"/>
          <c:order val="1"/>
          <c:tx>
            <c:v>METAVIR F3-F4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64</c:v>
                </c:pt>
                <c:pt idx="1">
                  <c:v>57</c:v>
                </c:pt>
                <c:pt idx="2">
                  <c:v>100</c:v>
                </c:pt>
                <c:pt idx="3" formatCode="General">
                  <c:v>67</c:v>
                </c:pt>
                <c:pt idx="4">
                  <c:v>60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87858352"/>
        <c:axId val="387858912"/>
      </c:barChart>
      <c:catAx>
        <c:axId val="387858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7858912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7858912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7858352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69851948118135698"/>
          <c:y val="4.8484848484848499E-2"/>
          <c:w val="0.284190811100069"/>
          <c:h val="0.160299928418039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95270122484701"/>
          <c:y val="2.9090909090909101E-2"/>
          <c:w val="0.87636482939632498"/>
          <c:h val="0.851160343593413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CC</c:v>
                </c:pt>
              </c:strCache>
            </c:strRef>
          </c:tx>
          <c:spPr>
            <a:solidFill>
              <a:srgbClr val="326496"/>
            </a:solidFill>
            <a:ln w="12700">
              <a:solidFill>
                <a:schemeClr val="tx1"/>
              </a:solidFill>
            </a:ln>
            <a:effectLst>
              <a:outerShdw blurRad="38100" dist="38100" dir="5400000" algn="tl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96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80</c:v>
                </c:pt>
              </c:numCache>
            </c:numRef>
          </c:val>
        </c:ser>
        <c:ser>
          <c:idx val="1"/>
          <c:order val="1"/>
          <c:tx>
            <c:v>CT</c:v>
          </c:tx>
          <c:spPr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68</c:v>
                </c:pt>
                <c:pt idx="1">
                  <c:v>70</c:v>
                </c:pt>
                <c:pt idx="2">
                  <c:v>100</c:v>
                </c:pt>
                <c:pt idx="3" formatCode="General">
                  <c:v>71</c:v>
                </c:pt>
                <c:pt idx="4">
                  <c:v>53</c:v>
                </c:pt>
              </c:numCache>
            </c:numRef>
          </c:val>
        </c:ser>
        <c:ser>
          <c:idx val="2"/>
          <c:order val="2"/>
          <c:tx>
            <c:v>TT</c:v>
          </c:tx>
          <c:spPr>
            <a:solidFill>
              <a:srgbClr val="A18246"/>
            </a:solidFill>
            <a:ln w="12700">
              <a:solidFill>
                <a:srgbClr val="000000"/>
              </a:solidFill>
            </a:ln>
            <a:effectLst>
              <a:outerShdw blurRad="38100" dist="38100" dir="5400000" rotWithShape="0">
                <a:srgbClr val="000000">
                  <a:alpha val="7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Overall</c:v>
                </c:pt>
                <c:pt idx="1">
                  <c:v>Treatment-Naïve</c:v>
                </c:pt>
                <c:pt idx="2">
                  <c:v>Relapsers</c:v>
                </c:pt>
                <c:pt idx="3">
                  <c:v>Partial</c:v>
                </c:pt>
                <c:pt idx="4">
                  <c:v>Null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61</c:v>
                </c:pt>
                <c:pt idx="1">
                  <c:v>80</c:v>
                </c:pt>
                <c:pt idx="2">
                  <c:v>0</c:v>
                </c:pt>
                <c:pt idx="3">
                  <c:v>50</c:v>
                </c:pt>
                <c:pt idx="4">
                  <c:v>50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88092016"/>
        <c:axId val="388092576"/>
      </c:barChart>
      <c:catAx>
        <c:axId val="388092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905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400" b="0" i="0">
                <a:latin typeface="Arial"/>
                <a:cs typeface="Arial"/>
              </a:defRPr>
            </a:pPr>
            <a:endParaRPr lang="en-US"/>
          </a:p>
        </c:txPr>
        <c:crossAx val="38809257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38809257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b="1" i="0" baseline="0" dirty="0" smtClean="0">
                    <a:effectLst/>
                  </a:rPr>
                  <a:t>Patients (%) with SVR12</a:t>
                </a:r>
                <a:endParaRPr lang="en-US" sz="18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696754951085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388092016"/>
        <c:crosses val="autoZero"/>
        <c:crossBetween val="between"/>
        <c:majorUnit val="20"/>
        <c:minorUnit val="20"/>
      </c:valAx>
      <c:spPr>
        <a:solidFill>
          <a:srgbClr val="E6EBF2"/>
        </a:solidFill>
        <a:ln w="1905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blurRad="38100" dist="38100" dir="2700000">
            <a:srgbClr val="000000">
              <a:alpha val="75000"/>
            </a:srgbClr>
          </a:outerShdw>
        </a:effectLst>
      </c:spPr>
    </c:plotArea>
    <c:legend>
      <c:legendPos val="t"/>
      <c:layout>
        <c:manualLayout>
          <c:xMode val="edge"/>
          <c:yMode val="edge"/>
          <c:x val="0.88592353375182897"/>
          <c:y val="4.54545454545454E-2"/>
          <c:w val="9.6753026839386996E-2"/>
          <c:h val="0.199064423765211"/>
        </c:manualLayout>
      </c:layout>
      <c:overlay val="0"/>
      <c:spPr>
        <a:solidFill>
          <a:sysClr val="window" lastClr="FFFFFF"/>
        </a:solidFill>
        <a:ln>
          <a:solidFill>
            <a:srgbClr val="000000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62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1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5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3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1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67185144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64" name="Rectangle 63"/>
          <p:cNvSpPr/>
          <p:nvPr userDrawn="1"/>
        </p:nvSpPr>
        <p:spPr>
          <a:xfrm>
            <a:off x="-5856" y="2832089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6" name="Picture 65" descr="Nucleus.png"/>
          <p:cNvPicPr>
            <a:picLocks noChangeAspect="1"/>
          </p:cNvPicPr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486" y="4673600"/>
            <a:ext cx="9388705" cy="2221990"/>
          </a:xfrm>
          <a:prstGeom prst="rect">
            <a:avLst/>
          </a:prstGeom>
        </p:spPr>
      </p:pic>
      <p:grpSp>
        <p:nvGrpSpPr>
          <p:cNvPr id="67" name="Group 66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68" name="Picture 67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69" name="Picture 68" descr="Membrane_Light.png"/>
            <p:cNvPicPr>
              <a:picLocks noChangeAspect="1"/>
            </p:cNvPicPr>
            <p:nvPr/>
          </p:nvPicPr>
          <p:blipFill rotWithShape="1">
            <a:blip r:embed="rId6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70" name="Picture 69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71" name="Picture 70" descr="Membrane_Light.png"/>
            <p:cNvPicPr>
              <a:picLocks noChangeAspect="1"/>
            </p:cNvPicPr>
            <p:nvPr/>
          </p:nvPicPr>
          <p:blipFill rotWithShape="1">
            <a:blip r:embed="rId9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9366962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611943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1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600"/>
              </a:lnSpc>
              <a:spcBef>
                <a:spcPts val="80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404228933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9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16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38684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386843"/>
            <a:ext cx="9144000" cy="3596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63" r:id="rId2"/>
    <p:sldLayoutId id="2147483664" r:id="rId3"/>
    <p:sldLayoutId id="2147483686" r:id="rId4"/>
    <p:sldLayoutId id="2147483697" r:id="rId5"/>
    <p:sldLayoutId id="2147483665" r:id="rId6"/>
    <p:sldLayoutId id="2147483689" r:id="rId7"/>
    <p:sldLayoutId id="2147483666" r:id="rId8"/>
    <p:sldLayoutId id="2147483668" r:id="rId9"/>
    <p:sldLayoutId id="2147483692" r:id="rId10"/>
    <p:sldLayoutId id="2147483694" r:id="rId11"/>
    <p:sldLayoutId id="2147483688" r:id="rId12"/>
    <p:sldLayoutId id="2147483687" r:id="rId13"/>
    <p:sldLayoutId id="2147483690" r:id="rId14"/>
    <p:sldLayoutId id="2147483693" r:id="rId15"/>
    <p:sldLayoutId id="2147483699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Simeprevir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001D48"/>
                </a:solidFill>
              </a:rPr>
              <a:t>HIV Coinfection, </a:t>
            </a:r>
            <a:r>
              <a:rPr lang="en-US" sz="2800" dirty="0" smtClean="0"/>
              <a:t>GT-1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C212 Trial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800" dirty="0" smtClean="0">
                <a:solidFill>
                  <a:schemeClr val="bg1"/>
                </a:solidFill>
              </a:rPr>
              <a:t>Treatment</a:t>
            </a:r>
            <a:r>
              <a:rPr lang="en-US" sz="1800" dirty="0">
                <a:solidFill>
                  <a:schemeClr val="bg1"/>
                </a:solidFill>
              </a:rPr>
              <a:t> Naïve and Treatment </a:t>
            </a:r>
            <a:r>
              <a:rPr lang="en-US" sz="1800" dirty="0" smtClean="0">
                <a:solidFill>
                  <a:schemeClr val="bg1"/>
                </a:solidFill>
              </a:rPr>
              <a:t>Experienced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err="1" smtClean="0"/>
              <a:t>Dieterich</a:t>
            </a:r>
            <a:r>
              <a:rPr lang="en-US" sz="1400" dirty="0" smtClean="0"/>
              <a:t> </a:t>
            </a:r>
            <a:r>
              <a:rPr lang="en-US" sz="1400" dirty="0"/>
              <a:t>D</a:t>
            </a:r>
            <a:r>
              <a:rPr lang="en-US" sz="1400" dirty="0">
                <a:latin typeface="Arial" pitchFamily="22" charset="0"/>
              </a:rPr>
              <a:t>, et al. </a:t>
            </a:r>
            <a:r>
              <a:rPr lang="en-US" sz="1400" dirty="0" err="1" smtClean="0"/>
              <a:t>Clin</a:t>
            </a:r>
            <a:r>
              <a:rPr lang="en-US" sz="1400" dirty="0" smtClean="0"/>
              <a:t> Infect Dis. 2014</a:t>
            </a:r>
            <a:r>
              <a:rPr lang="en-US" sz="1400" dirty="0"/>
              <a:t> </a:t>
            </a:r>
            <a:r>
              <a:rPr lang="en-US" sz="1400" dirty="0" smtClean="0"/>
              <a:t>Sep 5</a:t>
            </a:r>
            <a:r>
              <a:rPr lang="en-US" sz="1400" dirty="0"/>
              <a:t> </a:t>
            </a:r>
            <a:r>
              <a:rPr lang="en-US" sz="1400" dirty="0" smtClean="0"/>
              <a:t>[</a:t>
            </a:r>
            <a:r>
              <a:rPr lang="en-US" sz="1400" dirty="0" err="1" smtClean="0"/>
              <a:t>Epub</a:t>
            </a:r>
            <a:r>
              <a:rPr lang="en-US" sz="1400" dirty="0" smtClean="0"/>
              <a:t> ahead of print</a:t>
            </a:r>
            <a:r>
              <a:rPr lang="en-US" sz="1400" dirty="0"/>
              <a:t>]</a:t>
            </a:r>
            <a:endParaRPr lang="en-US" sz="1400" dirty="0">
              <a:latin typeface="Arial" pitchFamily="2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1828800"/>
            <a:ext cx="1597150" cy="344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HIV Coinfection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924211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 Sep 5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Study C212: Study Features</a:t>
            </a:r>
            <a:endParaRPr lang="en-US" sz="2400" dirty="0"/>
          </a:p>
        </p:txBody>
      </p:sp>
      <p:graphicFrame>
        <p:nvGraphicFramePr>
          <p:cNvPr id="3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832376"/>
              </p:ext>
            </p:extLst>
          </p:nvPr>
        </p:nvGraphicFramePr>
        <p:xfrm>
          <a:off x="533400" y="1447800"/>
          <a:ext cx="8305800" cy="4785954"/>
        </p:xfrm>
        <a:graphic>
          <a:graphicData uri="http://schemas.openxmlformats.org/drawingml/2006/table">
            <a:tbl>
              <a:tblPr>
                <a:effectLst>
                  <a:outerShdw blurRad="38100" dist="38100" dir="2700000">
                    <a:srgbClr val="000000">
                      <a:alpha val="50000"/>
                    </a:srgbClr>
                  </a:outerShdw>
                </a:effectLst>
              </a:tblPr>
              <a:tblGrid>
                <a:gridCol w="8305800"/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C212 Trial: Features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</a:tr>
              <a:tr h="4419244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pen-label, phase 3, trial evaluating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simeprevir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+ PEG + RBV in HCV-HIV and GT 1 (treatment naïve and experienced)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: 39 sites in 7 countries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Entry Criteria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coinfection; HCV genotype 1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Treatment naïve or treatment experienced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Group 1: HCV treatment-naïve or prior relapse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Group 2: Prior partial or null response or cirrhosis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CD4 ≥ 200 if on stable ARV therapy; CD4 ≥ 500 if no ARV therapy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Stable antiretroviral therapy = HIV RNA &lt; 50 copies/ml &gt; 8 weeks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Patient Characteristics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N = 106 HCV-HIV coinfected patients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Race: white (82%); black (14%)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Baseline Median CD4 (cells/mm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): 629 cells/mm</a:t>
                      </a:r>
                      <a:r>
                        <a:rPr lang="en-US" sz="1800" baseline="3000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3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End-Points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Efficacy (SVR12), safety, and impact on HIV</a:t>
                      </a:r>
                    </a:p>
                  </a:txBody>
                  <a:tcPr marL="182880" marR="88898" marT="50005" marB="5000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D6E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841735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 Sep 5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PEG 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Design</a:t>
            </a:r>
            <a:endParaRPr lang="en-US" sz="2400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ltGray">
          <a:xfrm>
            <a:off x="3267265" y="1981200"/>
            <a:ext cx="1364328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ltGray">
          <a:xfrm>
            <a:off x="3267265" y="2432304"/>
            <a:ext cx="27432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39" name="Rectangle 38"/>
          <p:cNvSpPr/>
          <p:nvPr/>
        </p:nvSpPr>
        <p:spPr bwMode="ltGray">
          <a:xfrm>
            <a:off x="152400" y="2434167"/>
            <a:ext cx="1754282" cy="1143000"/>
          </a:xfrm>
          <a:prstGeom prst="rect">
            <a:avLst/>
          </a:prstGeom>
          <a:solidFill>
            <a:srgbClr val="000000">
              <a:alpha val="80000"/>
            </a:srgb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Treatment-Naïve</a:t>
            </a:r>
            <a:br>
              <a:rPr lang="en-US" sz="1400" dirty="0" smtClean="0"/>
            </a:br>
            <a:r>
              <a:rPr lang="en-US" sz="1400" i="1" dirty="0" smtClean="0"/>
              <a:t>or</a:t>
            </a:r>
            <a:br>
              <a:rPr lang="en-US" sz="1400" i="1" dirty="0" smtClean="0"/>
            </a:br>
            <a:r>
              <a:rPr lang="en-US" sz="1400" dirty="0" smtClean="0"/>
              <a:t>Prior Relapse</a:t>
            </a:r>
            <a:endParaRPr lang="en-US" sz="1400" dirty="0"/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invGray">
          <a:xfrm>
            <a:off x="3254294" y="1981200"/>
            <a:ext cx="54921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7" name="Rectangle 7"/>
          <p:cNvSpPr>
            <a:spLocks noChangeArrowheads="1"/>
          </p:cNvSpPr>
          <p:nvPr/>
        </p:nvSpPr>
        <p:spPr bwMode="ltGray">
          <a:xfrm>
            <a:off x="3267265" y="3043767"/>
            <a:ext cx="1364328" cy="4571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8" name="Rectangle 7"/>
          <p:cNvSpPr>
            <a:spLocks noChangeArrowheads="1"/>
          </p:cNvSpPr>
          <p:nvPr/>
        </p:nvSpPr>
        <p:spPr bwMode="ltGray">
          <a:xfrm>
            <a:off x="3267265" y="3494871"/>
            <a:ext cx="5486400" cy="4571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0" name="Rectangle 7"/>
          <p:cNvSpPr>
            <a:spLocks noChangeArrowheads="1"/>
          </p:cNvSpPr>
          <p:nvPr/>
        </p:nvSpPr>
        <p:spPr bwMode="invGray">
          <a:xfrm>
            <a:off x="3254294" y="3043767"/>
            <a:ext cx="54921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1" name="Rectangle 7"/>
          <p:cNvSpPr>
            <a:spLocks noChangeArrowheads="1"/>
          </p:cNvSpPr>
          <p:nvPr/>
        </p:nvSpPr>
        <p:spPr bwMode="ltGray">
          <a:xfrm>
            <a:off x="3267265" y="4256861"/>
            <a:ext cx="1364328" cy="4571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Simeprevir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2" name="Rectangle 7"/>
          <p:cNvSpPr>
            <a:spLocks noChangeArrowheads="1"/>
          </p:cNvSpPr>
          <p:nvPr/>
        </p:nvSpPr>
        <p:spPr bwMode="ltGray">
          <a:xfrm>
            <a:off x="3267265" y="4707965"/>
            <a:ext cx="5486400" cy="4571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ctr">
            <a:prstTxWarp prst="textNoShape">
              <a:avLst/>
            </a:prstTxWarp>
          </a:bodyPr>
          <a:lstStyle/>
          <a:p>
            <a:pPr>
              <a:lnSpc>
                <a:spcPts val="2000"/>
              </a:lnSpc>
            </a:pPr>
            <a:r>
              <a:rPr lang="en-US" sz="1800" dirty="0" err="1" smtClean="0">
                <a:solidFill>
                  <a:srgbClr val="000000"/>
                </a:solidFill>
                <a:latin typeface="Arial"/>
                <a:cs typeface="Arial"/>
              </a:rPr>
              <a:t>Peginterferon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>+ Ribavirin</a:t>
            </a:r>
          </a:p>
        </p:txBody>
      </p:sp>
      <p:sp>
        <p:nvSpPr>
          <p:cNvPr id="63" name="Rectangle 7"/>
          <p:cNvSpPr>
            <a:spLocks noChangeArrowheads="1"/>
          </p:cNvSpPr>
          <p:nvPr/>
        </p:nvSpPr>
        <p:spPr bwMode="invGray">
          <a:xfrm>
            <a:off x="3254294" y="4256861"/>
            <a:ext cx="5492101" cy="908301"/>
          </a:xfrm>
          <a:prstGeom prst="rect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lIns="91430" tIns="45714" rIns="91430" bIns="45714" anchor="t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dirty="0" smtClean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4" name="Rectangle 63"/>
          <p:cNvSpPr/>
          <p:nvPr/>
        </p:nvSpPr>
        <p:spPr bwMode="ltGray">
          <a:xfrm>
            <a:off x="152400" y="4168626"/>
            <a:ext cx="1754282" cy="1062567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ts val="2000"/>
              </a:lnSpc>
            </a:pPr>
            <a:r>
              <a:rPr lang="en-US" sz="1400" dirty="0" smtClean="0"/>
              <a:t>Partial Response</a:t>
            </a:r>
            <a:br>
              <a:rPr lang="en-US" sz="1400" dirty="0" smtClean="0"/>
            </a:br>
            <a:r>
              <a:rPr lang="en-US" sz="1400" i="1" dirty="0" smtClean="0"/>
              <a:t>or</a:t>
            </a:r>
            <a:br>
              <a:rPr lang="en-US" sz="1400" i="1" dirty="0" smtClean="0"/>
            </a:br>
            <a:r>
              <a:rPr lang="en-US" sz="1400" dirty="0" smtClean="0"/>
              <a:t>Null Response</a:t>
            </a:r>
            <a:endParaRPr lang="en-US" sz="1400" dirty="0"/>
          </a:p>
        </p:txBody>
      </p:sp>
      <p:sp>
        <p:nvSpPr>
          <p:cNvPr id="3" name="Rounded Rectangle 2"/>
          <p:cNvSpPr/>
          <p:nvPr/>
        </p:nvSpPr>
        <p:spPr>
          <a:xfrm>
            <a:off x="1969860" y="2438400"/>
            <a:ext cx="1219200" cy="114300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Response Guided Therapy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-12330" y="5355844"/>
            <a:ext cx="9180577" cy="100583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1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  <a:t>Drug Dosing</a:t>
            </a:r>
            <a:br>
              <a:rPr lang="en-US" sz="1400" b="1" dirty="0" smtClean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Simeprevir: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150 mg once daily</a:t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Peginterferon 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alfa-2a (PEG): 180 mcg/week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4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Ribavirin (RBV) weight-</a:t>
            </a: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based (in 2 divided doses): </a:t>
            </a:r>
            <a:r>
              <a:rPr lang="en-US" sz="1400" dirty="0">
                <a:solidFill>
                  <a:srgbClr val="000000"/>
                </a:solidFill>
                <a:latin typeface="Arial" pitchFamily="22" charset="0"/>
              </a:rPr>
              <a:t>1000 mg if &lt; 75kg or 1200 mg/day if ≥ 75kg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-6113" y="1313696"/>
            <a:ext cx="9162291" cy="515104"/>
            <a:chOff x="-6113" y="1313696"/>
            <a:chExt cx="9162291" cy="515104"/>
          </a:xfrm>
        </p:grpSpPr>
        <p:sp>
          <p:nvSpPr>
            <p:cNvPr id="25" name="Rectangle 24"/>
            <p:cNvSpPr/>
            <p:nvPr/>
          </p:nvSpPr>
          <p:spPr>
            <a:xfrm>
              <a:off x="-6113" y="1399076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09800" y="1381418"/>
              <a:ext cx="838200" cy="39929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97180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-6113" y="1801392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3243061" y="1722148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8732096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353888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4635910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Rectangle 32"/>
            <p:cNvSpPr/>
            <p:nvPr/>
          </p:nvSpPr>
          <p:spPr>
            <a:xfrm>
              <a:off x="8438392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48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5737680" y="1313696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24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6019702" y="1722148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93838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Prior Treatment Status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 Sep 5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8593822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225296" y="3844544"/>
            <a:ext cx="3401568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07562" y="5943600"/>
            <a:ext cx="3566097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3896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78/106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200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4</a:t>
            </a:r>
            <a:r>
              <a:rPr lang="en-US" sz="1400" dirty="0" smtClean="0">
                <a:solidFill>
                  <a:srgbClr val="FFFFFF"/>
                </a:solidFill>
              </a:rPr>
              <a:t>2/53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1772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solidFill>
                  <a:srgbClr val="FFFFFF"/>
                </a:solidFill>
              </a:rPr>
              <a:t>1</a:t>
            </a:r>
            <a:r>
              <a:rPr lang="en-US" sz="1400" dirty="0" smtClean="0">
                <a:solidFill>
                  <a:srgbClr val="FFFFFF"/>
                </a:solidFill>
              </a:rPr>
              <a:t>3/15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9948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7/10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355840" y="5172320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16/28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5714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GT1 Subtype and Baseline NS3 Q80K Polymorphism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 Sep 5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135420"/>
              </p:ext>
            </p:extLst>
          </p:nvPr>
        </p:nvGraphicFramePr>
        <p:xfrm>
          <a:off x="552450" y="1905000"/>
          <a:ext cx="80391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/>
          <p:cNvSpPr/>
          <p:nvPr/>
        </p:nvSpPr>
        <p:spPr>
          <a:xfrm>
            <a:off x="200146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16/18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43960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62/88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650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20/30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69424" y="5339076"/>
            <a:ext cx="762056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42/58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385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Fibrosis Stage and Prior History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 Sep 5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>
              <a:latin typeface="Arial" pitchFamily="22" charset="0"/>
            </a:endParaRPr>
          </a:p>
        </p:txBody>
      </p:sp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870913"/>
              </p:ext>
            </p:extLst>
          </p:nvPr>
        </p:nvGraphicFramePr>
        <p:xfrm>
          <a:off x="647700" y="1905000"/>
          <a:ext cx="7848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152144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36442" y="5943600"/>
            <a:ext cx="3730689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52882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36/45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91928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14/22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2354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24/27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rgbClr val="FFFFFF"/>
                </a:solidFill>
              </a:rPr>
              <a:t>4</a:t>
            </a:r>
            <a:r>
              <a:rPr lang="en-US" sz="1200" dirty="0" smtClean="0">
                <a:solidFill>
                  <a:srgbClr val="FFFFFF"/>
                </a:solidFill>
              </a:rPr>
              <a:t>/7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13954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7/9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41241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91200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1/2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0246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2/3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157154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4/7</a:t>
            </a: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696200" y="5240390"/>
            <a:ext cx="6096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 smtClean="0">
                <a:solidFill>
                  <a:srgbClr val="FFFFFF"/>
                </a:solidFill>
              </a:rPr>
              <a:t>6/10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0372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586649"/>
              </p:ext>
            </p:extLst>
          </p:nvPr>
        </p:nvGraphicFramePr>
        <p:xfrm>
          <a:off x="436563" y="1905000"/>
          <a:ext cx="82677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4" name="Straight Connector 23"/>
          <p:cNvCxnSpPr/>
          <p:nvPr/>
        </p:nvCxnSpPr>
        <p:spPr>
          <a:xfrm rot="5400000">
            <a:off x="5400052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 +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PEG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Results</a:t>
            </a:r>
            <a:endParaRPr lang="en-US" sz="2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C212: SVR12 by IL28B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 Sep 5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4648200" y="5943600"/>
            <a:ext cx="3505200" cy="381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5431" rIns="0" bIns="45431" anchor="ctr">
            <a:prstTxWarp prst="textNoShape">
              <a:avLst/>
            </a:prstTxWarp>
          </a:bodyPr>
          <a:lstStyle/>
          <a:p>
            <a:pPr algn="ctr" defTabSz="935038">
              <a:spcBef>
                <a:spcPct val="50000"/>
              </a:spcBef>
            </a:pPr>
            <a:r>
              <a:rPr lang="en-US" sz="1400" dirty="0" smtClean="0">
                <a:solidFill>
                  <a:srgbClr val="000000"/>
                </a:solidFill>
                <a:latin typeface="Arial" pitchFamily="22" charset="0"/>
              </a:rPr>
              <a:t>Treatment-Experienced</a:t>
            </a:r>
            <a:endParaRPr lang="en-US" sz="1400" dirty="0">
              <a:solidFill>
                <a:srgbClr val="000000"/>
              </a:solidFill>
              <a:latin typeface="Arial" pitchFamily="2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1069553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07093" y="5943600"/>
            <a:ext cx="4178745" cy="0"/>
          </a:xfrm>
          <a:prstGeom prst="line">
            <a:avLst/>
          </a:prstGeom>
          <a:ln w="12700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13072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2</a:t>
            </a:r>
            <a:r>
              <a:rPr lang="en-US" sz="1000" dirty="0" smtClean="0">
                <a:solidFill>
                  <a:srgbClr val="FFFFFF"/>
                </a:solidFill>
              </a:rPr>
              <a:t>7/28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8420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40/59</a:t>
            </a:r>
            <a:endParaRPr lang="en-US" sz="10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2505023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952823" y="3811016"/>
            <a:ext cx="3547872" cy="0"/>
          </a:xfrm>
          <a:prstGeom prst="line">
            <a:avLst/>
          </a:prstGeom>
          <a:ln w="9525" cmpd="sng"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239344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11/18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870699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15/15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81446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19/27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78567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8</a:t>
            </a:r>
            <a:r>
              <a:rPr lang="en-US" sz="1000" dirty="0" smtClean="0">
                <a:solidFill>
                  <a:srgbClr val="FFFFFF"/>
                </a:solidFill>
              </a:rPr>
              <a:t>/10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50727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7/7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756873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6</a:t>
            </a:r>
            <a:r>
              <a:rPr lang="en-US" sz="1000" dirty="0" smtClean="0">
                <a:solidFill>
                  <a:srgbClr val="FFFFFF"/>
                </a:solidFill>
              </a:rPr>
              <a:t>/6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58595" y="495300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</a:rPr>
              <a:t>/2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72796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1/1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190728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5</a:t>
            </a:r>
            <a:r>
              <a:rPr lang="en-US" sz="1000" dirty="0" smtClean="0">
                <a:solidFill>
                  <a:srgbClr val="FFFFFF"/>
                </a:solidFill>
              </a:rPr>
              <a:t>/7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87849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1/2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50786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FFFFFF"/>
                </a:solidFill>
              </a:rPr>
              <a:t>4</a:t>
            </a:r>
            <a:r>
              <a:rPr lang="en-US" sz="1000" dirty="0" smtClean="0">
                <a:solidFill>
                  <a:srgbClr val="FFFFFF"/>
                </a:solidFill>
              </a:rPr>
              <a:t>/5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7643129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10/19</a:t>
            </a:r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49452" y="5240390"/>
            <a:ext cx="536448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>
                <a:solidFill>
                  <a:srgbClr val="FFFFFF"/>
                </a:solidFill>
              </a:rPr>
              <a:t>2/4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4595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Dieterich</a:t>
            </a:r>
            <a:r>
              <a:rPr lang="en-US" dirty="0"/>
              <a:t> D</a:t>
            </a:r>
            <a:r>
              <a:rPr lang="en-US" dirty="0">
                <a:latin typeface="Arial" pitchFamily="22" charset="0"/>
              </a:rPr>
              <a:t>, et al. </a:t>
            </a:r>
            <a:r>
              <a:rPr lang="en-US" dirty="0" err="1"/>
              <a:t>Clin</a:t>
            </a:r>
            <a:r>
              <a:rPr lang="en-US" dirty="0"/>
              <a:t> Infect Dis. 2014 Sep 5 [</a:t>
            </a:r>
            <a:r>
              <a:rPr lang="en-US" dirty="0" err="1"/>
              <a:t>Epub</a:t>
            </a:r>
            <a:r>
              <a:rPr lang="en-US" dirty="0"/>
              <a:t> ahead of print]</a:t>
            </a:r>
            <a:endParaRPr lang="en-US" dirty="0">
              <a:latin typeface="Arial" pitchFamily="2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Simeprevir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+ PEG + Ribavirin for HCV-HIV Coinfection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Study C212: </a:t>
            </a:r>
            <a:r>
              <a:rPr lang="en-US" sz="2400" dirty="0" smtClean="0"/>
              <a:t>Conclusions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80786"/>
              </p:ext>
            </p:extLst>
          </p:nvPr>
        </p:nvGraphicFramePr>
        <p:xfrm>
          <a:off x="0" y="2362200"/>
          <a:ext cx="9144000" cy="2397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/>
              </a:tblGrid>
              <a:tr h="2008632">
                <a:tc>
                  <a:txBody>
                    <a:bodyPr/>
                    <a:lstStyle/>
                    <a:p>
                      <a:pPr>
                        <a:lnSpc>
                          <a:spcPts val="3200"/>
                        </a:lnSpc>
                      </a:pPr>
                      <a:r>
                        <a:rPr lang="en-US" sz="24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Conclusions</a:t>
                      </a:r>
                      <a:r>
                        <a:rPr lang="en-US" sz="2400" b="0" i="0" dirty="0" smtClean="0">
                          <a:solidFill>
                            <a:schemeClr val="accent6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2400" b="0" i="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24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“</a:t>
                      </a:r>
                      <a:r>
                        <a:rPr lang="en-US" sz="2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imeprevir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was generally well tolerated with safety similar to that observed in HCV-monoinfected patients and high SVR12 rates in HCV treatment-naive patients, prior </a:t>
                      </a:r>
                      <a:r>
                        <a:rPr lang="en-US" sz="2400" b="0" kern="1200" dirty="0" err="1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relapsers</a:t>
                      </a: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, prior partial responders, and prior null responders with HIV-1 coinfection.”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53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4831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51295</TotalTime>
  <Words>449</Words>
  <Application>Microsoft Office PowerPoint</Application>
  <PresentationFormat>On-screen Show (4:3)</PresentationFormat>
  <Paragraphs>99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Simeprevir in HIV Coinfection, GT-1 C212 Trial</vt:lpstr>
      <vt:lpstr>Simeprevir + PEG + Ribavirin for HCV-HIV Coinfection Study C212: Study Features</vt:lpstr>
      <vt:lpstr>Simeprevir + PEG + Ribavirin for HCV-HIV Coinfection Study C212: Design</vt:lpstr>
      <vt:lpstr>Simeprevir + PEG + Ribavirin for HCV-HIV Coinfection Study C212: Results</vt:lpstr>
      <vt:lpstr>Simeprevir + PEG + Ribavirin for HCV-HIV Coinfection Study C212: Results</vt:lpstr>
      <vt:lpstr>Simeprevir + PEG + Ribavirin for HCV-HIV Coinfection Study C212: Results</vt:lpstr>
      <vt:lpstr>Simeprevir + PEG + Ribavirin for HCV-HIV Coinfection Study C212: Results</vt:lpstr>
      <vt:lpstr>Simeprevir + PEG + Ribavirin for HCV-HIV Coinfection Study C212: Conclusions</vt:lpstr>
      <vt:lpstr>PowerPoint Presentation</vt:lpstr>
    </vt:vector>
  </TitlesOfParts>
  <Company>HMC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2488</cp:revision>
  <cp:lastPrinted>2011-04-18T21:48:04Z</cp:lastPrinted>
  <dcterms:created xsi:type="dcterms:W3CDTF">2010-11-28T05:36:22Z</dcterms:created>
  <dcterms:modified xsi:type="dcterms:W3CDTF">2014-10-27T20:19:51Z</dcterms:modified>
</cp:coreProperties>
</file>