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647" r:id="rId2"/>
    <p:sldId id="642" r:id="rId3"/>
    <p:sldId id="438" r:id="rId4"/>
    <p:sldId id="648" r:id="rId5"/>
    <p:sldId id="646" r:id="rId6"/>
    <p:sldId id="643" r:id="rId7"/>
    <p:sldId id="644" r:id="rId8"/>
    <p:sldId id="591" r:id="rId9"/>
    <p:sldId id="547" r:id="rId10"/>
    <p:sldId id="548" r:id="rId11"/>
    <p:sldId id="549" r:id="rId12"/>
    <p:sldId id="550" r:id="rId13"/>
    <p:sldId id="551" r:id="rId14"/>
    <p:sldId id="600" r:id="rId15"/>
    <p:sldId id="601" r:id="rId16"/>
    <p:sldId id="602" r:id="rId17"/>
    <p:sldId id="603" r:id="rId18"/>
    <p:sldId id="604" r:id="rId19"/>
    <p:sldId id="607" r:id="rId20"/>
    <p:sldId id="609" r:id="rId21"/>
    <p:sldId id="617" r:id="rId22"/>
    <p:sldId id="618" r:id="rId23"/>
    <p:sldId id="619" r:id="rId24"/>
    <p:sldId id="620" r:id="rId25"/>
    <p:sldId id="621" r:id="rId26"/>
    <p:sldId id="611" r:id="rId27"/>
    <p:sldId id="612" r:id="rId28"/>
    <p:sldId id="613" r:id="rId29"/>
    <p:sldId id="614" r:id="rId30"/>
    <p:sldId id="616" r:id="rId31"/>
    <p:sldId id="590" r:id="rId32"/>
    <p:sldId id="541" r:id="rId33"/>
    <p:sldId id="542" r:id="rId34"/>
    <p:sldId id="543" r:id="rId35"/>
    <p:sldId id="544" r:id="rId36"/>
    <p:sldId id="545" r:id="rId37"/>
    <p:sldId id="629" r:id="rId38"/>
    <p:sldId id="630" r:id="rId39"/>
    <p:sldId id="631" r:id="rId40"/>
    <p:sldId id="633" r:id="rId41"/>
    <p:sldId id="635" r:id="rId42"/>
    <p:sldId id="636" r:id="rId43"/>
    <p:sldId id="637" r:id="rId44"/>
    <p:sldId id="638" r:id="rId45"/>
    <p:sldId id="639" r:id="rId46"/>
    <p:sldId id="641" r:id="rId47"/>
    <p:sldId id="622" r:id="rId4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E"/>
    <a:srgbClr val="114B6A"/>
    <a:srgbClr val="A7A07F"/>
    <a:srgbClr val="676C81"/>
    <a:srgbClr val="676C73"/>
    <a:srgbClr val="7E785F"/>
    <a:srgbClr val="737373"/>
    <a:srgbClr val="EEEEF2"/>
    <a:srgbClr val="454545"/>
    <a:srgbClr val="72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84538" autoAdjust="0"/>
  </p:normalViewPr>
  <p:slideViewPr>
    <p:cSldViewPr showGuides="1">
      <p:cViewPr varScale="1">
        <p:scale>
          <a:sx n="88" d="100"/>
          <a:sy n="88" d="100"/>
        </p:scale>
        <p:origin x="-936" y="-112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51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0.0267116149297633"/>
          <c:w val="0.879438727952289"/>
          <c:h val="0.875433676094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Higher-dose Peginterferon + Ribavirin (low dose)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65.0</c:v>
                </c:pt>
                <c:pt idx="1">
                  <c:v>54.0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Lower-dose Peginterferon + Ribavirin (weight dose)</c:v>
                </c:pt>
              </c:strCache>
            </c:strRef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56.0</c:v>
                </c:pt>
                <c:pt idx="1">
                  <c:v>47.0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+ Ribavirin (weight dose)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54.0</c:v>
                </c:pt>
                <c:pt idx="1">
                  <c:v>47.0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986666520"/>
        <c:axId val="-1986672104"/>
      </c:barChart>
      <c:catAx>
        <c:axId val="-198666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866721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672104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0.00553721882421689"/>
              <c:y val="0.3251703820264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86666520"/>
        <c:crosses val="autoZero"/>
        <c:crossBetween val="between"/>
        <c:majorUnit val="20.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2403338137794"/>
          <c:y val="0.0430438179960329"/>
          <c:w val="0.55008707958285"/>
          <c:h val="0.20887449516951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"/>
          <c:y val="0.0266851980542043"/>
          <c:w val="0.859712230215827"/>
          <c:h val="0.8650129956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+ Ribavirin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1 or 4</c:v>
                </c:pt>
                <c:pt idx="2">
                  <c:v>Genotype 2 or 3 or 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27.0</c:v>
                </c:pt>
                <c:pt idx="1">
                  <c:v>17.0</c:v>
                </c:pt>
                <c:pt idx="2">
                  <c:v>44.0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Interferon + Ribavirin</c:v>
                </c:pt>
              </c:strCache>
            </c:strRef>
          </c:tx>
          <c:spPr>
            <a:solidFill>
              <a:srgbClr val="85628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1 or 4</c:v>
                </c:pt>
                <c:pt idx="2">
                  <c:v>Genotype 2 or 3 or 5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20.0</c:v>
                </c:pt>
                <c:pt idx="1">
                  <c:v>6.0</c:v>
                </c:pt>
                <c:pt idx="2">
                  <c:v>43.0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34876728"/>
        <c:axId val="-1967584376"/>
      </c:barChart>
      <c:catAx>
        <c:axId val="183487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-19675843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67584376"/>
        <c:scaling>
          <c:orientation val="minMax"/>
          <c:max val="80.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Patients with SVR  </a:t>
                </a:r>
                <a:r>
                  <a:rPr lang="en-US" b="1" dirty="0"/>
                  <a:t>(%)</a:t>
                </a:r>
              </a:p>
            </c:rich>
          </c:tx>
          <c:layout>
            <c:manualLayout>
              <c:xMode val="edge"/>
              <c:yMode val="edge"/>
              <c:x val="0.0175275976930137"/>
              <c:y val="0.178805541468896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34876728"/>
        <c:crosses val="autoZero"/>
        <c:crossBetween val="between"/>
        <c:maj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16049465838557"/>
          <c:y val="0.0457474908517787"/>
          <c:w val="0.359162925073503"/>
          <c:h val="0.158409933344765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523644040735"/>
          <c:y val="0.0267116149297633"/>
          <c:w val="0.879438727952289"/>
          <c:h val="0.842028637656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Blacks 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 formatCode="General">
                  <c:v>20.0</c:v>
                </c:pt>
                <c:pt idx="1">
                  <c:v>19.0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Non-Hispanic Whites</c:v>
                </c:pt>
              </c:strCache>
            </c:strRef>
          </c:tx>
          <c:spPr>
            <a:solidFill>
              <a:srgbClr val="7F7FC6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lang="en-US"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58.0</c:v>
                </c:pt>
                <c:pt idx="1">
                  <c:v>52.0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1982459208"/>
        <c:axId val="-1959548008"/>
      </c:barChart>
      <c:catAx>
        <c:axId val="-1982459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595480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59548008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0.00553721882421689"/>
              <c:y val="0.3251703820264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82459208"/>
        <c:crosses val="autoZero"/>
        <c:crossBetween val="between"/>
        <c:majorUnit val="20.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46162839731629"/>
          <c:y val="0.0430438179960329"/>
          <c:w val="0.32795762122916"/>
          <c:h val="0.1745954506348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0.193688019609982"/>
          <c:w val="0.879438727952289"/>
          <c:h val="0.708457208576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Higher-dose Peginterferon + Ribavirin (low dose)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Genotype 1</c:v>
                </c:pt>
                <c:pt idx="1">
                  <c:v>Genotype 2/3</c:v>
                </c:pt>
                <c:pt idx="2">
                  <c:v>Genotype 4/5/6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42.0</c:v>
                </c:pt>
                <c:pt idx="1">
                  <c:v>82.0</c:v>
                </c:pt>
                <c:pt idx="2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Lower-dose Peginterferon + Ribavirin (weight dose)</c:v>
                </c:pt>
              </c:strCache>
            </c:strRef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Genotype 1</c:v>
                </c:pt>
                <c:pt idx="1">
                  <c:v>Genotype 2/3</c:v>
                </c:pt>
                <c:pt idx="2">
                  <c:v>Genotype 4/5/6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34.0</c:v>
                </c:pt>
                <c:pt idx="1">
                  <c:v>80.0</c:v>
                </c:pt>
                <c:pt idx="2">
                  <c:v>33.0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+ Ribavirin (weight dose)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Genotype 1</c:v>
                </c:pt>
                <c:pt idx="1">
                  <c:v>Genotype 2/3</c:v>
                </c:pt>
                <c:pt idx="2">
                  <c:v>Genotype 4/5/6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33.0</c:v>
                </c:pt>
                <c:pt idx="1">
                  <c:v>79.0</c:v>
                </c:pt>
                <c:pt idx="2">
                  <c:v>38.0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304008"/>
        <c:axId val="-2101652072"/>
      </c:barChart>
      <c:catAx>
        <c:axId val="-2102304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16520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1652072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 with SVR</a:t>
                </a:r>
              </a:p>
            </c:rich>
          </c:tx>
          <c:layout>
            <c:manualLayout>
              <c:xMode val="edge"/>
              <c:yMode val="edge"/>
              <c:x val="0.00553721882421689"/>
              <c:y val="0.3251703820264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2304008"/>
        <c:crosses val="autoZero"/>
        <c:crossBetween val="between"/>
        <c:majorUnit val="20.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03396847480341"/>
          <c:y val="0.00203213448163156"/>
          <c:w val="0.880471120323649"/>
          <c:h val="0.190715475107737"/>
        </c:manualLayout>
      </c:layout>
      <c:overlay val="0"/>
      <c:spPr>
        <a:solidFill>
          <a:schemeClr val="bg1"/>
        </a:solidFill>
        <a:ln w="19050" cap="flat" cmpd="sng" algn="ctr">
          <a:solidFill>
            <a:prstClr val="black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16127150773"/>
          <c:y val="0.0856484213413848"/>
          <c:w val="0.877381403713425"/>
          <c:h val="0.835332069902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Weight-Based Ribavirin</c:v>
                </c:pt>
              </c:strCache>
            </c:strRef>
          </c:tx>
          <c:spPr>
            <a:solidFill>
              <a:srgbClr val="676C8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</c:v>
                </c:pt>
                <c:pt idx="2">
                  <c:v>GT-2,3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44.2</c:v>
                </c:pt>
                <c:pt idx="1">
                  <c:v>34.0</c:v>
                </c:pt>
                <c:pt idx="2">
                  <c:v>61.8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Flat Dose Ribavirin</c:v>
                </c:pt>
              </c:strCache>
            </c:strRef>
          </c:tx>
          <c:spPr>
            <a:solidFill>
              <a:srgbClr val="7E785F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</c:v>
                </c:pt>
                <c:pt idx="2">
                  <c:v>GT-2,3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40.5</c:v>
                </c:pt>
                <c:pt idx="1">
                  <c:v>28.9</c:v>
                </c:pt>
                <c:pt idx="2">
                  <c:v>59.7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64504216"/>
        <c:axId val="-1964648760"/>
      </c:barChart>
      <c:catAx>
        <c:axId val="-19645042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1964648760"/>
        <c:crossesAt val="0.0"/>
        <c:auto val="1"/>
        <c:lblAlgn val="ctr"/>
        <c:lblOffset val="1"/>
        <c:tickLblSkip val="1"/>
        <c:tickMarkSkip val="1"/>
        <c:noMultiLvlLbl val="0"/>
      </c:catAx>
      <c:valAx>
        <c:axId val="-1964648760"/>
        <c:scaling>
          <c:orientation val="minMax"/>
          <c:max val="8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1360529912013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6450421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6092340730136"/>
          <c:y val="0.0"/>
          <c:w val="0.657847053209258"/>
          <c:h val="0.080726462290954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644040735"/>
          <c:y val="0.0354998439569833"/>
          <c:w val="0.879438727952289"/>
          <c:h val="0.866645384229114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45.2</c:v>
                </c:pt>
                <c:pt idx="1">
                  <c:v>43.8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42.0</c:v>
                </c:pt>
                <c:pt idx="1">
                  <c:v>38.8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47.3</c:v>
                </c:pt>
                <c:pt idx="1">
                  <c:v>33.5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34029512"/>
        <c:axId val="-1967881672"/>
      </c:barChart>
      <c:catAx>
        <c:axId val="1834029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67881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67881672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0.00553715919147191"/>
              <c:y val="0.24900567267687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4029512"/>
        <c:crosses val="autoZero"/>
        <c:crossBetween val="between"/>
        <c:majorUnit val="20.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9477980179001"/>
          <c:y val="0.0547615263659646"/>
          <c:w val="0.204642458853788"/>
          <c:h val="0.2112213497294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African American Genotype 1</a:t>
            </a:r>
          </a:p>
        </c:rich>
      </c:tx>
      <c:layout>
        <c:manualLayout>
          <c:xMode val="edge"/>
          <c:yMode val="edge"/>
          <c:x val="0.2744680241401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523644040735"/>
          <c:y val="0.0882292358413163"/>
          <c:w val="0.879438727952289"/>
          <c:h val="0.813915992344781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13.1</c:v>
                </c:pt>
                <c:pt idx="1">
                  <c:v>11.7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22.2</c:v>
                </c:pt>
                <c:pt idx="1">
                  <c:v>9.9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31.3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63457784"/>
        <c:axId val="-2054426648"/>
      </c:barChart>
      <c:catAx>
        <c:axId val="-196345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44266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426648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0.00553715919147191"/>
              <c:y val="0.2577939046576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63457784"/>
        <c:crosses val="autoZero"/>
        <c:crossBetween val="between"/>
        <c:majorUnit val="20.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1355039536335"/>
          <c:y val="0.104561507590057"/>
          <c:w val="0.204642458853788"/>
          <c:h val="0.2112213497294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16127150773"/>
          <c:y val="0.0277778663809897"/>
          <c:w val="0.878896564065855"/>
          <c:h val="0.85848029188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0.00303030303030303"/>
                  <c:y val="0.0115741109920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81.0</c:v>
                </c:pt>
                <c:pt idx="1">
                  <c:v>93.0</c:v>
                </c:pt>
                <c:pt idx="2">
                  <c:v>79.0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-1963311624"/>
        <c:axId val="-1963332840"/>
      </c:barChart>
      <c:catAx>
        <c:axId val="-19633116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1963332840"/>
        <c:crossesAt val="0.0"/>
        <c:auto val="1"/>
        <c:lblAlgn val="ctr"/>
        <c:lblOffset val="1"/>
        <c:tickLblSkip val="1"/>
        <c:tickMarkSkip val="1"/>
        <c:noMultiLvlLbl val="0"/>
      </c:catAx>
      <c:valAx>
        <c:axId val="-196333284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1186918247132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63311624"/>
        <c:crosses val="autoZero"/>
        <c:crossBetween val="between"/>
        <c:majorUnit val="10.0"/>
        <c:minorUnit val="1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"/>
          <c:y val="0.0857178298193705"/>
          <c:w val="0.859712230215827"/>
          <c:h val="0.818678925708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Standard 24-Weeks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76.0</c:v>
                </c:pt>
                <c:pt idx="1">
                  <c:v>76.0</c:v>
                </c:pt>
                <c:pt idx="2">
                  <c:v>76.0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Variable 12-Weeks</c:v>
                </c:pt>
              </c:strCache>
            </c:strRef>
          </c:tx>
          <c:spPr>
            <a:solidFill>
              <a:srgbClr val="B59452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85.0</c:v>
                </c:pt>
                <c:pt idx="1">
                  <c:v>87.0</c:v>
                </c:pt>
                <c:pt idx="2">
                  <c:v>77.0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Variable 24-Weeks</c:v>
                </c:pt>
              </c:strCache>
            </c:strRef>
          </c:tx>
          <c:spPr>
            <a:solidFill>
              <a:srgbClr val="7E785F"/>
            </a:solidFill>
            <a:ln w="12700">
              <a:solidFill>
                <a:srgbClr val="000000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64.0</c:v>
                </c:pt>
                <c:pt idx="1">
                  <c:v>72.0</c:v>
                </c:pt>
                <c:pt idx="2">
                  <c:v>41.0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1963794104"/>
        <c:axId val="-2053365288"/>
      </c:barChart>
      <c:catAx>
        <c:axId val="-196379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-20533652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3365288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Patients with SVR  </a:t>
                </a:r>
                <a:r>
                  <a:rPr lang="en-US" b="1" dirty="0"/>
                  <a:t>(%)</a:t>
                </a:r>
              </a:p>
            </c:rich>
          </c:tx>
          <c:layout>
            <c:manualLayout>
              <c:xMode val="edge"/>
              <c:yMode val="edge"/>
              <c:x val="0.00981025796089168"/>
              <c:y val="0.21355601301729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1963794104"/>
        <c:crosses val="autoZero"/>
        <c:crossBetween val="between"/>
        <c:maj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23683190929173"/>
          <c:y val="0.00230940141628694"/>
          <c:w val="0.859338661660159"/>
          <c:h val="0.074398616183322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0.0267116149297633"/>
          <c:w val="0.879438727952289"/>
          <c:h val="0.842028637656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Standard-dose Peginterferon alfa-2b + Ribavirin 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53.2</c:v>
                </c:pt>
                <c:pt idx="1">
                  <c:v>39.8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Low-dose Peginterferon alfa-2b + Ribavirin</c:v>
                </c:pt>
              </c:strCache>
            </c:strRef>
          </c:tx>
          <c:spPr>
            <a:solidFill>
              <a:srgbClr val="7F7FC6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lang="en-US"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49.2</c:v>
                </c:pt>
                <c:pt idx="1">
                  <c:v>38.0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alfa-2a + Ribavirin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64.4</c:v>
                </c:pt>
                <c:pt idx="1">
                  <c:v>40.9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020411048"/>
        <c:axId val="-1957814568"/>
      </c:barChart>
      <c:catAx>
        <c:axId val="-2020411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57814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57814568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0.00553721882421689"/>
              <c:y val="0.3251703820264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0411048"/>
        <c:crosses val="autoZero"/>
        <c:crossBetween val="between"/>
        <c:majorUnit val="20.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696475001938"/>
          <c:y val="0.0430438179960329"/>
          <c:w val="0.573423964030851"/>
          <c:h val="0.2024331177486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0.0267116149297633"/>
          <c:w val="0.879438727952289"/>
          <c:h val="0.799268939043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Standard-dose Peginterferon alfa-2b + Ribavirin 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3.9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Low-dose Peginterferon alfa-2b + Ribavirin</c:v>
                </c:pt>
              </c:strCache>
            </c:strRef>
          </c:tx>
          <c:spPr>
            <a:solidFill>
              <a:srgbClr val="7F7FC6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4.4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alfa-2a + Ribavirin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4.4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70851720"/>
        <c:axId val="-2102359560"/>
      </c:barChart>
      <c:catAx>
        <c:axId val="187085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23595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359560"/>
        <c:scaling>
          <c:orientation val="minMax"/>
          <c:max val="10.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0.00553721882421689"/>
              <c:y val="0.3251703820264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70851720"/>
        <c:crosses val="autoZero"/>
        <c:crossBetween val="between"/>
        <c:majorUnit val="2.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696475001938"/>
          <c:y val="0.0430438179960329"/>
          <c:w val="0.573423964030851"/>
          <c:h val="0.2024331177486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3646272350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Peginterferon alfa-2b (</a:t>
            </a:r>
            <a:r>
              <a:rPr lang="en-US" sz="3600" i="1" dirty="0" err="1"/>
              <a:t>PegIntron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David Spach, MD &amp; H. Nina Kim, MD</a:t>
            </a:r>
            <a:br>
              <a:rPr lang="en-US" dirty="0"/>
            </a:br>
            <a:r>
              <a:rPr lang="en-US" dirty="0">
                <a:cs typeface="Arial"/>
              </a:rPr>
              <a:t>Last Updated: </a:t>
            </a:r>
            <a:r>
              <a:rPr lang="en-US" dirty="0" smtClean="0">
                <a:cs typeface="Arial"/>
              </a:rPr>
              <a:t>February 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9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1294800" y="2212340"/>
            <a:ext cx="4617720" cy="100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Higher-Dose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alfa-2b: 1.5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/kg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Ribavirin: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800 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1294800" y="4914900"/>
            <a:ext cx="4617720" cy="10058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Standard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alfa-2b: 3 million U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3x/week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1000-1200 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410" name="Rectangle 2"/>
          <p:cNvSpPr>
            <a:spLocks noChangeArrowheads="1"/>
          </p:cNvSpPr>
          <p:nvPr/>
        </p:nvSpPr>
        <p:spPr bwMode="auto">
          <a:xfrm>
            <a:off x="1294800" y="3543300"/>
            <a:ext cx="4617719" cy="1005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alpha val="68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Lower-Dose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400"/>
              </a:lnSpc>
              <a:spcAft>
                <a:spcPts val="2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1.5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/kg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x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 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weeks,  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then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0.5 mcg/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kg 1x/week + Ribavirin: 1000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-1200 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From: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versus Interferon alfa-2b + Ribavirin 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latin typeface="Arial" pitchFamily="-106" charset="0"/>
              </a:rPr>
              <a:t>Study </a:t>
            </a:r>
            <a:r>
              <a:rPr lang="en-US" sz="2400" dirty="0" smtClean="0">
                <a:latin typeface="Arial" pitchFamily="-106" charset="0"/>
              </a:rPr>
              <a:t>Design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03340" y="381473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514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340" y="2450729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511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340" y="5132284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505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6135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96119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02630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88822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823491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64860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918340" y="2643053"/>
            <a:ext cx="230428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08280" y="2401413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918340" y="4014190"/>
            <a:ext cx="230428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808280" y="377255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918340" y="5338452"/>
            <a:ext cx="230428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808280" y="509681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130713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755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39346"/>
              </p:ext>
            </p:extLst>
          </p:nvPr>
        </p:nvGraphicFramePr>
        <p:xfrm>
          <a:off x="458808" y="1828800"/>
          <a:ext cx="8226383" cy="45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versus Interferon alfa-2b + Ribavirin 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Response after 48 Weeks of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Treatment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7870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274/511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947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244/514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4340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235/505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2403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333/511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4480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289/514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6543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271/505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4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760446"/>
              </p:ext>
            </p:extLst>
          </p:nvPr>
        </p:nvGraphicFramePr>
        <p:xfrm>
          <a:off x="590292" y="19050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Peginterferon alfa-2b + Ribavirin versus Interferon alfa-2b + Ribavirin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700" dirty="0" smtClean="0">
                <a:latin typeface="Arial" pitchFamily="-106" charset="0"/>
              </a:rPr>
              <a:t>Results</a:t>
            </a: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SVR24,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Based on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</p:spTree>
    <p:extLst>
      <p:ext uri="{BB962C8B-B14F-4D97-AF65-F5344CB8AC3E}">
        <p14:creationId xmlns:p14="http://schemas.microsoft.com/office/powerpoint/2010/main" val="11708506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versus Interferon alfa-2b +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Ribavirin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</a:br>
            <a:r>
              <a:rPr lang="en-US" sz="2000" dirty="0" smtClean="0">
                <a:latin typeface="Arial" pitchFamily="-106" charset="0"/>
              </a:rPr>
              <a:t>IDEAL Study: Conclusions 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65356"/>
              </p:ext>
            </p:extLst>
          </p:nvPr>
        </p:nvGraphicFramePr>
        <p:xfrm>
          <a:off x="0" y="25633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Interpretation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: “In patients with chronic hepatitis C, the most effective therapy is the combination of peginterferon alfa-2b 1.5 µg/kg per week plus ribavirin. The benefit is mostly achieved in patients with HCV genotype 1 infections.”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7052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sz="2400" dirty="0" smtClean="0">
                <a:latin typeface="Arial" pitchFamily="-106" charset="0"/>
              </a:rPr>
              <a:t>Peginterferon alfa-2b + Ribavirin in </a:t>
            </a:r>
            <a:r>
              <a:rPr lang="en-US" sz="2400" dirty="0">
                <a:latin typeface="Arial" pitchFamily="-106" charset="0"/>
              </a:rPr>
              <a:t>GT 1-</a:t>
            </a:r>
            <a:r>
              <a:rPr lang="en-US" sz="2400" dirty="0" smtClean="0">
                <a:latin typeface="Arial" pitchFamily="-106" charset="0"/>
              </a:rPr>
              <a:t>6 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(</a:t>
            </a:r>
            <a:r>
              <a:rPr lang="en-US" sz="1800" dirty="0">
                <a:latin typeface="Arial" pitchFamily="-106" charset="0"/>
              </a:rPr>
              <a:t>Flat versus Weight-Based Ribavirin Dosing)</a:t>
            </a:r>
            <a:br>
              <a:rPr lang="en-US" sz="1800" dirty="0">
                <a:latin typeface="Arial" pitchFamily="-106" charset="0"/>
              </a:rPr>
            </a:br>
            <a:r>
              <a:rPr lang="en-US" sz="2400" dirty="0" smtClean="0">
                <a:latin typeface="Arial" pitchFamily="-106" charset="0"/>
              </a:rPr>
              <a:t/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800" dirty="0" smtClean="0">
                <a:latin typeface="Arial" pitchFamily="-106" charset="0"/>
              </a:rPr>
              <a:t>WINR </a:t>
            </a:r>
            <a:r>
              <a:rPr lang="en-US" sz="2800" dirty="0">
                <a:latin typeface="Arial" pitchFamily="-106" charset="0"/>
              </a:rPr>
              <a:t>Study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 pitchFamily="-112" charset="0"/>
              </a:rPr>
              <a:t>Jacobson IM, et. al. Hepatology. 2007;46:971-81.</a:t>
            </a:r>
          </a:p>
        </p:txBody>
      </p:sp>
    </p:spTree>
    <p:extLst>
      <p:ext uri="{BB962C8B-B14F-4D97-AF65-F5344CB8AC3E}">
        <p14:creationId xmlns:p14="http://schemas.microsoft.com/office/powerpoint/2010/main" val="15847869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381000" y="5892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*Weight-based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dosing:  &lt; 65 kg: 800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65-85 kg: 1000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&gt;85-105 kg: 1200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&gt;105 kg: 1400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</a:t>
            </a:r>
            <a:endParaRPr lang="en-US" sz="12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42012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Prospective</a:t>
            </a:r>
            <a:r>
              <a:rPr lang="en-US" sz="1800" dirty="0">
                <a:latin typeface="Arial" pitchFamily="-106" charset="0"/>
              </a:rPr>
              <a:t>, randomized, open-label trial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N = 5027 with chronic hepatitis C (4913 analyzed)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Treatment </a:t>
            </a:r>
            <a:r>
              <a:rPr lang="en-US" sz="1800" dirty="0">
                <a:latin typeface="Arial" pitchFamily="-106" charset="0"/>
              </a:rPr>
              <a:t>naïve adult patients (Age 18-70</a:t>
            </a:r>
            <a:r>
              <a:rPr lang="en-US" sz="1800" dirty="0" smtClean="0">
                <a:latin typeface="Arial" pitchFamily="-106" charset="0"/>
              </a:rPr>
              <a:t>)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Treatment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Peginterferon alfa-2b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1.5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µg/kg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wk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+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-106" charset="0"/>
              </a:rPr>
              <a:t>Wt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-based* Ribavirin: 800-1400 mg/d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Peginterferon </a:t>
            </a:r>
            <a:r>
              <a:rPr lang="en-US" sz="1800" dirty="0">
                <a:latin typeface="Arial" pitchFamily="-106" charset="0"/>
              </a:rPr>
              <a:t>alfa-2b</a:t>
            </a:r>
            <a:r>
              <a:rPr lang="en-US" sz="1800" dirty="0" smtClean="0">
                <a:latin typeface="Arial" pitchFamily="-106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1.5 </a:t>
            </a:r>
            <a:r>
              <a:rPr lang="en-US" sz="1800" dirty="0">
                <a:latin typeface="Arial" pitchFamily="-106" charset="0"/>
              </a:rPr>
              <a:t>µg/kg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wk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Flat-dose Ribavirin: 800 mg/d </a:t>
            </a: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Treatment Duration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Genotypes 1,4,5,6: duration of 48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weeks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Genotypes </a:t>
            </a:r>
            <a:r>
              <a:rPr lang="en-US" sz="1800" dirty="0">
                <a:latin typeface="Arial" pitchFamily="-106" charset="0"/>
              </a:rPr>
              <a:t>2,3: duration of 24 or 48 weeks</a:t>
            </a: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Undetectable serum HCV RNA at end of treatment (ETR) 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Undetectable </a:t>
            </a:r>
            <a:r>
              <a:rPr lang="en-US" sz="1800" dirty="0">
                <a:latin typeface="Arial" pitchFamily="-106" charset="0"/>
              </a:rPr>
              <a:t>serum HCV RNA 24 weeks after cessation of treatment (SVR)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</p:spTree>
    <p:extLst>
      <p:ext uri="{BB962C8B-B14F-4D97-AF65-F5344CB8AC3E}">
        <p14:creationId xmlns:p14="http://schemas.microsoft.com/office/powerpoint/2010/main" val="32061270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14300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516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3582905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139820" y="2175780"/>
            <a:ext cx="4937730" cy="585216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(weight-based)</a:t>
            </a:r>
            <a: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2111)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39820" y="3711120"/>
            <a:ext cx="2462784" cy="585216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RBV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(weight-based)</a:t>
            </a:r>
            <a: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333)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12700" y="1484552"/>
            <a:ext cx="9170988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9120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830262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86586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-15240" y="1538977"/>
            <a:ext cx="105187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31062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</a:t>
            </a:r>
            <a:r>
              <a:rPr lang="en-US" dirty="0" smtClean="0">
                <a:latin typeface="Arial" pitchFamily="-112" charset="0"/>
              </a:rPr>
              <a:t>.</a:t>
            </a:r>
            <a:endParaRPr lang="en-US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</a:t>
            </a:r>
            <a:r>
              <a:rPr lang="en-US" sz="2400" dirty="0" smtClean="0">
                <a:solidFill>
                  <a:srgbClr val="F0EADC"/>
                </a:solidFill>
                <a:cs typeface="Arial"/>
              </a:rPr>
              <a:t>) 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-R Study: Design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73319" y="31582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72900" y="295230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673" y="2501919"/>
            <a:ext cx="954023" cy="58826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1-6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5089805"/>
            <a:ext cx="9180577" cy="1280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2b: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 </a:t>
            </a:r>
            <a:r>
              <a:rPr lang="en-US" sz="1400" dirty="0" smtClean="0">
                <a:latin typeface="Arial" pitchFamily="-106" charset="0"/>
              </a:rPr>
              <a:t>800 </a:t>
            </a:r>
            <a:r>
              <a:rPr lang="en-US" sz="1400" dirty="0">
                <a:latin typeface="Arial" pitchFamily="-106" charset="0"/>
              </a:rPr>
              <a:t>mg/</a:t>
            </a:r>
            <a:r>
              <a:rPr lang="en-US" sz="1400" dirty="0" smtClean="0">
                <a:latin typeface="Arial" pitchFamily="-106" charset="0"/>
              </a:rPr>
              <a:t>d if &lt; </a:t>
            </a:r>
            <a:r>
              <a:rPr lang="en-US" sz="1400" dirty="0">
                <a:latin typeface="Arial" pitchFamily="-106" charset="0"/>
              </a:rPr>
              <a:t>65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1000 mg/</a:t>
            </a:r>
            <a:r>
              <a:rPr lang="en-US" sz="1400" dirty="0" smtClean="0">
                <a:latin typeface="Arial" pitchFamily="-106" charset="0"/>
              </a:rPr>
              <a:t>d if 65</a:t>
            </a:r>
            <a:r>
              <a:rPr lang="en-US" sz="1400" dirty="0">
                <a:latin typeface="Arial" pitchFamily="-106" charset="0"/>
              </a:rPr>
              <a:t>-85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1200 mg/</a:t>
            </a:r>
            <a:r>
              <a:rPr lang="en-US" sz="1400" dirty="0" smtClean="0">
                <a:latin typeface="Arial" pitchFamily="-106" charset="0"/>
              </a:rPr>
              <a:t>d if &gt;</a:t>
            </a:r>
            <a:r>
              <a:rPr lang="en-US" sz="1400" dirty="0">
                <a:latin typeface="Arial" pitchFamily="-106" charset="0"/>
              </a:rPr>
              <a:t>85-105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1400 mg/</a:t>
            </a:r>
            <a:r>
              <a:rPr lang="en-US" sz="1400" dirty="0" smtClean="0">
                <a:latin typeface="Arial" pitchFamily="-106" charset="0"/>
              </a:rPr>
              <a:t>d if &gt;</a:t>
            </a:r>
            <a:r>
              <a:rPr lang="en-US" sz="1400" dirty="0">
                <a:latin typeface="Arial" pitchFamily="-106" charset="0"/>
              </a:rPr>
              <a:t>105 </a:t>
            </a:r>
            <a:r>
              <a:rPr lang="en-US" sz="1400" dirty="0" smtClean="0">
                <a:latin typeface="Arial" pitchFamily="-106" charset="0"/>
              </a:rPr>
              <a:t>kg </a:t>
            </a:r>
            <a: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/>
            </a:r>
            <a:b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Flat-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dose Ribavirin (in 2 divided doses): 800 mg/day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3673" y="4025919"/>
            <a:ext cx="954023" cy="58826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2, 3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139820" y="4388760"/>
            <a:ext cx="2468880" cy="585216"/>
          </a:xfrm>
          <a:prstGeom prst="rect">
            <a:avLst/>
          </a:prstGeom>
          <a:solidFill>
            <a:srgbClr val="B98F93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(flat dose)</a:t>
            </a:r>
            <a: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335)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139820" y="2861580"/>
            <a:ext cx="4937730" cy="585216"/>
          </a:xfrm>
          <a:prstGeom prst="rect">
            <a:avLst/>
          </a:prstGeom>
          <a:solidFill>
            <a:srgbClr val="87A39F">
              <a:alpha val="7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(flat dose)</a:t>
            </a:r>
            <a: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 2144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57976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073319" y="24724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900" y="227784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615420" y="40336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15001" y="382770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615420" y="464820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715001" y="44422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933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 </a:t>
            </a:r>
            <a:r>
              <a:rPr lang="en-US" sz="2400" dirty="0">
                <a:solidFill>
                  <a:srgbClr val="FFFFFF"/>
                </a:solidFill>
                <a:cs typeface="Arial"/>
              </a:rPr>
              <a:t>WIN-R Study: 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SVR 24, by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 and Treatment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Hepatology. 2007;46:971-81.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959837"/>
              </p:ext>
            </p:extLst>
          </p:nvPr>
        </p:nvGraphicFramePr>
        <p:xfrm>
          <a:off x="3810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01501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938/2121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6780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852/</a:t>
            </a:r>
            <a:r>
              <a:rPr lang="en-US" sz="1200" dirty="0" smtClean="0">
                <a:solidFill>
                  <a:schemeClr val="bg1"/>
                </a:solidFill>
              </a:rPr>
              <a:t>2102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3016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447/1313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9635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377/1305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380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479/775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3339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462/777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3600" y="29718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.008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08130" y="325554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.005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89065" y="23622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.252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7920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16065"/>
              </p:ext>
            </p:extLst>
          </p:nvPr>
        </p:nvGraphicFramePr>
        <p:xfrm>
          <a:off x="663317" y="18288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743200" y="34594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.973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34594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Peginterferon alfa-2b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+ Ribavirin (weight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-based or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flat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dose)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All Treated: SVR24 by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</p:spTree>
    <p:extLst>
      <p:ext uri="{BB962C8B-B14F-4D97-AF65-F5344CB8AC3E}">
        <p14:creationId xmlns:p14="http://schemas.microsoft.com/office/powerpoint/2010/main" val="17598875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>
                <a:solidFill>
                  <a:srgbClr val="F0EADC"/>
                </a:solidFill>
                <a:cs typeface="Arial"/>
              </a:rPr>
              <a:t/>
            </a:r>
            <a:br>
              <a:rPr lang="en-US" sz="2400" dirty="0" smtClean="0">
                <a:solidFill>
                  <a:srgbClr val="F0EADC"/>
                </a:solidFill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Sustained Virologic Response (SVR) by 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92124"/>
              </p:ext>
            </p:extLst>
          </p:nvPr>
        </p:nvGraphicFramePr>
        <p:xfrm>
          <a:off x="663317" y="19177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2743200" y="40055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.036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2200" y="40055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.446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2885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Peginterferon alfa-</a:t>
            </a:r>
            <a:r>
              <a:rPr lang="en-US" dirty="0" smtClean="0"/>
              <a:t>2b (</a:t>
            </a:r>
            <a:r>
              <a:rPr lang="en-US" i="1" dirty="0" err="1" smtClean="0"/>
              <a:t>PegIntron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21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</a:rPr>
              <a:t>Peginterferon alfa-2b and Weight-based or Flat-dose Ribavirin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chemeClr val="bg1"/>
                </a:solidFill>
                <a:latin typeface="Arial" pitchFamily="-106" charset="0"/>
              </a:rPr>
              <a:t>WIN-R </a:t>
            </a:r>
            <a:r>
              <a:rPr lang="en-US" sz="2400" dirty="0" smtClean="0">
                <a:solidFill>
                  <a:schemeClr val="bg1"/>
                </a:solidFill>
                <a:latin typeface="Arial" pitchFamily="-106" charset="0"/>
              </a:rPr>
              <a:t>Study: Conclusions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93856"/>
              </p:ext>
            </p:extLst>
          </p:nvPr>
        </p:nvGraphicFramePr>
        <p:xfrm>
          <a:off x="0" y="2362200"/>
          <a:ext cx="9144000" cy="321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Peginterferon alfa-2b plus weight-based ribavirin is more effective than flat-dose ribavirin, particularly in genotype 1 patients, providing equivalent efficacy across all weight groups. Ribavirin 1400 mg/day is appropriate for patients 105 to 125 kg. For genotype 2/3 patients, 24 weeks of treatment with flat-dose ribavirin is adequate; no evidence of additional benefit of extending treatment to 48 weeks was demonstrated.”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469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Peginterferon alfa-2b + Weight</a:t>
            </a:r>
            <a:r>
              <a:rPr lang="en-US" sz="2400" dirty="0">
                <a:latin typeface="Arial" pitchFamily="-106" charset="0"/>
              </a:rPr>
              <a:t>-based Ribavirin in </a:t>
            </a:r>
            <a:r>
              <a:rPr lang="en-US" sz="2400" dirty="0" smtClean="0">
                <a:latin typeface="Arial" pitchFamily="-106" charset="0"/>
              </a:rPr>
              <a:t>HCV GT 2,3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4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Zeuzem</a:t>
            </a:r>
            <a:r>
              <a:rPr lang="en-US" sz="1400" dirty="0" smtClean="0">
                <a:latin typeface="Arial" pitchFamily="-106" charset="0"/>
              </a:rPr>
              <a:t> S, et</a:t>
            </a:r>
            <a:r>
              <a:rPr lang="en-US" sz="1400" dirty="0">
                <a:latin typeface="Arial" pitchFamily="-106" charset="0"/>
              </a:rPr>
              <a:t> </a:t>
            </a:r>
            <a:r>
              <a:rPr lang="en-US" sz="1400" dirty="0" smtClean="0">
                <a:latin typeface="Arial" pitchFamily="-106" charset="0"/>
              </a:rPr>
              <a:t>al.  J </a:t>
            </a:r>
            <a:r>
              <a:rPr lang="en-US" sz="1400" dirty="0" err="1" smtClean="0">
                <a:latin typeface="Arial" pitchFamily="-106" charset="0"/>
              </a:rPr>
              <a:t>Hepatol</a:t>
            </a:r>
            <a:r>
              <a:rPr lang="en-US" sz="1400" dirty="0" smtClean="0">
                <a:latin typeface="Arial" pitchFamily="-106" charset="0"/>
              </a:rPr>
              <a:t>. 2004;40:993-9. </a:t>
            </a:r>
            <a:endParaRPr lang="en-US" sz="1400" dirty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143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5410200"/>
            <a:ext cx="9144000" cy="15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4B5560">
                <a:alpha val="5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Ribavirin for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Study Design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3190" y="1557559"/>
            <a:ext cx="8915400" cy="4081241"/>
          </a:xfrm>
        </p:spPr>
        <p:txBody>
          <a:bodyPr>
            <a:noAutofit/>
          </a:bodyPr>
          <a:lstStyle/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smtClean="0">
                <a:latin typeface="Arial" pitchFamily="-106" charset="0"/>
              </a:rPr>
              <a:t>Single arm, open-label, historical-control, phase 4 study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Conducted in 39 centers in Europe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N = </a:t>
            </a:r>
            <a:r>
              <a:rPr lang="en-US" sz="1800" dirty="0" smtClean="0">
                <a:latin typeface="Arial" pitchFamily="-106" charset="0"/>
              </a:rPr>
              <a:t>224 with </a:t>
            </a:r>
            <a:r>
              <a:rPr lang="en-US" sz="1800" dirty="0">
                <a:latin typeface="Arial" pitchFamily="-106" charset="0"/>
              </a:rPr>
              <a:t>chronic hepatitis </a:t>
            </a:r>
            <a:r>
              <a:rPr lang="en-US" sz="1800" dirty="0" smtClean="0">
                <a:latin typeface="Arial" pitchFamily="-106" charset="0"/>
              </a:rPr>
              <a:t>C</a:t>
            </a:r>
            <a:r>
              <a:rPr lang="en-US" sz="1800" dirty="0">
                <a:latin typeface="Arial" pitchFamily="-106" charset="0"/>
              </a:rPr>
              <a:t> </a:t>
            </a:r>
            <a:r>
              <a:rPr lang="en-US" sz="1800" dirty="0" smtClean="0">
                <a:latin typeface="Arial" pitchFamily="-106" charset="0"/>
              </a:rPr>
              <a:t>enrolled (223 treated)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Treatment naïve adult </a:t>
            </a:r>
            <a:r>
              <a:rPr lang="en-US" sz="1800" dirty="0" smtClean="0">
                <a:latin typeface="Arial" pitchFamily="-106" charset="0"/>
              </a:rPr>
              <a:t>patients with genotype 2 or 3 HCV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</a:t>
            </a:r>
            <a:r>
              <a:rPr lang="en-US" sz="1800" dirty="0" smtClean="0">
                <a:latin typeface="Arial" pitchFamily="-106" charset="0"/>
              </a:rPr>
              <a:t>2b: 1.5 </a:t>
            </a:r>
            <a:r>
              <a:rPr lang="en-US" sz="1800" dirty="0">
                <a:latin typeface="Arial" pitchFamily="-106" charset="0"/>
              </a:rPr>
              <a:t>µg</a:t>
            </a:r>
            <a:r>
              <a:rPr lang="en-US" sz="1800" dirty="0" smtClean="0">
                <a:latin typeface="Arial" pitchFamily="-106" charset="0"/>
              </a:rPr>
              <a:t>/kg/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</a:t>
            </a:r>
            <a:r>
              <a:rPr lang="en-US" sz="1800" dirty="0" smtClean="0">
                <a:latin typeface="Arial" pitchFamily="-106" charset="0"/>
              </a:rPr>
              <a:t>Ribavirin*: </a:t>
            </a:r>
            <a:r>
              <a:rPr lang="en-US" sz="1800" dirty="0">
                <a:latin typeface="Arial" pitchFamily="-106" charset="0"/>
              </a:rPr>
              <a:t>8</a:t>
            </a:r>
            <a:r>
              <a:rPr lang="en-US" sz="1800" dirty="0" smtClean="0">
                <a:latin typeface="Arial" pitchFamily="-106" charset="0"/>
              </a:rPr>
              <a:t>00</a:t>
            </a:r>
            <a:r>
              <a:rPr lang="en-US" sz="1800" dirty="0">
                <a:latin typeface="Arial" pitchFamily="-106" charset="0"/>
              </a:rPr>
              <a:t>-</a:t>
            </a:r>
            <a:r>
              <a:rPr lang="en-US" sz="1800" dirty="0" smtClean="0">
                <a:latin typeface="Arial" pitchFamily="-106" charset="0"/>
              </a:rPr>
              <a:t>1400 </a:t>
            </a:r>
            <a:r>
              <a:rPr lang="en-US" sz="1800" dirty="0">
                <a:latin typeface="Arial" pitchFamily="-106" charset="0"/>
              </a:rPr>
              <a:t>mg/</a:t>
            </a:r>
            <a:r>
              <a:rPr lang="en-US" sz="1800" dirty="0" smtClean="0">
                <a:latin typeface="Arial" pitchFamily="-106" charset="0"/>
              </a:rPr>
              <a:t>d </a:t>
            </a:r>
            <a:r>
              <a:rPr lang="en-US" sz="1800" dirty="0">
                <a:latin typeface="Arial" pitchFamily="-106" charset="0"/>
              </a:rPr>
              <a:t>x 24 wks </a:t>
            </a: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>after cessation of treatment (SVR)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Zeuzem</a:t>
            </a:r>
            <a:r>
              <a:rPr lang="en-US" dirty="0">
                <a:latin typeface="Arial" pitchFamily="-106" charset="0"/>
              </a:rPr>
              <a:t> S, et al.  J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2004;40:993-9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>
              <a:latin typeface="Arial" pitchFamily="-106" charset="0"/>
            </a:endParaRP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44426" y="54864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*Ribavirin dosing:  </a:t>
            </a:r>
            <a:r>
              <a:rPr lang="en-US" sz="1300" dirty="0">
                <a:latin typeface="Arial" pitchFamily="-106" charset="0"/>
              </a:rPr>
              <a:t>&lt;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65 kg = 800 mg/d; 65-85 kg = 1000 mg/d; &gt;85-105 kg = 1200 mg/d; &gt;105</a:t>
            </a:r>
            <a:r>
              <a:rPr lang="en-US" sz="1300" dirty="0">
                <a:latin typeface="Arial" pitchFamily="-106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kg</a:t>
            </a:r>
            <a:r>
              <a:rPr lang="en-US" sz="1300" dirty="0">
                <a:latin typeface="Arial" pitchFamily="-106" charset="0"/>
              </a:rPr>
              <a:t> </a:t>
            </a:r>
            <a:r>
              <a:rPr lang="en-US" sz="1300" dirty="0" smtClean="0">
                <a:latin typeface="Arial" pitchFamily="-106" charset="0"/>
              </a:rPr>
              <a:t>=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 1400 mg/d</a:t>
            </a:r>
          </a:p>
        </p:txBody>
      </p:sp>
    </p:spTree>
    <p:extLst>
      <p:ext uri="{BB962C8B-B14F-4D97-AF65-F5344CB8AC3E}">
        <p14:creationId xmlns:p14="http://schemas.microsoft.com/office/powerpoint/2010/main" val="38024422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873230" y="3762920"/>
            <a:ext cx="38404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1050084" y="2410968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4841860" y="2410968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8657340" y="2410968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12700" y="2022807"/>
            <a:ext cx="9170988" cy="410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44388" y="3383280"/>
            <a:ext cx="3840479" cy="731520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2a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572000" y="2097659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366760" y="2097659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68144" y="2093466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228600" y="2087308"/>
            <a:ext cx="7592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Zeuzem</a:t>
            </a:r>
            <a:r>
              <a:rPr lang="en-US" dirty="0">
                <a:latin typeface="Arial" pitchFamily="-106" charset="0"/>
              </a:rPr>
              <a:t> S, et al.  J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2004;40:993-9.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RBV for 12 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Treatment </a:t>
            </a: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73796" y="356074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410" y="35494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224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1051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2b: 1.5 µg/kg </a:t>
            </a:r>
            <a:r>
              <a:rPr lang="en-US" sz="1400" dirty="0">
                <a:latin typeface="Arial" pitchFamily="-106" charset="0"/>
              </a:rPr>
              <a:t>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800-1400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latin typeface="Arial" pitchFamily="-106" charset="0"/>
              </a:rPr>
              <a:t>Ribavirin dosing:  &lt;65 kg = 800 mg/d; 65-85 kg = 1000 mg/d; &gt;85-105 kg = 1200 mg/d; &gt;105 kg = 1400 mg/</a:t>
            </a:r>
            <a:r>
              <a:rPr lang="en-US" sz="1400" dirty="0" smtClean="0">
                <a:latin typeface="Arial" pitchFamily="-106" charset="0"/>
              </a:rPr>
              <a:t>d</a:t>
            </a:r>
            <a:endParaRPr lang="en-US" sz="1400" dirty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933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Ribavirin for GT 2 or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3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 Rates, by Genotype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Zeuzem</a:t>
            </a:r>
            <a:r>
              <a:rPr lang="en-US" dirty="0">
                <a:latin typeface="Arial" pitchFamily="-106" charset="0"/>
              </a:rPr>
              <a:t> S, et al.  J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2004;40:993-9.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076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89/102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719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40/53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41121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520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113/133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629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53/70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5561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478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13/17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925367"/>
              </p:ext>
            </p:extLst>
          </p:nvPr>
        </p:nvGraphicFramePr>
        <p:xfrm>
          <a:off x="3810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/>
          <p:cNvSpPr/>
          <p:nvPr/>
        </p:nvSpPr>
        <p:spPr>
          <a:xfrm>
            <a:off x="1968870" y="5321671"/>
            <a:ext cx="1143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182/224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9600" y="5321671"/>
            <a:ext cx="1143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39/42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82660" y="5321671"/>
            <a:ext cx="1143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143/182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823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Zeuzem</a:t>
            </a:r>
            <a:r>
              <a:rPr lang="en-US" dirty="0">
                <a:latin typeface="Arial" pitchFamily="-106" charset="0"/>
              </a:rPr>
              <a:t> S, et al.  J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2004;40:993-9.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Ribavirin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for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GT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-106" charset="0"/>
              </a:rPr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33094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Treatment for 24 weeks with peginterferon alfa-2b and ribavirin is sufficient in HCV 2 or 3 infected patients. The lower SVR in patients infected with HCV-3 compared with HCV-2 infected patients may be related to higher levels of steatosis in this population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7329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Peginterferon alfa-2b + Ribavirin for 12 or 24 Weeks in GT 2,3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Mangia</a:t>
            </a:r>
            <a:r>
              <a:rPr lang="en-US" sz="1400" dirty="0" smtClean="0">
                <a:latin typeface="Arial" pitchFamily="-106" charset="0"/>
              </a:rPr>
              <a:t> A, et</a:t>
            </a:r>
            <a:r>
              <a:rPr lang="en-US" sz="1400" dirty="0">
                <a:latin typeface="Arial" pitchFamily="-106" charset="0"/>
              </a:rPr>
              <a:t> </a:t>
            </a:r>
            <a:r>
              <a:rPr lang="en-US" sz="1400" dirty="0" smtClean="0">
                <a:latin typeface="Arial" pitchFamily="-106" charset="0"/>
              </a:rPr>
              <a:t>al.  N </a:t>
            </a:r>
            <a:r>
              <a:rPr lang="en-US" sz="1400" dirty="0" err="1" smtClean="0">
                <a:latin typeface="Arial" pitchFamily="-106" charset="0"/>
              </a:rPr>
              <a:t>Engl</a:t>
            </a:r>
            <a:r>
              <a:rPr lang="en-US" sz="1400" dirty="0" smtClean="0">
                <a:latin typeface="Arial" pitchFamily="-106" charset="0"/>
              </a:rPr>
              <a:t> J Med. 2005;352:1609-17. </a:t>
            </a:r>
            <a:endParaRPr lang="en-US" sz="1400" dirty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001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494190" y="5870450"/>
            <a:ext cx="8153400" cy="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*Duration based on whether week 4 HCV RNA negative (12 weeks) or positive (24 weeks)</a:t>
            </a:r>
            <a:endParaRPr lang="en-US" sz="14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4B5560">
                <a:alpha val="5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Peginterferon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alfa-2b +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RBV for 12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Study Design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6200" y="1371600"/>
            <a:ext cx="8915400" cy="4419600"/>
          </a:xfrm>
        </p:spPr>
        <p:txBody>
          <a:bodyPr>
            <a:noAutofit/>
          </a:bodyPr>
          <a:lstStyle/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Randomized, </a:t>
            </a:r>
            <a:r>
              <a:rPr lang="en-US" sz="1800" dirty="0" smtClean="0">
                <a:latin typeface="Arial" pitchFamily="-106" charset="0"/>
              </a:rPr>
              <a:t>open-label trial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Conducted in 12 centers in Italy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N = </a:t>
            </a:r>
            <a:r>
              <a:rPr lang="en-US" sz="1800" dirty="0" smtClean="0">
                <a:latin typeface="Arial" pitchFamily="-106" charset="0"/>
              </a:rPr>
              <a:t>283 with </a:t>
            </a:r>
            <a:r>
              <a:rPr lang="en-US" sz="1800" dirty="0">
                <a:latin typeface="Arial" pitchFamily="-106" charset="0"/>
              </a:rPr>
              <a:t>chronic hepatitis </a:t>
            </a:r>
            <a:r>
              <a:rPr lang="en-US" sz="1800" dirty="0" smtClean="0">
                <a:latin typeface="Arial" pitchFamily="-106" charset="0"/>
              </a:rPr>
              <a:t>C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Treatment naïve adult </a:t>
            </a:r>
            <a:r>
              <a:rPr lang="en-US" sz="1800" dirty="0" smtClean="0">
                <a:latin typeface="Arial" pitchFamily="-106" charset="0"/>
              </a:rPr>
              <a:t>patients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G</a:t>
            </a:r>
            <a:r>
              <a:rPr lang="en-US" sz="1800" dirty="0" smtClean="0">
                <a:latin typeface="Arial" pitchFamily="-106" charset="0"/>
              </a:rPr>
              <a:t>enotype 2 or 3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</a:t>
            </a:r>
            <a:r>
              <a:rPr lang="en-US" sz="1800" dirty="0" smtClean="0">
                <a:latin typeface="Arial" pitchFamily="-106" charset="0"/>
              </a:rPr>
              <a:t>2b: 1.0 </a:t>
            </a:r>
            <a:r>
              <a:rPr lang="en-US" sz="1800" dirty="0">
                <a:latin typeface="Arial" pitchFamily="-106" charset="0"/>
              </a:rPr>
              <a:t>µg</a:t>
            </a:r>
            <a:r>
              <a:rPr lang="en-US" sz="1800" dirty="0" smtClean="0">
                <a:latin typeface="Arial" pitchFamily="-106" charset="0"/>
              </a:rPr>
              <a:t>/kg/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Ribavirin: 1000-1200 mg/</a:t>
            </a:r>
            <a:r>
              <a:rPr lang="en-US" sz="1800" dirty="0" smtClean="0">
                <a:latin typeface="Arial" pitchFamily="-106" charset="0"/>
              </a:rPr>
              <a:t>d </a:t>
            </a:r>
            <a:r>
              <a:rPr lang="en-US" sz="1800" dirty="0">
                <a:latin typeface="Arial" pitchFamily="-106" charset="0"/>
              </a:rPr>
              <a:t>x 24 wks </a:t>
            </a:r>
            <a:r>
              <a:rPr lang="en-US" sz="1800" dirty="0" smtClean="0">
                <a:latin typeface="Arial" pitchFamily="-106" charset="0"/>
              </a:rPr>
              <a:t/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Peginterferon alfa-2b: 1.0 µg/kg/</a:t>
            </a:r>
            <a:r>
              <a:rPr lang="en-US" sz="1800" dirty="0" err="1">
                <a:latin typeface="Arial" pitchFamily="-106" charset="0"/>
              </a:rPr>
              <a:t>wk</a:t>
            </a:r>
            <a:r>
              <a:rPr lang="en-US" sz="1800" dirty="0">
                <a:latin typeface="Arial" pitchFamily="-106" charset="0"/>
              </a:rPr>
              <a:t> + Ribavirin: 1000-1200 mg/</a:t>
            </a:r>
            <a:r>
              <a:rPr lang="en-US" sz="1800" dirty="0" smtClean="0">
                <a:latin typeface="Arial" pitchFamily="-106" charset="0"/>
              </a:rPr>
              <a:t>d </a:t>
            </a:r>
            <a:r>
              <a:rPr lang="en-US" sz="1800" dirty="0">
                <a:latin typeface="Arial" pitchFamily="-106" charset="0"/>
              </a:rPr>
              <a:t>x </a:t>
            </a:r>
            <a:r>
              <a:rPr lang="en-US" sz="1800" dirty="0" smtClean="0">
                <a:latin typeface="Arial" pitchFamily="-106" charset="0"/>
              </a:rPr>
              <a:t>12 or 24 wks* 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>after cessation of treatment (SVR)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Mangia</a:t>
            </a:r>
            <a:r>
              <a:rPr lang="en-US" dirty="0">
                <a:latin typeface="Arial" pitchFamily="-106" charset="0"/>
              </a:rPr>
              <a:t> A, et al. 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2005;352:1609-17. </a:t>
            </a:r>
          </a:p>
        </p:txBody>
      </p:sp>
    </p:spTree>
    <p:extLst>
      <p:ext uri="{BB962C8B-B14F-4D97-AF65-F5344CB8AC3E}">
        <p14:creationId xmlns:p14="http://schemas.microsoft.com/office/powerpoint/2010/main" val="38438220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1050084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484186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865734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293633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12700" y="1364439"/>
            <a:ext cx="9170988" cy="410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44388" y="2362200"/>
            <a:ext cx="3840479" cy="731520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2b 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35246" y="3733800"/>
            <a:ext cx="1920239" cy="73152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2b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044415" y="4602480"/>
            <a:ext cx="3840479" cy="731520"/>
          </a:xfrm>
          <a:prstGeom prst="rect">
            <a:avLst/>
          </a:prstGeom>
          <a:solidFill>
            <a:srgbClr val="A7A07F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2b 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400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57200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36676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68144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228600" y="1428940"/>
            <a:ext cx="7592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66700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12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Mangia</a:t>
            </a:r>
            <a:r>
              <a:rPr lang="en-US" dirty="0">
                <a:latin typeface="Arial" pitchFamily="-106" charset="0"/>
              </a:rPr>
              <a:t> A, et al. 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2005;352:1609-17.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RBV for 12 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Treatment </a:t>
            </a: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93688" y="2741840"/>
            <a:ext cx="38404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273796" y="253966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971800" y="4121150"/>
            <a:ext cx="38404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410961" y="391897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876800" y="4957060"/>
            <a:ext cx="38404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264436" y="475488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410" y="252832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70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5410" y="3885986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76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5410" y="48006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673231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646245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36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31547" y="3352800"/>
            <a:ext cx="8117051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Variable: Duration based on Week 4 HCV RNA (negative = 12 </a:t>
            </a: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week Rx; </a:t>
            </a: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positive = 24 </a:t>
            </a: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week Rx)</a:t>
            </a:r>
            <a:endParaRPr lang="en-US" sz="1400" b="1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3244532"/>
            <a:ext cx="9162288" cy="1588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990600" y="2057400"/>
            <a:ext cx="390363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Standard: All received 24 week of treatment</a:t>
            </a:r>
            <a:endParaRPr lang="en-US" sz="1400" b="1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-12330" y="5519940"/>
            <a:ext cx="9180577" cy="804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2b: 1.5 µg/kg </a:t>
            </a:r>
            <a:r>
              <a:rPr lang="en-US" sz="1400" dirty="0">
                <a:latin typeface="Arial" pitchFamily="-106" charset="0"/>
              </a:rPr>
              <a:t>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&lt;75 kg (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0 mg/day); ≥75 kg (1200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day)</a:t>
            </a:r>
            <a:endParaRPr lang="en-US" sz="1400" dirty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795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RBV for 12 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Treatment 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Duration and Ribavirin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 Rates, by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Mangia</a:t>
            </a:r>
            <a:r>
              <a:rPr lang="en-US" dirty="0">
                <a:latin typeface="Arial" pitchFamily="-106" charset="0"/>
              </a:rPr>
              <a:t> A, et al. 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2005;352:1609-17. </a:t>
            </a:r>
          </a:p>
        </p:txBody>
      </p:sp>
      <p:graphicFrame>
        <p:nvGraphicFramePr>
          <p:cNvPr id="1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294308"/>
              </p:ext>
            </p:extLst>
          </p:nvPr>
        </p:nvGraphicFramePr>
        <p:xfrm>
          <a:off x="439542" y="1905000"/>
          <a:ext cx="8399658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474076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89/102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719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40/53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41121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520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113/133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629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53/70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5561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5835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24/31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478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13/17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46380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9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/22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9145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 alfa-2b (</a:t>
            </a:r>
            <a:r>
              <a:rPr lang="en-US" sz="32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PegIntron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n-US" sz="1800" b="1" dirty="0"/>
              <a:t>Approval Status</a:t>
            </a:r>
            <a:r>
              <a:rPr lang="en-US" sz="1800" dirty="0"/>
              <a:t>: FDA approved in </a:t>
            </a:r>
            <a:r>
              <a:rPr lang="en-US" sz="1800" dirty="0" smtClean="0"/>
              <a:t>2001</a:t>
            </a:r>
            <a:endParaRPr lang="en-US" sz="1800" dirty="0"/>
          </a:p>
          <a:p>
            <a:pPr>
              <a:lnSpc>
                <a:spcPts val="2300"/>
              </a:lnSpc>
            </a:pPr>
            <a:r>
              <a:rPr lang="en-US" sz="1800" b="1" dirty="0"/>
              <a:t>Indications: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In combination with ribavirin for all genotypes</a:t>
            </a:r>
            <a:br>
              <a:rPr lang="en-US" sz="1800" dirty="0"/>
            </a:br>
            <a:r>
              <a:rPr lang="en-US" sz="1800" dirty="0"/>
              <a:t>- In combination with ribavirin plus protease inhibitor for GT1</a:t>
            </a:r>
          </a:p>
          <a:p>
            <a:pPr>
              <a:lnSpc>
                <a:spcPts val="2300"/>
              </a:lnSpc>
            </a:pPr>
            <a:r>
              <a:rPr lang="en-US" sz="1800" b="1" dirty="0"/>
              <a:t>Class &amp; Mechanism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Complex mechanism based on altering immune response to HCV infection</a:t>
            </a:r>
          </a:p>
          <a:p>
            <a:pPr>
              <a:lnSpc>
                <a:spcPts val="2300"/>
              </a:lnSpc>
            </a:pPr>
            <a:r>
              <a:rPr lang="en-US" sz="1800" b="1" dirty="0"/>
              <a:t>Dosing: </a:t>
            </a:r>
            <a:br>
              <a:rPr lang="en-US" sz="1800" b="1" dirty="0"/>
            </a:br>
            <a:r>
              <a:rPr lang="en-US" sz="1800" dirty="0"/>
              <a:t>-</a:t>
            </a:r>
            <a:r>
              <a:rPr lang="en-US" sz="1800" b="1" dirty="0"/>
              <a:t> </a:t>
            </a:r>
            <a:r>
              <a:rPr lang="en-US" sz="1800" dirty="0" smtClean="0"/>
              <a:t>1.5 mcg/kg </a:t>
            </a:r>
            <a:r>
              <a:rPr lang="en-US" sz="1800" dirty="0" smtClean="0"/>
              <a:t>subcutaneously once </a:t>
            </a:r>
            <a:r>
              <a:rPr lang="en-US" sz="1800" dirty="0"/>
              <a:t>per week</a:t>
            </a:r>
            <a:br>
              <a:rPr lang="en-US" sz="1800" dirty="0"/>
            </a:br>
            <a:r>
              <a:rPr lang="en-US" sz="1800" dirty="0"/>
              <a:t>- Duration dependent on genotype and remaining components of regimen</a:t>
            </a:r>
          </a:p>
          <a:p>
            <a:pPr>
              <a:lnSpc>
                <a:spcPts val="2300"/>
              </a:lnSpc>
            </a:pPr>
            <a:r>
              <a:rPr lang="en-US" sz="1800" dirty="0"/>
              <a:t> </a:t>
            </a:r>
            <a:r>
              <a:rPr lang="en-US" sz="1800" b="1" dirty="0"/>
              <a:t>Adverse Effects (AE)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Extensive adverse effects</a:t>
            </a:r>
            <a:br>
              <a:rPr lang="en-US" sz="1800" dirty="0"/>
            </a:br>
            <a:r>
              <a:rPr lang="en-US" sz="1800" dirty="0"/>
              <a:t>- Influenza-like symptoms</a:t>
            </a:r>
            <a:br>
              <a:rPr lang="en-US" sz="1800" dirty="0"/>
            </a:br>
            <a:r>
              <a:rPr lang="en-US" sz="1800" dirty="0"/>
              <a:t>- Depression</a:t>
            </a:r>
            <a:br>
              <a:rPr lang="en-US" sz="1800" dirty="0"/>
            </a:br>
            <a:r>
              <a:rPr lang="en-US" sz="1800" dirty="0"/>
              <a:t>- Hematologic (leukopenia and thrombocytopenia)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smtClean="0"/>
              <a:t>Thyroid dysfunction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Peginterferon alfa-</a:t>
            </a:r>
            <a:r>
              <a:rPr lang="en-US" dirty="0" smtClean="0"/>
              <a:t>2b (</a:t>
            </a:r>
            <a:r>
              <a:rPr lang="en-US" i="1" dirty="0" err="1" smtClean="0"/>
              <a:t>PegIntron</a:t>
            </a:r>
            <a:r>
              <a:rPr lang="en-US" dirty="0" smtClean="0"/>
              <a:t>) </a:t>
            </a:r>
            <a:r>
              <a:rPr lang="en-US" dirty="0"/>
              <a:t>Prescribing Information. </a:t>
            </a:r>
            <a:r>
              <a:rPr lang="en-US" dirty="0" smtClean="0"/>
              <a:t>Merck &amp; Co.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406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Mangia</a:t>
            </a:r>
            <a:r>
              <a:rPr lang="en-US" dirty="0">
                <a:latin typeface="Arial" pitchFamily="-106" charset="0"/>
              </a:rPr>
              <a:t> A, et al. 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2005;352:1609-17.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RBV for 12 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-106" charset="0"/>
              </a:rPr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77197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shorter course of therapy over 12 weeks with peginterferon alfa-2b and ribavirin is as effective as a 24-week course for patients with HCV genotype 2 or 3 who have a response to treatment at 4 weeks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125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000000"/>
                </a:solidFill>
                <a:latin typeface="Arial" pitchFamily="-10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-106" charset="0"/>
              </a:rPr>
              <a:t>alfa</a:t>
            </a:r>
            <a:r>
              <a:rPr lang="en-US" sz="2400" dirty="0">
                <a:solidFill>
                  <a:srgbClr val="000000"/>
                </a:solidFill>
                <a:latin typeface="Arial" pitchFamily="-106" charset="0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Arial" pitchFamily="-106" charset="0"/>
              </a:rPr>
              <a:t>2b </a:t>
            </a:r>
            <a:r>
              <a:rPr lang="en-US" sz="2400" dirty="0">
                <a:solidFill>
                  <a:srgbClr val="000000"/>
                </a:solidFill>
                <a:latin typeface="Arial" pitchFamily="-106" charset="0"/>
              </a:rPr>
              <a:t>+ RBV vs. </a:t>
            </a:r>
            <a:r>
              <a:rPr lang="en-US" sz="2400" dirty="0" smtClean="0">
                <a:solidFill>
                  <a:srgbClr val="000000"/>
                </a:solidFill>
                <a:latin typeface="Arial" pitchFamily="-106" charset="0"/>
              </a:rPr>
              <a:t>Peginterferon alfa-2a </a:t>
            </a:r>
            <a:r>
              <a:rPr lang="en-US" sz="2400" dirty="0">
                <a:solidFill>
                  <a:srgbClr val="000000"/>
                </a:solidFill>
                <a:latin typeface="Arial" pitchFamily="-106" charset="0"/>
              </a:rPr>
              <a:t>+ RBV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>
                <a:latin typeface="Arial" pitchFamily="-106" charset="0"/>
              </a:rPr>
              <a:t>IDEAL </a:t>
            </a:r>
            <a:r>
              <a:rPr lang="en-US" sz="2800" dirty="0" smtClean="0">
                <a:latin typeface="Arial" pitchFamily="-106" charset="0"/>
              </a:rPr>
              <a:t>STUDY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-106" charset="0"/>
              </a:rPr>
              <a:t>McHutchison</a:t>
            </a:r>
            <a:r>
              <a:rPr lang="en-US" sz="1400" dirty="0">
                <a:latin typeface="Arial" pitchFamily="-106" charset="0"/>
              </a:rPr>
              <a:t> JG, et. al. N </a:t>
            </a:r>
            <a:r>
              <a:rPr lang="en-US" sz="1400" dirty="0" err="1">
                <a:latin typeface="Arial" pitchFamily="-106" charset="0"/>
              </a:rPr>
              <a:t>Engl</a:t>
            </a:r>
            <a:r>
              <a:rPr lang="en-US" sz="1400" dirty="0">
                <a:latin typeface="Arial" pitchFamily="-106" charset="0"/>
              </a:rPr>
              <a:t> J Med. 2009;361:580-93. 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9765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>
            <a:spLocks/>
          </p:cNvSpPr>
          <p:nvPr/>
        </p:nvSpPr>
        <p:spPr bwMode="auto">
          <a:xfrm>
            <a:off x="344426" y="57150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*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dosing:  40-65 kg: 800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&gt;65-85 kg: 1000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&gt;85-105 kg: 1200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&gt;105-120 kg: 1400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endParaRPr lang="en-US" sz="1200" dirty="0" smtClean="0">
              <a:solidFill>
                <a:schemeClr val="tx1"/>
              </a:solidFill>
              <a:latin typeface="Arial" pitchFamily="-106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^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dosing:  &lt; 75 kg: 1000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</a:t>
            </a:r>
            <a:r>
              <a:rPr lang="en-US" sz="12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75 kg: 1200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endParaRPr lang="en-US" sz="12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638800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alfa-2b + Ribavirin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alfa-2a +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Ribavirin</a:t>
            </a:r>
            <a:r>
              <a:rPr lang="en-US" sz="2000" dirty="0" smtClean="0">
                <a:latin typeface="Arial" pitchFamily="-106" charset="0"/>
              </a:rPr>
              <a:t/>
            </a:r>
            <a:br>
              <a:rPr lang="en-US" sz="2000" dirty="0" smtClean="0">
                <a:latin typeface="Arial" pitchFamily="-106" charset="0"/>
              </a:rPr>
            </a:br>
            <a:r>
              <a:rPr lang="en-US" sz="2400" dirty="0">
                <a:latin typeface="Arial" pitchFamily="-106" charset="0"/>
              </a:rPr>
              <a:t>IDEAL Study: </a:t>
            </a:r>
            <a:r>
              <a:rPr lang="en-US" sz="2400" dirty="0" smtClean="0">
                <a:latin typeface="Arial" pitchFamily="-106" charset="0"/>
              </a:rPr>
              <a:t>Design 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Randomized comparative trial 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- 118 </a:t>
            </a:r>
            <a:r>
              <a:rPr lang="en-US" sz="1800" dirty="0">
                <a:latin typeface="Arial" pitchFamily="-106" charset="0"/>
              </a:rPr>
              <a:t>centers in United States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N = 3070 with chronic hepatitis C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All genotype 1 (other genotypes excluded)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Treatment naïve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Subjects </a:t>
            </a:r>
            <a:r>
              <a:rPr lang="en-US" sz="1800" dirty="0">
                <a:latin typeface="Arial" pitchFamily="-106" charset="0"/>
              </a:rPr>
              <a:t>were 18 years of age or older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(Ribavirin Dosed by Weight)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Arial" pitchFamily="-106" charset="0"/>
              </a:rPr>
              <a:t>Peginterferon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 alfa-2b: 1.5 µg/kg 1x/week + Ribavirin 800-1400 mg/day*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Arial" pitchFamily="-106" charset="0"/>
              </a:rPr>
              <a:t>Peginterferon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 alfa-2b: 1.0 µg/kg 1x/week + Ribavirin 800-1400 mg/day*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Arial" pitchFamily="-106" charset="0"/>
              </a:rPr>
              <a:t>Peginterferon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alfa-2a: 180 µg 1x/week + Ribavirin 1000-1200 mg/day^</a:t>
            </a: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Endpoint (Sustained </a:t>
            </a:r>
            <a:r>
              <a:rPr lang="en-US" sz="1800" b="1" dirty="0" err="1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Virologic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Response [SVR])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SVR </a:t>
            </a:r>
            <a:r>
              <a:rPr lang="en-US" sz="1800" dirty="0">
                <a:latin typeface="Arial" pitchFamily="-106" charset="0"/>
              </a:rPr>
              <a:t>= Undetectable serum HCV RNA 24 weeks after 48-week treatments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</p:spTree>
    <p:extLst>
      <p:ext uri="{BB962C8B-B14F-4D97-AF65-F5344CB8AC3E}">
        <p14:creationId xmlns:p14="http://schemas.microsoft.com/office/powerpoint/2010/main" val="15614545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1200605" y="2212334"/>
            <a:ext cx="4937730" cy="987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Standard-Dose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alfa-2b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alfa-2b: 1.5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/kg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Ribavirin: 800-1400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1200605" y="4914894"/>
            <a:ext cx="4937730" cy="9875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alfa-2a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alfa-2a: 180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1000-1200 mg/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410" name="Rectangle 2"/>
          <p:cNvSpPr>
            <a:spLocks noChangeArrowheads="1"/>
          </p:cNvSpPr>
          <p:nvPr/>
        </p:nvSpPr>
        <p:spPr bwMode="auto">
          <a:xfrm>
            <a:off x="1200605" y="3543294"/>
            <a:ext cx="4937730" cy="987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alpha val="68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500"/>
              </a:lnSpc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Low-Dose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alfa-2b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2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alfa-2b: 1.0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g/kg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Ribavirin: 800-1400 mg/d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Peginterferon alfa-2a + Ribavirin 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IDEAL </a:t>
            </a:r>
            <a:r>
              <a:rPr lang="en-US" sz="2400" dirty="0" smtClean="0">
                <a:latin typeface="Arial" pitchFamily="-106" charset="0"/>
              </a:rPr>
              <a:t>Study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: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562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3343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991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13092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60808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-3179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53600" y="2680040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91500" y="24384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53600" y="3989532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91500" y="374789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153600" y="5338452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91500" y="509681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" y="379007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475387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" y="515694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1035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117999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668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54004"/>
              </p:ext>
            </p:extLst>
          </p:nvPr>
        </p:nvGraphicFramePr>
        <p:xfrm>
          <a:off x="458808" y="1905000"/>
          <a:ext cx="8226383" cy="45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2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 Peginterferon alfa-2a + Ribavirin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700" dirty="0" smtClean="0">
                <a:solidFill>
                  <a:srgbClr val="FFFFFF"/>
                </a:solidFill>
                <a:latin typeface="Arial" pitchFamily="-106" charset="0"/>
              </a:rPr>
              <a:t>IDEAL Study: Results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IDEAL Study: Virologic Responses by </a:t>
            </a:r>
            <a:r>
              <a:rPr lang="en-US" smtClean="0">
                <a:solidFill>
                  <a:schemeClr val="bg1"/>
                </a:solidFill>
                <a:latin typeface="Arial" pitchFamily="-106" charset="0"/>
              </a:rPr>
              <a:t>Treatment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940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542/1019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5947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500/1016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8427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667/1035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8550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406/1019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9237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386/1016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7837" y="54863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423/1035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208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55390"/>
              </p:ext>
            </p:extLst>
          </p:nvPr>
        </p:nvGraphicFramePr>
        <p:xfrm>
          <a:off x="666492" y="19050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Interferon alfa-2a + Ribavirin</a:t>
            </a:r>
            <a:r>
              <a:rPr lang="en-US" sz="2400" dirty="0">
                <a:latin typeface="Arial" pitchFamily="-106" charset="0"/>
              </a:rPr>
              <a:t> </a:t>
            </a:r>
            <a:br>
              <a:rPr lang="en-US" sz="2400" dirty="0">
                <a:latin typeface="Arial" pitchFamily="-106" charset="0"/>
              </a:rPr>
            </a:br>
            <a:r>
              <a:rPr lang="en-US" sz="2700" dirty="0">
                <a:solidFill>
                  <a:srgbClr val="FFFFFF"/>
                </a:solidFill>
                <a:latin typeface="Arial" pitchFamily="-106" charset="0"/>
              </a:rPr>
              <a:t>IDEAL </a:t>
            </a:r>
            <a:r>
              <a:rPr lang="en-US" sz="2700" dirty="0" smtClean="0">
                <a:solidFill>
                  <a:srgbClr val="FFFFFF"/>
                </a:solidFill>
                <a:latin typeface="Arial" pitchFamily="-106" charset="0"/>
              </a:rPr>
              <a:t>Study: Results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IDEAL Study: Serious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Adverse Event 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</p:spTree>
    <p:extLst>
      <p:ext uri="{BB962C8B-B14F-4D97-AF65-F5344CB8AC3E}">
        <p14:creationId xmlns:p14="http://schemas.microsoft.com/office/powerpoint/2010/main" val="11165729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0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 Peginterferon alfa-2a + Ribavirin </a:t>
            </a:r>
            <a:r>
              <a:rPr lang="en-US" sz="2000" dirty="0">
                <a:solidFill>
                  <a:srgbClr val="F0EADC"/>
                </a:solidFill>
              </a:rPr>
              <a:t/>
            </a:r>
            <a:br>
              <a:rPr lang="en-US" sz="2000" dirty="0">
                <a:solidFill>
                  <a:srgbClr val="F0EAD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IDEAL Study: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20231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“In patients infected with HCV genotype 1, the rates of sustained virologic response and tolerability did not differ significantly between the two available peginterferon-ribavirin regimens or between the two doses of peginterferon alfa-2b.”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358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en-US" sz="2400" dirty="0" smtClean="0">
                <a:latin typeface="Arial" pitchFamily="-106" charset="0"/>
              </a:rPr>
              <a:t>Peginterferon alfa-2b + </a:t>
            </a:r>
            <a:r>
              <a:rPr lang="en-US" sz="2400" dirty="0">
                <a:latin typeface="Arial" pitchFamily="-106" charset="0"/>
              </a:rPr>
              <a:t>RBV </a:t>
            </a:r>
            <a:r>
              <a:rPr lang="en-US" sz="2400" i="1" dirty="0" smtClean="0">
                <a:latin typeface="Arial" pitchFamily="-106" charset="0"/>
              </a:rPr>
              <a:t>versus</a:t>
            </a:r>
            <a:r>
              <a:rPr lang="en-US" sz="2400" dirty="0" smtClean="0">
                <a:latin typeface="Arial" pitchFamily="-106" charset="0"/>
              </a:rPr>
              <a:t> Interferon alfa</a:t>
            </a:r>
            <a:r>
              <a:rPr lang="en-US" sz="2400" dirty="0">
                <a:latin typeface="Arial" pitchFamily="-106" charset="0"/>
              </a:rPr>
              <a:t>-</a:t>
            </a:r>
            <a:r>
              <a:rPr lang="en-US" sz="2400" dirty="0" smtClean="0">
                <a:latin typeface="Arial" pitchFamily="-106" charset="0"/>
              </a:rPr>
              <a:t>2b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dirty="0" smtClean="0">
                <a:latin typeface="Arial" pitchFamily="-106" charset="0"/>
              </a:rPr>
              <a:t>RIBAVIC STUDY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 and HIV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Carrat</a:t>
            </a:r>
            <a:r>
              <a:rPr lang="en-US" sz="1400" dirty="0" smtClean="0">
                <a:latin typeface="Arial" pitchFamily="-106" charset="0"/>
              </a:rPr>
              <a:t> F, </a:t>
            </a:r>
            <a:r>
              <a:rPr lang="en-US" sz="1400" dirty="0">
                <a:latin typeface="Arial" pitchFamily="-106" charset="0"/>
              </a:rPr>
              <a:t>et. al. </a:t>
            </a:r>
            <a:r>
              <a:rPr lang="en-US" sz="1400" dirty="0" smtClean="0">
                <a:latin typeface="Arial" pitchFamily="-106" charset="0"/>
              </a:rPr>
              <a:t>JAMA. 2004;292:2839-48. 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1486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Interferon + RBV in HCV &amp; 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RIBAVIC Study: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R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andomized, phase 3, open-label, parallel group trial</a:t>
            </a:r>
            <a:b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- Conducted </a:t>
            </a:r>
            <a:r>
              <a:rPr lang="en-US" sz="2000" dirty="0" smtClean="0">
                <a:latin typeface="Arial" pitchFamily="-106" charset="0"/>
              </a:rPr>
              <a:t>at 71 French centers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N =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412 chronically infected with both HCV and HIV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Treatment naïve;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48%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genotype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1</a:t>
            </a:r>
            <a:b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CD4  </a:t>
            </a:r>
            <a:r>
              <a:rPr lang="en-US" sz="2000" dirty="0" smtClean="0">
                <a:latin typeface="Arial" pitchFamily="-106" charset="0"/>
              </a:rPr>
              <a:t>&gt;200 cells/mm</a:t>
            </a:r>
            <a:r>
              <a:rPr lang="en-US" sz="2000" baseline="30000" dirty="0" smtClean="0">
                <a:latin typeface="Arial" pitchFamily="-106" charset="0"/>
              </a:rPr>
              <a:t>3</a:t>
            </a:r>
            <a:r>
              <a:rPr lang="en-US" sz="2000" dirty="0" smtClean="0">
                <a:latin typeface="Arial" pitchFamily="-106" charset="0"/>
              </a:rPr>
              <a:t>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(48 Week Treatment)</a:t>
            </a: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Peginterferon alfa-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2b 1.5 µg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1x/week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+ Ribavirin 800 mg/day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I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nterferon </a:t>
            </a:r>
            <a:r>
              <a:rPr lang="en-US" sz="2000" dirty="0">
                <a:latin typeface="Arial" pitchFamily="-106" charset="0"/>
              </a:rPr>
              <a:t>alfa-</a:t>
            </a:r>
            <a:r>
              <a:rPr lang="en-US" sz="2000" dirty="0" smtClean="0">
                <a:latin typeface="Arial" pitchFamily="-106" charset="0"/>
              </a:rPr>
              <a:t>2b: </a:t>
            </a:r>
            <a:r>
              <a:rPr lang="en-US" sz="2000" dirty="0">
                <a:latin typeface="Arial" pitchFamily="-106" charset="0"/>
              </a:rPr>
              <a:t>3 million </a:t>
            </a:r>
            <a:r>
              <a:rPr lang="en-US" sz="2000" dirty="0" smtClean="0">
                <a:latin typeface="Arial" pitchFamily="-106" charset="0"/>
              </a:rPr>
              <a:t>IU </a:t>
            </a:r>
            <a:r>
              <a:rPr lang="en-US" sz="2000" dirty="0">
                <a:latin typeface="Arial" pitchFamily="-106" charset="0"/>
              </a:rPr>
              <a:t>3x/week + </a:t>
            </a:r>
            <a:r>
              <a:rPr lang="en-US" sz="2000" dirty="0" smtClean="0">
                <a:latin typeface="Arial" pitchFamily="-106" charset="0"/>
              </a:rPr>
              <a:t>Ribavirin 800 mg/day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Undetectable </a:t>
            </a:r>
            <a:r>
              <a:rPr lang="en-US" sz="2000" dirty="0">
                <a:latin typeface="Arial" pitchFamily="-106" charset="0"/>
              </a:rPr>
              <a:t>serum HCV RNA 24 weeks after </a:t>
            </a:r>
            <a:r>
              <a:rPr lang="en-US" sz="2000" dirty="0" smtClean="0">
                <a:latin typeface="Arial" pitchFamily="-106" charset="0"/>
              </a:rPr>
              <a:t>stopping treatment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Carrat</a:t>
            </a:r>
            <a:r>
              <a:rPr lang="en-US" dirty="0">
                <a:latin typeface="Arial" pitchFamily="-106" charset="0"/>
              </a:rPr>
              <a:t> F, et. al. JAMA. 2004;292:2839-48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370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75600" y="298958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1340" y="1681731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42579" y="2621280"/>
            <a:ext cx="3840265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42579" y="3810000"/>
            <a:ext cx="3840265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alfa-2b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2234755" y="20574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64440" y="1709851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726140" y="1709851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963980" y="1709851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4478" y="20574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013018" y="20701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918702" y="1732531"/>
            <a:ext cx="1189038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Carrat</a:t>
            </a:r>
            <a:r>
              <a:rPr lang="en-US" dirty="0">
                <a:latin typeface="Arial" pitchFamily="-106" charset="0"/>
              </a:rPr>
              <a:t> F, et. al. JAMA. 2004;292:2839-48.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+ RBV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 HCV &amp;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RIBAVIC Study: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1051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2b: 1.5 µg/kg </a:t>
            </a:r>
            <a:r>
              <a:rPr lang="en-US" sz="1400" dirty="0">
                <a:latin typeface="Arial" pitchFamily="-106" charset="0"/>
              </a:rPr>
              <a:t>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Standard </a:t>
            </a:r>
            <a:r>
              <a:rPr lang="en-US" sz="1400" dirty="0">
                <a:latin typeface="Arial" pitchFamily="-106" charset="0"/>
              </a:rPr>
              <a:t>Interferon alfa-2b 3 million units 3x/</a:t>
            </a:r>
            <a:r>
              <a:rPr lang="en-US" sz="1400" dirty="0" smtClean="0">
                <a:latin typeface="Arial" pitchFamily="-106" charset="0"/>
              </a:rPr>
              <a:t>week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1900" y="277606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75600" y="418284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81900" y="39693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7540" y="277198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</a:t>
            </a:r>
            <a:r>
              <a:rPr lang="en-US" sz="1800" dirty="0" smtClean="0">
                <a:solidFill>
                  <a:srgbClr val="000000"/>
                </a:solidFill>
              </a:rPr>
              <a:t>205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7540" y="394120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</a:t>
            </a:r>
            <a:r>
              <a:rPr lang="en-US" sz="1800" dirty="0" smtClean="0">
                <a:solidFill>
                  <a:srgbClr val="000000"/>
                </a:solidFill>
              </a:rPr>
              <a:t>207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09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4620" y="6248400"/>
            <a:ext cx="7388319" cy="533400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sz="1300" b="0" dirty="0" smtClean="0"/>
              <a:t>Reproduced </a:t>
            </a:r>
            <a:r>
              <a:rPr lang="en-US" sz="1300" b="0" dirty="0"/>
              <a:t>with permission from the Massachusetts Medical Society. </a:t>
            </a:r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Copyright</a:t>
            </a:r>
            <a:r>
              <a:rPr lang="en-US" sz="1300" b="0" dirty="0"/>
              <a:t>© 2006 Massachusetts Medical Society. All rights reserved</a:t>
            </a:r>
            <a:r>
              <a:rPr lang="en-US" sz="1300" b="0" dirty="0" smtClean="0"/>
              <a:t>.</a:t>
            </a:r>
            <a:endParaRPr lang="en-US" sz="13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25516"/>
            <a:ext cx="8534400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0EADC"/>
                </a:solidFill>
              </a:rPr>
              <a:t>    Interferon: Proposed Mechanism of Action</a:t>
            </a:r>
            <a:endParaRPr lang="en-US" sz="2000" dirty="0">
              <a:solidFill>
                <a:srgbClr val="F0EADC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309340" y="2328673"/>
            <a:ext cx="3834660" cy="1862327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txBody>
          <a:bodyPr lIns="182880" tIns="91440" rIns="91440" bIns="9144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r>
              <a:rPr lang="en-US" sz="1400" dirty="0"/>
              <a:t>Interferon alfa engages receptors on the surface of the hepatocyte, initiating intracellular signal transduction that prompts the transcription of multiple interferon-stimulated genes (ISGs</a:t>
            </a:r>
            <a:r>
              <a:rPr lang="en-US" sz="1400" dirty="0" smtClean="0"/>
              <a:t>).  These ISGs encode </a:t>
            </a:r>
            <a:r>
              <a:rPr lang="en-US" sz="1400" dirty="0"/>
              <a:t>proteins that can interfere at various stages of the hepatitis C viral life cycle</a:t>
            </a:r>
            <a:r>
              <a:rPr lang="en-US" sz="1400" dirty="0" smtClean="0"/>
              <a:t>.</a:t>
            </a:r>
            <a:endParaRPr lang="en-US" sz="1400" dirty="0">
              <a:solidFill>
                <a:srgbClr val="F0EADC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34000" y="4156239"/>
            <a:ext cx="3810000" cy="768096"/>
          </a:xfrm>
          <a:prstGeom prst="rect">
            <a:avLst/>
          </a:prstGeom>
          <a:solidFill>
            <a:srgbClr val="E1E3EE"/>
          </a:solidFill>
          <a:ln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300" b="0" dirty="0" smtClean="0">
                <a:solidFill>
                  <a:schemeClr val="tx1"/>
                </a:solidFill>
              </a:rPr>
              <a:t>Image reproduced from: </a:t>
            </a:r>
            <a:r>
              <a:rPr lang="en-US" sz="1300" b="0" dirty="0" err="1" smtClean="0">
                <a:solidFill>
                  <a:schemeClr val="tx1"/>
                </a:solidFill>
              </a:rPr>
              <a:t>Hoofnagle</a:t>
            </a:r>
            <a:r>
              <a:rPr lang="en-US" sz="1300" b="0" dirty="0" smtClean="0">
                <a:solidFill>
                  <a:schemeClr val="tx1"/>
                </a:solidFill>
              </a:rPr>
              <a:t> JH, </a:t>
            </a:r>
            <a:r>
              <a:rPr lang="en-US" sz="1300" b="0" dirty="0" err="1" smtClean="0">
                <a:solidFill>
                  <a:schemeClr val="tx1"/>
                </a:solidFill>
              </a:rPr>
              <a:t>Seeff</a:t>
            </a:r>
            <a:r>
              <a:rPr lang="en-US" sz="1300" b="0" dirty="0" smtClean="0">
                <a:solidFill>
                  <a:schemeClr val="tx1"/>
                </a:solidFill>
              </a:rPr>
              <a:t> LB. Peginterferon and ribavirin for chronic hepatitis C. N </a:t>
            </a:r>
            <a:r>
              <a:rPr lang="en-US" sz="1300" b="0" dirty="0" err="1" smtClean="0">
                <a:solidFill>
                  <a:schemeClr val="tx1"/>
                </a:solidFill>
              </a:rPr>
              <a:t>Engl</a:t>
            </a:r>
            <a:r>
              <a:rPr lang="en-US" sz="1300" b="0" dirty="0" smtClean="0">
                <a:solidFill>
                  <a:schemeClr val="tx1"/>
                </a:solidFill>
              </a:rPr>
              <a:t> J Med. 2006;355:2444-51. </a:t>
            </a:r>
            <a:endParaRPr lang="en-US" sz="13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Peg_INF_Hoofnagle_NEJM_2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0" y="620770"/>
            <a:ext cx="5116786" cy="5558101"/>
          </a:xfrm>
          <a:prstGeom prst="rect">
            <a:avLst/>
          </a:prstGeom>
          <a:ln w="19050" cmpd="sng">
            <a:solidFill>
              <a:srgbClr val="001D48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3185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757087"/>
              </p:ext>
            </p:extLst>
          </p:nvPr>
        </p:nvGraphicFramePr>
        <p:xfrm>
          <a:off x="439542" y="1905000"/>
          <a:ext cx="8228224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Interferon + RBV in HCV &amp; 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RIBAVIC Study: Design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RIBAVIC Study: SVR24 by Treatment Regimen and Genotype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Carrat</a:t>
            </a:r>
            <a:r>
              <a:rPr lang="en-US" dirty="0">
                <a:latin typeface="Arial" pitchFamily="-106" charset="0"/>
              </a:rPr>
              <a:t> F, et. al. JAMA. 2004;292:2839-48.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43200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41/207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9944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56/205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1658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/129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9588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cs typeface="Arial"/>
              </a:rPr>
              <a:t>21/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125</a:t>
            </a:r>
            <a:endParaRPr lang="en-US" sz="1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98518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33/76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35/80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36880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.047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0" y="42976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12865" y="29718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.88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768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Carrat</a:t>
            </a:r>
            <a:r>
              <a:rPr lang="en-US" dirty="0">
                <a:latin typeface="Arial" pitchFamily="-106" charset="0"/>
              </a:rPr>
              <a:t> F, et. al. JAMA. 2004;292:2839-48.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Interferon + RBV in HCV &amp; 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RIBAVIC Study: Conclusions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15895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combination with ribavirin, treatment with peginterferon alfa-2b is more effective than standard interferon alfa-2b for HCV infection in HIV-infected patients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80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pitchFamily="-106" charset="0"/>
              </a:rPr>
              <a:t>Peginterferon</a:t>
            </a:r>
            <a:r>
              <a:rPr lang="en-US" sz="2200" dirty="0">
                <a:solidFill>
                  <a:srgbClr val="000000"/>
                </a:solidFill>
                <a:latin typeface="Arial" pitchFamily="-106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" pitchFamily="-106" charset="0"/>
              </a:rPr>
              <a:t>alfa</a:t>
            </a:r>
            <a:r>
              <a:rPr lang="en-US" sz="2200" dirty="0">
                <a:solidFill>
                  <a:srgbClr val="000000"/>
                </a:solidFill>
                <a:latin typeface="Arial" pitchFamily="-106" charset="0"/>
              </a:rPr>
              <a:t>-</a:t>
            </a:r>
            <a:r>
              <a:rPr lang="en-US" sz="2200" dirty="0" smtClean="0">
                <a:solidFill>
                  <a:srgbClr val="000000"/>
                </a:solidFill>
                <a:latin typeface="Arial" pitchFamily="-106" charset="0"/>
              </a:rPr>
              <a:t>2b </a:t>
            </a:r>
            <a:r>
              <a:rPr lang="en-US" sz="2200" dirty="0">
                <a:solidFill>
                  <a:srgbClr val="000000"/>
                </a:solidFill>
                <a:latin typeface="Arial" pitchFamily="-106" charset="0"/>
              </a:rPr>
              <a:t>+ </a:t>
            </a:r>
            <a:r>
              <a:rPr lang="en-US" sz="2200" dirty="0" smtClean="0">
                <a:solidFill>
                  <a:srgbClr val="000000"/>
                </a:solidFill>
                <a:latin typeface="Arial" pitchFamily="-106" charset="0"/>
              </a:rPr>
              <a:t>Ribavirin in Blacks &amp; Non-Hispanic Whites</a:t>
            </a:r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</a:t>
            </a:r>
            <a:r>
              <a:rPr lang="en-US" sz="1800" dirty="0">
                <a:solidFill>
                  <a:schemeClr val="bg1"/>
                </a:solidFill>
              </a:rPr>
              <a:t>Chronic </a:t>
            </a:r>
            <a:r>
              <a:rPr lang="en-US" sz="1800" dirty="0" smtClean="0">
                <a:solidFill>
                  <a:schemeClr val="bg1"/>
                </a:solidFill>
              </a:rPr>
              <a:t>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 pitchFamily="-106" charset="0"/>
              </a:rPr>
              <a:t>Muir AJ, et al</a:t>
            </a:r>
            <a:r>
              <a:rPr lang="en-US" sz="1400" dirty="0">
                <a:latin typeface="Arial" pitchFamily="-106" charset="0"/>
              </a:rPr>
              <a:t>. </a:t>
            </a:r>
            <a:r>
              <a:rPr lang="en-US" sz="1400" dirty="0" smtClean="0">
                <a:latin typeface="Arial" pitchFamily="-106" charset="0"/>
              </a:rPr>
              <a:t>N </a:t>
            </a:r>
            <a:r>
              <a:rPr lang="en-US" sz="1400" dirty="0" err="1" smtClean="0">
                <a:latin typeface="Arial" pitchFamily="-106" charset="0"/>
              </a:rPr>
              <a:t>Engl</a:t>
            </a:r>
            <a:r>
              <a:rPr lang="en-US" sz="1400" dirty="0" smtClean="0">
                <a:latin typeface="Arial" pitchFamily="-106" charset="0"/>
              </a:rPr>
              <a:t> J Med. 2004;350:2265-71. 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9497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/>
                <a:cs typeface="Arial"/>
              </a:rPr>
              <a:t>Peginterferon alfa-2b + Ribavirin in Blacks </a:t>
            </a:r>
            <a:r>
              <a:rPr lang="en-US" sz="2000" dirty="0" smtClean="0">
                <a:solidFill>
                  <a:srgbClr val="F0EADC"/>
                </a:solidFill>
                <a:latin typeface="Arial"/>
                <a:cs typeface="Arial"/>
              </a:rPr>
              <a:t>&amp; Non</a:t>
            </a:r>
            <a:r>
              <a:rPr lang="en-US" sz="2000" dirty="0">
                <a:solidFill>
                  <a:srgbClr val="F0EADC"/>
                </a:solidFill>
                <a:latin typeface="Arial"/>
                <a:cs typeface="Arial"/>
              </a:rPr>
              <a:t>-Hispanic Whites</a:t>
            </a:r>
            <a:r>
              <a:rPr lang="en-US" sz="2000" dirty="0" smtClean="0">
                <a:solidFill>
                  <a:srgbClr val="F0EADC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0EADC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000" dirty="0" smtClean="0">
                <a:cs typeface="Arial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Design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419100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smtClean="0">
                <a:latin typeface="Arial" pitchFamily="-106" charset="0"/>
              </a:rPr>
              <a:t>Prospective, multicenter, phase 3 trial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smtClean="0">
                <a:latin typeface="Arial" pitchFamily="-106" charset="0"/>
              </a:rPr>
              <a:t>16 centers </a:t>
            </a:r>
            <a:r>
              <a:rPr lang="en-US" sz="1800" dirty="0">
                <a:latin typeface="Arial" pitchFamily="-106" charset="0"/>
              </a:rPr>
              <a:t>in </a:t>
            </a:r>
            <a:r>
              <a:rPr lang="en-US" sz="1800" dirty="0" smtClean="0">
                <a:latin typeface="Arial" pitchFamily="-106" charset="0"/>
              </a:rPr>
              <a:t>Southeastern United States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N = </a:t>
            </a:r>
            <a:r>
              <a:rPr lang="en-US" sz="1800" dirty="0" smtClean="0">
                <a:latin typeface="Arial" pitchFamily="-106" charset="0"/>
              </a:rPr>
              <a:t>200 adults with chronic HCV</a:t>
            </a:r>
            <a:r>
              <a:rPr lang="en-US" sz="1800" dirty="0">
                <a:latin typeface="Arial" pitchFamily="-106" charset="0"/>
              </a:rPr>
              <a:t> </a:t>
            </a:r>
            <a:r>
              <a:rPr lang="en-US" sz="1800" dirty="0" smtClean="0">
                <a:latin typeface="Arial" pitchFamily="-106" charset="0"/>
              </a:rPr>
              <a:t>(</a:t>
            </a:r>
            <a:r>
              <a:rPr lang="en-US" sz="1800" dirty="0">
                <a:latin typeface="Arial" pitchFamily="-106" charset="0"/>
              </a:rPr>
              <a:t>100 </a:t>
            </a:r>
            <a:r>
              <a:rPr lang="en-US" sz="1800" dirty="0" smtClean="0">
                <a:latin typeface="Arial" pitchFamily="-106" charset="0"/>
              </a:rPr>
              <a:t>blacks and 100 non-Hispanic whites)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Treatment naïve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HCV genotype (98% with genotype 1)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(Ribavirin Dosed by Weight)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alfa-2b: 1.5 µg/kg 1x/week </a:t>
            </a:r>
            <a:r>
              <a:rPr lang="en-US" sz="1800" dirty="0" smtClean="0">
                <a:latin typeface="Arial" pitchFamily="-106" charset="0"/>
              </a:rPr>
              <a:t>x 48 weeks + 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  Ribavirin 1000 mg/day for weeks 1-12, then 800 mg/day for weeks 13-48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Endpoint (Sustained Virologic Response [SVR])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SVR = Undetectable serum HCV RNA 24 weeks after 48-week treatments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Muir AJ, et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2004;350:2265-71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884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1200605" y="2212334"/>
            <a:ext cx="4937730" cy="987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 + Ribavirin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Blacks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410" name="Rectangle 2"/>
          <p:cNvSpPr>
            <a:spLocks noChangeArrowheads="1"/>
          </p:cNvSpPr>
          <p:nvPr/>
        </p:nvSpPr>
        <p:spPr bwMode="auto">
          <a:xfrm>
            <a:off x="1200605" y="3543294"/>
            <a:ext cx="4937730" cy="987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alpha val="68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 + Ribavirin</a:t>
            </a: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Non-Hispanic Whites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Muir AJ, et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2004;350:2265-71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Peginterferon alfa-2b + Ribavirin in Blacks and Non-Hispanic </a:t>
            </a:r>
            <a:r>
              <a:rPr lang="en-US" sz="2000" dirty="0" smtClean="0">
                <a:solidFill>
                  <a:srgbClr val="F0EADC"/>
                </a:solidFill>
                <a:latin typeface="Arial" pitchFamily="-106" charset="0"/>
              </a:rPr>
              <a:t>Whites</a:t>
            </a:r>
            <a:br>
              <a:rPr lang="en-US" sz="2000" dirty="0" smtClean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cs typeface="Arial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562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3343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991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13092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60808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-3179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53600" y="2680040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91500" y="24384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53600" y="3989532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91500" y="374789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" y="379007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475387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117999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-12330" y="5105412"/>
            <a:ext cx="9180577" cy="914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2b: 1.5 µg/kg </a:t>
            </a:r>
            <a:r>
              <a:rPr lang="en-US" sz="1400" dirty="0">
                <a:latin typeface="Arial" pitchFamily="-106" charset="0"/>
              </a:rPr>
              <a:t>1x/</a:t>
            </a:r>
            <a:r>
              <a:rPr lang="en-US" sz="1400" dirty="0" smtClean="0">
                <a:latin typeface="Arial" pitchFamily="-106" charset="0"/>
              </a:rPr>
              <a:t>week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 x weeks 1-12, then 800 mg/day for weeks 13-48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834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55812"/>
              </p:ext>
            </p:extLst>
          </p:nvPr>
        </p:nvGraphicFramePr>
        <p:xfrm>
          <a:off x="458808" y="1905000"/>
          <a:ext cx="8226383" cy="45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Peginterferon alfa-2b + Ribavirin in Blacks and Non-Hispanic </a:t>
            </a:r>
            <a:r>
              <a:rPr lang="en-US" sz="2200" dirty="0" smtClean="0">
                <a:solidFill>
                  <a:srgbClr val="F0EADC"/>
                </a:solidFill>
                <a:latin typeface="Arial" pitchFamily="-106" charset="0"/>
              </a:rPr>
              <a:t>Whites</a:t>
            </a:r>
            <a:br>
              <a:rPr lang="en-US" sz="2200" dirty="0" smtClean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700" dirty="0" smtClean="0">
                <a:solidFill>
                  <a:srgbClr val="FFFFFF"/>
                </a:solidFill>
                <a:cs typeface="Arial"/>
              </a:rPr>
              <a:t>Results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Virologic Responses by Race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Muir AJ, et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2004;350:2265-71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29660" y="5486396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3520" y="5486396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8050" y="5486396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6570" y="5486396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52/100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4123" y="2926082"/>
            <a:ext cx="999740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&lt; 0.001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63060" y="3154682"/>
            <a:ext cx="999740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&lt; 0.001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9395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Muir AJ, et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2004;350:2265-71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Peginterferon alfa-2b + </a:t>
            </a:r>
            <a:r>
              <a:rPr lang="en-US" sz="2000" dirty="0" smtClean="0">
                <a:solidFill>
                  <a:srgbClr val="F0EADC"/>
                </a:solidFill>
                <a:latin typeface="Arial" pitchFamily="-106" charset="0"/>
              </a:rPr>
              <a:t>Ribavirin in Blacks and Non-Hispanic Whites </a:t>
            </a:r>
            <a:r>
              <a:rPr lang="en-US" sz="2000" dirty="0">
                <a:solidFill>
                  <a:srgbClr val="F0EADC"/>
                </a:solidFill>
              </a:rPr>
              <a:t/>
            </a:r>
            <a:br>
              <a:rPr lang="en-US" sz="2000" dirty="0">
                <a:solidFill>
                  <a:srgbClr val="F0EAD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01226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Black patients with chronic hepatitis C have a lower rate of response to treatment with peginterferon alfa-2b and ribavirin than non-Hispanic white patients, a difference that is not explained by differences in the viral genotype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83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11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 alfa-2b (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PegIntron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400"/>
              </a:spcBef>
            </a:pPr>
            <a:r>
              <a:rPr lang="en-US" sz="2000" dirty="0"/>
              <a:t>Known hypersensitivity reaction</a:t>
            </a:r>
          </a:p>
          <a:p>
            <a:pPr>
              <a:lnSpc>
                <a:spcPts val="2600"/>
              </a:lnSpc>
              <a:spcBef>
                <a:spcPts val="1400"/>
              </a:spcBef>
            </a:pPr>
            <a:r>
              <a:rPr lang="en-US" sz="2000" dirty="0" smtClean="0"/>
              <a:t>Autoimmune hepatitis</a:t>
            </a:r>
          </a:p>
          <a:p>
            <a:pPr>
              <a:lnSpc>
                <a:spcPts val="2600"/>
              </a:lnSpc>
              <a:spcBef>
                <a:spcPts val="1400"/>
              </a:spcBef>
            </a:pPr>
            <a:r>
              <a:rPr lang="en-US" sz="2000" dirty="0" smtClean="0"/>
              <a:t>Hepatic decompensation (Child-Pugh score &gt; 6) in cirrhotic </a:t>
            </a:r>
            <a:r>
              <a:rPr lang="en-US" sz="2000" dirty="0" smtClean="0"/>
              <a:t>patients</a:t>
            </a:r>
          </a:p>
          <a:p>
            <a:pPr>
              <a:lnSpc>
                <a:spcPts val="2600"/>
              </a:lnSpc>
              <a:spcBef>
                <a:spcPts val="1400"/>
              </a:spcBef>
            </a:pPr>
            <a:r>
              <a:rPr lang="en-US" sz="2000" dirty="0"/>
              <a:t>Additional contraindications when used with ribavirin</a:t>
            </a:r>
            <a:br>
              <a:rPr lang="en-US" sz="2000" dirty="0"/>
            </a:br>
            <a:r>
              <a:rPr lang="en-US" sz="2000" dirty="0"/>
              <a:t>- Pregnant women and men whose female partners are pregnant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Hemoglobinopathies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Coadministration</a:t>
            </a:r>
            <a:r>
              <a:rPr lang="en-US" sz="2000" dirty="0"/>
              <a:t> with </a:t>
            </a:r>
            <a:r>
              <a:rPr lang="en-US" sz="2000" dirty="0" err="1"/>
              <a:t>didanosine</a:t>
            </a:r>
            <a:endParaRPr lang="en-US" sz="2000" dirty="0"/>
          </a:p>
          <a:p>
            <a:pPr marL="0" indent="0">
              <a:lnSpc>
                <a:spcPts val="2600"/>
              </a:lnSpc>
              <a:spcBef>
                <a:spcPts val="1400"/>
              </a:spcBef>
              <a:buNone/>
            </a:pP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Peginterferon alfa-2b (</a:t>
            </a:r>
            <a:r>
              <a:rPr lang="en-US" i="1" dirty="0" err="1"/>
              <a:t>PegIntron</a:t>
            </a:r>
            <a:r>
              <a:rPr lang="en-US" dirty="0"/>
              <a:t>) Prescribing Information. Merck &amp; Co. </a:t>
            </a:r>
          </a:p>
        </p:txBody>
      </p:sp>
    </p:spTree>
    <p:extLst>
      <p:ext uri="{BB962C8B-B14F-4D97-AF65-F5344CB8AC3E}">
        <p14:creationId xmlns:p14="http://schemas.microsoft.com/office/powerpoint/2010/main" val="25408482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16398"/>
              </p:ext>
            </p:extLst>
          </p:nvPr>
        </p:nvGraphicFramePr>
        <p:xfrm>
          <a:off x="457200" y="1518126"/>
          <a:ext cx="8229600" cy="4654074"/>
        </p:xfrm>
        <a:graphic>
          <a:graphicData uri="http://schemas.openxmlformats.org/drawingml/2006/table">
            <a:tbl>
              <a:tblPr/>
              <a:tblGrid>
                <a:gridCol w="1905000"/>
                <a:gridCol w="2895600"/>
                <a:gridCol w="3429000"/>
              </a:tblGrid>
              <a:tr h="369937">
                <a:tc gridSpan="3"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Dose Adjustments for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Peginterferon alfa-2b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In Adults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endParaRPr lang="en-US" sz="1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endParaRPr lang="en-US" sz="1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</a:tr>
              <a:tr h="404657">
                <a:tc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Laboratory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Value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Recommendation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</a:tr>
              <a:tr h="539900"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WBC</a:t>
                      </a: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1.0 to &lt;1.5 x 10</a:t>
                      </a:r>
                      <a:r>
                        <a:rPr lang="en-US" sz="1800" b="0" i="0" u="none" strike="noStrike" baseline="300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/L</a:t>
                      </a: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Reduce dose*</a:t>
                      </a: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00">
                <a:tc vMerge="1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endParaRPr lang="en-US" sz="1800" b="0" i="0" u="none" strike="noStrike" baseline="30000" dirty="0" smtClean="0">
                        <a:latin typeface="+mn-lt"/>
                        <a:cs typeface="Arial"/>
                      </a:endParaRPr>
                    </a:p>
                  </a:txBody>
                  <a:tcPr marL="182880" marR="182880" marT="27432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&lt;1.0 x 10</a:t>
                      </a:r>
                      <a:r>
                        <a:rPr lang="en-US" sz="1800" b="0" i="0" u="none" strike="noStrike" baseline="300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/L</a:t>
                      </a: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Discontinue treatment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900"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Neutrophils</a:t>
                      </a: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0.5 to &lt;0.75 x 10</a:t>
                      </a:r>
                      <a:r>
                        <a:rPr lang="en-US" sz="1800" b="0" i="0" u="none" strike="noStrike" baseline="300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/L</a:t>
                      </a: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Reduce dose*</a:t>
                      </a: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539900">
                <a:tc vMerge="1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endParaRPr lang="en-US" sz="1800" b="0" i="0" u="none" strike="noStrike" baseline="30000" dirty="0" smtClean="0">
                        <a:latin typeface="+mn-lt"/>
                        <a:cs typeface="Arial"/>
                      </a:endParaRPr>
                    </a:p>
                  </a:txBody>
                  <a:tcPr marL="182880" marR="182880" marT="27432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&lt;0.5 x 10</a:t>
                      </a:r>
                      <a:r>
                        <a:rPr lang="en-US" sz="1800" b="0" i="0" u="none" strike="noStrike" baseline="300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/L</a:t>
                      </a: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Discontinue treatment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539900"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Platelets</a:t>
                      </a:r>
                      <a:endParaRPr lang="en-US" sz="1800" b="0" i="0" u="none" strike="noStrike" kern="1200" baseline="300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182880" marT="182880" marB="9144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25 to &lt;50 x 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800" b="0" i="0" u="none" strike="noStrike" baseline="300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/L</a:t>
                      </a: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Reduce 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dose*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9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marL="182880" marR="182880" marT="27432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&lt; 25 x 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800" b="0" i="0" u="none" strike="noStrike" baseline="300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en-US" sz="1800" b="0" i="0" u="none" strike="noStrike" baseline="0" dirty="0" smtClean="0">
                          <a:latin typeface="Arial"/>
                          <a:cs typeface="Arial"/>
                        </a:rPr>
                        <a:t>/L</a:t>
                      </a: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Discontinue treatment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420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*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Adult patients on combination therapy: 1st dose reduction is to </a:t>
                      </a:r>
                      <a:br>
                        <a:rPr lang="en-US" sz="1600" dirty="0" smtClean="0">
                          <a:latin typeface="+mn-lt"/>
                          <a:cs typeface="Arial"/>
                        </a:rPr>
                      </a:br>
                      <a:r>
                        <a:rPr lang="en-US" sz="1600" dirty="0" smtClean="0">
                          <a:latin typeface="+mn-lt"/>
                          <a:cs typeface="Arial"/>
                        </a:rPr>
                        <a:t> 1 mcg/kg/week. If needed, 2nd dose reduction is to 0.5 mcg/kg/week.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182880" marR="182880" marT="91440" marB="9144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marT="18288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Peginterferon alfa-2b (</a:t>
            </a:r>
            <a:r>
              <a:rPr lang="en-US" i="1" dirty="0" err="1"/>
              <a:t>PegIntron</a:t>
            </a:r>
            <a:r>
              <a:rPr lang="en-US" dirty="0"/>
              <a:t>) Prescribing Information. Merck &amp; Co.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2" charset="0"/>
                <a:cs typeface="ＭＳ Ｐゴシック" pitchFamily="-112" charset="-128"/>
              </a:rPr>
              <a:t>Peginterferon alfa-2b Hematologic Dose Modification </a:t>
            </a:r>
            <a:r>
              <a:rPr lang="en-US" sz="2400" dirty="0" smtClean="0">
                <a:latin typeface="Arial" pitchFamily="-112" charset="0"/>
                <a:cs typeface="ＭＳ Ｐゴシック" pitchFamily="-112" charset="-128"/>
              </a:rPr>
              <a:t>Guidelines for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713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85621"/>
              </p:ext>
            </p:extLst>
          </p:nvPr>
        </p:nvGraphicFramePr>
        <p:xfrm>
          <a:off x="381001" y="1524001"/>
          <a:ext cx="8382000" cy="4634969"/>
        </p:xfrm>
        <a:graphic>
          <a:graphicData uri="http://schemas.openxmlformats.org/drawingml/2006/table">
            <a:tbl>
              <a:tblPr/>
              <a:tblGrid>
                <a:gridCol w="1138257"/>
                <a:gridCol w="1517676"/>
                <a:gridCol w="1290025"/>
                <a:gridCol w="1441793"/>
                <a:gridCol w="1669444"/>
                <a:gridCol w="1324805"/>
              </a:tblGrid>
              <a:tr h="350669">
                <a:tc rowSpan="2"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Depression Severity</a:t>
                      </a:r>
                    </a:p>
                  </a:txBody>
                  <a:tcPr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B6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Management (4-8 weeks)</a:t>
                      </a:r>
                      <a:endParaRPr lang="en-US" sz="13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B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endParaRPr lang="en-US" sz="1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Depression Status</a:t>
                      </a:r>
                    </a:p>
                  </a:txBody>
                  <a:tcPr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B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endParaRPr lang="en-US" sz="1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</a:tr>
              <a:tr h="350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Dose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Modification</a:t>
                      </a:r>
                      <a:endParaRPr lang="en-US" sz="13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B6A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Visit Schedule</a:t>
                      </a:r>
                    </a:p>
                  </a:txBody>
                  <a:tcPr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B6A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Remains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Stable</a:t>
                      </a:r>
                    </a:p>
                  </a:txBody>
                  <a:tcPr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B6A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Improves</a:t>
                      </a:r>
                    </a:p>
                  </a:txBody>
                  <a:tcPr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B6A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>
                        <a:spcBef>
                          <a:spcPts val="1800"/>
                        </a:spcBef>
                        <a:spcAft>
                          <a:spcPts val="800"/>
                        </a:spcAft>
                        <a:buClr>
                          <a:srgbClr val="2A66B0"/>
                        </a:buClr>
                        <a:buFontTx/>
                        <a:buNone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Worsens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B6A"/>
                    </a:solidFill>
                  </a:tcPr>
                </a:tc>
              </a:tr>
              <a:tr h="99854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Mild</a:t>
                      </a:r>
                      <a:endParaRPr lang="en-US" sz="13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 change</a:t>
                      </a:r>
                      <a:endParaRPr lang="en-US" sz="13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Evaluate once weekly by visit and/or phone</a:t>
                      </a: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Continue weekly visit schedule</a:t>
                      </a: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Resume normal visit schedule</a:t>
                      </a: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(See Moderate or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Severe depression)</a:t>
                      </a:r>
                      <a:endParaRPr lang="en-US" sz="13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376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Moderate</a:t>
                      </a:r>
                      <a:endParaRPr lang="en-US" sz="13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Adjust dose. With combination therapy: 1st dose reduction is to 1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mcg/kg/week, 2nd dose reduction (if needed) is to 0.5 mcg/kg/week.</a:t>
                      </a:r>
                      <a:endParaRPr lang="en-US" sz="13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Evaluate once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weekly (office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visit at least every other week)</a:t>
                      </a:r>
                      <a:endParaRPr lang="en-US" sz="13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Consider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psychiatric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Consultation. Continue reduced dosing</a:t>
                      </a:r>
                      <a:endParaRPr lang="en-US" sz="13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If symptoms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improve and are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stable for 4 weeks, may resume normal visit schedule. Continue reduced dosing or return to normal dose</a:t>
                      </a:r>
                      <a:endParaRPr lang="en-US" sz="1300" b="0" i="0" u="none" strike="noStrike" baseline="30000" dirty="0" smtClean="0"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Psychiatric therapy necessary</a:t>
                      </a:r>
                      <a:endParaRPr lang="en-US" sz="13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Severe</a:t>
                      </a:r>
                      <a:endParaRPr kumimoji="0" lang="en-US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Discontinue peginterferon alfa-2b 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permanently</a:t>
                      </a:r>
                      <a:endParaRPr kumimoji="0" lang="en-US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Obtain immediate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psychiatric</a:t>
                      </a:r>
                    </a:p>
                    <a:p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consultation</a:t>
                      </a:r>
                      <a:endParaRPr kumimoji="0" lang="en-US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r>
                        <a:rPr lang="en-US" sz="13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Psychiatric therapy as necessary</a:t>
                      </a:r>
                      <a:endParaRPr lang="en-US" sz="13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endParaRPr kumimoji="0" 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1800"/>
                        </a:spcBef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Peginterferon alfa-2b (</a:t>
            </a:r>
            <a:r>
              <a:rPr lang="en-US" i="1" dirty="0" err="1"/>
              <a:t>PegIntron</a:t>
            </a:r>
            <a:r>
              <a:rPr lang="en-US" dirty="0"/>
              <a:t>) Prescribing Information. Merck &amp; Co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2" charset="0"/>
                <a:cs typeface="ＭＳ Ｐゴシック" pitchFamily="-112" charset="-128"/>
              </a:rPr>
              <a:t>Peginterferon alfa-2b Dose Modification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2" charset="0"/>
                <a:cs typeface="ＭＳ Ｐゴシック" pitchFamily="-112" charset="-128"/>
              </a:rPr>
            </a:b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2" charset="0"/>
                <a:cs typeface="ＭＳ Ｐゴシック" pitchFamily="-112" charset="-128"/>
              </a:rPr>
              <a:t> </a:t>
            </a:r>
            <a:r>
              <a:rPr lang="en-US" sz="2400" dirty="0" smtClean="0">
                <a:latin typeface="Arial" pitchFamily="-112" charset="0"/>
                <a:cs typeface="ＭＳ Ｐゴシック" pitchFamily="-112" charset="-128"/>
              </a:rPr>
              <a:t>Guidelines for Adults with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347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Peginterferon alfa-2b + Ribavirin 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i="1" dirty="0" smtClean="0">
                <a:latin typeface="Arial" pitchFamily="-106" charset="0"/>
              </a:rPr>
              <a:t>versus</a:t>
            </a:r>
            <a:r>
              <a:rPr lang="en-US" sz="2400" dirty="0" smtClean="0">
                <a:latin typeface="Arial" pitchFamily="-106" charset="0"/>
              </a:rPr>
              <a:t> 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dirty="0" smtClean="0">
                <a:latin typeface="Arial" pitchFamily="-106" charset="0"/>
              </a:rPr>
              <a:t>Interferon alfa-2b + Ribavirin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Manns</a:t>
            </a:r>
            <a:r>
              <a:rPr lang="en-US" sz="1400" dirty="0" smtClean="0">
                <a:latin typeface="Arial" pitchFamily="-106" charset="0"/>
              </a:rPr>
              <a:t> </a:t>
            </a:r>
            <a:r>
              <a:rPr lang="en-US" sz="1400" dirty="0">
                <a:latin typeface="Arial" pitchFamily="-106" charset="0"/>
              </a:rPr>
              <a:t>MP, et. al. Lancet. 2001;358:958-65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4919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alfa-2b + 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3200" y="1397000"/>
            <a:ext cx="8763000" cy="4800600"/>
          </a:xfrm>
        </p:spPr>
        <p:txBody>
          <a:bodyPr>
            <a:normAutofit/>
          </a:bodyPr>
          <a:lstStyle/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Open-label, randomized controlled trial 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- 62 </a:t>
            </a:r>
            <a:r>
              <a:rPr lang="en-US" sz="1800" dirty="0">
                <a:latin typeface="Arial" pitchFamily="-106" charset="0"/>
              </a:rPr>
              <a:t>sites in Europe, </a:t>
            </a:r>
            <a:r>
              <a:rPr lang="en-US" sz="1800" dirty="0" smtClean="0">
                <a:latin typeface="Arial" pitchFamily="-106" charset="0"/>
              </a:rPr>
              <a:t>North America</a:t>
            </a:r>
            <a:r>
              <a:rPr lang="en-US" sz="1800" dirty="0">
                <a:latin typeface="Arial" pitchFamily="-106" charset="0"/>
              </a:rPr>
              <a:t>, &amp; Argentina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N = 1530 with chronic hepatitis C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Treatment naïve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Genotype 1: 68%; Genotype 2 or 3: 29%; Genotype 4,5, or 6: 3% 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Serum </a:t>
            </a:r>
            <a:r>
              <a:rPr lang="en-US" sz="1800" dirty="0">
                <a:latin typeface="Arial" pitchFamily="-106" charset="0"/>
              </a:rPr>
              <a:t>ALT &gt;34 IU/L for women, &gt;43 IU/L for men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Higher Dose Peginterferon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alfa-2b: 1.5 µg/kg 1x/week + ribavirin 800 mg/day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Lower Dose Peginterferon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alfa-2b: 1.5 µg/kg 1x/week x 4 weeks then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  0.5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µg/kg 1x/week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+ ribavirin 1000-1200 mg/day*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Standard </a:t>
            </a:r>
            <a:r>
              <a:rPr lang="en-US" sz="1800" dirty="0">
                <a:latin typeface="Arial" pitchFamily="-106" charset="0"/>
              </a:rPr>
              <a:t>interferon alfa-2b: 3 million U 3x/week + </a:t>
            </a:r>
            <a:r>
              <a:rPr lang="en-US" sz="1800" dirty="0" smtClean="0">
                <a:latin typeface="Arial" pitchFamily="-106" charset="0"/>
              </a:rPr>
              <a:t>ribavirin 1000-1200 mg/day* </a:t>
            </a: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Endpoint (Sustained Virologic Response [SVR])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SVR = Undetectable </a:t>
            </a:r>
            <a:r>
              <a:rPr lang="en-US" sz="1800" dirty="0">
                <a:latin typeface="Arial" pitchFamily="-106" charset="0"/>
              </a:rPr>
              <a:t>serum HCV RNA 24 weeks after 48-week treatments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82526" y="58674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*Ribavirin dosing: &lt;75 kg: 1000 mg/day;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600" dirty="0" smtClean="0">
                <a:latin typeface="Arial" pitchFamily="-106" charset="0"/>
              </a:rPr>
              <a:t>75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kg: 1200 mg/d</a:t>
            </a:r>
            <a:r>
              <a:rPr lang="en-US" sz="1600" dirty="0" smtClean="0">
                <a:latin typeface="Arial" pitchFamily="-106" charset="0"/>
              </a:rPr>
              <a:t>ay</a:t>
            </a:r>
            <a:endParaRPr lang="en-US" sz="16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840516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181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53514</TotalTime>
  <Words>3447</Words>
  <Application>Microsoft Macintosh PowerPoint</Application>
  <PresentationFormat>On-screen Show (4:3)</PresentationFormat>
  <Paragraphs>406</Paragraphs>
  <Slides>47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AETC_Master_Template_061510</vt:lpstr>
      <vt:lpstr>Peginterferon alfa-2b (PegIntron)</vt:lpstr>
      <vt:lpstr>Background and Dosing</vt:lpstr>
      <vt:lpstr>Peginterferon alfa-2b (PegIntron) Summary</vt:lpstr>
      <vt:lpstr>    Interferon: Proposed Mechanism of Action</vt:lpstr>
      <vt:lpstr>Peginterferon alfa-2b (PegIntron) Contraindications</vt:lpstr>
      <vt:lpstr>Peginterferon alfa-2b Hematologic Dose Modification Guidelines for Adults</vt:lpstr>
      <vt:lpstr>Peginterferon alfa-2b Dose Modification  Guidelines for Adults with Depression</vt:lpstr>
      <vt:lpstr>Peginterferon alfa-2b + Ribavirin  versus  Interferon alfa-2b + Ribavirin </vt:lpstr>
      <vt:lpstr>Peginterferon alfa-2b + Ribavirin versus Interferon alfa-2b + Ribavirin  Study Design</vt:lpstr>
      <vt:lpstr>Peginterferon alfa-2b + Ribavirin versus Interferon alfa-2b + Ribavirin  Study Design</vt:lpstr>
      <vt:lpstr>Peginterferon alfa-2b + Ribavirin versus Interferon alfa-2b + Ribavirin  Results</vt:lpstr>
      <vt:lpstr>Peginterferon alfa-2b + Ribavirin versus Interferon alfa-2b + Ribavirin  Results</vt:lpstr>
      <vt:lpstr>Peginterferon alfa-2b + Ribavirin versus Interferon alfa-2b + Ribavirin IDEAL Study: Conclusions </vt:lpstr>
      <vt:lpstr>Peginterferon alfa-2b + Ribavirin in GT 1-6  (Flat versus Weight-Based Ribavirin Dosing)  WINR Study</vt:lpstr>
      <vt:lpstr>Peginterferon alfa-2b + Ribavirin (weight-based or flat-dose)  WIN-R Study: Design</vt:lpstr>
      <vt:lpstr>Peginterferon alfa-2b + Ribavirin (weight-based or flat-dose)  WIN-R Study: Design</vt:lpstr>
      <vt:lpstr>Peginterferon alfa-2b + Ribavirin (weight-based or flat-dose)  WIN-R Study: Results</vt:lpstr>
      <vt:lpstr>Peginterferon alfa-2b + Ribavirin (weight-based or flat-dose)  WIN-R Study: Results</vt:lpstr>
      <vt:lpstr>Peginterferon alfa-2b + Ribavirin (weight-based or flat-dose)  WIN-R Study: Results</vt:lpstr>
      <vt:lpstr>Peginterferon alfa-2b and Weight-based or Flat-dose Ribavirin  WIN-R Study: Conclusions</vt:lpstr>
      <vt:lpstr>Peginterferon alfa-2b + Weight-based Ribavirin in HCV GT 2,3 </vt:lpstr>
      <vt:lpstr>Peginterferon alfa-2b + Ribavirin for GT 2 or 3 Study Design</vt:lpstr>
      <vt:lpstr>Peginterferon alfa-2b + RBV for 12 or 24 Weeks in GT 2 or 3 Treatment Duration and Ribavirin Dose</vt:lpstr>
      <vt:lpstr>Peginterferon alfa-2b + Ribavirin for GT 2 or 3 Results</vt:lpstr>
      <vt:lpstr>Peginterferon alfa-2b + Ribavirin for GT 2 or 3 Conclusions</vt:lpstr>
      <vt:lpstr>Peginterferon alfa-2b + Ribavirin for 12 or 24 Weeks in GT 2,3 </vt:lpstr>
      <vt:lpstr>Peginterferon alfa-2b + RBV for 12 or 24 Weeks in GT 2 or 3 Study Design</vt:lpstr>
      <vt:lpstr>Peginterferon alfa-2b + RBV for 12 or 24 Weeks in GT 2 or 3 Treatment Duration and Ribavirin Dose</vt:lpstr>
      <vt:lpstr>Peginterferon alfa-2b + RBV for 12 or 24 Weeks in GT 2 or 3 Treatment Duration and Ribavirin Dose</vt:lpstr>
      <vt:lpstr>Peginterferon alfa-2b + RBV for 12 or 24 Weeks in GT 2 or 3 Conclusions</vt:lpstr>
      <vt:lpstr>Peginterferon alfa-2b + RBV vs. Peginterferon alfa-2a + RBV IDEAL STUDY</vt:lpstr>
      <vt:lpstr>Peginterferon alfa-2b + Ribavirin vs Peginterferon alfa-2a + Ribavirin IDEAL Study: Design </vt:lpstr>
      <vt:lpstr>Peginterferon alfa-2b + Ribavirin vs Peginterferon alfa-2a + Ribavirin IDEAL Study: Design</vt:lpstr>
      <vt:lpstr>Peginterferon alfa-2b + Ribavirin vs Peginterferon alfa-2a + Ribavirin  IDEAL Study: Results</vt:lpstr>
      <vt:lpstr>Peginterferon alfa-2b + Ribavirin vs Interferon alfa-2a + Ribavirin  IDEAL Study: Results</vt:lpstr>
      <vt:lpstr>Peginterferon alfa-2b + Ribavirin vs Peginterferon alfa-2a + Ribavirin  IDEAL Study: Conclusions</vt:lpstr>
      <vt:lpstr>Peginterferon alfa-2b + RBV versus Interferon alfa-2b RIBAVIC STUDY</vt:lpstr>
      <vt:lpstr>Peginterferon + RBV versus Interferon + RBV in HCV &amp; HIV RIBAVIC Study: Design</vt:lpstr>
      <vt:lpstr>Peginterferon + RBV versus Interferon + RBV in HCV &amp; HIV RIBAVIC Study: Design</vt:lpstr>
      <vt:lpstr>Peginterferon + RBV versus Interferon + RBV in HCV &amp; HIV RIBAVIC Study: Design</vt:lpstr>
      <vt:lpstr>Peginterferon + RBV versus Interferon + RBV in HCV &amp; HIV RIBAVIC Study: Conclusions</vt:lpstr>
      <vt:lpstr>Peginterferon alfa-2b + Ribavirin in Blacks &amp; Non-Hispanic Whites</vt:lpstr>
      <vt:lpstr>Peginterferon alfa-2b + Ribavirin in Blacks &amp; Non-Hispanic Whites   Design</vt:lpstr>
      <vt:lpstr>Peginterferon alfa-2b + Ribavirin in Blacks and Non-Hispanic Whites Results</vt:lpstr>
      <vt:lpstr>Peginterferon alfa-2b + Ribavirin in Blacks and Non-Hispanic Whites Results</vt:lpstr>
      <vt:lpstr>Peginterferon alfa-2b + Ribavirin in Blacks and Non-Hispanic Whites 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2523</cp:revision>
  <cp:lastPrinted>2011-04-18T21:48:04Z</cp:lastPrinted>
  <dcterms:created xsi:type="dcterms:W3CDTF">2010-11-28T05:36:22Z</dcterms:created>
  <dcterms:modified xsi:type="dcterms:W3CDTF">2014-02-15T00:27:36Z</dcterms:modified>
</cp:coreProperties>
</file>