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629" r:id="rId2"/>
    <p:sldId id="630" r:id="rId3"/>
    <p:sldId id="631" r:id="rId4"/>
    <p:sldId id="633" r:id="rId5"/>
    <p:sldId id="635" r:id="rId6"/>
    <p:sldId id="622" r:id="rId7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3EE"/>
    <a:srgbClr val="114B6A"/>
    <a:srgbClr val="A7A07F"/>
    <a:srgbClr val="676C81"/>
    <a:srgbClr val="676C73"/>
    <a:srgbClr val="7E785F"/>
    <a:srgbClr val="737373"/>
    <a:srgbClr val="EEEEF2"/>
    <a:srgbClr val="454545"/>
    <a:srgbClr val="725D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62" autoAdjust="0"/>
    <p:restoredTop sz="84538" autoAdjust="0"/>
  </p:normalViewPr>
  <p:slideViewPr>
    <p:cSldViewPr showGuides="1">
      <p:cViewPr varScale="1">
        <p:scale>
          <a:sx n="78" d="100"/>
          <a:sy n="78" d="100"/>
        </p:scale>
        <p:origin x="1206" y="54"/>
      </p:cViewPr>
      <p:guideLst>
        <p:guide orient="horz" pos="431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7" d="100"/>
        <a:sy n="167" d="100"/>
      </p:scale>
      <p:origin x="0" y="512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589928057554001"/>
          <c:y val="2.6685198054204301E-2"/>
          <c:w val="0.85971223021582699"/>
          <c:h val="0.865012995682696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Peginterferon + Ribavirin</c:v>
                </c:pt>
              </c:strCache>
            </c:strRef>
          </c:tx>
          <c:spPr>
            <a:solidFill>
              <a:srgbClr val="3C7EB7"/>
            </a:solidFill>
            <a:ln w="12906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All</c:v>
                </c:pt>
                <c:pt idx="1">
                  <c:v>Genotype 1 or 4</c:v>
                </c:pt>
                <c:pt idx="2">
                  <c:v>Genotype 2 or 3 or 5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27</c:v>
                </c:pt>
                <c:pt idx="1">
                  <c:v>17</c:v>
                </c:pt>
                <c:pt idx="2">
                  <c:v>44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Interferon + Ribavirin</c:v>
                </c:pt>
              </c:strCache>
            </c:strRef>
          </c:tx>
          <c:spPr>
            <a:solidFill>
              <a:srgbClr val="85628D"/>
            </a:solidFill>
            <a:ln w="12906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All</c:v>
                </c:pt>
                <c:pt idx="1">
                  <c:v>Genotype 1 or 4</c:v>
                </c:pt>
                <c:pt idx="2">
                  <c:v>Genotype 2 or 3 or 5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20</c:v>
                </c:pt>
                <c:pt idx="1">
                  <c:v>6</c:v>
                </c:pt>
                <c:pt idx="2">
                  <c:v>43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77825552"/>
        <c:axId val="77824992"/>
      </c:barChart>
      <c:catAx>
        <c:axId val="77825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1"/>
            </a:pPr>
            <a:endParaRPr lang="en-US"/>
          </a:p>
        </c:txPr>
        <c:crossAx val="7782499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77824992"/>
        <c:scaling>
          <c:orientation val="minMax"/>
          <c:max val="80"/>
        </c:scaling>
        <c:delete val="0"/>
        <c:axPos val="l"/>
        <c:title>
          <c:tx>
            <c:rich>
              <a:bodyPr/>
              <a:lstStyle/>
              <a:p>
                <a:pPr>
                  <a:defRPr b="1"/>
                </a:pPr>
                <a:r>
                  <a:rPr lang="en-US" b="1" dirty="0" smtClean="0"/>
                  <a:t>Patients with SVR  </a:t>
                </a:r>
                <a:r>
                  <a:rPr lang="en-US" b="1" dirty="0"/>
                  <a:t>(%)</a:t>
                </a:r>
              </a:p>
            </c:rich>
          </c:tx>
          <c:layout>
            <c:manualLayout>
              <c:xMode val="edge"/>
              <c:yMode val="edge"/>
              <c:x val="1.7527597693013701E-2"/>
              <c:y val="0.17880554146889599"/>
            </c:manualLayout>
          </c:layout>
          <c:overlay val="0"/>
          <c:spPr>
            <a:noFill/>
            <a:ln w="2581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77825552"/>
        <c:crosses val="autoZero"/>
        <c:crossBetween val="between"/>
        <c:maj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50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61604946583855702"/>
          <c:y val="4.5747490851778698E-2"/>
          <c:w val="0.359162925073503"/>
          <c:h val="0.158409933344765"/>
        </c:manualLayout>
      </c:layout>
      <c:overlay val="0"/>
      <c:spPr>
        <a:solidFill>
          <a:schemeClr val="bg1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c:sp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8207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5568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6906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2800"/>
              </a:lnSpc>
              <a:spcBef>
                <a:spcPts val="1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86" r:id="rId3"/>
    <p:sldLayoutId id="2147483691" r:id="rId4"/>
    <p:sldLayoutId id="2147483695" r:id="rId5"/>
    <p:sldLayoutId id="2147483665" r:id="rId6"/>
    <p:sldLayoutId id="2147483689" r:id="rId7"/>
    <p:sldLayoutId id="2147483666" r:id="rId8"/>
    <p:sldLayoutId id="2147483668" r:id="rId9"/>
    <p:sldLayoutId id="2147483692" r:id="rId10"/>
    <p:sldLayoutId id="2147483694" r:id="rId11"/>
    <p:sldLayoutId id="2147483688" r:id="rId12"/>
    <p:sldLayoutId id="2147483687" r:id="rId13"/>
    <p:sldLayoutId id="2147483690" r:id="rId14"/>
    <p:sldLayoutId id="2147483693" r:id="rId15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4200"/>
              </a:lnSpc>
            </a:pPr>
            <a:r>
              <a:rPr lang="en-US" sz="2400" dirty="0" smtClean="0">
                <a:latin typeface="Arial" pitchFamily="-106" charset="0"/>
              </a:rPr>
              <a:t>Peginterferon alfa-2b + </a:t>
            </a:r>
            <a:r>
              <a:rPr lang="en-US" sz="2400" dirty="0">
                <a:latin typeface="Arial" pitchFamily="-106" charset="0"/>
              </a:rPr>
              <a:t>RBV </a:t>
            </a:r>
            <a:r>
              <a:rPr lang="en-US" sz="2400" i="1" dirty="0" smtClean="0">
                <a:latin typeface="Arial" pitchFamily="-106" charset="0"/>
              </a:rPr>
              <a:t>versus</a:t>
            </a:r>
            <a:r>
              <a:rPr lang="en-US" sz="2400" dirty="0" smtClean="0">
                <a:latin typeface="Arial" pitchFamily="-106" charset="0"/>
              </a:rPr>
              <a:t> Interferon alfa</a:t>
            </a:r>
            <a:r>
              <a:rPr lang="en-US" sz="2400" dirty="0">
                <a:latin typeface="Arial" pitchFamily="-106" charset="0"/>
              </a:rPr>
              <a:t>-</a:t>
            </a:r>
            <a:r>
              <a:rPr lang="en-US" sz="2400" dirty="0" smtClean="0">
                <a:latin typeface="Arial" pitchFamily="-106" charset="0"/>
              </a:rPr>
              <a:t>2b</a:t>
            </a:r>
            <a:br>
              <a:rPr lang="en-US" sz="2400" dirty="0" smtClean="0">
                <a:latin typeface="Arial" pitchFamily="-106" charset="0"/>
              </a:rPr>
            </a:br>
            <a:r>
              <a:rPr lang="en-US" dirty="0" smtClean="0">
                <a:latin typeface="Arial" pitchFamily="-106" charset="0"/>
              </a:rPr>
              <a:t>RIBAVIC STUDY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3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800" dirty="0" smtClean="0">
                <a:solidFill>
                  <a:schemeClr val="bg1"/>
                </a:solidFill>
              </a:rPr>
              <a:t>Treatment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Naïve, Chronic HCV and HIV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 smtClean="0">
                <a:latin typeface="Arial" pitchFamily="-106" charset="0"/>
              </a:rPr>
              <a:t>Carrat</a:t>
            </a:r>
            <a:r>
              <a:rPr lang="en-US" sz="1400" dirty="0" smtClean="0">
                <a:latin typeface="Arial" pitchFamily="-106" charset="0"/>
              </a:rPr>
              <a:t> F, </a:t>
            </a:r>
            <a:r>
              <a:rPr lang="en-US" sz="1400" dirty="0">
                <a:latin typeface="Arial" pitchFamily="-106" charset="0"/>
              </a:rPr>
              <a:t>et. al. </a:t>
            </a:r>
            <a:r>
              <a:rPr lang="en-US" sz="1400" dirty="0" smtClean="0">
                <a:latin typeface="Arial" pitchFamily="-106" charset="0"/>
              </a:rPr>
              <a:t>JAMA. 2004;292:2839-48. </a:t>
            </a:r>
            <a:endParaRPr lang="en-US" sz="1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81486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Peginterferon + RBV 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versus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 Interferon + RBV in HCV &amp; HIV</a:t>
            </a:r>
            <a:r>
              <a:rPr lang="en-US" sz="2400" dirty="0">
                <a:solidFill>
                  <a:srgbClr val="F0EADC"/>
                </a:solidFill>
                <a:latin typeface="Arial" pitchFamily="-106" charset="0"/>
              </a:rPr>
              <a:t/>
            </a:r>
            <a:br>
              <a:rPr lang="en-US" sz="2400" dirty="0">
                <a:solidFill>
                  <a:srgbClr val="F0EADC"/>
                </a:solidFill>
                <a:latin typeface="Arial" pitchFamily="-106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itchFamily="-106" charset="0"/>
              </a:rPr>
              <a:t>RIBAVIC Study: Design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304800" y="1524000"/>
            <a:ext cx="8515350" cy="4800600"/>
          </a:xfrm>
        </p:spPr>
        <p:txBody>
          <a:bodyPr>
            <a:noAutofit/>
          </a:bodyPr>
          <a:lstStyle/>
          <a:p>
            <a:pPr marL="4572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2000" b="1" dirty="0">
                <a:latin typeface="Arial" pitchFamily="-106" charset="0"/>
                <a:ea typeface="Arial" pitchFamily="-106" charset="0"/>
                <a:cs typeface="Arial" pitchFamily="-106" charset="0"/>
              </a:rPr>
              <a:t>Study</a:t>
            </a:r>
            <a:r>
              <a:rPr lang="en-US" sz="20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20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2000" dirty="0">
                <a:solidFill>
                  <a:schemeClr val="tx1"/>
                </a:solidFill>
                <a:latin typeface="Arial" pitchFamily="-106" charset="0"/>
              </a:rPr>
              <a:t>- R</a:t>
            </a:r>
            <a:r>
              <a:rPr lang="en-US" sz="2000" dirty="0" smtClean="0">
                <a:solidFill>
                  <a:schemeClr val="tx1"/>
                </a:solidFill>
                <a:latin typeface="Arial" pitchFamily="-106" charset="0"/>
              </a:rPr>
              <a:t>andomized, phase 3, open-label, parallel group trial</a:t>
            </a:r>
            <a:br>
              <a:rPr lang="en-US" sz="2000" dirty="0" smtClean="0">
                <a:solidFill>
                  <a:schemeClr val="tx1"/>
                </a:solidFill>
                <a:latin typeface="Arial" pitchFamily="-106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" pitchFamily="-106" charset="0"/>
              </a:rPr>
              <a:t>- Conducted </a:t>
            </a:r>
            <a:r>
              <a:rPr lang="en-US" sz="2000" dirty="0" smtClean="0">
                <a:latin typeface="Arial" pitchFamily="-106" charset="0"/>
              </a:rPr>
              <a:t>at 71 French centers</a:t>
            </a:r>
            <a:endParaRPr lang="en-US" sz="2000" dirty="0">
              <a:latin typeface="Arial" pitchFamily="-106" charset="0"/>
              <a:ea typeface="Arial" pitchFamily="-106" charset="0"/>
              <a:cs typeface="Arial" pitchFamily="-106" charset="0"/>
            </a:endParaRPr>
          </a:p>
          <a:p>
            <a:pPr marL="4572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2000" b="1" dirty="0">
                <a:latin typeface="Arial" pitchFamily="-106" charset="0"/>
                <a:ea typeface="Arial" pitchFamily="-106" charset="0"/>
                <a:cs typeface="Arial" pitchFamily="-106" charset="0"/>
              </a:rPr>
              <a:t>Subjects</a:t>
            </a:r>
            <a:r>
              <a:rPr lang="en-US" sz="20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20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2000" dirty="0">
                <a:solidFill>
                  <a:schemeClr val="tx1"/>
                </a:solidFill>
                <a:latin typeface="Arial" pitchFamily="-106" charset="0"/>
              </a:rPr>
              <a:t>- N = </a:t>
            </a:r>
            <a:r>
              <a:rPr lang="en-US" sz="2000" dirty="0" smtClean="0">
                <a:solidFill>
                  <a:schemeClr val="tx1"/>
                </a:solidFill>
                <a:latin typeface="Arial" pitchFamily="-106" charset="0"/>
              </a:rPr>
              <a:t>412 chronically infected with both HCV and HIV </a:t>
            </a:r>
            <a:r>
              <a:rPr lang="en-US" sz="2000" dirty="0">
                <a:solidFill>
                  <a:schemeClr val="tx1"/>
                </a:solidFill>
                <a:latin typeface="Arial" pitchFamily="-106" charset="0"/>
              </a:rPr>
              <a:t/>
            </a:r>
            <a:br>
              <a:rPr lang="en-US" sz="2000" dirty="0">
                <a:solidFill>
                  <a:schemeClr val="tx1"/>
                </a:solidFill>
                <a:latin typeface="Arial" pitchFamily="-106" charset="0"/>
              </a:rPr>
            </a:br>
            <a:r>
              <a:rPr lang="en-US" sz="2000" dirty="0">
                <a:solidFill>
                  <a:schemeClr val="tx1"/>
                </a:solidFill>
                <a:latin typeface="Arial" pitchFamily="-106" charset="0"/>
              </a:rPr>
              <a:t>- Treatment naïve; </a:t>
            </a:r>
            <a:r>
              <a:rPr lang="en-US" sz="2000" dirty="0" smtClean="0">
                <a:solidFill>
                  <a:schemeClr val="tx1"/>
                </a:solidFill>
                <a:latin typeface="Arial" pitchFamily="-106" charset="0"/>
              </a:rPr>
              <a:t>48% </a:t>
            </a:r>
            <a:r>
              <a:rPr lang="en-US" sz="2000" dirty="0">
                <a:solidFill>
                  <a:schemeClr val="tx1"/>
                </a:solidFill>
                <a:latin typeface="Arial" pitchFamily="-106" charset="0"/>
              </a:rPr>
              <a:t>genotype </a:t>
            </a:r>
            <a:r>
              <a:rPr lang="en-US" sz="2000" dirty="0" smtClean="0">
                <a:solidFill>
                  <a:schemeClr val="tx1"/>
                </a:solidFill>
                <a:latin typeface="Arial" pitchFamily="-106" charset="0"/>
              </a:rPr>
              <a:t>1</a:t>
            </a:r>
            <a:br>
              <a:rPr lang="en-US" sz="2000" dirty="0" smtClean="0">
                <a:solidFill>
                  <a:schemeClr val="tx1"/>
                </a:solidFill>
                <a:latin typeface="Arial" pitchFamily="-106" charset="0"/>
              </a:rPr>
            </a:br>
            <a:r>
              <a:rPr lang="en-US" sz="2000" dirty="0">
                <a:solidFill>
                  <a:schemeClr val="tx1"/>
                </a:solidFill>
                <a:latin typeface="Arial" pitchFamily="-106" charset="0"/>
              </a:rPr>
              <a:t>- </a:t>
            </a:r>
            <a:r>
              <a:rPr lang="en-US" sz="2000" dirty="0" smtClean="0">
                <a:solidFill>
                  <a:schemeClr val="tx1"/>
                </a:solidFill>
                <a:latin typeface="Arial" pitchFamily="-106" charset="0"/>
              </a:rPr>
              <a:t>CD4  </a:t>
            </a:r>
            <a:r>
              <a:rPr lang="en-US" sz="2000" dirty="0" smtClean="0">
                <a:latin typeface="Arial" pitchFamily="-106" charset="0"/>
              </a:rPr>
              <a:t>&gt;200 cells/mm</a:t>
            </a:r>
            <a:r>
              <a:rPr lang="en-US" sz="2000" baseline="30000" dirty="0" smtClean="0">
                <a:latin typeface="Arial" pitchFamily="-106" charset="0"/>
              </a:rPr>
              <a:t>3</a:t>
            </a:r>
            <a:r>
              <a:rPr lang="en-US" sz="2000" dirty="0" smtClean="0">
                <a:latin typeface="Arial" pitchFamily="-106" charset="0"/>
              </a:rPr>
              <a:t> </a:t>
            </a:r>
          </a:p>
          <a:p>
            <a:pPr marL="4572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2000" b="1" dirty="0" smtClean="0">
                <a:latin typeface="Arial" pitchFamily="-106" charset="0"/>
                <a:ea typeface="Arial" pitchFamily="-106" charset="0"/>
                <a:cs typeface="Arial" pitchFamily="-106" charset="0"/>
              </a:rPr>
              <a:t>Regimens </a:t>
            </a:r>
            <a:r>
              <a:rPr lang="en-US" sz="2000" b="1" dirty="0">
                <a:latin typeface="Arial" pitchFamily="-106" charset="0"/>
                <a:ea typeface="Arial" pitchFamily="-106" charset="0"/>
                <a:cs typeface="Arial" pitchFamily="-106" charset="0"/>
              </a:rPr>
              <a:t>(48 Week Treatment)</a:t>
            </a:r>
            <a:r>
              <a:rPr lang="en-US" sz="2000" dirty="0"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2000" dirty="0"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2000" dirty="0">
                <a:solidFill>
                  <a:schemeClr val="tx1"/>
                </a:solidFill>
                <a:latin typeface="Arial" pitchFamily="-106" charset="0"/>
              </a:rPr>
              <a:t>- Peginterferon alfa-</a:t>
            </a:r>
            <a:r>
              <a:rPr lang="en-US" sz="2000" dirty="0" smtClean="0">
                <a:solidFill>
                  <a:schemeClr val="tx1"/>
                </a:solidFill>
                <a:latin typeface="Arial" pitchFamily="-106" charset="0"/>
              </a:rPr>
              <a:t>2b 1.5 µg </a:t>
            </a:r>
            <a:r>
              <a:rPr lang="en-US" sz="2000" dirty="0">
                <a:solidFill>
                  <a:schemeClr val="tx1"/>
                </a:solidFill>
                <a:latin typeface="Arial" pitchFamily="-106" charset="0"/>
              </a:rPr>
              <a:t>1x/week </a:t>
            </a:r>
            <a:r>
              <a:rPr lang="en-US" sz="2000" dirty="0" smtClean="0">
                <a:solidFill>
                  <a:schemeClr val="tx1"/>
                </a:solidFill>
                <a:latin typeface="Arial" pitchFamily="-106" charset="0"/>
              </a:rPr>
              <a:t>+ Ribavirin 800 mg/day </a:t>
            </a:r>
            <a:r>
              <a:rPr lang="en-US" sz="2000" dirty="0">
                <a:solidFill>
                  <a:schemeClr val="tx1"/>
                </a:solidFill>
                <a:latin typeface="Arial" pitchFamily="-106" charset="0"/>
              </a:rPr>
              <a:t/>
            </a:r>
            <a:br>
              <a:rPr lang="en-US" sz="2000" dirty="0">
                <a:solidFill>
                  <a:schemeClr val="tx1"/>
                </a:solidFill>
                <a:latin typeface="Arial" pitchFamily="-106" charset="0"/>
              </a:rPr>
            </a:br>
            <a:r>
              <a:rPr lang="en-US" sz="2000" dirty="0">
                <a:solidFill>
                  <a:schemeClr val="tx1"/>
                </a:solidFill>
                <a:latin typeface="Arial" pitchFamily="-106" charset="0"/>
              </a:rPr>
              <a:t>- I</a:t>
            </a:r>
            <a:r>
              <a:rPr lang="en-US" sz="2000" dirty="0" smtClean="0">
                <a:solidFill>
                  <a:schemeClr val="tx1"/>
                </a:solidFill>
                <a:latin typeface="Arial" pitchFamily="-106" charset="0"/>
              </a:rPr>
              <a:t>nterferon </a:t>
            </a:r>
            <a:r>
              <a:rPr lang="en-US" sz="2000" dirty="0">
                <a:latin typeface="Arial" pitchFamily="-106" charset="0"/>
              </a:rPr>
              <a:t>alfa-</a:t>
            </a:r>
            <a:r>
              <a:rPr lang="en-US" sz="2000" dirty="0" smtClean="0">
                <a:latin typeface="Arial" pitchFamily="-106" charset="0"/>
              </a:rPr>
              <a:t>2b: </a:t>
            </a:r>
            <a:r>
              <a:rPr lang="en-US" sz="2000" dirty="0">
                <a:latin typeface="Arial" pitchFamily="-106" charset="0"/>
              </a:rPr>
              <a:t>3 million </a:t>
            </a:r>
            <a:r>
              <a:rPr lang="en-US" sz="2000" dirty="0" smtClean="0">
                <a:latin typeface="Arial" pitchFamily="-106" charset="0"/>
              </a:rPr>
              <a:t>IU </a:t>
            </a:r>
            <a:r>
              <a:rPr lang="en-US" sz="2000" dirty="0">
                <a:latin typeface="Arial" pitchFamily="-106" charset="0"/>
              </a:rPr>
              <a:t>3x/week + </a:t>
            </a:r>
            <a:r>
              <a:rPr lang="en-US" sz="2000" dirty="0" smtClean="0">
                <a:latin typeface="Arial" pitchFamily="-106" charset="0"/>
              </a:rPr>
              <a:t>Ribavirin 800 mg/day </a:t>
            </a:r>
          </a:p>
          <a:p>
            <a:pPr marL="4572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2000" b="1" dirty="0" smtClean="0">
                <a:latin typeface="Arial" pitchFamily="-106" charset="0"/>
                <a:ea typeface="Arial" pitchFamily="-106" charset="0"/>
                <a:cs typeface="Arial" pitchFamily="-106" charset="0"/>
              </a:rPr>
              <a:t>Primary </a:t>
            </a:r>
            <a:r>
              <a:rPr lang="en-US" sz="2000" b="1" dirty="0">
                <a:latin typeface="Arial" pitchFamily="-106" charset="0"/>
                <a:ea typeface="Arial" pitchFamily="-106" charset="0"/>
                <a:cs typeface="Arial" pitchFamily="-106" charset="0"/>
              </a:rPr>
              <a:t>Endpoint</a:t>
            </a:r>
            <a:r>
              <a:rPr lang="en-US" sz="20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20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2000" dirty="0">
                <a:solidFill>
                  <a:schemeClr val="tx1"/>
                </a:solidFill>
                <a:latin typeface="Arial" pitchFamily="-106" charset="0"/>
              </a:rPr>
              <a:t>- Undetectable </a:t>
            </a:r>
            <a:r>
              <a:rPr lang="en-US" sz="2000" dirty="0">
                <a:latin typeface="Arial" pitchFamily="-106" charset="0"/>
              </a:rPr>
              <a:t>serum HCV RNA 24 weeks after </a:t>
            </a:r>
            <a:r>
              <a:rPr lang="en-US" sz="2000" dirty="0" smtClean="0">
                <a:latin typeface="Arial" pitchFamily="-106" charset="0"/>
              </a:rPr>
              <a:t>stopping treatment</a:t>
            </a:r>
            <a:endParaRPr lang="en-US" sz="2000" dirty="0">
              <a:latin typeface="Arial" pitchFamily="-106" charset="0"/>
            </a:endParaRP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1200"/>
              </a:spcAft>
            </a:pPr>
            <a:endParaRPr lang="en-US" sz="2000" dirty="0"/>
          </a:p>
        </p:txBody>
      </p:sp>
      <p:sp>
        <p:nvSpPr>
          <p:cNvPr id="12" name="Text Placeholder 11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Arial" pitchFamily="-106" charset="0"/>
              </a:rPr>
              <a:t>Source: </a:t>
            </a:r>
            <a:r>
              <a:rPr lang="en-US" dirty="0" err="1">
                <a:latin typeface="Arial" pitchFamily="-106" charset="0"/>
              </a:rPr>
              <a:t>Carrat</a:t>
            </a:r>
            <a:r>
              <a:rPr lang="en-US" dirty="0">
                <a:latin typeface="Arial" pitchFamily="-106" charset="0"/>
              </a:rPr>
              <a:t> F, et. al. JAMA. 2004;292:2839-48</a:t>
            </a:r>
            <a:r>
              <a:rPr lang="en-US" dirty="0" smtClean="0">
                <a:latin typeface="Arial" pitchFamily="-106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6370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6075600" y="2989580"/>
            <a:ext cx="1572766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-11340" y="1681731"/>
            <a:ext cx="9162288" cy="3756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242579" y="2621280"/>
            <a:ext cx="3840265" cy="7315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Peginterferon alfa-2b</a:t>
            </a:r>
            <a:r>
              <a:rPr lang="en-US" sz="18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 +</a:t>
            </a:r>
            <a:r>
              <a:rPr lang="en-US" sz="18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Ribavirin</a:t>
            </a:r>
            <a:endParaRPr lang="en-US" sz="1800" dirty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2242579" y="3810000"/>
            <a:ext cx="3840265" cy="7315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Interferon alfa-2b</a:t>
            </a:r>
            <a:r>
              <a:rPr lang="en-US" sz="18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 +</a:t>
            </a:r>
            <a:r>
              <a:rPr lang="en-US" sz="18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Ribavirin</a:t>
            </a:r>
            <a:endParaRPr lang="en-US" sz="1800" dirty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30" name="Line 13"/>
          <p:cNvSpPr>
            <a:spLocks noChangeShapeType="1"/>
          </p:cNvSpPr>
          <p:nvPr/>
        </p:nvSpPr>
        <p:spPr bwMode="auto">
          <a:xfrm>
            <a:off x="2234755" y="2057400"/>
            <a:ext cx="0" cy="25603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3" name="Text Box 20"/>
          <p:cNvSpPr txBox="1">
            <a:spLocks noChangeArrowheads="1"/>
          </p:cNvSpPr>
          <p:nvPr/>
        </p:nvSpPr>
        <p:spPr bwMode="auto">
          <a:xfrm>
            <a:off x="5764440" y="1709851"/>
            <a:ext cx="548640" cy="31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48</a:t>
            </a:r>
            <a:endParaRPr lang="en-US" sz="1600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7726140" y="1709851"/>
            <a:ext cx="548640" cy="31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72</a:t>
            </a:r>
            <a:endParaRPr lang="en-US" sz="1600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35" name="Text Box 20"/>
          <p:cNvSpPr txBox="1">
            <a:spLocks noChangeArrowheads="1"/>
          </p:cNvSpPr>
          <p:nvPr/>
        </p:nvSpPr>
        <p:spPr bwMode="auto">
          <a:xfrm>
            <a:off x="1963980" y="1709851"/>
            <a:ext cx="548640" cy="31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0</a:t>
            </a:r>
            <a:endParaRPr lang="en-US" sz="1600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39" name="Line 13"/>
          <p:cNvSpPr>
            <a:spLocks noChangeShapeType="1"/>
          </p:cNvSpPr>
          <p:nvPr/>
        </p:nvSpPr>
        <p:spPr bwMode="auto">
          <a:xfrm>
            <a:off x="6064478" y="2057400"/>
            <a:ext cx="0" cy="25603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>
            <a:off x="8013018" y="2070100"/>
            <a:ext cx="0" cy="25603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5" name="Text Box 20"/>
          <p:cNvSpPr txBox="1">
            <a:spLocks noChangeArrowheads="1"/>
          </p:cNvSpPr>
          <p:nvPr/>
        </p:nvSpPr>
        <p:spPr bwMode="auto">
          <a:xfrm>
            <a:off x="918702" y="1732531"/>
            <a:ext cx="1189038" cy="31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Week</a:t>
            </a:r>
            <a:endParaRPr lang="en-US" sz="1600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Arial" pitchFamily="-106" charset="0"/>
              </a:rPr>
              <a:t>Source: </a:t>
            </a:r>
            <a:r>
              <a:rPr lang="en-US" dirty="0" err="1">
                <a:latin typeface="Arial" pitchFamily="-106" charset="0"/>
              </a:rPr>
              <a:t>Carrat</a:t>
            </a:r>
            <a:r>
              <a:rPr lang="en-US" dirty="0">
                <a:latin typeface="Arial" pitchFamily="-106" charset="0"/>
              </a:rPr>
              <a:t> F, et. al. JAMA. 2004;292:2839-48.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Peginterferon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+ RBV 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versus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Interferon + RBV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in HCV &amp;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HIV</a:t>
            </a:r>
            <a:r>
              <a:rPr lang="en-US" sz="2400" dirty="0">
                <a:solidFill>
                  <a:srgbClr val="F0EADC"/>
                </a:solidFill>
                <a:latin typeface="Arial" pitchFamily="-106" charset="0"/>
              </a:rPr>
              <a:t/>
            </a:r>
            <a:br>
              <a:rPr lang="en-US" sz="2400" dirty="0">
                <a:solidFill>
                  <a:srgbClr val="F0EADC"/>
                </a:solidFill>
                <a:latin typeface="Arial" pitchFamily="-106" charset="0"/>
              </a:rPr>
            </a:br>
            <a:r>
              <a:rPr lang="en-US" sz="2400" dirty="0" smtClean="0">
                <a:solidFill>
                  <a:srgbClr val="FFFFFF"/>
                </a:solidFill>
                <a:latin typeface="Arial" pitchFamily="-106" charset="0"/>
              </a:rPr>
              <a:t>RIBAVIC Study: Design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-12330" y="5181600"/>
            <a:ext cx="9180577" cy="1051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latin typeface="Arial" pitchFamily="-106" charset="0"/>
              </a:rPr>
              <a:t>Peginterferon </a:t>
            </a:r>
            <a:r>
              <a:rPr lang="en-US" sz="1400" dirty="0">
                <a:latin typeface="Arial" pitchFamily="-106" charset="0"/>
              </a:rPr>
              <a:t>alfa-</a:t>
            </a:r>
            <a:r>
              <a:rPr lang="en-US" sz="1400" dirty="0" smtClean="0">
                <a:latin typeface="Arial" pitchFamily="-106" charset="0"/>
              </a:rPr>
              <a:t>2b: 1.5 µg/kg </a:t>
            </a:r>
            <a:r>
              <a:rPr lang="en-US" sz="1400" dirty="0">
                <a:latin typeface="Arial" pitchFamily="-106" charset="0"/>
              </a:rPr>
              <a:t>1x/</a:t>
            </a:r>
            <a:r>
              <a:rPr lang="en-US" sz="1400" dirty="0" smtClean="0">
                <a:latin typeface="Arial" pitchFamily="-106" charset="0"/>
              </a:rPr>
              <a:t>week</a:t>
            </a:r>
            <a:br>
              <a:rPr lang="en-US" sz="1400" dirty="0" smtClean="0">
                <a:latin typeface="Arial" pitchFamily="-106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Standard </a:t>
            </a:r>
            <a:r>
              <a:rPr lang="en-US" sz="1400" dirty="0">
                <a:latin typeface="Arial" pitchFamily="-106" charset="0"/>
              </a:rPr>
              <a:t>Interferon alfa-2b 3 million units 3x/</a:t>
            </a:r>
            <a:r>
              <a:rPr lang="en-US" sz="1400" dirty="0" smtClean="0">
                <a:latin typeface="Arial" pitchFamily="-106" charset="0"/>
              </a:rPr>
              <a:t>week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(divided bid):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800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mg/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day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581900" y="2776060"/>
            <a:ext cx="8763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6075600" y="4182840"/>
            <a:ext cx="1572766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7581900" y="3969320"/>
            <a:ext cx="8763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27540" y="2771980"/>
            <a:ext cx="108306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N = 205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27540" y="3941200"/>
            <a:ext cx="108306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N = 207</a:t>
            </a: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7209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8757087"/>
              </p:ext>
            </p:extLst>
          </p:nvPr>
        </p:nvGraphicFramePr>
        <p:xfrm>
          <a:off x="439542" y="1905000"/>
          <a:ext cx="8228224" cy="4385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Peginterferon + RBV 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versus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 Interferon + RBV in HCV &amp; HIV</a:t>
            </a:r>
            <a:r>
              <a:rPr lang="en-US" sz="2400" dirty="0">
                <a:solidFill>
                  <a:srgbClr val="F0EADC"/>
                </a:solidFill>
                <a:latin typeface="Arial" pitchFamily="-106" charset="0"/>
              </a:rPr>
              <a:t/>
            </a:r>
            <a:br>
              <a:rPr lang="en-US" sz="2400" dirty="0">
                <a:solidFill>
                  <a:srgbClr val="F0EADC"/>
                </a:solidFill>
                <a:latin typeface="Arial" pitchFamily="-106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itchFamily="-106" charset="0"/>
              </a:rPr>
              <a:t>RIBAVIC Study: Design</a:t>
            </a:r>
            <a:endParaRPr lang="en-US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06" charset="0"/>
              </a:rPr>
              <a:t>RIBAVIC Study: SVR24 by Treatment Regimen and Genotype</a:t>
            </a:r>
            <a:endParaRPr lang="en-US" dirty="0">
              <a:solidFill>
                <a:schemeClr val="bg1"/>
              </a:solidFill>
              <a:latin typeface="Arial" pitchFamily="-10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Arial" pitchFamily="-106" charset="0"/>
              </a:rPr>
              <a:t>Source: </a:t>
            </a:r>
            <a:r>
              <a:rPr lang="en-US" dirty="0" err="1">
                <a:latin typeface="Arial" pitchFamily="-106" charset="0"/>
              </a:rPr>
              <a:t>Carrat</a:t>
            </a:r>
            <a:r>
              <a:rPr lang="en-US" dirty="0">
                <a:latin typeface="Arial" pitchFamily="-106" charset="0"/>
              </a:rPr>
              <a:t> F, et. al. JAMA. 2004;292:2839-48.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743200" y="5492547"/>
            <a:ext cx="73108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41/207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39944" y="5492547"/>
            <a:ext cx="73108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56/205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11658" y="5492547"/>
            <a:ext cx="73108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8</a:t>
            </a:r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/129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09588" y="5492547"/>
            <a:ext cx="73108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  <a:cs typeface="Arial"/>
              </a:rPr>
              <a:t>21/</a:t>
            </a:r>
            <a:r>
              <a:rPr lang="en-US" sz="1200" dirty="0" smtClean="0">
                <a:solidFill>
                  <a:schemeClr val="bg1"/>
                </a:solidFill>
                <a:cs typeface="Arial"/>
              </a:rPr>
              <a:t>125</a:t>
            </a:r>
            <a:endParaRPr lang="en-US" sz="12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98518" y="5492547"/>
            <a:ext cx="73108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33/76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53200" y="5492547"/>
            <a:ext cx="73108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35/80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286000" y="3688082"/>
            <a:ext cx="935735" cy="274318"/>
          </a:xfrm>
          <a:prstGeom prst="round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P = .047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572000" y="4297682"/>
            <a:ext cx="935735" cy="274318"/>
          </a:xfrm>
          <a:prstGeom prst="round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P = .006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912865" y="2971800"/>
            <a:ext cx="935735" cy="274318"/>
          </a:xfrm>
          <a:prstGeom prst="round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P = .88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7768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Arial" pitchFamily="-106" charset="0"/>
              </a:rPr>
              <a:t>Source: </a:t>
            </a:r>
            <a:r>
              <a:rPr lang="en-US" dirty="0" err="1">
                <a:latin typeface="Arial" pitchFamily="-106" charset="0"/>
              </a:rPr>
              <a:t>Carrat</a:t>
            </a:r>
            <a:r>
              <a:rPr lang="en-US" dirty="0">
                <a:latin typeface="Arial" pitchFamily="-106" charset="0"/>
              </a:rPr>
              <a:t> F, et. al. JAMA. 2004;292:2839-48.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Peginterferon + RBV 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versus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 Interferon + RBV in HCV &amp; HIV</a:t>
            </a:r>
            <a:r>
              <a:rPr lang="en-US" sz="2400" dirty="0">
                <a:solidFill>
                  <a:srgbClr val="F0EADC"/>
                </a:solidFill>
                <a:latin typeface="Arial" pitchFamily="-106" charset="0"/>
              </a:rPr>
              <a:t/>
            </a:r>
            <a:br>
              <a:rPr lang="en-US" sz="2400" dirty="0">
                <a:solidFill>
                  <a:srgbClr val="F0EADC"/>
                </a:solidFill>
                <a:latin typeface="Arial" pitchFamily="-106" charset="0"/>
              </a:rPr>
            </a:br>
            <a:r>
              <a:rPr lang="en-US" sz="2400" dirty="0" smtClean="0">
                <a:solidFill>
                  <a:srgbClr val="F3F3F3"/>
                </a:solidFill>
                <a:latin typeface="Arial" pitchFamily="-106" charset="0"/>
              </a:rPr>
              <a:t>RIBAVIC Study: Conclusions</a:t>
            </a:r>
            <a:endParaRPr lang="en-US" sz="24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715895"/>
              </p:ext>
            </p:extLst>
          </p:nvPr>
        </p:nvGraphicFramePr>
        <p:xfrm>
          <a:off x="0" y="2362200"/>
          <a:ext cx="9144000" cy="20086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“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In combination with ribavirin, treatment with peginterferon alfa-2b is more effective than standard interferon alfa-2b for HCV infection in HIV-infected patients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.”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77880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3511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53519</TotalTime>
  <Words>221</Words>
  <Application>Microsoft Office PowerPoint</Application>
  <PresentationFormat>On-screen Show (4:3)</PresentationFormat>
  <Paragraphs>45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ＭＳ Ｐゴシック</vt:lpstr>
      <vt:lpstr>Arial</vt:lpstr>
      <vt:lpstr>Geneva</vt:lpstr>
      <vt:lpstr>Myriad Pro</vt:lpstr>
      <vt:lpstr>Times New Roman</vt:lpstr>
      <vt:lpstr>AETC_Master_Template_061510</vt:lpstr>
      <vt:lpstr>Peginterferon alfa-2b + RBV versus Interferon alfa-2b RIBAVIC STUDY</vt:lpstr>
      <vt:lpstr>Peginterferon + RBV versus Interferon + RBV in HCV &amp; HIV RIBAVIC Study: Design</vt:lpstr>
      <vt:lpstr>Peginterferon + RBV versus Interferon + RBV in HCV &amp; HIV RIBAVIC Study: Design</vt:lpstr>
      <vt:lpstr>Peginterferon + RBV versus Interferon + RBV in HCV &amp; HIV RIBAVIC Study: Design</vt:lpstr>
      <vt:lpstr>Peginterferon + RBV versus Interferon + RBV in HCV &amp; HIV RIBAVIC Study: Conclusions</vt:lpstr>
      <vt:lpstr>PowerPoint Presentation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</cp:lastModifiedBy>
  <cp:revision>2530</cp:revision>
  <cp:lastPrinted>2011-04-18T21:48:04Z</cp:lastPrinted>
  <dcterms:created xsi:type="dcterms:W3CDTF">2010-11-28T05:36:22Z</dcterms:created>
  <dcterms:modified xsi:type="dcterms:W3CDTF">2014-02-15T19:11:59Z</dcterms:modified>
</cp:coreProperties>
</file>