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600" r:id="rId2"/>
    <p:sldId id="601" r:id="rId3"/>
    <p:sldId id="602" r:id="rId4"/>
    <p:sldId id="603" r:id="rId5"/>
    <p:sldId id="604" r:id="rId6"/>
    <p:sldId id="607" r:id="rId7"/>
    <p:sldId id="609" r:id="rId8"/>
    <p:sldId id="622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3EE"/>
    <a:srgbClr val="114B6A"/>
    <a:srgbClr val="A7A07F"/>
    <a:srgbClr val="676C81"/>
    <a:srgbClr val="676C73"/>
    <a:srgbClr val="7E785F"/>
    <a:srgbClr val="737373"/>
    <a:srgbClr val="EEEEF2"/>
    <a:srgbClr val="454545"/>
    <a:srgbClr val="725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84538" autoAdjust="0"/>
  </p:normalViewPr>
  <p:slideViewPr>
    <p:cSldViewPr showGuides="1">
      <p:cViewPr varScale="1">
        <p:scale>
          <a:sx n="78" d="100"/>
          <a:sy n="78" d="100"/>
        </p:scale>
        <p:origin x="1206" y="5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512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1612715077301"/>
          <c:y val="8.5648421341384798E-2"/>
          <c:w val="0.87738140371342499"/>
          <c:h val="0.83533206990216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Weight-Based Ribavirin</c:v>
                </c:pt>
              </c:strCache>
            </c:strRef>
          </c:tx>
          <c:spPr>
            <a:solidFill>
              <a:srgbClr val="676C81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</c:v>
                </c:pt>
                <c:pt idx="2">
                  <c:v>GT-2,3 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44.2</c:v>
                </c:pt>
                <c:pt idx="1">
                  <c:v>34</c:v>
                </c:pt>
                <c:pt idx="2">
                  <c:v>61.8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Flat Dose Ribavirin</c:v>
                </c:pt>
              </c:strCache>
            </c:strRef>
          </c:tx>
          <c:spPr>
            <a:solidFill>
              <a:srgbClr val="7E785F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GT-1</c:v>
                </c:pt>
                <c:pt idx="2">
                  <c:v>GT-2,3 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40.5</c:v>
                </c:pt>
                <c:pt idx="1">
                  <c:v>28.9</c:v>
                </c:pt>
                <c:pt idx="2">
                  <c:v>59.7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402603168"/>
        <c:axId val="402603728"/>
      </c:barChart>
      <c:catAx>
        <c:axId val="40260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402603728"/>
        <c:crossesAt val="0"/>
        <c:auto val="1"/>
        <c:lblAlgn val="ctr"/>
        <c:lblOffset val="1"/>
        <c:tickLblSkip val="1"/>
        <c:tickMarkSkip val="1"/>
        <c:noMultiLvlLbl val="0"/>
      </c:catAx>
      <c:valAx>
        <c:axId val="402603728"/>
        <c:scaling>
          <c:orientation val="minMax"/>
          <c:max val="8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24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0.13605299120139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026031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336092340730136"/>
          <c:y val="0"/>
          <c:w val="0.65784705320925796"/>
          <c:h val="8.0726462290953996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23644040735"/>
          <c:y val="3.5499843956983301E-2"/>
          <c:w val="0.87943872795228895"/>
          <c:h val="0.86664538422911397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45.2</c:v>
                </c:pt>
                <c:pt idx="1">
                  <c:v>43.8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388">
                <a:noFill/>
              </a:ln>
            </c:spPr>
            <c:txPr>
              <a:bodyPr/>
              <a:lstStyle/>
              <a:p>
                <a:pPr>
                  <a:defRPr sz="1599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</c:v>
                </c:pt>
                <c:pt idx="1">
                  <c:v>38.799999999999997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47.3</c:v>
                </c:pt>
                <c:pt idx="1">
                  <c:v>33.5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478512"/>
        <c:axId val="214479072"/>
      </c:barChart>
      <c:catAx>
        <c:axId val="21447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4790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1447907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4900567267687901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4478512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947798017900104"/>
          <c:y val="5.4761526365964597E-2"/>
          <c:w val="0.20464245885378801"/>
          <c:h val="0.2112213497294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African American Genotype 1</a:t>
            </a:r>
          </a:p>
        </c:rich>
      </c:tx>
      <c:layout>
        <c:manualLayout>
          <c:xMode val="edge"/>
          <c:yMode val="edge"/>
          <c:x val="0.2744680241401000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5523644040735"/>
          <c:y val="8.8229235841316297E-2"/>
          <c:w val="0.87943872795228895"/>
          <c:h val="0.81391599234478096"/>
        </c:manualLayout>
      </c:layout>
      <c:barChart>
        <c:barDir val="col"/>
        <c:grouping val="clustered"/>
        <c:varyColors val="0"/>
        <c:ser>
          <c:idx val="0"/>
          <c:order val="0"/>
          <c:tx>
            <c:v>65-85 kg</c:v>
          </c:tx>
          <c:spPr>
            <a:solidFill>
              <a:srgbClr val="3C7EB7"/>
            </a:solidFill>
            <a:ln w="12700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13.1</c:v>
                </c:pt>
                <c:pt idx="1">
                  <c:v>11.7</c:v>
                </c:pt>
              </c:numCache>
            </c:numRef>
          </c:val>
        </c:ser>
        <c:ser>
          <c:idx val="1"/>
          <c:order val="1"/>
          <c:tx>
            <c:v>&gt;85-105 kg</c:v>
          </c:tx>
          <c:spPr>
            <a:solidFill>
              <a:srgbClr val="85628D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22.2</c:v>
                </c:pt>
                <c:pt idx="1">
                  <c:v>9.9</c:v>
                </c:pt>
              </c:numCache>
            </c:numRef>
          </c:val>
        </c:ser>
        <c:ser>
          <c:idx val="2"/>
          <c:order val="2"/>
          <c:tx>
            <c:v>&gt;105 kg</c:v>
          </c:tx>
          <c:spPr>
            <a:solidFill>
              <a:srgbClr val="A6714D"/>
            </a:solidFill>
            <a:ln w="12700">
              <a:solidFill>
                <a:schemeClr val="tx1"/>
              </a:solidFill>
            </a:ln>
            <a:effectLst>
              <a:outerShdw blurRad="38100" dist="38100" dir="27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Weight-Based Ribavirin</c:v>
                </c:pt>
                <c:pt idx="1">
                  <c:v>Flat-Dose Ribavirin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31.3</c:v>
                </c:pt>
                <c:pt idx="1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9425776"/>
        <c:axId val="399426336"/>
      </c:barChart>
      <c:catAx>
        <c:axId val="39942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942633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99426336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Patients with SVR (%)</a:t>
                </a:r>
              </a:p>
            </c:rich>
          </c:tx>
          <c:layout>
            <c:manualLayout>
              <c:xMode val="edge"/>
              <c:yMode val="edge"/>
              <c:x val="5.5371591914719102E-3"/>
              <c:y val="0.257793904657600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9425776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76135503953633499"/>
          <c:y val="0.104561507590057"/>
          <c:w val="0.20464245885378801"/>
          <c:h val="0.2112213497294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37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79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2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64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6" r:id="rId3"/>
    <p:sldLayoutId id="2147483691" r:id="rId4"/>
    <p:sldLayoutId id="2147483695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2000"/>
              </a:spcBef>
            </a:pPr>
            <a:r>
              <a:rPr lang="en-US" sz="2400" dirty="0" smtClean="0">
                <a:latin typeface="Arial" pitchFamily="-106" charset="0"/>
              </a:rPr>
              <a:t>Peginterferon alfa-2b + Ribavirin in </a:t>
            </a:r>
            <a:r>
              <a:rPr lang="en-US" sz="2400" dirty="0">
                <a:latin typeface="Arial" pitchFamily="-106" charset="0"/>
              </a:rPr>
              <a:t>GT 1-</a:t>
            </a:r>
            <a:r>
              <a:rPr lang="en-US" sz="2400" dirty="0" smtClean="0">
                <a:latin typeface="Arial" pitchFamily="-106" charset="0"/>
              </a:rPr>
              <a:t>6 </a:t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1800" dirty="0" smtClean="0">
                <a:latin typeface="Arial" pitchFamily="-106" charset="0"/>
              </a:rPr>
              <a:t>(</a:t>
            </a:r>
            <a:r>
              <a:rPr lang="en-US" sz="1800" dirty="0">
                <a:latin typeface="Arial" pitchFamily="-106" charset="0"/>
              </a:rPr>
              <a:t>Flat versus Weight-Based Ribavirin Dosing)</a:t>
            </a:r>
            <a:br>
              <a:rPr lang="en-US" sz="1800" dirty="0">
                <a:latin typeface="Arial" pitchFamily="-106" charset="0"/>
              </a:rPr>
            </a:br>
            <a:r>
              <a:rPr lang="en-US" sz="2400" dirty="0" smtClean="0">
                <a:latin typeface="Arial" pitchFamily="-106" charset="0"/>
              </a:rPr>
              <a:t/>
            </a:r>
            <a:br>
              <a:rPr lang="en-US" sz="2400" dirty="0" smtClean="0">
                <a:latin typeface="Arial" pitchFamily="-106" charset="0"/>
              </a:rPr>
            </a:br>
            <a:r>
              <a:rPr lang="en-US" sz="2800" dirty="0" smtClean="0">
                <a:latin typeface="Arial" pitchFamily="-106" charset="0"/>
              </a:rPr>
              <a:t>WINR </a:t>
            </a:r>
            <a:r>
              <a:rPr lang="en-US" sz="2800" dirty="0">
                <a:latin typeface="Arial" pitchFamily="-106" charset="0"/>
              </a:rPr>
              <a:t>Study</a:t>
            </a:r>
            <a:endParaRPr lang="en-US"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 pitchFamily="-112" charset="0"/>
              </a:rPr>
              <a:t>Jacobson IM, et. al. Hepatology. 2007;46:971-81.</a:t>
            </a:r>
          </a:p>
        </p:txBody>
      </p:sp>
    </p:spTree>
    <p:extLst>
      <p:ext uri="{BB962C8B-B14F-4D97-AF65-F5344CB8AC3E}">
        <p14:creationId xmlns:p14="http://schemas.microsoft.com/office/powerpoint/2010/main" val="1584786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3"/>
          <p:cNvSpPr>
            <a:spLocks/>
          </p:cNvSpPr>
          <p:nvPr/>
        </p:nvSpPr>
        <p:spPr bwMode="auto">
          <a:xfrm>
            <a:off x="381000" y="5892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*Weight-based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ribavirin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dosing:  &lt; 65 kg: 800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65-85 kg: 1000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&gt;85-105 kg: 1200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; &gt;105 kg: 1400 mg/</a:t>
            </a:r>
            <a:r>
              <a:rPr lang="en-US" sz="1200" dirty="0" err="1" smtClean="0">
                <a:solidFill>
                  <a:schemeClr val="tx1"/>
                </a:solidFill>
                <a:latin typeface="Arial" pitchFamily="-106" charset="0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Arial" pitchFamily="-106" charset="0"/>
              </a:rPr>
              <a:t> </a:t>
            </a:r>
            <a:endParaRPr lang="en-US" sz="12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42012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4800" y="13716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Prospective</a:t>
            </a:r>
            <a:r>
              <a:rPr lang="en-US" sz="1800" dirty="0">
                <a:latin typeface="Arial" pitchFamily="-106" charset="0"/>
              </a:rPr>
              <a:t>, randomized, open-label trial </a:t>
            </a:r>
            <a:endParaRPr lang="en-US" sz="18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N = 5027 with chronic hepatitis C (4913 analyzed)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Treatment </a:t>
            </a:r>
            <a:r>
              <a:rPr lang="en-US" sz="1800" dirty="0">
                <a:latin typeface="Arial" pitchFamily="-106" charset="0"/>
              </a:rPr>
              <a:t>naïve adult patients (Age 18-70</a:t>
            </a:r>
            <a:r>
              <a:rPr lang="en-US" sz="1800" dirty="0" smtClean="0">
                <a:latin typeface="Arial" pitchFamily="-106" charset="0"/>
              </a:rPr>
              <a:t>)</a:t>
            </a:r>
            <a:endParaRPr lang="en-US" sz="1800" dirty="0">
              <a:latin typeface="Arial" pitchFamily="-106" charset="0"/>
            </a:endParaRP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Treatment </a:t>
            </a: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Regimens 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Peginterferon alfa-2b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1.5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µg/kg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wk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+ </a:t>
            </a:r>
            <a:r>
              <a:rPr lang="en-US" sz="1800" dirty="0" err="1" smtClean="0">
                <a:solidFill>
                  <a:schemeClr val="tx1"/>
                </a:solidFill>
                <a:latin typeface="Arial" pitchFamily="-106" charset="0"/>
              </a:rPr>
              <a:t>Wt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-based* Ribavirin: 800-1400 mg/d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Peginterferon </a:t>
            </a:r>
            <a:r>
              <a:rPr lang="en-US" sz="1800" dirty="0">
                <a:latin typeface="Arial" pitchFamily="-106" charset="0"/>
              </a:rPr>
              <a:t>alfa-2b</a:t>
            </a:r>
            <a:r>
              <a:rPr lang="en-US" sz="1800" dirty="0" smtClean="0">
                <a:latin typeface="Arial" pitchFamily="-106" charset="0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1.5 </a:t>
            </a:r>
            <a:r>
              <a:rPr lang="en-US" sz="1800" dirty="0">
                <a:latin typeface="Arial" pitchFamily="-106" charset="0"/>
              </a:rPr>
              <a:t>µg/kg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wk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>
                <a:latin typeface="Arial" pitchFamily="-106" charset="0"/>
              </a:rPr>
              <a:t>+ Flat-dose Ribavirin: 800 mg/d </a:t>
            </a: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Treatment Duration</a:t>
            </a:r>
            <a: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Genotypes 1,4,5,6: duration of 48 </a:t>
            </a:r>
            <a:r>
              <a:rPr lang="en-US" sz="1800" dirty="0" smtClean="0">
                <a:solidFill>
                  <a:schemeClr val="tx1"/>
                </a:solidFill>
                <a:latin typeface="Arial" pitchFamily="-106" charset="0"/>
              </a:rPr>
              <a:t>weeks</a:t>
            </a: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Genotypes </a:t>
            </a:r>
            <a:r>
              <a:rPr lang="en-US" sz="1800" dirty="0">
                <a:latin typeface="Arial" pitchFamily="-106" charset="0"/>
              </a:rPr>
              <a:t>2,3: duration of 24 or 48 weeks</a:t>
            </a:r>
          </a:p>
          <a:p>
            <a:pPr marL="457200">
              <a:lnSpc>
                <a:spcPts val="2000"/>
              </a:lnSpc>
              <a:spcBef>
                <a:spcPts val="1200"/>
              </a:spcBef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Primary Endpoint</a:t>
            </a:r>
            <a: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8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Undetectable serum HCV RNA at end of treatment (ETR) </a:t>
            </a:r>
            <a:br>
              <a:rPr lang="en-US" sz="1800" dirty="0">
                <a:solidFill>
                  <a:schemeClr val="tx1"/>
                </a:solidFill>
                <a:latin typeface="Arial" pitchFamily="-106" charset="0"/>
              </a:rPr>
            </a:br>
            <a:r>
              <a:rPr lang="en-US" sz="1800" dirty="0">
                <a:solidFill>
                  <a:schemeClr val="tx1"/>
                </a:solidFill>
                <a:latin typeface="Arial" pitchFamily="-106" charset="0"/>
              </a:rPr>
              <a:t>- Undetectable </a:t>
            </a:r>
            <a:r>
              <a:rPr lang="en-US" sz="1800" dirty="0">
                <a:latin typeface="Arial" pitchFamily="-106" charset="0"/>
              </a:rPr>
              <a:t>serum HCV RNA 24 weeks after cessation of treatment (SVR)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</p:spTree>
    <p:extLst>
      <p:ext uri="{BB962C8B-B14F-4D97-AF65-F5344CB8AC3E}">
        <p14:creationId xmlns:p14="http://schemas.microsoft.com/office/powerpoint/2010/main" val="3206127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14300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516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3582905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139820" y="2175780"/>
            <a:ext cx="4937730" cy="585216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(weight-based)</a:t>
            </a:r>
            <a: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2111)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39820" y="3711120"/>
            <a:ext cx="2462784" cy="585216"/>
          </a:xfrm>
          <a:prstGeom prst="rect">
            <a:avLst/>
          </a:prstGeom>
          <a:solidFill>
            <a:schemeClr val="accent4">
              <a:lumMod val="60000"/>
              <a:lumOff val="40000"/>
              <a:alpha val="7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RBV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(weight-based)</a:t>
            </a:r>
            <a: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333)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12700" y="1484552"/>
            <a:ext cx="9170988" cy="365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1400" dirty="0">
              <a:solidFill>
                <a:srgbClr val="000000"/>
              </a:solidFill>
              <a:latin typeface="Arial" pitchFamily="-107" charset="0"/>
              <a:ea typeface="Arial" pitchFamily="-107" charset="0"/>
              <a:cs typeface="Arial" pitchFamily="-107" charset="0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9120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830262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86586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-15240" y="1538977"/>
            <a:ext cx="1051878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3310620" y="1538977"/>
            <a:ext cx="548640" cy="2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24</a:t>
            </a:r>
            <a:endParaRPr lang="en-US" sz="1400" b="1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</a:t>
            </a:r>
            <a:r>
              <a:rPr lang="en-US" dirty="0" smtClean="0">
                <a:latin typeface="Arial" pitchFamily="-112" charset="0"/>
              </a:rPr>
              <a:t>.</a:t>
            </a:r>
            <a:endParaRPr lang="en-US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</a:t>
            </a:r>
            <a:r>
              <a:rPr lang="en-US" sz="2400" dirty="0" smtClean="0">
                <a:solidFill>
                  <a:srgbClr val="F0EADC"/>
                </a:solidFill>
                <a:cs typeface="Arial"/>
              </a:rPr>
              <a:t>) 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-R Study: Design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073319" y="31582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172900" y="295230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673" y="2501919"/>
            <a:ext cx="954023" cy="58826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</a:t>
            </a:r>
            <a:r>
              <a:rPr lang="en-US" sz="1600" b="1" dirty="0">
                <a:latin typeface="Arial"/>
                <a:cs typeface="Arial"/>
              </a:rPr>
              <a:t/>
            </a:r>
            <a:br>
              <a:rPr lang="en-US" sz="1600" b="1" dirty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1-6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5089805"/>
            <a:ext cx="9180577" cy="12801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2b: 180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µg once weekly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(in 2 divided doses):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- </a:t>
            </a:r>
            <a:r>
              <a:rPr lang="en-US" sz="1400" dirty="0" smtClean="0">
                <a:latin typeface="Arial" pitchFamily="-106" charset="0"/>
              </a:rPr>
              <a:t>800 </a:t>
            </a:r>
            <a:r>
              <a:rPr lang="en-US" sz="1400" dirty="0">
                <a:latin typeface="Arial" pitchFamily="-106" charset="0"/>
              </a:rPr>
              <a:t>mg/</a:t>
            </a:r>
            <a:r>
              <a:rPr lang="en-US" sz="1400" dirty="0" smtClean="0">
                <a:latin typeface="Arial" pitchFamily="-106" charset="0"/>
              </a:rPr>
              <a:t>d if &lt; </a:t>
            </a:r>
            <a:r>
              <a:rPr lang="en-US" sz="1400" dirty="0">
                <a:latin typeface="Arial" pitchFamily="-106" charset="0"/>
              </a:rPr>
              <a:t>65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1000 mg/</a:t>
            </a:r>
            <a:r>
              <a:rPr lang="en-US" sz="1400" dirty="0" smtClean="0">
                <a:latin typeface="Arial" pitchFamily="-106" charset="0"/>
              </a:rPr>
              <a:t>d if 65</a:t>
            </a:r>
            <a:r>
              <a:rPr lang="en-US" sz="1400" dirty="0">
                <a:latin typeface="Arial" pitchFamily="-106" charset="0"/>
              </a:rPr>
              <a:t>-85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1200 mg/</a:t>
            </a:r>
            <a:r>
              <a:rPr lang="en-US" sz="1400" dirty="0" smtClean="0">
                <a:latin typeface="Arial" pitchFamily="-106" charset="0"/>
              </a:rPr>
              <a:t>d if &gt;</a:t>
            </a:r>
            <a:r>
              <a:rPr lang="en-US" sz="1400" dirty="0">
                <a:latin typeface="Arial" pitchFamily="-106" charset="0"/>
              </a:rPr>
              <a:t>85-105 </a:t>
            </a:r>
            <a:r>
              <a:rPr lang="en-US" sz="1400" dirty="0" smtClean="0">
                <a:latin typeface="Arial" pitchFamily="-106" charset="0"/>
              </a:rPr>
              <a:t>kg; </a:t>
            </a:r>
            <a:r>
              <a:rPr lang="en-US" sz="1400" dirty="0">
                <a:latin typeface="Arial" pitchFamily="-106" charset="0"/>
              </a:rPr>
              <a:t>1400 mg/</a:t>
            </a:r>
            <a:r>
              <a:rPr lang="en-US" sz="1400" dirty="0" smtClean="0">
                <a:latin typeface="Arial" pitchFamily="-106" charset="0"/>
              </a:rPr>
              <a:t>d if &gt;</a:t>
            </a:r>
            <a:r>
              <a:rPr lang="en-US" sz="1400" dirty="0">
                <a:latin typeface="Arial" pitchFamily="-106" charset="0"/>
              </a:rPr>
              <a:t>105 </a:t>
            </a:r>
            <a:r>
              <a:rPr lang="en-US" sz="1400" dirty="0" smtClean="0">
                <a:latin typeface="Arial" pitchFamily="-106" charset="0"/>
              </a:rPr>
              <a:t>kg </a:t>
            </a:r>
            <a:r>
              <a:rPr lang="en-US" sz="14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  <a:t/>
            </a:r>
            <a:br>
              <a:rPr lang="en-US" sz="1400" dirty="0" smtClean="0">
                <a:latin typeface="Arial" pitchFamily="-107" charset="0"/>
                <a:ea typeface="Arial" pitchFamily="-107" charset="0"/>
                <a:cs typeface="Arial" pitchFamily="-107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Flat-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dose Ribavirin (in 2 divided doses): 800 mg/day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3673" y="4025919"/>
            <a:ext cx="954023" cy="588261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</a:t>
            </a:r>
            <a:br>
              <a:rPr lang="en-US" sz="1600" b="1" dirty="0" smtClean="0">
                <a:latin typeface="Arial"/>
                <a:cs typeface="Arial"/>
              </a:rPr>
            </a:br>
            <a:r>
              <a:rPr lang="en-US" sz="1600" b="1" dirty="0" smtClean="0">
                <a:latin typeface="Arial"/>
                <a:cs typeface="Arial"/>
              </a:rPr>
              <a:t>2, 3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139820" y="4388760"/>
            <a:ext cx="2468880" cy="585216"/>
          </a:xfrm>
          <a:prstGeom prst="rect">
            <a:avLst/>
          </a:prstGeom>
          <a:solidFill>
            <a:srgbClr val="B98F93">
              <a:alpha val="7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(flat dose)</a:t>
            </a:r>
            <a: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(n = 335)</a:t>
            </a:r>
            <a:endParaRPr lang="en-US" sz="14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1139820" y="2861580"/>
            <a:ext cx="4937730" cy="585216"/>
          </a:xfrm>
          <a:prstGeom prst="rect">
            <a:avLst/>
          </a:prstGeom>
          <a:solidFill>
            <a:srgbClr val="87A39F">
              <a:alpha val="7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 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6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 </a:t>
            </a:r>
            <a:r>
              <a:rPr lang="en-US" sz="12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(flat dose)</a:t>
            </a:r>
            <a: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(</a:t>
            </a:r>
            <a:r>
              <a:rPr lang="en-US" sz="14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n = 2144</a:t>
            </a:r>
            <a:r>
              <a:rPr lang="en-US" sz="16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)</a:t>
            </a:r>
            <a:endParaRPr lang="en-US" sz="16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579760" y="183696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073319" y="24724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900" y="227784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615420" y="403362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715001" y="382770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615420" y="4648200"/>
            <a:ext cx="214883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715001" y="44422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933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 </a:t>
            </a:r>
            <a:r>
              <a:rPr lang="en-US" sz="2400" dirty="0">
                <a:solidFill>
                  <a:srgbClr val="FFFFFF"/>
                </a:solidFill>
                <a:cs typeface="Arial"/>
              </a:rPr>
              <a:t>WIN-R Study: </a:t>
            </a:r>
            <a:r>
              <a:rPr lang="en-US" sz="2400" dirty="0" smtClean="0">
                <a:solidFill>
                  <a:srgbClr val="FFFFFF"/>
                </a:solidFill>
                <a:cs typeface="Arial"/>
              </a:rPr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SVR 24, by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Genotype and Treatment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Regimen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Hepatology. 2007;46:971-81. 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959837"/>
              </p:ext>
            </p:extLst>
          </p:nvPr>
        </p:nvGraphicFramePr>
        <p:xfrm>
          <a:off x="381000" y="1828800"/>
          <a:ext cx="8382000" cy="438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01501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938/2121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6780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852/2102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3016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447/1313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09635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377/1305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95380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479/775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3339" y="5497740"/>
            <a:ext cx="83528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462/777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33600" y="29718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.008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08130" y="325554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.005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89065" y="2362200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.252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47920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16065"/>
              </p:ext>
            </p:extLst>
          </p:nvPr>
        </p:nvGraphicFramePr>
        <p:xfrm>
          <a:off x="663317" y="18288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2743200" y="34594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.973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34594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.001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Peginterferon alfa-2b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+ Ribavirin (weight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-based or 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flat</a:t>
            </a:r>
            <a:r>
              <a:rPr lang="en-US" sz="2400" dirty="0">
                <a:solidFill>
                  <a:srgbClr val="F0EADC"/>
                </a:solidFill>
                <a:latin typeface="Arial"/>
                <a:cs typeface="Arial"/>
              </a:rPr>
              <a:t>-</a:t>
            </a:r>
            <a:r>
              <a:rPr lang="en-US" sz="2400" dirty="0" smtClean="0">
                <a:solidFill>
                  <a:srgbClr val="F0EADC"/>
                </a:solidFill>
                <a:latin typeface="Arial"/>
                <a:cs typeface="Arial"/>
              </a:rPr>
              <a:t>dose)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All Treated: SVR24 by </a:t>
            </a:r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</p:spTree>
    <p:extLst>
      <p:ext uri="{BB962C8B-B14F-4D97-AF65-F5344CB8AC3E}">
        <p14:creationId xmlns:p14="http://schemas.microsoft.com/office/powerpoint/2010/main" val="1759887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F0EADC"/>
                </a:solidFill>
                <a:cs typeface="Arial"/>
              </a:rPr>
              <a:t>Peginterferon alfa-2b + Ribavirin (weight-based or flat-dose) </a:t>
            </a:r>
            <a:r>
              <a:rPr lang="en-US" sz="2400" dirty="0" smtClean="0">
                <a:solidFill>
                  <a:srgbClr val="F0EADC"/>
                </a:solidFill>
                <a:cs typeface="Arial"/>
              </a:rPr>
              <a:t/>
            </a:r>
            <a:br>
              <a:rPr lang="en-US" sz="2400" dirty="0" smtClean="0">
                <a:solidFill>
                  <a:srgbClr val="F0EADC"/>
                </a:solidFill>
                <a:cs typeface="Arial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WIN</a:t>
            </a: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-R Study: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Sustained Virologic Response (SVR) by Weight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Distribution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892124"/>
              </p:ext>
            </p:extLst>
          </p:nvPr>
        </p:nvGraphicFramePr>
        <p:xfrm>
          <a:off x="663317" y="1917700"/>
          <a:ext cx="7817366" cy="433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2743200" y="40055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.036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2200" y="4005582"/>
            <a:ext cx="935735" cy="274318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P = .446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28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Jacobson IM, et. al. </a:t>
            </a:r>
            <a:r>
              <a:rPr lang="en-US" dirty="0" err="1">
                <a:latin typeface="Arial" pitchFamily="-112" charset="0"/>
              </a:rPr>
              <a:t>Hepatology</a:t>
            </a:r>
            <a:r>
              <a:rPr lang="en-US" dirty="0">
                <a:latin typeface="Arial" pitchFamily="-112" charset="0"/>
              </a:rPr>
              <a:t>. 2007;46:971-81.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rgbClr val="F0EADC"/>
                </a:solidFill>
              </a:rPr>
              <a:t>Peginterferon alfa-2b and Weight-based or Flat-dose Ribavirin 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/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chemeClr val="bg1"/>
                </a:solidFill>
                <a:latin typeface="Arial" pitchFamily="-106" charset="0"/>
              </a:rPr>
              <a:t>WIN-R </a:t>
            </a:r>
            <a:r>
              <a:rPr lang="en-US" sz="2400" dirty="0" smtClean="0">
                <a:solidFill>
                  <a:schemeClr val="bg1"/>
                </a:solidFill>
                <a:latin typeface="Arial" pitchFamily="-106" charset="0"/>
              </a:rPr>
              <a:t>Study: Conclusions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993856"/>
              </p:ext>
            </p:extLst>
          </p:nvPr>
        </p:nvGraphicFramePr>
        <p:xfrm>
          <a:off x="0" y="2362200"/>
          <a:ext cx="9144000" cy="3210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Peginterferon alfa-2b plus weight-based ribavirin is more effective than flat-dose ribavirin, particularly in genotype 1 patients, providing equivalent efficacy across all weight groups. Ribavirin 1400 mg/day is appropriate for patients 105 to 125 kg. For genotype 2/3 patients, 24 weeks of treatment with flat-dose ribavirin is adequate; no evidence of additional benefit of extending treatment to 48 weeks was demonstrated.”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46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53515</TotalTime>
  <Words>399</Words>
  <Application>Microsoft Office PowerPoint</Application>
  <PresentationFormat>On-screen Show (4:3)</PresentationFormat>
  <Paragraphs>67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alfa-2b + Ribavirin in GT 1-6  (Flat versus Weight-Based Ribavirin Dosing)  WINR Study</vt:lpstr>
      <vt:lpstr>Peginterferon alfa-2b + Ribavirin (weight-based or flat-dose)  WIN-R Study: Design</vt:lpstr>
      <vt:lpstr>Peginterferon alfa-2b + Ribavirin (weight-based or flat-dose)  WIN-R Study: Design</vt:lpstr>
      <vt:lpstr>Peginterferon alfa-2b + Ribavirin (weight-based or flat-dose)  WIN-R Study: Results</vt:lpstr>
      <vt:lpstr>Peginterferon alfa-2b + Ribavirin (weight-based or flat-dose)  WIN-R Study: Results</vt:lpstr>
      <vt:lpstr>Peginterferon alfa-2b + Ribavirin (weight-based or flat-dose)  WIN-R Study: Results</vt:lpstr>
      <vt:lpstr>Peginterferon alfa-2b and Weight-based or Flat-dose Ribavirin  WIN-R Study: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2526</cp:revision>
  <cp:lastPrinted>2011-04-18T21:48:04Z</cp:lastPrinted>
  <dcterms:created xsi:type="dcterms:W3CDTF">2010-11-28T05:36:22Z</dcterms:created>
  <dcterms:modified xsi:type="dcterms:W3CDTF">2014-02-15T19:12:36Z</dcterms:modified>
</cp:coreProperties>
</file>