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69" r:id="rId2"/>
    <p:sldId id="564" r:id="rId3"/>
    <p:sldId id="565" r:id="rId4"/>
    <p:sldId id="566" r:id="rId5"/>
    <p:sldId id="567" r:id="rId6"/>
    <p:sldId id="568" r:id="rId7"/>
    <p:sldId id="581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68"/>
    <a:srgbClr val="969289"/>
    <a:srgbClr val="768F8C"/>
    <a:srgbClr val="B98F93"/>
    <a:srgbClr val="072B3D"/>
    <a:srgbClr val="87A39F"/>
    <a:srgbClr val="EEEEF2"/>
    <a:srgbClr val="454545"/>
    <a:srgbClr val="725D30"/>
    <a:srgbClr val="D8B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2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996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27217057642"/>
          <c:y val="0.158089295791595"/>
          <c:w val="0.86424363505532198"/>
          <c:h val="0.71454064120345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 + RBV (low dose) x 24 weeks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 + RBV (weight-based dose) x 24 weeks</c:v>
                </c:pt>
              </c:strCache>
            </c:strRef>
          </c:tx>
          <c:spPr>
            <a:solidFill>
              <a:srgbClr val="85628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42</c:v>
                </c:pt>
                <c:pt idx="1">
                  <c:v>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 + RBV (low dose) x 48 weeks</c:v>
                </c:pt>
              </c:strCache>
            </c:strRef>
          </c:tx>
          <c:spPr>
            <a:solidFill>
              <a:srgbClr val="A6714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41</c:v>
                </c:pt>
                <c:pt idx="1">
                  <c:v>79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PEG + RBV (weight-based dose) x 48 weeks</c:v>
                </c:pt>
              </c:strCache>
            </c:strRef>
          </c:tx>
          <c:spPr>
            <a:solidFill>
              <a:srgbClr val="376F69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Genotype 1</c:v>
                </c:pt>
                <c:pt idx="1">
                  <c:v>Genotypes 2 or 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52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21873952"/>
        <c:axId val="521874512"/>
      </c:barChart>
      <c:catAx>
        <c:axId val="52187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Genotype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1874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5218745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4.6294704311106204E-3"/>
              <c:y val="0.26973705731202202"/>
            </c:manualLayout>
          </c:layout>
          <c:overlay val="0"/>
          <c:spPr>
            <a:noFill/>
            <a:ln w="243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18739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chemeClr val="tx1">
              <a:alpha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11925552283064"/>
          <c:y val="2.5512625810322699E-3"/>
          <c:w val="0.86240424074072497"/>
          <c:h val="0.13756916579684"/>
        </c:manualLayout>
      </c:layout>
      <c:overlay val="0"/>
      <c:spPr>
        <a:solidFill>
          <a:srgbClr val="FFFFFF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9990504567201"/>
          <c:y val="0.26267436277338901"/>
          <c:w val="0.85807099517707597"/>
          <c:h val="0.64481726321558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+ Ribavirin (low dose) x 24 weeks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+ Ribavirin (weight-based dose) x 24 weeks</c:v>
                </c:pt>
              </c:strCache>
            </c:strRef>
          </c:tx>
          <c:spPr>
            <a:solidFill>
              <a:srgbClr val="85628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Peginterferon + Ribavirin (low dose) x 48 weeks</c:v>
                </c:pt>
              </c:strCache>
            </c:strRef>
          </c:tx>
          <c:spPr>
            <a:solidFill>
              <a:srgbClr val="A6714D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79</c:v>
                </c:pt>
                <c:pt idx="1">
                  <c:v>88</c:v>
                </c:pt>
                <c:pt idx="2">
                  <c:v>74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Peginterferon + Ribavirin (weight-based dose) x 48 weeks</c:v>
                </c:pt>
              </c:strCache>
            </c:strRef>
          </c:tx>
          <c:spPr>
            <a:solidFill>
              <a:srgbClr val="376F69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 Patients</c:v>
                </c:pt>
                <c:pt idx="1">
                  <c:v>Low Viral Load</c:v>
                </c:pt>
                <c:pt idx="2">
                  <c:v>High Viral Load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80</c:v>
                </c:pt>
                <c:pt idx="1">
                  <c:v>77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2785952"/>
        <c:axId val="382786512"/>
      </c:barChart>
      <c:catAx>
        <c:axId val="38278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2786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7865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6.9084628670120904E-3"/>
              <c:y val="0.202918820073653"/>
            </c:manualLayout>
          </c:layout>
          <c:overlay val="0"/>
          <c:spPr>
            <a:noFill/>
            <a:ln w="243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27859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chemeClr val="tx1">
              <a:alpha val="50000"/>
            </a:schemeClr>
          </a:outerShdw>
        </a:effectLst>
      </c:spPr>
    </c:plotArea>
    <c:legend>
      <c:legendPos val="r"/>
      <c:layout>
        <c:manualLayout>
          <c:xMode val="edge"/>
          <c:yMode val="edge"/>
          <c:x val="0.123226986523058"/>
          <c:y val="0"/>
          <c:w val="0.85777474059265901"/>
          <c:h val="0.24505937352812901"/>
        </c:manualLayout>
      </c:layout>
      <c:overlay val="0"/>
      <c:spPr>
        <a:solidFill>
          <a:schemeClr val="bg1">
            <a:lumMod val="95000"/>
          </a:schemeClr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46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21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20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82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28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Duration and Dose Finding Peginterferon alfa-2a + Ribavirin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001D48"/>
                </a:solidFill>
                <a:latin typeface="Arial"/>
                <a:cs typeface="Arial"/>
              </a:rPr>
              <a:t>Randomized study of low-dose versus weight based ribavirin and 24 versus 48 weeks of therapy</a:t>
            </a:r>
            <a:endParaRPr lang="en-US" sz="1600" dirty="0">
              <a:solidFill>
                <a:srgbClr val="001D48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-106" charset="0"/>
              </a:rPr>
              <a:t>Hadziyannis</a:t>
            </a:r>
            <a:r>
              <a:rPr lang="en-US" sz="1400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4277752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457200" y="5943600"/>
            <a:ext cx="8153400" cy="32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*Ribavirin dose: 1000 mg/day for Wt &lt;75 kg, 1200 mg/day for Wt ≥75 kg </a:t>
            </a:r>
            <a:endParaRPr lang="en-US" sz="14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867400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04800" y="1371608"/>
            <a:ext cx="8515350" cy="4571984"/>
          </a:xfrm>
        </p:spPr>
        <p:txBody>
          <a:bodyPr>
            <a:norm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Randomized, double-blind trial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N = 1311 with chronic hepatitis C (1284 treated)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Treatment naïve adult patients; 58% genotype 1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Serum ALT above upper limit of normal x prior 6 months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</a:t>
            </a:r>
            <a:r>
              <a:rPr lang="en-US" sz="1800" dirty="0" smtClean="0">
                <a:latin typeface="Arial" pitchFamily="-106" charset="0"/>
              </a:rPr>
              <a:t>/</a:t>
            </a:r>
            <a:r>
              <a:rPr lang="en-US" sz="1800" dirty="0" err="1">
                <a:latin typeface="Arial" pitchFamily="-106" charset="0"/>
              </a:rPr>
              <a:t>w</a:t>
            </a:r>
            <a:r>
              <a:rPr lang="en-US" sz="1800" dirty="0" err="1" smtClean="0">
                <a:latin typeface="Arial" pitchFamily="-106" charset="0"/>
              </a:rPr>
              <a:t>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800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</a:t>
            </a:r>
            <a:r>
              <a:rPr lang="en-US" sz="1800" dirty="0" smtClean="0">
                <a:latin typeface="Arial" pitchFamily="-106" charset="0"/>
              </a:rPr>
              <a:t>/</a:t>
            </a:r>
            <a:r>
              <a:rPr lang="en-US" sz="1800" dirty="0" err="1">
                <a:latin typeface="Arial" pitchFamily="-106" charset="0"/>
              </a:rPr>
              <a:t>w</a:t>
            </a:r>
            <a:r>
              <a:rPr lang="en-US" sz="1800" dirty="0" err="1" smtClean="0">
                <a:latin typeface="Arial" pitchFamily="-106" charset="0"/>
              </a:rPr>
              <a:t>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*Ribavirin: 1000-1200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800 mg/</a:t>
            </a:r>
            <a:r>
              <a:rPr lang="en-US" sz="1800" dirty="0" smtClean="0">
                <a:latin typeface="Arial" pitchFamily="-106" charset="0"/>
              </a:rPr>
              <a:t>d x </a:t>
            </a:r>
            <a:r>
              <a:rPr lang="en-US" sz="1800" dirty="0">
                <a:latin typeface="Arial" pitchFamily="-106" charset="0"/>
              </a:rPr>
              <a:t>48 weeks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alfa-2a: 180 µg/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*Ribavirin: 1000-1200 mg/</a:t>
            </a:r>
            <a:r>
              <a:rPr lang="en-US" sz="1800" dirty="0" smtClean="0">
                <a:latin typeface="Arial" pitchFamily="-106" charset="0"/>
              </a:rPr>
              <a:t>day x </a:t>
            </a:r>
            <a:r>
              <a:rPr lang="en-US" sz="1800" dirty="0">
                <a:latin typeface="Arial" pitchFamily="-106" charset="0"/>
              </a:rPr>
              <a:t>48 </a:t>
            </a:r>
            <a:r>
              <a:rPr lang="en-US" sz="1800" dirty="0" smtClean="0">
                <a:latin typeface="Arial" pitchFamily="-106" charset="0"/>
              </a:rPr>
              <a:t>wks  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</a:t>
            </a:r>
            <a:r>
              <a:rPr lang="en-US" sz="1800" dirty="0" smtClean="0">
                <a:latin typeface="Arial" pitchFamily="-106" charset="0"/>
              </a:rPr>
              <a:t>SV</a:t>
            </a:r>
            <a:endParaRPr lang="en-US" sz="1800" dirty="0">
              <a:latin typeface="Arial" pitchFamily="-10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2009651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6422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601888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86573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334190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1364439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2241" y="2628900"/>
            <a:ext cx="2706624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(low dose)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214)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33099" y="4450080"/>
            <a:ext cx="5413244" cy="73152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 + Ribavirin (low dose)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365)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42241" y="3556000"/>
            <a:ext cx="2706624" cy="73152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2a 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(weight-based dose)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288)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42244" y="5364480"/>
            <a:ext cx="5404099" cy="731520"/>
          </a:xfrm>
          <a:prstGeom prst="rect">
            <a:avLst/>
          </a:prstGeom>
          <a:solidFill>
            <a:srgbClr val="87A39F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 + Ribavirin (weight-based dose)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158)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74902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360300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17378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25556" y="1996177"/>
            <a:ext cx="11464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Randomize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-73468" y="1416611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0849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800" dirty="0">
                <a:latin typeface="Arial" pitchFamily="-106" charset="0"/>
              </a:rPr>
              <a:t/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6173" y="300854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630160" y="280636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356173" y="38862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64180" y="36840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052440" y="48260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11680" y="46238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052440" y="5715000"/>
            <a:ext cx="2331716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311680" y="5512820"/>
            <a:ext cx="79400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898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78873"/>
              </p:ext>
            </p:extLst>
          </p:nvPr>
        </p:nvGraphicFramePr>
        <p:xfrm>
          <a:off x="457058" y="1876839"/>
          <a:ext cx="8229883" cy="43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06" charset="0"/>
              </a:rPr>
              <a:t>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5453" y="5354379"/>
            <a:ext cx="712795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101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3259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118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399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250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6425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= 271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2160" y="5354379"/>
            <a:ext cx="712795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96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9966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144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7106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n = 99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3132" y="5354379"/>
            <a:ext cx="731082" cy="335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 = 153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006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292373"/>
              </p:ext>
            </p:extLst>
          </p:nvPr>
        </p:nvGraphicFramePr>
        <p:xfrm>
          <a:off x="898525" y="1905000"/>
          <a:ext cx="7353300" cy="43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Arial" pitchFamily="-106" charset="0"/>
              </a:rPr>
              <a:t>Peginterferon</a:t>
            </a:r>
            <a:r>
              <a:rPr lang="en-US" sz="2800" dirty="0">
                <a:latin typeface="Arial" pitchFamily="-106" charset="0"/>
              </a:rPr>
              <a:t> alfa-2a + Ribavirin for Chronic HCV</a:t>
            </a:r>
            <a:br>
              <a:rPr lang="en-US" sz="2800" dirty="0">
                <a:latin typeface="Arial" pitchFamily="-106" charset="0"/>
              </a:rPr>
            </a:b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Rates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 with Different Peginterferon + Ribavirin Regimens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</p:spTree>
    <p:extLst>
      <p:ext uri="{BB962C8B-B14F-4D97-AF65-F5344CB8AC3E}">
        <p14:creationId xmlns:p14="http://schemas.microsoft.com/office/powerpoint/2010/main" val="2072670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Hadziyannis</a:t>
            </a:r>
            <a:r>
              <a:rPr lang="en-US" dirty="0">
                <a:latin typeface="Arial" pitchFamily="-106" charset="0"/>
              </a:rPr>
              <a:t> SJ, et. al. Ann Intern Med. 2004;140:346-55.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-106" charset="0"/>
              </a:rPr>
              <a:t>Treatment Duration and Ribavirin </a:t>
            </a:r>
            <a:r>
              <a:rPr lang="en-US" sz="2800" dirty="0" smtClean="0">
                <a:solidFill>
                  <a:schemeClr val="bg1"/>
                </a:solidFill>
                <a:latin typeface="Arial" pitchFamily="-106" charset="0"/>
              </a:rPr>
              <a:t>Dose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3892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“Treatment with peginterferon-alpha2a and ribavirin may be individualized by genotype. Patients with HCV genotype 1 require treatment for 48 weeks and a standard dose of ribavirin; those with HCV genotypes 2 or 3 seem to be adequately treated with a low dose of ribavirin for 24 weeks.”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79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5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53451</TotalTime>
  <Words>329</Words>
  <Application>Microsoft Office PowerPoint</Application>
  <PresentationFormat>On-screen Show (4:3)</PresentationFormat>
  <Paragraphs>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Duration and Dose Finding Peginterferon alfa-2a + Ribavirin 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Peginterferon alfa-2a + Ribavirin for Chronic HCV Treatment Duration and Ribavirin Dose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2516</cp:revision>
  <cp:lastPrinted>2011-04-18T21:48:04Z</cp:lastPrinted>
  <dcterms:created xsi:type="dcterms:W3CDTF">2010-11-28T05:36:22Z</dcterms:created>
  <dcterms:modified xsi:type="dcterms:W3CDTF">2014-02-18T17:45:58Z</dcterms:modified>
</cp:coreProperties>
</file>