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2"/>
  </p:notesMasterIdLst>
  <p:handoutMasterIdLst>
    <p:handoutMasterId r:id="rId13"/>
  </p:handoutMasterIdLst>
  <p:sldIdLst>
    <p:sldId id="538" r:id="rId2"/>
    <p:sldId id="539" r:id="rId3"/>
    <p:sldId id="540" r:id="rId4"/>
    <p:sldId id="548" r:id="rId5"/>
    <p:sldId id="549" r:id="rId6"/>
    <p:sldId id="559" r:id="rId7"/>
    <p:sldId id="550" r:id="rId8"/>
    <p:sldId id="560" r:id="rId9"/>
    <p:sldId id="545" r:id="rId10"/>
    <p:sldId id="546" r:id="rId11"/>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144">
          <p15:clr>
            <a:srgbClr val="A4A3A4"/>
          </p15:clr>
        </p15:guide>
        <p15:guide id="2" pos="288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99C"/>
    <a:srgbClr val="AAAE72"/>
    <a:srgbClr val="8B8E5E"/>
    <a:srgbClr val="718E25"/>
    <a:srgbClr val="73624D"/>
    <a:srgbClr val="001D48"/>
    <a:srgbClr val="4F383D"/>
    <a:srgbClr val="4E3D26"/>
    <a:srgbClr val="3B2E1D"/>
    <a:srgbClr val="604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9" autoAdjust="0"/>
    <p:restoredTop sz="94636" autoAdjust="0"/>
  </p:normalViewPr>
  <p:slideViewPr>
    <p:cSldViewPr showGuides="1">
      <p:cViewPr varScale="1">
        <p:scale>
          <a:sx n="125" d="100"/>
          <a:sy n="125" d="100"/>
        </p:scale>
        <p:origin x="1140" y="108"/>
      </p:cViewPr>
      <p:guideLst>
        <p:guide orient="horz" pos="41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6"/>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SOF x 7d _x000d_DCV + SOF</c:v>
                </c:pt>
                <c:pt idx="1">
                  <c:v>DCV + SOF</c:v>
                </c:pt>
                <c:pt idx="2">
                  <c:v>DCV + SOF _x000d_+ RBV</c:v>
                </c:pt>
                <c:pt idx="3">
                  <c:v>SOF x 7d _x000d_DCV + SOF</c:v>
                </c:pt>
                <c:pt idx="4">
                  <c:v>DCV + SOF</c:v>
                </c:pt>
                <c:pt idx="5">
                  <c:v>DCV + SOF _x000d_+ RBV</c:v>
                </c:pt>
              </c:strCache>
            </c:strRef>
          </c:cat>
          <c:val>
            <c:numRef>
              <c:f>Sheet1!$B$2:$B$7</c:f>
              <c:numCache>
                <c:formatCode>0</c:formatCode>
                <c:ptCount val="6"/>
                <c:pt idx="0">
                  <c:v>88</c:v>
                </c:pt>
                <c:pt idx="1">
                  <c:v>93</c:v>
                </c:pt>
                <c:pt idx="2">
                  <c:v>86</c:v>
                </c:pt>
                <c:pt idx="3">
                  <c:v>100</c:v>
                </c:pt>
                <c:pt idx="4">
                  <c:v>100</c:v>
                </c:pt>
                <c:pt idx="5">
                  <c:v>100</c:v>
                </c:pt>
              </c:numCache>
            </c:numRef>
          </c:val>
        </c:ser>
        <c:dLbls>
          <c:showLegendKey val="0"/>
          <c:showVal val="1"/>
          <c:showCatName val="0"/>
          <c:showSerName val="0"/>
          <c:showPercent val="0"/>
          <c:showBubbleSize val="0"/>
        </c:dLbls>
        <c:gapWidth val="50"/>
        <c:axId val="303355104"/>
        <c:axId val="303355664"/>
      </c:barChart>
      <c:catAx>
        <c:axId val="303355104"/>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303355664"/>
        <c:crosses val="autoZero"/>
        <c:auto val="1"/>
        <c:lblAlgn val="ctr"/>
        <c:lblOffset val="1"/>
        <c:tickLblSkip val="1"/>
        <c:tickMarkSkip val="1"/>
        <c:noMultiLvlLbl val="0"/>
      </c:catAx>
      <c:valAx>
        <c:axId val="303355664"/>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6.7947983774755399E-3"/>
              <c:y val="7.8182436241002101E-2"/>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303355104"/>
        <c:crosses val="autoZero"/>
        <c:crossBetween val="between"/>
        <c:majorUnit val="20"/>
        <c:minorUnit val="2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B5945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dPt>
          <c:dPt>
            <c:idx val="6"/>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DCV + SOF</c:v>
                </c:pt>
                <c:pt idx="1">
                  <c:v>DCV + SOF + RBV</c:v>
                </c:pt>
                <c:pt idx="2">
                  <c:v>DCV + SOF</c:v>
                </c:pt>
                <c:pt idx="3">
                  <c:v>DCV + SOF + RBV</c:v>
                </c:pt>
              </c:strCache>
            </c:strRef>
          </c:cat>
          <c:val>
            <c:numRef>
              <c:f>Sheet1!$B$2:$B$5</c:f>
              <c:numCache>
                <c:formatCode>0</c:formatCode>
                <c:ptCount val="4"/>
                <c:pt idx="0">
                  <c:v>100</c:v>
                </c:pt>
                <c:pt idx="1">
                  <c:v>100</c:v>
                </c:pt>
                <c:pt idx="2">
                  <c:v>90</c:v>
                </c:pt>
                <c:pt idx="3">
                  <c:v>95</c:v>
                </c:pt>
              </c:numCache>
            </c:numRef>
          </c:val>
        </c:ser>
        <c:dLbls>
          <c:showLegendKey val="0"/>
          <c:showVal val="1"/>
          <c:showCatName val="0"/>
          <c:showSerName val="0"/>
          <c:showPercent val="0"/>
          <c:showBubbleSize val="0"/>
        </c:dLbls>
        <c:gapWidth val="103"/>
        <c:axId val="303357344"/>
        <c:axId val="303357904"/>
      </c:barChart>
      <c:catAx>
        <c:axId val="303357344"/>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303357904"/>
        <c:crosses val="autoZero"/>
        <c:auto val="1"/>
        <c:lblAlgn val="ctr"/>
        <c:lblOffset val="1"/>
        <c:tickLblSkip val="1"/>
        <c:tickMarkSkip val="1"/>
        <c:noMultiLvlLbl val="0"/>
      </c:catAx>
      <c:valAx>
        <c:axId val="303357904"/>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6.7947983774755399E-3"/>
              <c:y val="7.8182436241002101E-2"/>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303357344"/>
        <c:crosses val="autoZero"/>
        <c:crossBetween val="between"/>
        <c:majorUnit val="20"/>
        <c:minorUnit val="2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4.wdp"/></Relationships>
</file>

<file path=ppt/slideLayouts/_rels/slideLayout12.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425089918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856" y="2819400"/>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2683933"/>
            <a:ext cx="9186333" cy="176742"/>
            <a:chOff x="-12700" y="2683933"/>
            <a:chExt cx="9186333" cy="176742"/>
          </a:xfrm>
        </p:grpSpPr>
        <p:pic>
          <p:nvPicPr>
            <p:cNvPr id="13" name="Picture 12"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5"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8" cstate="print">
              <a:alphaModFix/>
              <a:duotone>
                <a:prstClr val="black"/>
                <a:schemeClr val="accent3">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7457513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Graphic 1 Line Title">
    <p:spTree>
      <p:nvGrpSpPr>
        <p:cNvPr id="1" name=""/>
        <p:cNvGrpSpPr/>
        <p:nvPr/>
      </p:nvGrpSpPr>
      <p:grpSpPr>
        <a:xfrm>
          <a:off x="0" y="0"/>
          <a:ext cx="0" cy="0"/>
          <a:chOff x="0" y="0"/>
          <a:chExt cx="0" cy="0"/>
        </a:xfrm>
      </p:grpSpPr>
      <p:sp>
        <p:nvSpPr>
          <p:cNvPr id="8" name="Rectangle 7"/>
          <p:cNvSpPr/>
          <p:nvPr userDrawn="1"/>
        </p:nvSpPr>
        <p:spPr>
          <a:xfrm>
            <a:off x="0" y="1"/>
            <a:ext cx="9162288" cy="1773934"/>
          </a:xfrm>
          <a:prstGeom prst="rect">
            <a:avLst/>
          </a:prstGeom>
          <a:gradFill flip="none" rotWithShape="1">
            <a:gsLst>
              <a:gs pos="14000">
                <a:srgbClr val="DAE4DF">
                  <a:alpha val="30000"/>
                </a:srgbClr>
              </a:gs>
              <a:gs pos="95000">
                <a:srgbClr val="757A78">
                  <a:alpha val="3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856" y="1905001"/>
            <a:ext cx="9162288" cy="4980431"/>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1752600"/>
            <a:ext cx="9186333" cy="176742"/>
            <a:chOff x="-12700" y="2683933"/>
            <a:chExt cx="9186333" cy="176742"/>
          </a:xfrm>
        </p:grpSpPr>
        <p:pic>
          <p:nvPicPr>
            <p:cNvPr id="13" name="Picture 12"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7"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5710687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
        <p:nvSpPr>
          <p:cNvPr id="64" name="Rectangle 63"/>
          <p:cNvSpPr/>
          <p:nvPr userDrawn="1"/>
        </p:nvSpPr>
        <p:spPr>
          <a:xfrm>
            <a:off x="-5856" y="2832089"/>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Nucleus.png"/>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114486" y="4673600"/>
            <a:ext cx="9388705" cy="2221990"/>
          </a:xfrm>
          <a:prstGeom prst="rect">
            <a:avLst/>
          </a:prstGeom>
        </p:spPr>
      </p:pic>
      <p:grpSp>
        <p:nvGrpSpPr>
          <p:cNvPr id="67" name="Group 66"/>
          <p:cNvGrpSpPr/>
          <p:nvPr userDrawn="1"/>
        </p:nvGrpSpPr>
        <p:grpSpPr>
          <a:xfrm>
            <a:off x="-12700" y="2683933"/>
            <a:ext cx="9186333" cy="176742"/>
            <a:chOff x="-12700" y="2683933"/>
            <a:chExt cx="9186333" cy="176742"/>
          </a:xfrm>
        </p:grpSpPr>
        <p:pic>
          <p:nvPicPr>
            <p:cNvPr id="68" name="Picture 67"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69" name="Picture 68" descr="Membrane_Light.png"/>
            <p:cNvPicPr>
              <a:picLocks noChangeAspect="1"/>
            </p:cNvPicPr>
            <p:nvPr/>
          </p:nvPicPr>
          <p:blipFill rotWithShape="1">
            <a:blip r:embed="rId6"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70" name="Picture 69"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71" name="Picture 70" descr="Membrane_Light.png"/>
            <p:cNvPicPr>
              <a:picLocks noChangeAspect="1"/>
            </p:cNvPicPr>
            <p:nvPr/>
          </p:nvPicPr>
          <p:blipFill rotWithShape="1">
            <a:blip r:embed="rId9" cstate="print">
              <a:alphaModFix/>
              <a:duotone>
                <a:prstClr val="black"/>
                <a:schemeClr val="accent3">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110936696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7"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92" r:id="rId11"/>
    <p:sldLayoutId id="2147483694" r:id="rId12"/>
    <p:sldLayoutId id="2147483688" r:id="rId13"/>
    <p:sldLayoutId id="2147483687" r:id="rId14"/>
    <p:sldLayoutId id="2147483690" r:id="rId15"/>
    <p:sldLayoutId id="2147483693" r:id="rId16"/>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depts.washington.edu/hepstudy/" TargetMode="External"/><Relationship Id="rId2" Type="http://schemas.openxmlformats.org/officeDocument/2006/relationships/hyperlink" Target="http://www.hepatitisc.uw.edu"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err="1"/>
              <a:t>Daclatasvir</a:t>
            </a:r>
            <a:r>
              <a:rPr lang="en-US" sz="2800" dirty="0"/>
              <a:t> </a:t>
            </a:r>
            <a:r>
              <a:rPr lang="en-US" sz="2800" dirty="0" smtClean="0"/>
              <a:t>+ </a:t>
            </a:r>
            <a:r>
              <a:rPr lang="en-US" sz="2800" dirty="0" err="1" smtClean="0"/>
              <a:t>Sofosbuvir</a:t>
            </a:r>
            <a:r>
              <a:rPr lang="en-US" sz="2800" dirty="0" smtClean="0"/>
              <a:t> +/- Ribavirin in Genotype 1-3</a:t>
            </a:r>
            <a:r>
              <a:rPr lang="en-US" dirty="0"/>
              <a:t/>
            </a:r>
            <a:br>
              <a:rPr lang="en-US" dirty="0"/>
            </a:br>
            <a:r>
              <a:rPr lang="en-US" dirty="0" smtClean="0"/>
              <a:t>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Naïve and Treatment </a:t>
            </a:r>
            <a:r>
              <a:rPr lang="en-US" sz="1400" dirty="0" smtClean="0">
                <a:solidFill>
                  <a:schemeClr val="bg1"/>
                </a:solidFill>
                <a:latin typeface="Arial"/>
                <a:cs typeface="Arial"/>
              </a:rPr>
              <a: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Sulkowski</a:t>
            </a:r>
            <a:r>
              <a:rPr lang="en-US" sz="1400" dirty="0">
                <a:latin typeface="Arial"/>
                <a:cs typeface="Arial"/>
              </a:rPr>
              <a:t> MS, et al. N </a:t>
            </a:r>
            <a:r>
              <a:rPr lang="en-US" sz="1400" dirty="0" err="1">
                <a:latin typeface="Arial"/>
                <a:cs typeface="Arial"/>
              </a:rPr>
              <a:t>Engl</a:t>
            </a:r>
            <a:r>
              <a:rPr lang="en-US" sz="1400" dirty="0">
                <a:latin typeface="Arial"/>
                <a:cs typeface="Arial"/>
              </a:rPr>
              <a:t> J Med. 2014;370:211-21</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376745159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37265085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Sulkowski</a:t>
            </a:r>
            <a:r>
              <a:rPr lang="en-US" dirty="0" smtClean="0"/>
              <a:t> MS, et al. N </a:t>
            </a:r>
            <a:r>
              <a:rPr lang="en-US" dirty="0" err="1" smtClean="0"/>
              <a:t>Engl</a:t>
            </a:r>
            <a:r>
              <a:rPr lang="en-US" dirty="0" smtClean="0"/>
              <a:t> J Med. 2014;370:211-21.</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a:t>
            </a:r>
            <a:r>
              <a:rPr lang="en-US" sz="2400" dirty="0">
                <a:solidFill>
                  <a:schemeClr val="accent5">
                    <a:lumMod val="20000"/>
                    <a:lumOff val="80000"/>
                  </a:schemeClr>
                </a:solidFill>
              </a:rPr>
              <a:t> </a:t>
            </a:r>
            <a:r>
              <a:rPr lang="en-US" sz="2400" dirty="0" smtClean="0">
                <a:solidFill>
                  <a:schemeClr val="accent5">
                    <a:lumMod val="20000"/>
                    <a:lumOff val="80000"/>
                  </a:schemeClr>
                </a:solidFill>
              </a:rPr>
              <a:t>Ribavirin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1-3</a:t>
            </a:r>
            <a:r>
              <a:rPr lang="en-US" sz="2400" dirty="0"/>
              <a:t/>
            </a:r>
            <a:br>
              <a:rPr lang="en-US" sz="2400" dirty="0"/>
            </a:br>
            <a:r>
              <a:rPr lang="en-US" sz="2400" dirty="0" smtClean="0"/>
              <a:t>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71324772"/>
              </p:ext>
            </p:extLst>
          </p:nvPr>
        </p:nvGraphicFramePr>
        <p:xfrm>
          <a:off x="361950" y="1447800"/>
          <a:ext cx="8420100" cy="4923239"/>
        </p:xfrm>
        <a:graphic>
          <a:graphicData uri="http://schemas.openxmlformats.org/drawingml/2006/table">
            <a:tbl>
              <a:tblPr>
                <a:effectLst>
                  <a:outerShdw blurRad="38100" dist="38100" dir="2700000">
                    <a:srgbClr val="000000">
                      <a:alpha val="50000"/>
                    </a:srgbClr>
                  </a:outerShdw>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open label, phase 2a, using </a:t>
                      </a:r>
                      <a:r>
                        <a:rPr lang="en-US" sz="1800" baseline="0" dirty="0" err="1" smtClean="0">
                          <a:solidFill>
                            <a:srgbClr val="000000"/>
                          </a:solidFill>
                          <a:latin typeface="Arial" pitchFamily="22" charset="0"/>
                        </a:rPr>
                        <a:t>declatasvir</a:t>
                      </a:r>
                      <a:r>
                        <a:rPr lang="en-US" sz="1800" baseline="0" dirty="0" smtClean="0">
                          <a:solidFill>
                            <a:srgbClr val="000000"/>
                          </a:solidFill>
                          <a:latin typeface="Arial" pitchFamily="22" charset="0"/>
                        </a:rPr>
                        <a:t> +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ribavirin in treatment naive or experienced, chronic HCV GT 1-3</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a:t>
                      </a:r>
                    </a:p>
                    <a:p>
                      <a:pPr marL="192024" marR="0" lvl="0" indent="-192024" algn="l" defTabSz="457200" rtl="0" eaLnBrk="1" fontAlgn="base" latinLnBrk="0" hangingPunct="1">
                        <a:lnSpc>
                          <a:spcPts val="20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evidence of cirrhosis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211 total received treatment</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with GT1: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patients with GT 2 or 3: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123 Rx naïve or experienced with GT 1: DCV+ SOF +/- RBV x 12 weeks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43936453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403341" y="213678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Trial Design: Treatment-Naïve 24 Week Rx</a:t>
            </a:r>
            <a:endParaRPr lang="en-US" sz="2400" dirty="0"/>
          </a:p>
        </p:txBody>
      </p:sp>
      <p:sp>
        <p:nvSpPr>
          <p:cNvPr id="64" name="Rectangle 5"/>
          <p:cNvSpPr>
            <a:spLocks noChangeArrowheads="1"/>
          </p:cNvSpPr>
          <p:nvPr/>
        </p:nvSpPr>
        <p:spPr bwMode="auto">
          <a:xfrm>
            <a:off x="2197099" y="193902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8026399" y="1934173"/>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19563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60711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
        <p:nvSpPr>
          <p:cNvPr id="82" name="Rectangle 81"/>
          <p:cNvSpPr/>
          <p:nvPr/>
        </p:nvSpPr>
        <p:spPr>
          <a:xfrm>
            <a:off x="81285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36</a:t>
            </a:r>
            <a:endParaRPr lang="en-US" sz="1600" dirty="0">
              <a:solidFill>
                <a:srgbClr val="000000"/>
              </a:solidFill>
              <a:latin typeface="Arial"/>
              <a:cs typeface="Arial"/>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4" name="Rectangle 33"/>
          <p:cNvSpPr/>
          <p:nvPr/>
        </p:nvSpPr>
        <p:spPr>
          <a:xfrm>
            <a:off x="4005804"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2197099" y="243024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099" y="294096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403341" y="26248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8026399" y="2422213"/>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6403341" y="313554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8026399" y="2932933"/>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56" name="Straight Connector 55"/>
          <p:cNvCxnSpPr/>
          <p:nvPr/>
        </p:nvCxnSpPr>
        <p:spPr>
          <a:xfrm>
            <a:off x="6403341" y="385536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099" y="365760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59" name="Rectangle 58"/>
          <p:cNvSpPr/>
          <p:nvPr/>
        </p:nvSpPr>
        <p:spPr>
          <a:xfrm>
            <a:off x="8026399" y="3652753"/>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099" y="414882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099" y="465954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403341" y="434340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8026399" y="4140793"/>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77" name="Straight Connector 76"/>
          <p:cNvCxnSpPr/>
          <p:nvPr/>
        </p:nvCxnSpPr>
        <p:spPr>
          <a:xfrm>
            <a:off x="6403341" y="48541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8026399" y="4651513"/>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Tree>
    <p:extLst>
      <p:ext uri="{BB962C8B-B14F-4D97-AF65-F5344CB8AC3E}">
        <p14:creationId xmlns:p14="http://schemas.microsoft.com/office/powerpoint/2010/main" val="18151905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Design: GT1 Treatment-Naïve &amp; Experienced 12 Week Rx</a:t>
            </a:r>
            <a:endParaRPr lang="en-US" sz="2400" dirty="0"/>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28859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70007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4" name="Rectangle 33"/>
          <p:cNvSpPr/>
          <p:nvPr/>
        </p:nvSpPr>
        <p:spPr>
          <a:xfrm>
            <a:off x="4935446"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3126741" y="2118368"/>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7" name="Rectangle 5"/>
          <p:cNvSpPr>
            <a:spLocks noChangeArrowheads="1"/>
          </p:cNvSpPr>
          <p:nvPr/>
        </p:nvSpPr>
        <p:spPr bwMode="auto">
          <a:xfrm>
            <a:off x="3126741" y="2837067"/>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273042" y="231294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896100" y="211034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5273042" y="303164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896100" y="282904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2" name="Rectangle 5"/>
          <p:cNvSpPr>
            <a:spLocks noChangeArrowheads="1"/>
          </p:cNvSpPr>
          <p:nvPr/>
        </p:nvSpPr>
        <p:spPr bwMode="auto">
          <a:xfrm>
            <a:off x="3126741" y="3836948"/>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sp>
        <p:nvSpPr>
          <p:cNvPr id="54" name="Rectangle 5"/>
          <p:cNvSpPr>
            <a:spLocks noChangeArrowheads="1"/>
          </p:cNvSpPr>
          <p:nvPr/>
        </p:nvSpPr>
        <p:spPr bwMode="auto">
          <a:xfrm>
            <a:off x="3126741" y="4555647"/>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55" name="Straight Connector 54"/>
          <p:cNvCxnSpPr/>
          <p:nvPr/>
        </p:nvCxnSpPr>
        <p:spPr>
          <a:xfrm>
            <a:off x="5273042" y="403152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6896100" y="382892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p:nvPr/>
        </p:nvCxnSpPr>
        <p:spPr>
          <a:xfrm>
            <a:off x="5273042" y="475022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6896100" y="45476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24043359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403341" y="213678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br>
              <a:rPr lang="en-US" sz="2400" dirty="0" smtClean="0">
                <a:solidFill>
                  <a:schemeClr val="accent5">
                    <a:lumMod val="20000"/>
                    <a:lumOff val="80000"/>
                  </a:schemeClr>
                </a:solidFill>
              </a:rPr>
            </a:br>
            <a:r>
              <a:rPr lang="en-US" sz="2400" dirty="0" smtClean="0"/>
              <a:t>Treatment-Naïve 24 Week Rx: Results</a:t>
            </a:r>
            <a:endParaRPr lang="en-US" sz="2400" dirty="0"/>
          </a:p>
        </p:txBody>
      </p:sp>
      <p:sp>
        <p:nvSpPr>
          <p:cNvPr id="64" name="Rectangle 5"/>
          <p:cNvSpPr>
            <a:spLocks noChangeArrowheads="1"/>
          </p:cNvSpPr>
          <p:nvPr/>
        </p:nvSpPr>
        <p:spPr bwMode="auto">
          <a:xfrm>
            <a:off x="2197099" y="193902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7639500" y="1922833"/>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88%</a:t>
            </a:r>
            <a:endParaRPr lang="en-US" sz="1400" dirty="0">
              <a:solidFill>
                <a:srgbClr val="000000"/>
              </a:solidFill>
              <a:latin typeface="Arial"/>
              <a:cs typeface="Arial"/>
            </a:endParaRPr>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19563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60711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2" name="Rectangle 81"/>
          <p:cNvSpPr/>
          <p:nvPr/>
        </p:nvSpPr>
        <p:spPr>
          <a:xfrm>
            <a:off x="81285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36</a:t>
            </a:r>
            <a:endParaRPr lang="en-US" sz="1600" dirty="0">
              <a:solidFill>
                <a:srgbClr val="000000"/>
              </a:solidFill>
              <a:latin typeface="Arial"/>
              <a:cs typeface="Arial"/>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4" name="Rectangle 33"/>
          <p:cNvSpPr/>
          <p:nvPr/>
        </p:nvSpPr>
        <p:spPr>
          <a:xfrm>
            <a:off x="4005804"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2197099" y="243024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099" y="294096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403341" y="26248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03341" y="313554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403341" y="385536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099" y="365760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099" y="414882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099" y="4659540"/>
            <a:ext cx="4191000" cy="357567"/>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403341" y="434340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403341" y="48541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639500" y="242536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93%</a:t>
            </a:r>
            <a:endParaRPr lang="en-US" sz="1400" dirty="0">
              <a:solidFill>
                <a:srgbClr val="000000"/>
              </a:solidFill>
              <a:latin typeface="Arial"/>
              <a:cs typeface="Arial"/>
            </a:endParaRPr>
          </a:p>
        </p:txBody>
      </p:sp>
      <p:sp>
        <p:nvSpPr>
          <p:cNvPr id="43" name="Rectangle 42"/>
          <p:cNvSpPr/>
          <p:nvPr/>
        </p:nvSpPr>
        <p:spPr>
          <a:xfrm>
            <a:off x="7639500" y="293778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86%</a:t>
            </a:r>
            <a:endParaRPr lang="en-US" sz="1400" dirty="0">
              <a:solidFill>
                <a:srgbClr val="000000"/>
              </a:solidFill>
              <a:latin typeface="Arial"/>
              <a:cs typeface="Arial"/>
            </a:endParaRPr>
          </a:p>
        </p:txBody>
      </p:sp>
      <p:sp>
        <p:nvSpPr>
          <p:cNvPr id="44" name="Rectangle 43"/>
          <p:cNvSpPr/>
          <p:nvPr/>
        </p:nvSpPr>
        <p:spPr>
          <a:xfrm>
            <a:off x="7605480" y="3646260"/>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5" name="Rectangle 44"/>
          <p:cNvSpPr/>
          <p:nvPr/>
        </p:nvSpPr>
        <p:spPr>
          <a:xfrm>
            <a:off x="7605480" y="414878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6" name="Rectangle 45"/>
          <p:cNvSpPr/>
          <p:nvPr/>
        </p:nvSpPr>
        <p:spPr>
          <a:xfrm>
            <a:off x="7605480" y="466120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2" name="Rectangle 1"/>
          <p:cNvSpPr/>
          <p:nvPr/>
        </p:nvSpPr>
        <p:spPr>
          <a:xfrm>
            <a:off x="7628160" y="1905000"/>
            <a:ext cx="1417320" cy="31699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45840441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Treatment-Naïve 24 Week Rx: Results</a:t>
            </a:r>
          </a:p>
        </p:txBody>
      </p:sp>
      <p:graphicFrame>
        <p:nvGraphicFramePr>
          <p:cNvPr id="33" name="Chart 32"/>
          <p:cNvGraphicFramePr>
            <a:graphicFrameLocks/>
          </p:cNvGraphicFramePr>
          <p:nvPr>
            <p:extLst>
              <p:ext uri="{D42A27DB-BD31-4B8C-83A1-F6EECF244321}">
                <p14:modId xmlns:p14="http://schemas.microsoft.com/office/powerpoint/2010/main" val="1469132017"/>
              </p:ext>
            </p:extLst>
          </p:nvPr>
        </p:nvGraphicFramePr>
        <p:xfrm>
          <a:off x="381000" y="16764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91460" y="546372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 GT 2 or 3</a:t>
            </a:r>
            <a:endParaRPr lang="en-US" sz="1400" b="1" dirty="0">
              <a:solidFill>
                <a:srgbClr val="000000"/>
              </a:solidFill>
              <a:latin typeface="Arial" pitchFamily="22" charset="0"/>
            </a:endParaRPr>
          </a:p>
        </p:txBody>
      </p:sp>
      <p:cxnSp>
        <p:nvCxnSpPr>
          <p:cNvPr id="41" name="Straight Connector 40"/>
          <p:cNvCxnSpPr/>
          <p:nvPr/>
        </p:nvCxnSpPr>
        <p:spPr>
          <a:xfrm>
            <a:off x="1379760" y="546372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48700" y="5463720"/>
            <a:ext cx="35619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Treatment-Naïve: 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60040" y="5463720"/>
            <a:ext cx="3538728"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25"/>
          <p:cNvSpPr>
            <a:spLocks noChangeArrowheads="1"/>
          </p:cNvSpPr>
          <p:nvPr/>
        </p:nvSpPr>
        <p:spPr bwMode="auto">
          <a:xfrm>
            <a:off x="-5104" y="600528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42574998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a:t>
            </a:r>
            <a:r>
              <a:rPr lang="en-US" sz="2400" dirty="0" smtClean="0"/>
              <a:t>Rx: Results</a:t>
            </a:r>
            <a:endParaRPr lang="en-US" sz="2400" dirty="0"/>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28859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70007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4" name="Rectangle 33"/>
          <p:cNvSpPr/>
          <p:nvPr/>
        </p:nvSpPr>
        <p:spPr>
          <a:xfrm>
            <a:off x="4935446"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3126741" y="2118368"/>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7" name="Rectangle 5"/>
          <p:cNvSpPr>
            <a:spLocks noChangeArrowheads="1"/>
          </p:cNvSpPr>
          <p:nvPr/>
        </p:nvSpPr>
        <p:spPr bwMode="auto">
          <a:xfrm>
            <a:off x="3126741" y="2837067"/>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273042" y="231294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273042" y="303164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2" name="Rectangle 5"/>
          <p:cNvSpPr>
            <a:spLocks noChangeArrowheads="1"/>
          </p:cNvSpPr>
          <p:nvPr/>
        </p:nvSpPr>
        <p:spPr bwMode="auto">
          <a:xfrm>
            <a:off x="3126741" y="3836948"/>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sp>
        <p:nvSpPr>
          <p:cNvPr id="54" name="Rectangle 5"/>
          <p:cNvSpPr>
            <a:spLocks noChangeArrowheads="1"/>
          </p:cNvSpPr>
          <p:nvPr/>
        </p:nvSpPr>
        <p:spPr bwMode="auto">
          <a:xfrm>
            <a:off x="3126741" y="4555647"/>
            <a:ext cx="2146301" cy="357567"/>
          </a:xfrm>
          <a:prstGeom prst="rect">
            <a:avLst/>
          </a:prstGeom>
          <a:solidFill>
            <a:schemeClr val="accent4">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55" name="Straight Connector 54"/>
          <p:cNvCxnSpPr/>
          <p:nvPr/>
        </p:nvCxnSpPr>
        <p:spPr>
          <a:xfrm>
            <a:off x="5273042" y="403152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273042" y="475022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628020" y="210276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0" name="Rectangle 29"/>
          <p:cNvSpPr/>
          <p:nvPr/>
        </p:nvSpPr>
        <p:spPr>
          <a:xfrm>
            <a:off x="6628020" y="283074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1" name="Rectangle 30"/>
          <p:cNvSpPr/>
          <p:nvPr/>
        </p:nvSpPr>
        <p:spPr>
          <a:xfrm>
            <a:off x="6628020" y="382950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90%</a:t>
            </a:r>
            <a:endParaRPr lang="en-US" sz="1400" dirty="0">
              <a:solidFill>
                <a:srgbClr val="000000"/>
              </a:solidFill>
              <a:latin typeface="Arial"/>
              <a:cs typeface="Arial"/>
            </a:endParaRPr>
          </a:p>
        </p:txBody>
      </p:sp>
      <p:sp>
        <p:nvSpPr>
          <p:cNvPr id="32" name="Rectangle 31"/>
          <p:cNvSpPr/>
          <p:nvPr/>
        </p:nvSpPr>
        <p:spPr>
          <a:xfrm>
            <a:off x="6628020" y="454932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95%</a:t>
            </a:r>
            <a:endParaRPr lang="en-US" sz="1400" dirty="0">
              <a:solidFill>
                <a:srgbClr val="000000"/>
              </a:solidFill>
              <a:latin typeface="Arial"/>
              <a:cs typeface="Arial"/>
            </a:endParaRPr>
          </a:p>
        </p:txBody>
      </p:sp>
      <p:sp>
        <p:nvSpPr>
          <p:cNvPr id="33" name="Rectangle 32"/>
          <p:cNvSpPr/>
          <p:nvPr/>
        </p:nvSpPr>
        <p:spPr>
          <a:xfrm>
            <a:off x="6629400" y="1989360"/>
            <a:ext cx="1459992" cy="30175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256585702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Rx: Results</a:t>
            </a:r>
          </a:p>
        </p:txBody>
      </p:sp>
      <p:graphicFrame>
        <p:nvGraphicFramePr>
          <p:cNvPr id="33" name="Chart 32"/>
          <p:cNvGraphicFramePr>
            <a:graphicFrameLocks/>
          </p:cNvGraphicFramePr>
          <p:nvPr>
            <p:extLst>
              <p:ext uri="{D42A27DB-BD31-4B8C-83A1-F6EECF244321}">
                <p14:modId xmlns:p14="http://schemas.microsoft.com/office/powerpoint/2010/main" val="178266103"/>
              </p:ext>
            </p:extLst>
          </p:nvPr>
        </p:nvGraphicFramePr>
        <p:xfrm>
          <a:off x="381000" y="16002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71960" y="518160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a:t>
            </a:r>
            <a:r>
              <a:rPr lang="en-US" sz="1400" b="1" dirty="0">
                <a:solidFill>
                  <a:srgbClr val="000000"/>
                </a:solidFill>
                <a:latin typeface="Arial" pitchFamily="22" charset="0"/>
              </a:rPr>
              <a:t>: GT 1a or 1b</a:t>
            </a:r>
          </a:p>
        </p:txBody>
      </p:sp>
      <p:cxnSp>
        <p:nvCxnSpPr>
          <p:cNvPr id="41" name="Straight Connector 40"/>
          <p:cNvCxnSpPr/>
          <p:nvPr/>
        </p:nvCxnSpPr>
        <p:spPr>
          <a:xfrm>
            <a:off x="1360260" y="518160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29200" y="5181600"/>
            <a:ext cx="35052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a:t>
            </a:r>
            <a:r>
              <a:rPr lang="en-US" sz="1400" b="1" dirty="0" smtClean="0">
                <a:solidFill>
                  <a:srgbClr val="000000"/>
                </a:solidFill>
                <a:latin typeface="Arial" pitchFamily="22" charset="0"/>
              </a:rPr>
              <a:t>-Experienced: </a:t>
            </a:r>
            <a:r>
              <a:rPr lang="en-US" sz="1400" b="1" dirty="0">
                <a:solidFill>
                  <a:srgbClr val="000000"/>
                </a:solidFill>
                <a:latin typeface="Arial" pitchFamily="22" charset="0"/>
              </a:rPr>
              <a:t>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29200" y="5181600"/>
            <a:ext cx="3547872"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25"/>
          <p:cNvSpPr>
            <a:spLocks noChangeArrowheads="1"/>
          </p:cNvSpPr>
          <p:nvPr/>
        </p:nvSpPr>
        <p:spPr bwMode="auto">
          <a:xfrm>
            <a:off x="-5104" y="586740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97746490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for HCV GT 1</a:t>
            </a:r>
            <a:r>
              <a:rPr lang="en-US" sz="2400" dirty="0"/>
              <a:t/>
            </a:r>
            <a:br>
              <a:rPr lang="en-US" sz="2400" dirty="0"/>
            </a:br>
            <a:r>
              <a:rPr lang="en-US" sz="2400" dirty="0"/>
              <a:t>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068640433"/>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chemeClr val="tx1"/>
                          </a:solidFill>
                          <a:latin typeface="Arial"/>
                          <a:ea typeface="+mn-ea"/>
                          <a:cs typeface="Arial"/>
                        </a:rPr>
                        <a:t>Once-daily oral </a:t>
                      </a:r>
                      <a:r>
                        <a:rPr lang="en-US" sz="2000" b="0" kern="1200" dirty="0" err="1" smtClean="0">
                          <a:solidFill>
                            <a:schemeClr val="tx1"/>
                          </a:solidFill>
                          <a:latin typeface="Arial"/>
                          <a:ea typeface="+mn-ea"/>
                          <a:cs typeface="Arial"/>
                        </a:rPr>
                        <a:t>daclatasvir</a:t>
                      </a:r>
                      <a:r>
                        <a:rPr lang="en-US" sz="2000" b="0" kern="1200" dirty="0" smtClean="0">
                          <a:solidFill>
                            <a:schemeClr val="tx1"/>
                          </a:solidFill>
                          <a:latin typeface="Arial"/>
                          <a:ea typeface="+mn-ea"/>
                          <a:cs typeface="Arial"/>
                        </a:rPr>
                        <a:t> plus </a:t>
                      </a:r>
                      <a:r>
                        <a:rPr lang="en-US" sz="2000" b="0" kern="1200" dirty="0" err="1" smtClean="0">
                          <a:solidFill>
                            <a:schemeClr val="tx1"/>
                          </a:solidFill>
                          <a:latin typeface="Arial"/>
                          <a:ea typeface="+mn-ea"/>
                          <a:cs typeface="Arial"/>
                        </a:rPr>
                        <a:t>sofosbuvir</a:t>
                      </a:r>
                      <a:r>
                        <a:rPr lang="en-US" sz="2000" b="0" kern="1200" dirty="0" smtClean="0">
                          <a:solidFill>
                            <a:schemeClr val="tx1"/>
                          </a:solidFill>
                          <a:latin typeface="Arial"/>
                          <a:ea typeface="+mn-ea"/>
                          <a:cs typeface="Arial"/>
                        </a:rPr>
                        <a:t> was associated with high rates of sustained virologic response among patients infected with HCV genotype 1, 2, or 3, including patients with no response to prior therapy with telaprevir or boceprevir.”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70632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53328</TotalTime>
  <Words>657</Words>
  <Application>Microsoft Office PowerPoint</Application>
  <PresentationFormat>On-screen Show (4:3)</PresentationFormat>
  <Paragraphs>143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Geneva</vt:lpstr>
      <vt:lpstr>Myriad Pro</vt:lpstr>
      <vt:lpstr>Times New Roman</vt:lpstr>
      <vt:lpstr>Wingdings</vt:lpstr>
      <vt:lpstr>AETC_Master_Template_061510</vt:lpstr>
      <vt:lpstr>Daclatasvir + Sofosbuvir +/- Ribavirin in Genotype 1-3 Trial</vt:lpstr>
      <vt:lpstr>Daclatasvir + Sofosbuvir +/- Ribavirin for HCV GT 1-3 Trial: Study Features</vt:lpstr>
      <vt:lpstr>Daclatasvir + Sofosbuvir +/- Ribavirin for HCV GT 1-3 Trial Design: Treatment-Naïve 24 Week Rx</vt:lpstr>
      <vt:lpstr>Daclatasvir + Sofosbuvir +/- Ribavirin for HCV GT 1-3 Design: GT1 Treatment-Naïve &amp; Experienced 12 Week Rx</vt:lpstr>
      <vt:lpstr>Daclatasvir + Sofosbuvir +/- Ribavirin for HCV GT 1-3 Treatment-Naïve 24 Week Rx: Results</vt:lpstr>
      <vt:lpstr>Daclatasvir + Sofosbuvir +/- Ribavirin for HCV GT 1-3 Treatment-Naïve 24 Week Rx: Results</vt:lpstr>
      <vt:lpstr>Daclatasvir + Sofosbuvir +/- Ribavirin for HCV GT 1-3 GT1 Treatment-Naïve &amp; Experienced 12 Week Rx: Results</vt:lpstr>
      <vt:lpstr>Daclatasvir + Sofosbuvir +/- Ribavirin for HCV GT 1-3 GT1 Treatment-Naïve &amp; Experienced 12 Week Rx: Results</vt:lpstr>
      <vt:lpstr>Daclatasvir + Sofosbuvir +/- Ribavirin for HCV GT 1 Trial: Conclusions</vt:lpstr>
      <vt:lpstr>PowerPoint Presentation</vt:lpstr>
    </vt:vector>
  </TitlesOfParts>
  <Company>HMC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Kent Unruh</cp:lastModifiedBy>
  <cp:revision>2530</cp:revision>
  <cp:lastPrinted>2011-04-18T21:48:04Z</cp:lastPrinted>
  <dcterms:created xsi:type="dcterms:W3CDTF">2010-11-28T05:36:22Z</dcterms:created>
  <dcterms:modified xsi:type="dcterms:W3CDTF">2014-02-18T22:13:58Z</dcterms:modified>
</cp:coreProperties>
</file>