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73" r:id="rId2"/>
    <p:sldId id="574" r:id="rId3"/>
    <p:sldId id="565" r:id="rId4"/>
    <p:sldId id="562" r:id="rId5"/>
    <p:sldId id="575" r:id="rId6"/>
    <p:sldId id="576" r:id="rId7"/>
    <p:sldId id="578" r:id="rId8"/>
    <p:sldId id="577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C9E"/>
    <a:srgbClr val="C3C79C"/>
    <a:srgbClr val="78959F"/>
    <a:srgbClr val="A39A88"/>
    <a:srgbClr val="E1D4BA"/>
    <a:srgbClr val="FFCAB7"/>
    <a:srgbClr val="B8E4F4"/>
    <a:srgbClr val="A5E9F4"/>
    <a:srgbClr val="EDEEA1"/>
    <a:srgbClr val="EE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39" autoAdjust="0"/>
    <p:restoredTop sz="94636" autoAdjust="0"/>
  </p:normalViewPr>
  <p:slideViewPr>
    <p:cSldViewPr showGuides="1">
      <p:cViewPr>
        <p:scale>
          <a:sx n="112" d="100"/>
          <a:sy n="112" d="100"/>
        </p:scale>
        <p:origin x="-1808" y="-1736"/>
      </p:cViewPr>
      <p:guideLst>
        <p:guide orient="horz" pos="424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7429185899176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A39A8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8959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C3C79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D8AC9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SOF 12 wks _x000d_RBV 12 wks</c:v>
                </c:pt>
                <c:pt idx="1">
                  <c:v>SOF 12 wks _x000d_RBV 12 wks _x000d_PEG wk 1-4</c:v>
                </c:pt>
                <c:pt idx="2">
                  <c:v>SOF 12 wks _x000d_RBV 12 wks _x000d_PEG wk 1-8</c:v>
                </c:pt>
                <c:pt idx="3">
                  <c:v>SOF 12 wks _x000d_RBV 12 wks _x000d_PEG 12 wks</c:v>
                </c:pt>
                <c:pt idx="4">
                  <c:v>SOF 12 wks</c:v>
                </c:pt>
                <c:pt idx="5">
                  <c:v>SOF 8 wks _x000d_RBV 8 wks_x000d_PEG 8 wks</c:v>
                </c:pt>
                <c:pt idx="6">
                  <c:v>SOF 12 wks _x000d_RBV 12 wks</c:v>
                </c:pt>
                <c:pt idx="7">
                  <c:v>SOF 12 wks _x000d_RBV 12 wks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60</c:v>
                </c:pt>
                <c:pt idx="5">
                  <c:v>100</c:v>
                </c:pt>
                <c:pt idx="6">
                  <c:v>10</c:v>
                </c:pt>
                <c:pt idx="7" formatCode="General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0885296"/>
        <c:axId val="290885856"/>
      </c:barChart>
      <c:catAx>
        <c:axId val="29088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2908858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08858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731896551724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08852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5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1D48"/>
                </a:solidFill>
              </a:rPr>
              <a:t>Sofosbuvir</a:t>
            </a:r>
            <a:r>
              <a:rPr lang="en-US" sz="2800" dirty="0">
                <a:solidFill>
                  <a:srgbClr val="001D48"/>
                </a:solidFill>
              </a:rPr>
              <a:t/>
            </a:r>
            <a:br>
              <a:rPr lang="en-US" sz="2800" dirty="0">
                <a:solidFill>
                  <a:srgbClr val="001D48"/>
                </a:solidFill>
              </a:rPr>
            </a:br>
            <a:r>
              <a:rPr lang="en-US" sz="2800" dirty="0" smtClean="0">
                <a:solidFill>
                  <a:srgbClr val="001D48"/>
                </a:solidFill>
              </a:rPr>
              <a:t>ELECTRON (Overview): 6 parts, 22 arms</a:t>
            </a:r>
            <a:endParaRPr lang="en-US" sz="28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smtClean="0">
                <a:latin typeface="Arial"/>
                <a:cs typeface="Arial"/>
              </a:rPr>
              <a:t>Gilead Sciences, </a:t>
            </a:r>
            <a:r>
              <a:rPr lang="en-US" sz="1400" dirty="0" err="1" smtClean="0">
                <a:latin typeface="Arial"/>
                <a:cs typeface="Arial"/>
              </a:rPr>
              <a:t>Inc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155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Summary of ELECTRON Trials Design (1 of 2)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/>
              <a:t>Part 1 </a:t>
            </a:r>
            <a:br>
              <a:rPr lang="en-US" sz="1600" b="1" dirty="0" smtClean="0"/>
            </a:br>
            <a:r>
              <a:rPr lang="en-US" sz="1600" dirty="0" smtClean="0"/>
              <a:t>- </a:t>
            </a:r>
            <a:r>
              <a:rPr lang="en-US" sz="1600" dirty="0"/>
              <a:t>Arm 1: </a:t>
            </a:r>
            <a:r>
              <a:rPr lang="en-US" sz="1600" dirty="0" err="1"/>
              <a:t>Sofosbuvir</a:t>
            </a:r>
            <a:r>
              <a:rPr lang="en-US" sz="1600" dirty="0"/>
              <a:t> + Ribavirin x 12 weeks (GT </a:t>
            </a:r>
            <a:r>
              <a:rPr lang="en-US" sz="1600" dirty="0" smtClean="0"/>
              <a:t>2,3; </a:t>
            </a:r>
            <a:r>
              <a:rPr lang="en-US" sz="1600" dirty="0"/>
              <a:t>naive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/>
              <a:t>- Arm 2: </a:t>
            </a:r>
            <a:r>
              <a:rPr lang="en-US" sz="1600" dirty="0" err="1"/>
              <a:t>Sofosbuvir</a:t>
            </a:r>
            <a:r>
              <a:rPr lang="en-US" sz="1600" dirty="0"/>
              <a:t> + Ribavirin x 12 weeks + Peginterferon for weeks 1-4 (GT </a:t>
            </a:r>
            <a:r>
              <a:rPr lang="en-US" sz="1600" dirty="0" smtClean="0"/>
              <a:t>2,3; naive) 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3: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</a:t>
            </a:r>
            <a:r>
              <a:rPr lang="en-US" sz="1600" dirty="0"/>
              <a:t>+ Ribavirin </a:t>
            </a:r>
            <a:r>
              <a:rPr lang="en-US" sz="1600" dirty="0" smtClean="0"/>
              <a:t>x 12 weeks + Peginterferon for weeks 1-8 (</a:t>
            </a:r>
            <a:r>
              <a:rPr lang="en-US" sz="1600" dirty="0"/>
              <a:t>GT </a:t>
            </a:r>
            <a:r>
              <a:rPr lang="en-US" sz="1600" dirty="0" smtClean="0"/>
              <a:t>2,3; </a:t>
            </a:r>
            <a:r>
              <a:rPr lang="en-US" sz="1600" dirty="0"/>
              <a:t>naive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4: </a:t>
            </a:r>
            <a:r>
              <a:rPr lang="en-US" sz="1600" dirty="0" err="1"/>
              <a:t>Sofosbuvir</a:t>
            </a:r>
            <a:r>
              <a:rPr lang="en-US" sz="1600" dirty="0"/>
              <a:t> + Ribavirin + Peginterferon x 12 weeks (GT </a:t>
            </a:r>
            <a:r>
              <a:rPr lang="en-US" sz="1600" dirty="0" smtClean="0"/>
              <a:t>2,3;</a:t>
            </a:r>
            <a:r>
              <a:rPr lang="en-US" sz="1600" dirty="0"/>
              <a:t> naive</a:t>
            </a:r>
            <a:r>
              <a:rPr lang="en-US" sz="1600" dirty="0" smtClean="0"/>
              <a:t>)</a:t>
            </a:r>
          </a:p>
          <a:p>
            <a:pPr>
              <a:lnSpc>
                <a:spcPts val="2000"/>
              </a:lnSpc>
            </a:pPr>
            <a:r>
              <a:rPr lang="en-US" sz="1600" b="1" dirty="0" smtClean="0"/>
              <a:t>Part 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5: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 x 12 weeks (GT 2,3; naive)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6: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Ribavirin + Peginterferon x 8 weeks (GT 2,3; naive)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7: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Ribavirin x 12 weeks (GT 1; experienced null)</a:t>
            </a:r>
          </a:p>
          <a:p>
            <a:pPr>
              <a:lnSpc>
                <a:spcPts val="2000"/>
              </a:lnSpc>
            </a:pPr>
            <a:r>
              <a:rPr lang="en-US" sz="1600" b="1" dirty="0" smtClean="0"/>
              <a:t>Part 3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8: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Ribavirin </a:t>
            </a:r>
            <a:r>
              <a:rPr lang="en-US" sz="1600" dirty="0"/>
              <a:t>x </a:t>
            </a:r>
            <a:r>
              <a:rPr lang="en-US" sz="1600" dirty="0" smtClean="0"/>
              <a:t>12 </a:t>
            </a:r>
            <a:r>
              <a:rPr lang="en-US" sz="1600" dirty="0"/>
              <a:t>weeks (</a:t>
            </a:r>
            <a:r>
              <a:rPr lang="en-US" sz="1600" dirty="0" smtClean="0"/>
              <a:t>GT 1; naive)</a:t>
            </a:r>
            <a:br>
              <a:rPr lang="en-US" sz="1600" dirty="0" smtClean="0"/>
            </a:br>
            <a:r>
              <a:rPr lang="en-US" sz="1600" dirty="0"/>
              <a:t>- Arm </a:t>
            </a:r>
            <a:r>
              <a:rPr lang="en-US" sz="1600" dirty="0" smtClean="0"/>
              <a:t>9: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</a:t>
            </a:r>
            <a:r>
              <a:rPr lang="en-US" sz="1600" dirty="0"/>
              <a:t>Ribavirin </a:t>
            </a:r>
            <a:r>
              <a:rPr lang="en-US" sz="1600" dirty="0" smtClean="0"/>
              <a:t>x </a:t>
            </a:r>
            <a:r>
              <a:rPr lang="en-US" sz="1600" dirty="0"/>
              <a:t>12 weeks </a:t>
            </a:r>
            <a:r>
              <a:rPr lang="en-US" sz="1600" dirty="0" smtClean="0"/>
              <a:t>(</a:t>
            </a:r>
            <a:r>
              <a:rPr lang="en-US" sz="1600" dirty="0"/>
              <a:t>GT </a:t>
            </a:r>
            <a:r>
              <a:rPr lang="en-US" sz="1600" dirty="0" smtClean="0"/>
              <a:t>2,3; experienced)</a:t>
            </a:r>
          </a:p>
          <a:p>
            <a:pPr>
              <a:lnSpc>
                <a:spcPts val="2000"/>
              </a:lnSpc>
            </a:pPr>
            <a:r>
              <a:rPr lang="en-US" sz="1600" b="1" dirty="0"/>
              <a:t>Part </a:t>
            </a:r>
            <a:r>
              <a:rPr lang="en-US" sz="1600" b="1" dirty="0" smtClean="0"/>
              <a:t>4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10: </a:t>
            </a:r>
            <a:r>
              <a:rPr lang="en-US" sz="1600" dirty="0" err="1"/>
              <a:t>Sofosbuvir</a:t>
            </a:r>
            <a:r>
              <a:rPr lang="en-US" sz="1600" dirty="0"/>
              <a:t> + Ribavirin x </a:t>
            </a:r>
            <a:r>
              <a:rPr lang="en-US" sz="1600" dirty="0" smtClean="0"/>
              <a:t>8 </a:t>
            </a:r>
            <a:r>
              <a:rPr lang="en-US" sz="1600" dirty="0"/>
              <a:t>weeks (</a:t>
            </a:r>
            <a:r>
              <a:rPr lang="en-US" sz="1600" dirty="0" smtClean="0"/>
              <a:t>GT 2,3;</a:t>
            </a:r>
            <a:r>
              <a:rPr lang="en-US" sz="1600" dirty="0"/>
              <a:t> </a:t>
            </a:r>
            <a:r>
              <a:rPr lang="en-US" sz="1600" dirty="0" smtClean="0"/>
              <a:t>naive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11: </a:t>
            </a:r>
            <a:r>
              <a:rPr lang="en-US" sz="1600" dirty="0" err="1"/>
              <a:t>Sofosbuvir</a:t>
            </a:r>
            <a:r>
              <a:rPr lang="en-US" sz="1600" dirty="0"/>
              <a:t> + Ribavirin x 12 weeks (GT 2,3; naive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/>
              <a:t>- Arm </a:t>
            </a:r>
            <a:r>
              <a:rPr lang="en-US" sz="1600" dirty="0" smtClean="0"/>
              <a:t>12: </a:t>
            </a:r>
            <a:r>
              <a:rPr lang="en-US" sz="1600" dirty="0" err="1"/>
              <a:t>Sofosbuvir</a:t>
            </a:r>
            <a:r>
              <a:rPr lang="en-US" sz="1600" dirty="0"/>
              <a:t> + </a:t>
            </a:r>
            <a:r>
              <a:rPr lang="en-US" sz="1600" dirty="0" err="1"/>
              <a:t>Ledipasvir</a:t>
            </a:r>
            <a:r>
              <a:rPr lang="en-US" sz="1600" dirty="0"/>
              <a:t> </a:t>
            </a:r>
            <a:r>
              <a:rPr lang="en-US" sz="1600" dirty="0" smtClean="0"/>
              <a:t>+ Ribavirin x </a:t>
            </a:r>
            <a:r>
              <a:rPr lang="en-US" sz="1600" dirty="0"/>
              <a:t>12 weeks (</a:t>
            </a:r>
            <a:r>
              <a:rPr lang="en-US" sz="1600" dirty="0" smtClean="0"/>
              <a:t>GT 1</a:t>
            </a:r>
            <a:r>
              <a:rPr lang="en-US" sz="1600" dirty="0"/>
              <a:t>, experienced null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13: </a:t>
            </a:r>
            <a:r>
              <a:rPr lang="en-US" sz="1600" dirty="0" err="1"/>
              <a:t>Sofosbuvir</a:t>
            </a:r>
            <a:r>
              <a:rPr lang="en-US" sz="1600" dirty="0"/>
              <a:t> + </a:t>
            </a:r>
            <a:r>
              <a:rPr lang="en-US" sz="1600" dirty="0" err="1"/>
              <a:t>Ledipasvir</a:t>
            </a:r>
            <a:r>
              <a:rPr lang="en-US" sz="1600" dirty="0"/>
              <a:t> + Ribavirin </a:t>
            </a:r>
            <a:r>
              <a:rPr lang="en-US" sz="1600" dirty="0" smtClean="0"/>
              <a:t>x </a:t>
            </a:r>
            <a:r>
              <a:rPr lang="en-US" sz="1600" dirty="0"/>
              <a:t>12 weeks (</a:t>
            </a:r>
            <a:r>
              <a:rPr lang="en-US" sz="1600" dirty="0" smtClean="0"/>
              <a:t>GT 1</a:t>
            </a:r>
            <a:r>
              <a:rPr lang="en-US" sz="1600" dirty="0"/>
              <a:t>, naive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ClinicalTrials.gov</a:t>
            </a:r>
            <a:r>
              <a:rPr lang="en-US" dirty="0"/>
              <a:t>  ID </a:t>
            </a:r>
            <a:r>
              <a:rPr lang="en-US" dirty="0" smtClean="0"/>
              <a:t>NCT01260350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48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Summary of ELECTRON Trials Design (2 of 2)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/>
              <a:t>Part 5 </a:t>
            </a:r>
            <a:br>
              <a:rPr lang="en-US" sz="1600" b="1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14: </a:t>
            </a:r>
            <a:r>
              <a:rPr lang="en-US" sz="1600" dirty="0" err="1"/>
              <a:t>Sofosbuvir</a:t>
            </a:r>
            <a:r>
              <a:rPr lang="en-US" sz="1600" dirty="0"/>
              <a:t> + </a:t>
            </a:r>
            <a:r>
              <a:rPr lang="en-US" sz="1600" dirty="0" smtClean="0"/>
              <a:t>GS-9669 + Ribavirin x </a:t>
            </a:r>
            <a:r>
              <a:rPr lang="en-US" sz="1600" dirty="0"/>
              <a:t>12 weeks (GT </a:t>
            </a:r>
            <a:r>
              <a:rPr lang="en-US" sz="1600" dirty="0" smtClean="0"/>
              <a:t>1; </a:t>
            </a:r>
            <a:r>
              <a:rPr lang="en-US" sz="1600" dirty="0"/>
              <a:t>experienced null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/>
              <a:t>- Arm </a:t>
            </a:r>
            <a:r>
              <a:rPr lang="en-US" sz="1600" dirty="0" smtClean="0"/>
              <a:t>15: </a:t>
            </a:r>
            <a:r>
              <a:rPr lang="en-US" sz="1600" dirty="0" err="1"/>
              <a:t>Sofosbuvir</a:t>
            </a:r>
            <a:r>
              <a:rPr lang="en-US" sz="1600" dirty="0"/>
              <a:t> + GS-9669 </a:t>
            </a:r>
            <a:r>
              <a:rPr lang="en-US" sz="1600" dirty="0" smtClean="0"/>
              <a:t>+ </a:t>
            </a:r>
            <a:r>
              <a:rPr lang="en-US" sz="1600" dirty="0"/>
              <a:t>Ribavirin x 12 weeks x 12 </a:t>
            </a:r>
            <a:r>
              <a:rPr lang="en-US" sz="1600" dirty="0" smtClean="0"/>
              <a:t>weeks (</a:t>
            </a:r>
            <a:r>
              <a:rPr lang="en-US" sz="1600" dirty="0"/>
              <a:t>GT </a:t>
            </a:r>
            <a:r>
              <a:rPr lang="en-US" sz="1600" dirty="0" smtClean="0"/>
              <a:t>1; naive) </a:t>
            </a:r>
            <a:endParaRPr lang="en-US" sz="1600" dirty="0"/>
          </a:p>
          <a:p>
            <a:pPr>
              <a:lnSpc>
                <a:spcPts val="2000"/>
              </a:lnSpc>
            </a:pPr>
            <a:r>
              <a:rPr lang="en-US" sz="1600" b="1" dirty="0" smtClean="0"/>
              <a:t>Part 6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16: </a:t>
            </a:r>
            <a:r>
              <a:rPr lang="en-US" sz="1600" dirty="0" err="1" smtClean="0"/>
              <a:t>Sofosbuvir-Ledipasvir</a:t>
            </a:r>
            <a:r>
              <a:rPr lang="en-US" sz="1600" dirty="0" smtClean="0"/>
              <a:t> x </a:t>
            </a:r>
            <a:r>
              <a:rPr lang="en-US" sz="1600" dirty="0"/>
              <a:t>12 weeks (GT 1; experienced </a:t>
            </a:r>
            <a:r>
              <a:rPr lang="en-US" sz="1600" dirty="0" smtClean="0"/>
              <a:t>null; F4)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17: </a:t>
            </a:r>
            <a:r>
              <a:rPr lang="en-US" sz="1600" dirty="0" err="1"/>
              <a:t>Sofosbuvir-Ledipasvir</a:t>
            </a:r>
            <a:r>
              <a:rPr lang="en-US" sz="1600" dirty="0"/>
              <a:t> + </a:t>
            </a:r>
            <a:r>
              <a:rPr lang="en-US" sz="1600" dirty="0" smtClean="0"/>
              <a:t>Ribavirin x </a:t>
            </a:r>
            <a:r>
              <a:rPr lang="en-US" sz="1600" dirty="0"/>
              <a:t>12 weeks (GT 1; experienced null; F4)</a:t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18: </a:t>
            </a:r>
            <a:r>
              <a:rPr lang="en-US" sz="1600" dirty="0" err="1"/>
              <a:t>Sofosbuvir-Ledipasvir</a:t>
            </a:r>
            <a:r>
              <a:rPr lang="en-US" sz="1600" dirty="0"/>
              <a:t> x 12 weeks </a:t>
            </a:r>
            <a:r>
              <a:rPr lang="en-US" sz="1600" dirty="0" smtClean="0"/>
              <a:t>x 12 </a:t>
            </a:r>
            <a:r>
              <a:rPr lang="en-US" sz="1600" dirty="0"/>
              <a:t>weeks </a:t>
            </a:r>
            <a:r>
              <a:rPr lang="en-US" sz="1600" dirty="0" smtClean="0"/>
              <a:t>(</a:t>
            </a:r>
            <a:r>
              <a:rPr lang="en-US" sz="1600" dirty="0"/>
              <a:t>GT 2,3, </a:t>
            </a:r>
            <a:r>
              <a:rPr lang="en-US" sz="1600" dirty="0" smtClean="0"/>
              <a:t>naive)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19: </a:t>
            </a:r>
            <a:r>
              <a:rPr lang="en-US" sz="1600" dirty="0" err="1"/>
              <a:t>Sofosbuvir-Ledipasvir</a:t>
            </a:r>
            <a:r>
              <a:rPr lang="en-US" sz="1600" dirty="0"/>
              <a:t> x 12 weeks </a:t>
            </a:r>
            <a:r>
              <a:rPr lang="en-US" sz="1600" dirty="0" smtClean="0"/>
              <a:t>x </a:t>
            </a:r>
            <a:r>
              <a:rPr lang="en-US" sz="1600" dirty="0"/>
              <a:t>12 weeks (</a:t>
            </a:r>
            <a:r>
              <a:rPr lang="en-US" sz="1600" dirty="0" smtClean="0"/>
              <a:t>GT 2,3, experienced)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20: </a:t>
            </a:r>
            <a:r>
              <a:rPr lang="en-US" sz="1600" dirty="0" err="1"/>
              <a:t>Sofosbuvir-Ledipasvir</a:t>
            </a:r>
            <a:r>
              <a:rPr lang="en-US" sz="1600" dirty="0"/>
              <a:t> + Ribavirin </a:t>
            </a:r>
            <a:r>
              <a:rPr lang="en-US" sz="1600" dirty="0" smtClean="0"/>
              <a:t>x </a:t>
            </a:r>
            <a:r>
              <a:rPr lang="en-US" sz="1600" dirty="0"/>
              <a:t>12 weeks (GT 1, </a:t>
            </a:r>
            <a:r>
              <a:rPr lang="en-US" sz="1600" dirty="0" smtClean="0"/>
              <a:t>naïve, hemophiliacs)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21: </a:t>
            </a:r>
            <a:r>
              <a:rPr lang="en-US" sz="1600" dirty="0" err="1"/>
              <a:t>Sofosbuvir-Ledipasvir</a:t>
            </a:r>
            <a:r>
              <a:rPr lang="en-US" sz="1600" dirty="0"/>
              <a:t> + Ribavirin </a:t>
            </a:r>
            <a:r>
              <a:rPr lang="en-US" sz="1600" dirty="0" smtClean="0"/>
              <a:t>x 6 </a:t>
            </a:r>
            <a:r>
              <a:rPr lang="en-US" sz="1600" dirty="0"/>
              <a:t>weeks (GT 1, naive)</a:t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22: </a:t>
            </a:r>
            <a:r>
              <a:rPr lang="en-US" sz="1600" dirty="0" err="1"/>
              <a:t>Sofosbuvir-Ledipasvir</a:t>
            </a:r>
            <a:r>
              <a:rPr lang="en-US" sz="1600" dirty="0"/>
              <a:t>  </a:t>
            </a:r>
            <a:r>
              <a:rPr lang="en-US" sz="1600" dirty="0" smtClean="0"/>
              <a:t>x </a:t>
            </a:r>
            <a:r>
              <a:rPr lang="en-US" sz="1600" dirty="0"/>
              <a:t>6 weeks </a:t>
            </a:r>
            <a:r>
              <a:rPr lang="en-US" sz="1600" dirty="0" smtClean="0"/>
              <a:t>(</a:t>
            </a:r>
            <a:r>
              <a:rPr lang="en-US" sz="1600" dirty="0"/>
              <a:t>GT 1, naive)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ClinicalTrials.gov</a:t>
            </a:r>
            <a:r>
              <a:rPr lang="en-US" dirty="0" smtClean="0"/>
              <a:t>  ID NCT01260350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77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Sofosbuvir</a:t>
            </a:r>
            <a:r>
              <a:rPr lang="en-US" sz="2800" dirty="0">
                <a:solidFill>
                  <a:srgbClr val="001D48"/>
                </a:solidFill>
              </a:rPr>
              <a:t> </a:t>
            </a:r>
            <a:r>
              <a:rPr lang="en-US" sz="2800" dirty="0" smtClean="0">
                <a:solidFill>
                  <a:srgbClr val="001D48"/>
                </a:solidFill>
              </a:rPr>
              <a:t>and Ribavirin +/- Peginterferon in GT 1-3</a:t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Trial (Arms 1-8)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2013;368:34-44.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707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and Ribavirin +/- </a:t>
            </a:r>
            <a:r>
              <a:rPr lang="en-US" sz="2400" dirty="0" smtClean="0">
                <a:solidFill>
                  <a:srgbClr val="F0EADC"/>
                </a:solidFill>
              </a:rPr>
              <a:t>Peginterferon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ELECTRON </a:t>
            </a:r>
            <a:r>
              <a:rPr lang="en-US" sz="2400" dirty="0"/>
              <a:t>Trial (Arms 1-8</a:t>
            </a:r>
            <a:r>
              <a:rPr lang="en-US" sz="2400" dirty="0" smtClean="0"/>
              <a:t>): Features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59005"/>
              </p:ext>
            </p:extLst>
          </p:nvPr>
        </p:nvGraphicFramePr>
        <p:xfrm>
          <a:off x="512763" y="1447800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FUSION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2a trial comparing different combinations of sofosbuvir and ribavirin with or without peginterferon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2 hepatitis C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Part 1: genotype 2,3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Part 2: genotype 1- Arms 1-6: GT 2 or 3; treatment-naïve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Study Arms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Arms 1-6: genotype 2,3 treatment naïve: SOF + RBV +/- PEG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Arm 7: GT 1; treatment experienced, prior null responder: SOF + RBV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Arm 8: GT 1; treatment naïve: SOF + RBV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57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>
            <a:off x="5242692" y="466738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+/- Peginterferon in GT 1-3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1-8)</a:t>
            </a:r>
            <a:r>
              <a:rPr lang="en-US" sz="2400" dirty="0" smtClean="0"/>
              <a:t>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19410" y="1809300"/>
            <a:ext cx="3291840" cy="266127"/>
          </a:xfrm>
          <a:prstGeom prst="rect">
            <a:avLst/>
          </a:prstGeom>
          <a:solidFill>
            <a:srgbClr val="C3D3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</a:t>
            </a:r>
            <a:r>
              <a:rPr lang="en-US" sz="1400" b="1" dirty="0">
                <a:latin typeface="Arial"/>
                <a:cs typeface="Arial"/>
              </a:rPr>
              <a:t>+ RBV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11340" y="1337581"/>
            <a:ext cx="9162288" cy="319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4052" y="127913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348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181600"/>
            <a:ext cx="9180577" cy="987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45720" rIns="92486" bIns="45720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alfa-2a (PEG)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180 µg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73932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79750" y="213749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79750" y="178662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3436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919410" y="2168220"/>
            <a:ext cx="3291840" cy="266127"/>
          </a:xfrm>
          <a:prstGeom prst="rect">
            <a:avLst/>
          </a:prstGeom>
          <a:solidFill>
            <a:srgbClr val="E1D4B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+ PEG (week 1-4)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2066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02430" y="2492599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942090" y="2527140"/>
            <a:ext cx="3291840" cy="26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(week 1</a:t>
            </a:r>
            <a:r>
              <a:rPr lang="en-US" sz="1400" b="1" dirty="0" smtClean="0">
                <a:latin typeface="Arial"/>
                <a:cs typeface="Arial"/>
              </a:rPr>
              <a:t>-8)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02430" y="285911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42090" y="2886060"/>
            <a:ext cx="3291840" cy="266127"/>
          </a:xfrm>
          <a:prstGeom prst="rect">
            <a:avLst/>
          </a:prstGeom>
          <a:solidFill>
            <a:srgbClr val="EFBEB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942125" y="3250740"/>
            <a:ext cx="3291840" cy="266127"/>
          </a:xfrm>
          <a:prstGeom prst="rect">
            <a:avLst/>
          </a:prstGeom>
          <a:solidFill>
            <a:srgbClr val="B8E4F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1942090" y="3609660"/>
            <a:ext cx="2194560" cy="266127"/>
          </a:xfrm>
          <a:prstGeom prst="rect">
            <a:avLst/>
          </a:prstGeom>
          <a:solidFill>
            <a:srgbClr val="EDEEA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</a:t>
            </a: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942090" y="4151500"/>
            <a:ext cx="3291840" cy="266127"/>
          </a:xfrm>
          <a:prstGeom prst="rect">
            <a:avLst/>
          </a:prstGeom>
          <a:solidFill>
            <a:srgbClr val="FFCAB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942095" y="4510420"/>
            <a:ext cx="3291840" cy="26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324712" y="44714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302430" y="357822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2430" y="3216008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302430" y="4116247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02430" y="448276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20012" y="195852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302032" y="176256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220012" y="230868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24712" y="21127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242692" y="267802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324712" y="248206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242692" y="302532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324712" y="282936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42692" y="338682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324712" y="319086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148709" y="375648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69153" y="35605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242692" y="430090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324712" y="410494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31508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4135779"/>
            <a:ext cx="1295400" cy="31210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1 Null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1794780"/>
            <a:ext cx="1293204" cy="2093976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lnSpc>
                <a:spcPts val="2460"/>
              </a:lnSpc>
            </a:pPr>
            <a:r>
              <a:rPr lang="en-US" sz="1600" b="1" dirty="0" smtClean="0">
                <a:latin typeface="Arial"/>
                <a:cs typeface="Arial"/>
              </a:rPr>
              <a:t>GT 2,3</a:t>
            </a:r>
            <a:r>
              <a:rPr lang="en-US" sz="1600" b="1" dirty="0">
                <a:cs typeface="Arial"/>
              </a:rPr>
              <a:t/>
            </a:r>
            <a:br>
              <a:rPr lang="en-US" sz="1600" b="1" dirty="0">
                <a:cs typeface="Arial"/>
              </a:rPr>
            </a:br>
            <a:r>
              <a:rPr lang="en-US" sz="1600" b="1" dirty="0"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0" y="4507140"/>
            <a:ext cx="1295400" cy="31210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1 Naive 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664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Ribavirin +/- Peginterferon in GT 1-3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</a:t>
            </a:r>
            <a:r>
              <a:rPr lang="en-US" sz="2400" dirty="0" smtClean="0"/>
              <a:t>Trial (Arms 1-8):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ELECTRON: SVR 12,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675163"/>
              </p:ext>
            </p:extLst>
          </p:nvPr>
        </p:nvGraphicFramePr>
        <p:xfrm>
          <a:off x="192088" y="176076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64108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066800" y="5864220"/>
            <a:ext cx="5715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Genotype 2 or 3 (all treatment naïve)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32780" y="5812500"/>
            <a:ext cx="572414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934200" y="5954940"/>
            <a:ext cx="18288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Genotype 1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55536" y="5812500"/>
            <a:ext cx="179222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858000" y="1890480"/>
            <a:ext cx="0" cy="330403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66160" y="5740860"/>
            <a:ext cx="990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Arial" pitchFamily="22" charset="0"/>
              </a:rPr>
              <a:t>Exp</a:t>
            </a: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200" b="1" dirty="0" smtClean="0">
                <a:solidFill>
                  <a:srgbClr val="001D48"/>
                </a:solidFill>
                <a:latin typeface="Arial" pitchFamily="22" charset="0"/>
              </a:rPr>
              <a:t>Null</a:t>
            </a:r>
            <a:endParaRPr lang="en-US" sz="1200" b="1" dirty="0">
              <a:solidFill>
                <a:srgbClr val="001D48"/>
              </a:solidFill>
              <a:latin typeface="Arial" pitchFamily="22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7947480" y="5740860"/>
            <a:ext cx="762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200" b="1" dirty="0" smtClean="0">
                <a:solidFill>
                  <a:srgbClr val="001D48"/>
                </a:solidFill>
                <a:latin typeface="Arial" pitchFamily="22" charset="0"/>
              </a:rPr>
              <a:t>Naive</a:t>
            </a:r>
            <a:endParaRPr lang="en-US" sz="1200" b="1" dirty="0">
              <a:solidFill>
                <a:srgbClr val="001D48"/>
              </a:solidFill>
              <a:latin typeface="Arial" pitchFamily="2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544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0470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8396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11/11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980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5564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10400" y="449580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1/10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88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ELECTRON 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1621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 plus ribavirin for 12 weeks may be effective in previously untreated patients with HCV genotype 1, 2, or 3 infection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3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54356</TotalTime>
  <Words>357</Words>
  <Application>Microsoft Office PowerPoint</Application>
  <PresentationFormat>On-screen Show (4:3)</PresentationFormat>
  <Paragraphs>90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ELECTRON (Overview): 6 parts, 22 arms</vt:lpstr>
      <vt:lpstr>Sofosbuvir Summary of ELECTRON Trials Design (1 of 2)</vt:lpstr>
      <vt:lpstr>Sofosbuvir Summary of ELECTRON Trials Design (2 of 2)</vt:lpstr>
      <vt:lpstr>Sofosbuvir and Ribavirin +/- Peginterferon in GT 1-3 ELECTRON Trial (Arms 1-8)</vt:lpstr>
      <vt:lpstr>Sofosbuvir and Ribavirin +/- Peginterferon in GT 1-3 ELECTRON Trial (Arms 1-8): Features</vt:lpstr>
      <vt:lpstr>Sofosbuvir and Ribavirin +/- Peginterferon in GT 1-3 ELECTRON Trial (Arms 1-8): Design</vt:lpstr>
      <vt:lpstr>Sofosbuvir and Ribavirin +/- Peginterferon in GT 1-3 ELECTRON Trial (Arms 1-8): Results</vt:lpstr>
      <vt:lpstr>Sofosbuvir + RBV in Treatment-Experienced HCV GT 2 or 3 ELECTRON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2591</cp:revision>
  <cp:lastPrinted>2011-04-18T21:48:04Z</cp:lastPrinted>
  <dcterms:created xsi:type="dcterms:W3CDTF">2010-11-28T05:36:22Z</dcterms:created>
  <dcterms:modified xsi:type="dcterms:W3CDTF">2014-02-28T20:51:25Z</dcterms:modified>
</cp:coreProperties>
</file>