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455" r:id="rId2"/>
    <p:sldId id="475" r:id="rId3"/>
    <p:sldId id="456" r:id="rId4"/>
    <p:sldId id="457" r:id="rId5"/>
    <p:sldId id="458" r:id="rId6"/>
    <p:sldId id="459" r:id="rId7"/>
    <p:sldId id="461" r:id="rId8"/>
    <p:sldId id="480" r:id="rId9"/>
    <p:sldId id="546" r:id="rId1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7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22F"/>
    <a:srgbClr val="668121"/>
    <a:srgbClr val="7F6839"/>
    <a:srgbClr val="C2D9E1"/>
    <a:srgbClr val="06293B"/>
    <a:srgbClr val="0B3F5A"/>
    <a:srgbClr val="234D74"/>
    <a:srgbClr val="112436"/>
    <a:srgbClr val="163149"/>
    <a:srgbClr val="578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1" autoAdjust="0"/>
    <p:restoredTop sz="94636" autoAdjust="0"/>
  </p:normalViewPr>
  <p:slideViewPr>
    <p:cSldViewPr showGuides="1">
      <p:cViewPr>
        <p:scale>
          <a:sx n="134" d="100"/>
          <a:sy n="134" d="100"/>
        </p:scale>
        <p:origin x="1020" y="-96"/>
      </p:cViewPr>
      <p:guideLst>
        <p:guide orient="horz" pos="2687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2163793099478699"/>
          <c:w val="0.87636482939632498"/>
          <c:h val="0.74813014374512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 + RBV</c:v>
                </c:pt>
              </c:strCache>
            </c:strRef>
          </c:tx>
          <c:spPr>
            <a:solidFill>
              <a:srgbClr val="668121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Week 4</c:v>
                </c:pt>
                <c:pt idx="1">
                  <c:v>End of Treatment</c:v>
                </c:pt>
                <c:pt idx="2">
                  <c:v>SVR12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99</c:v>
                </c:pt>
                <c:pt idx="1">
                  <c:v>98</c:v>
                </c:pt>
                <c:pt idx="2">
                  <c:v>67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Week 4</c:v>
                </c:pt>
                <c:pt idx="1">
                  <c:v>End of Treatment</c:v>
                </c:pt>
                <c:pt idx="2">
                  <c:v>SVR12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67</c:v>
                </c:pt>
                <c:pt idx="1">
                  <c:v>89</c:v>
                </c:pt>
                <c:pt idx="2">
                  <c:v>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186648784"/>
        <c:axId val="173043104"/>
      </c:barChart>
      <c:catAx>
        <c:axId val="186648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17304310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7304310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dirty="0" smtClean="0">
                    <a:latin typeface="Arial"/>
                    <a:cs typeface="Arial"/>
                  </a:rPr>
                  <a:t>Patients </a:t>
                </a:r>
                <a:r>
                  <a:rPr lang="en-US" sz="1400" dirty="0">
                    <a:latin typeface="Arial"/>
                    <a:cs typeface="Arial"/>
                  </a:rPr>
                  <a:t>(%</a:t>
                </a:r>
                <a:r>
                  <a:rPr lang="en-US" sz="1400" dirty="0" smtClean="0">
                    <a:latin typeface="Arial"/>
                    <a:cs typeface="Arial"/>
                  </a:rPr>
                  <a:t>) with HCV RNA &lt; 25 IU/ml</a:t>
                </a:r>
                <a:endParaRPr lang="en-US" sz="14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61277170450781E-3"/>
              <c:y val="0.11818181818181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8664878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7905231506255902"/>
          <c:y val="2.7272727272727299E-2"/>
          <c:w val="0.50625170117624196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8.5648421341384798E-2"/>
          <c:w val="0.87636482939632498"/>
          <c:h val="0.71438261003493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 + RBV</c:v>
                </c:pt>
              </c:strCache>
            </c:strRef>
          </c:tx>
          <c:spPr>
            <a:solidFill>
              <a:srgbClr val="668121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2 and 3 _x000d_(n=496)</c:v>
                </c:pt>
                <c:pt idx="1">
                  <c:v>GT 2 _x000d_(n=137)</c:v>
                </c:pt>
                <c:pt idx="2">
                  <c:v>GT 3_x000d_(n=359)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67</c:v>
                </c:pt>
                <c:pt idx="1">
                  <c:v>97</c:v>
                </c:pt>
                <c:pt idx="2">
                  <c:v>56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2 and 3 _x000d_(n=496)</c:v>
                </c:pt>
                <c:pt idx="1">
                  <c:v>GT 2 _x000d_(n=137)</c:v>
                </c:pt>
                <c:pt idx="2">
                  <c:v>GT 3_x000d_(n=359)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67</c:v>
                </c:pt>
                <c:pt idx="1">
                  <c:v>78</c:v>
                </c:pt>
                <c:pt idx="2">
                  <c:v>62.5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75603200"/>
        <c:axId val="375603760"/>
      </c:barChart>
      <c:catAx>
        <c:axId val="375603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37560376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560376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 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5.93953533586079E-4"/>
              <c:y val="0.121317188511738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560320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8131476620977898"/>
          <c:y val="0"/>
          <c:w val="0.50959256829007504"/>
          <c:h val="8.0726462290953996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0300958782950299"/>
          <c:w val="0.87636482939632498"/>
          <c:h val="0.69702144354681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 + RBV</c:v>
                </c:pt>
              </c:strCache>
            </c:strRef>
          </c:tx>
          <c:spPr>
            <a:solidFill>
              <a:srgbClr val="668121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Cirrhosis _x000d_(n=397)</c:v>
                </c:pt>
                <c:pt idx="1">
                  <c:v>Cirrhosis _x000d_(n=99)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72</c:v>
                </c:pt>
                <c:pt idx="1">
                  <c:v>47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Cirrhosis _x000d_(n=397)</c:v>
                </c:pt>
                <c:pt idx="1">
                  <c:v>Cirrhosis _x000d_(n=99)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74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375606560"/>
        <c:axId val="375607120"/>
      </c:barChart>
      <c:catAx>
        <c:axId val="375606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37560712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756071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 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5.93953533586079E-4"/>
              <c:y val="0.10422418597318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560656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50583953047535701"/>
          <c:y val="1.44676387400988E-2"/>
          <c:w val="0.48181479051229698"/>
          <c:h val="8.0726462290953996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8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90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6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Sofosbuvir</a:t>
            </a:r>
            <a:r>
              <a:rPr lang="en-US" sz="2400" dirty="0" smtClean="0">
                <a:solidFill>
                  <a:schemeClr val="tx1"/>
                </a:solidFill>
              </a:rPr>
              <a:t> + RBV in Treatment-Naïve Genotypes 2,3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FISSION Trial*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67200"/>
            <a:ext cx="9144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001D48"/>
                </a:solidFill>
                <a:latin typeface="Arial"/>
                <a:cs typeface="Arial"/>
              </a:rPr>
              <a:t>*Note: Published </a:t>
            </a:r>
            <a:r>
              <a:rPr lang="en-US" sz="1600" dirty="0">
                <a:solidFill>
                  <a:srgbClr val="001D48"/>
                </a:solidFill>
                <a:latin typeface="Arial"/>
                <a:cs typeface="Arial"/>
              </a:rPr>
              <a:t>in </a:t>
            </a:r>
            <a:r>
              <a:rPr lang="en-US" sz="1600" dirty="0" smtClean="0">
                <a:solidFill>
                  <a:srgbClr val="001D48"/>
                </a:solidFill>
                <a:latin typeface="Arial"/>
                <a:cs typeface="Arial"/>
              </a:rPr>
              <a:t>NEJM in tandem </a:t>
            </a:r>
            <a:r>
              <a:rPr lang="en-US" sz="1600" dirty="0">
                <a:solidFill>
                  <a:srgbClr val="001D48"/>
                </a:solidFill>
                <a:latin typeface="Arial"/>
                <a:cs typeface="Arial"/>
              </a:rPr>
              <a:t>with </a:t>
            </a:r>
            <a:r>
              <a:rPr lang="en-US" sz="1600" b="1" dirty="0">
                <a:solidFill>
                  <a:srgbClr val="001D48"/>
                </a:solidFill>
                <a:latin typeface="Arial"/>
                <a:cs typeface="Arial"/>
              </a:rPr>
              <a:t>NEUTRINO</a:t>
            </a:r>
            <a:r>
              <a:rPr lang="en-US" sz="1600" dirty="0">
                <a:solidFill>
                  <a:srgbClr val="001D48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1D48"/>
                </a:solidFill>
                <a:latin typeface="Arial"/>
                <a:cs typeface="Arial"/>
              </a:rPr>
              <a:t>Trial (Genotypes 1,4,5,6)</a:t>
            </a:r>
            <a:endParaRPr lang="en-US" sz="1600" dirty="0">
              <a:solidFill>
                <a:srgbClr val="001D48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>
                <a:latin typeface="Arial"/>
                <a:cs typeface="Arial"/>
              </a:rPr>
              <a:t>Lawitz</a:t>
            </a:r>
            <a:r>
              <a:rPr lang="en-US" sz="1400" dirty="0">
                <a:latin typeface="Arial"/>
                <a:cs typeface="Arial"/>
              </a:rPr>
              <a:t> E, et al.  N </a:t>
            </a:r>
            <a:r>
              <a:rPr lang="en-US" sz="1400" dirty="0" err="1">
                <a:latin typeface="Arial"/>
                <a:cs typeface="Arial"/>
              </a:rPr>
              <a:t>Engl</a:t>
            </a:r>
            <a:r>
              <a:rPr lang="en-US" sz="1400" dirty="0">
                <a:latin typeface="Arial"/>
                <a:cs typeface="Arial"/>
              </a:rPr>
              <a:t> J Med.  2013;368:1878-87.</a:t>
            </a:r>
          </a:p>
        </p:txBody>
      </p:sp>
    </p:spTree>
    <p:extLst>
      <p:ext uri="{BB962C8B-B14F-4D97-AF65-F5344CB8AC3E}">
        <p14:creationId xmlns:p14="http://schemas.microsoft.com/office/powerpoint/2010/main" val="31158523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Lawitz</a:t>
            </a:r>
            <a:r>
              <a:rPr lang="en-US" dirty="0" smtClean="0"/>
              <a:t> E</a:t>
            </a:r>
            <a:r>
              <a:rPr lang="en-US" dirty="0" smtClean="0">
                <a:latin typeface="Arial" pitchFamily="22" charset="0"/>
              </a:rPr>
              <a:t>, </a:t>
            </a:r>
            <a:r>
              <a:rPr lang="en-US" dirty="0">
                <a:latin typeface="Arial" pitchFamily="22" charset="0"/>
              </a:rPr>
              <a:t>et al.  </a:t>
            </a:r>
            <a:r>
              <a:rPr lang="en-US" dirty="0" smtClean="0">
                <a:latin typeface="Arial" pitchFamily="22" charset="0"/>
              </a:rPr>
              <a:t>N </a:t>
            </a:r>
            <a:r>
              <a:rPr lang="en-US" dirty="0" err="1" smtClean="0">
                <a:latin typeface="Arial" pitchFamily="22" charset="0"/>
              </a:rPr>
              <a:t>Engl</a:t>
            </a:r>
            <a:r>
              <a:rPr lang="en-US" dirty="0" smtClean="0">
                <a:latin typeface="Arial" pitchFamily="22" charset="0"/>
              </a:rPr>
              <a:t> J Med.  2013;368:1878-87.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+ Ribavirin for Treatment-Naïve HCV GT 2 or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FISSION Trial: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772728"/>
              </p:ext>
            </p:extLst>
          </p:nvPr>
        </p:nvGraphicFramePr>
        <p:xfrm>
          <a:off x="533400" y="1371600"/>
          <a:ext cx="8115300" cy="497522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FISSION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controlled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open-label phase 3 non-inferiority trial comparing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ribavirin versus PEG + ribavirin in HCV GT 2,3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97 sites in US, Australia, New Zealand, Italy, Sweden, and the Netherlands, enrolled Dec 2011-May 2012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Treatment-naïve, chronic HCV Genotype 2 or 3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≥ 10,000 IU/ml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 = 499 HCV-monoinfected patients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Genotype: 2 (28%); 3 (72%)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IL28B Genotype: 57% non-CC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and Sex: mean age 48 (range 19-77); 66% male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Race: 87% white; 3.4% black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Liver disease: 20% had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0334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2013;368:1878-87.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85238" y="3651505"/>
            <a:ext cx="8229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N=243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7512" y="2494961"/>
            <a:ext cx="8229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N=256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53274" y="252832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59127" y="368402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+ Ribavirin for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HCV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2 or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FISSION Trial: Design</a:t>
            </a:r>
            <a:endParaRPr lang="en-US" sz="2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924300" y="2730500"/>
            <a:ext cx="182879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46800" y="3898900"/>
            <a:ext cx="182879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651000" y="3525072"/>
            <a:ext cx="4499166" cy="769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Peginterferon + RBV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(fixed-dose)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651000" y="2334623"/>
            <a:ext cx="2267902" cy="7690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 +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 RBV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(weight-based)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-12330" y="4953000"/>
            <a:ext cx="9180577" cy="12801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Peginterferon alfa-2a: 180 µg once weekly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Weight-based Ribavirin (in 2 divided doses):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Fixed-dose Ribavirin (in 2 divided doses): 800 mg/day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6113" y="1313696"/>
            <a:ext cx="9162291" cy="515104"/>
            <a:chOff x="-6113" y="1362488"/>
            <a:chExt cx="9162291" cy="515104"/>
          </a:xfrm>
        </p:grpSpPr>
        <p:sp>
          <p:nvSpPr>
            <p:cNvPr id="21" name="Rectangle 20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1000" y="1430210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52644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623905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845424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362879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91081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816054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895834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617785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08997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+ Ribavirin for Treatment-Naïve HCV GT 2 or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FISSION </a:t>
            </a:r>
            <a:r>
              <a:rPr lang="en-US" sz="2400" dirty="0"/>
              <a:t>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FISSION: HCV RNA &lt;25 IU/ml by Study </a:t>
            </a:r>
            <a:r>
              <a:rPr lang="en-US" dirty="0" err="1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Timepoint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(GT 2, 3 Combined)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2013;368:1878-87.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563660"/>
              </p:ext>
            </p:extLst>
          </p:nvPr>
        </p:nvGraphicFramePr>
        <p:xfrm>
          <a:off x="647700" y="17526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08148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RBV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Ribavirin; PEG = Peginterferon  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6153" y="5016748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249/250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5016748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158/236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63110" y="5016748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249/253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77902" y="5016748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217/243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58631" y="5016748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170/253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63902" y="5016748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162/2</a:t>
            </a:r>
            <a:r>
              <a:rPr lang="en-US" sz="1400" dirty="0">
                <a:solidFill>
                  <a:schemeClr val="bg1"/>
                </a:solidFill>
              </a:rPr>
              <a:t>4</a:t>
            </a:r>
            <a:r>
              <a:rPr lang="en-US" sz="1400" dirty="0" smtClean="0">
                <a:solidFill>
                  <a:schemeClr val="bg1"/>
                </a:solidFill>
              </a:rPr>
              <a:t>3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794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+ Ribavirin for Treatment-Naïve HCV GT 2 or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FISSION </a:t>
            </a:r>
            <a:r>
              <a:rPr lang="en-US" sz="2400" dirty="0"/>
              <a:t>Trial: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FISSION: SVR12 by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2013;368:1878-87.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34190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6097048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RBV =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Ribavirin; PEG = Peginterferon  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4109" y="4953000"/>
            <a:ext cx="79509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68/70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4953000"/>
            <a:ext cx="79509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52/67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92046" y="4953000"/>
            <a:ext cx="8316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102/183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91400" y="4953000"/>
            <a:ext cx="8316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110/176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051" y="4953000"/>
            <a:ext cx="87129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170/253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0800" y="4953000"/>
            <a:ext cx="87129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162/243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289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+ Ribavirin for Treatment-Naïve HCV GT 2 or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FISSION </a:t>
            </a:r>
            <a:r>
              <a:rPr lang="en-US" sz="2400" dirty="0"/>
              <a:t>Trial: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FISSION: SVR12 by Presence of Cirrhosis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2013;368:1878-87.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214172"/>
              </p:ext>
            </p:extLst>
          </p:nvPr>
        </p:nvGraphicFramePr>
        <p:xfrm>
          <a:off x="457200" y="1782200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37744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RBV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Ribavirin; PEG = Peginterferon  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16333" y="4906396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147/204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4906396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23/49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79580" y="4906396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19/50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6882" y="4906396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143/193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49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+ Ribavirin for Treatment-Naïve HCV GT 2 or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FISSION </a:t>
            </a:r>
            <a:r>
              <a:rPr lang="en-US" sz="2400" dirty="0"/>
              <a:t>Trial: </a:t>
            </a:r>
            <a:r>
              <a:rPr lang="en-US" sz="2400" dirty="0" smtClean="0"/>
              <a:t>Adverse Effects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2013;368:1878-87.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5821223"/>
              </p:ext>
            </p:extLst>
          </p:nvPr>
        </p:nvGraphicFramePr>
        <p:xfrm>
          <a:off x="314325" y="1524000"/>
          <a:ext cx="851535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0"/>
                <a:gridCol w="2362200"/>
                <a:gridCol w="2133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>
                    <a:solidFill>
                      <a:srgbClr val="0B3F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Sofosbuvir</a:t>
                      </a:r>
                      <a:r>
                        <a:rPr lang="en-US" dirty="0" smtClean="0"/>
                        <a:t> + RBV</a:t>
                      </a:r>
                      <a:r>
                        <a:rPr lang="en-US" b="0" dirty="0" smtClean="0"/>
                        <a:t> </a:t>
                      </a:r>
                      <a:r>
                        <a:rPr lang="en-US" sz="1600" b="0" dirty="0" smtClean="0"/>
                        <a:t>(n=256)</a:t>
                      </a:r>
                      <a:endParaRPr lang="en-US" sz="1600" dirty="0"/>
                    </a:p>
                  </a:txBody>
                  <a:tcPr>
                    <a:solidFill>
                      <a:srgbClr val="0B3F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PEG + RBV</a:t>
                      </a:r>
                      <a:r>
                        <a:rPr lang="en-US" b="0" dirty="0" smtClean="0"/>
                        <a:t> </a:t>
                      </a:r>
                      <a:br>
                        <a:rPr lang="en-US" b="0" dirty="0" smtClean="0"/>
                      </a:br>
                      <a:r>
                        <a:rPr lang="en-US" sz="1600" b="0" dirty="0" smtClean="0"/>
                        <a:t>(n=243)</a:t>
                      </a:r>
                      <a:endParaRPr lang="en-US" sz="1600" dirty="0"/>
                    </a:p>
                  </a:txBody>
                  <a:tcPr>
                    <a:solidFill>
                      <a:srgbClr val="0B3F5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dirty="0" smtClean="0"/>
                        <a:t>Discontinuation</a:t>
                      </a:r>
                      <a:r>
                        <a:rPr lang="en-US" baseline="0" dirty="0" smtClean="0"/>
                        <a:t> due to adverse event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/>
                        <a:t>3 (1%)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/>
                        <a:t>26 (11%)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dirty="0" smtClean="0"/>
                        <a:t>Fatigue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/>
                        <a:t>92 (36%)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/>
                        <a:t>134 (55%)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dirty="0" smtClean="0"/>
                        <a:t>Headache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/>
                        <a:t>64</a:t>
                      </a:r>
                      <a:r>
                        <a:rPr lang="en-US" baseline="0" dirty="0" smtClean="0"/>
                        <a:t> (25%)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/>
                        <a:t>108 (44%)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dirty="0" smtClean="0"/>
                        <a:t>Nausea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/>
                        <a:t>46 (18%)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/>
                        <a:t>70 (29%)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dirty="0" smtClean="0"/>
                        <a:t>Pruritus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400"/>
                        </a:lnSpc>
                      </a:pPr>
                      <a:r>
                        <a:rPr lang="en-US" dirty="0" smtClean="0"/>
                        <a:t>19 (7%)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/>
                        <a:t>42 (17%)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dirty="0" smtClean="0"/>
                        <a:t>Hemoglobin &lt; 10 g/dl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400"/>
                        </a:lnSpc>
                      </a:pPr>
                      <a:r>
                        <a:rPr lang="en-US" dirty="0" smtClean="0"/>
                        <a:t>23 (9%)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/>
                        <a:t>35 (14%)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dirty="0" smtClean="0"/>
                        <a:t>Neutropenia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/>
                        <a:t>30 (12%)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dirty="0" smtClean="0"/>
                        <a:t>Influenza-like illness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/>
                        <a:t>7 (3%)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/>
                        <a:t>43 (18%)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dirty="0" smtClean="0"/>
                        <a:t>Depression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/>
                        <a:t>14 (5.5%)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/>
                        <a:t>34 (14%)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dirty="0" smtClean="0"/>
                        <a:t>Insomnia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/>
                        <a:t>31 (12%)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 smtClean="0"/>
                        <a:t>70 (29%)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1036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dirty="0"/>
              <a:t>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2013;368:1878-</a:t>
            </a:r>
            <a:r>
              <a:rPr lang="en-US" dirty="0" smtClean="0">
                <a:latin typeface="Arial" pitchFamily="22" charset="0"/>
              </a:rPr>
              <a:t>87.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+ Ribavirin for Treatment-Naïve HCV GT 2 or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FISSION </a:t>
            </a:r>
            <a:r>
              <a:rPr lang="en-US" sz="2400" dirty="0"/>
              <a:t>Trial: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180"/>
              </p:ext>
            </p:extLst>
          </p:nvPr>
        </p:nvGraphicFramePr>
        <p:xfrm>
          <a:off x="0" y="2590800"/>
          <a:ext cx="9144000" cy="2143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In the randomized trial of previously untreated patients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with genotype 2 or 3 infection, the efficacy of the all-oral regimen of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plus ribavirin was similar to that of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peginterferon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–ribavirin, but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response rates among patients with genotype 3 infection were lower than the rates among those with genotype 2 infection.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266862"/>
            <a:ext cx="914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rgbClr val="001D48"/>
                </a:solidFill>
                <a:latin typeface="Arial"/>
                <a:cs typeface="Arial"/>
              </a:rPr>
              <a:t>*Note: This conclusion pertains to both the </a:t>
            </a:r>
            <a:r>
              <a:rPr lang="en-US" sz="1400" b="1" dirty="0" smtClean="0">
                <a:solidFill>
                  <a:srgbClr val="001D48"/>
                </a:solidFill>
                <a:latin typeface="Arial"/>
                <a:cs typeface="Arial"/>
              </a:rPr>
              <a:t>FISSION </a:t>
            </a:r>
            <a:r>
              <a:rPr lang="en-US" sz="1400" dirty="0" smtClean="0">
                <a:solidFill>
                  <a:srgbClr val="001D48"/>
                </a:solidFill>
                <a:latin typeface="Arial"/>
                <a:cs typeface="Arial"/>
              </a:rPr>
              <a:t>and </a:t>
            </a:r>
            <a:r>
              <a:rPr lang="en-US" sz="1400" b="1" dirty="0" smtClean="0">
                <a:solidFill>
                  <a:srgbClr val="001D48"/>
                </a:solidFill>
                <a:latin typeface="Arial"/>
                <a:cs typeface="Arial"/>
              </a:rPr>
              <a:t>NEUTRINO </a:t>
            </a:r>
            <a:r>
              <a:rPr lang="en-US" sz="1400" dirty="0" smtClean="0">
                <a:solidFill>
                  <a:srgbClr val="001D48"/>
                </a:solidFill>
                <a:latin typeface="Arial"/>
                <a:cs typeface="Arial"/>
              </a:rPr>
              <a:t>trials, which were published in tandem</a:t>
            </a:r>
            <a:endParaRPr lang="en-US" sz="1400" dirty="0">
              <a:solidFill>
                <a:srgbClr val="001D4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917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59685</TotalTime>
  <Words>571</Words>
  <Application>Microsoft Office PowerPoint</Application>
  <PresentationFormat>On-screen Show (4:3)</PresentationFormat>
  <Paragraphs>108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Sofosbuvir + RBV in Treatment-Naïve Genotypes 2,3 FISSION Trial*</vt:lpstr>
      <vt:lpstr>Sofosbuvir + Ribavirin for Treatment-Naïve HCV GT 2 or 3 FISSION Trial: Features</vt:lpstr>
      <vt:lpstr>Sofosbuvir + Ribavirin for Treatment-Naïve HCV GT 2 or 3 FISSION Trial: Design</vt:lpstr>
      <vt:lpstr>Sofosbuvir + Ribavirin for Treatment-Naïve HCV GT 2 or 3 FISSION Trial: Results</vt:lpstr>
      <vt:lpstr>Sofosbuvir + Ribavirin for Treatment-Naïve HCV GT 2 or 3 FISSION Trial: Results</vt:lpstr>
      <vt:lpstr>Sofosbuvir + Ribavirin for Treatment-Naïve HCV GT 2 or 3 FISSION Trial: Results</vt:lpstr>
      <vt:lpstr>Sofosbuvir + Ribavirin for Treatment-Naïve HCV GT 2 or 3 FISSION Trial: Adverse Effects</vt:lpstr>
      <vt:lpstr>Sofosbuvir + Ribavirin for Treatment-Naïve HCV GT 2 or 3 FISSION Trial: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3103</cp:revision>
  <cp:lastPrinted>2011-04-18T21:48:04Z</cp:lastPrinted>
  <dcterms:created xsi:type="dcterms:W3CDTF">2010-11-28T05:36:22Z</dcterms:created>
  <dcterms:modified xsi:type="dcterms:W3CDTF">2014-10-21T17:02:58Z</dcterms:modified>
</cp:coreProperties>
</file>