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81" r:id="rId2"/>
    <p:sldId id="582" r:id="rId3"/>
    <p:sldId id="579" r:id="rId4"/>
    <p:sldId id="609" r:id="rId5"/>
    <p:sldId id="607" r:id="rId6"/>
    <p:sldId id="608" r:id="rId7"/>
    <p:sldId id="583" r:id="rId8"/>
    <p:sldId id="588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93B"/>
    <a:srgbClr val="668122"/>
    <a:srgbClr val="8C7341"/>
    <a:srgbClr val="2D5C8B"/>
    <a:srgbClr val="1D455E"/>
    <a:srgbClr val="24496E"/>
    <a:srgbClr val="3A75B1"/>
    <a:srgbClr val="B1BACC"/>
    <a:srgbClr val="CFD9EF"/>
    <a:srgbClr val="9F8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71" autoAdjust="0"/>
    <p:restoredTop sz="94636" autoAdjust="0"/>
  </p:normalViewPr>
  <p:slideViewPr>
    <p:cSldViewPr showGuides="1">
      <p:cViewPr>
        <p:scale>
          <a:sx n="108" d="100"/>
          <a:sy n="108" d="100"/>
        </p:scale>
        <p:origin x="-2832" y="-1832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F826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0701664"/>
        <c:axId val="390702224"/>
      </c:barChart>
      <c:catAx>
        <c:axId val="39070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07022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7022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7016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84169783094780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F826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 2</c:v>
                </c:pt>
                <c:pt idx="2">
                  <c:v>GT 3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90704464"/>
        <c:axId val="390705024"/>
      </c:barChart>
      <c:catAx>
        <c:axId val="39070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07050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07050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7044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08131577010801"/>
          <c:y val="0.12129658792650901"/>
          <c:w val="0.84343893345107601"/>
          <c:h val="0.76894726795514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Cirrhosis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83.3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Cirrhosis</c:v>
                </c:pt>
              </c:strCache>
            </c:strRef>
          </c:tx>
          <c:spPr>
            <a:solidFill>
              <a:srgbClr val="82693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solidFill>
                <a:sysClr val="window" lastClr="FFFFFF">
                  <a:alpha val="50000"/>
                </a:sys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2</c:v>
                </c:pt>
                <c:pt idx="1">
                  <c:v>Genotype 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92.9</c:v>
                </c:pt>
                <c:pt idx="1">
                  <c:v>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707824"/>
        <c:axId val="390708384"/>
      </c:barChart>
      <c:catAx>
        <c:axId val="39070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708384"/>
        <c:crosses val="autoZero"/>
        <c:auto val="1"/>
        <c:lblAlgn val="ctr"/>
        <c:lblOffset val="100"/>
        <c:noMultiLvlLbl val="0"/>
      </c:catAx>
      <c:valAx>
        <c:axId val="3907083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Patients (%) with SVR12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0707824"/>
        <c:crosses val="autoZero"/>
        <c:crossBetween val="between"/>
        <c:majorUnit val="20"/>
      </c:valAx>
      <c:spPr>
        <a:solidFill>
          <a:srgbClr val="E6EBF2"/>
        </a:solidFill>
        <a:ln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58337621529703199"/>
          <c:y val="0.02"/>
          <c:w val="0.38723817973457503"/>
          <c:h val="9.29965879265091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7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Sofosbuvir + Peginterferon + Ribavirin in Genotype 2</a:t>
            </a:r>
            <a:r>
              <a:rPr lang="en-US" sz="2400" dirty="0"/>
              <a:t> </a:t>
            </a:r>
            <a:r>
              <a:rPr lang="en-US" sz="2400" dirty="0" smtClean="0"/>
              <a:t>or 3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>
                <a:solidFill>
                  <a:srgbClr val="001D48"/>
                </a:solidFill>
              </a:rPr>
              <a:t>LONESTAR-2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EADC"/>
                </a:solidFill>
              </a:rPr>
              <a:t>Phase 2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GB" sz="1400" dirty="0" err="1" smtClean="0"/>
              <a:t>Lawitz</a:t>
            </a:r>
            <a:r>
              <a:rPr lang="en-GB" sz="1400" dirty="0" smtClean="0"/>
              <a:t> </a:t>
            </a:r>
            <a:r>
              <a:rPr lang="en-GB" sz="1400" dirty="0"/>
              <a:t>E, et al. 64th AASLD; Washington, DC. 2013. Abstract LB-4</a:t>
            </a:r>
            <a:r>
              <a:rPr lang="en-GB" sz="1400" dirty="0" smtClean="0"/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77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PEG + RBV </a:t>
            </a:r>
            <a:r>
              <a:rPr lang="en-US" sz="2400" dirty="0">
                <a:solidFill>
                  <a:srgbClr val="F0EADC"/>
                </a:solidFill>
              </a:rPr>
              <a:t>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 smtClean="0"/>
              <a:t>LONESTAR-2 Trial: Features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03345"/>
              </p:ext>
            </p:extLst>
          </p:nvPr>
        </p:nvGraphicFramePr>
        <p:xfrm>
          <a:off x="512763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LONESTAR-2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single-arm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 trial of 12-week course of sofosbuvir + ribavirin in treatment-experienced patients with HCV GT 2 or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Texas Liver Institute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47 patients with chronic hepatitis 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Previously failed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coinfected with HIV or HBV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2 (49%) or 3 (51%)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cirrhosis allowed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(All x 12 weeks)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Sofosbuvir: 400 mg once daily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Peginterferon alfa-2a: 180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µg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once weekly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Ribavirin (weight based): 1000-1200 mg/day in 2 divided doses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63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Patient Demographics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45584"/>
              </p:ext>
            </p:extLst>
          </p:nvPr>
        </p:nvGraphicFramePr>
        <p:xfrm>
          <a:off x="658813" y="1424284"/>
          <a:ext cx="782954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587"/>
                <a:gridCol w="3382962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 + PEG</a:t>
                      </a:r>
                      <a:r>
                        <a:rPr lang="en-US" sz="1600" baseline="0" dirty="0" smtClean="0"/>
                        <a:t>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(n = 47)</a:t>
                      </a:r>
                      <a:endParaRPr lang="en-US" sz="1600" dirty="0"/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 (39-72)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(68)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 (96)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 (45)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 (21-53)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CC, n (%)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(36)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GT3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(51)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 (4.0-7.2)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(55)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 Relapse</a:t>
                      </a:r>
                      <a:r>
                        <a:rPr lang="en-US" sz="1600" baseline="0" dirty="0" smtClean="0"/>
                        <a:t> / virologic breakthrough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(85)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12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88" y="1826515"/>
            <a:ext cx="8887416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sp>
        <p:nvSpPr>
          <p:cNvPr id="53" name="Rectangle 52"/>
          <p:cNvSpPr/>
          <p:nvPr/>
        </p:nvSpPr>
        <p:spPr>
          <a:xfrm>
            <a:off x="8268209" y="1840991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1892813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92808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95599" y="1840991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0189" y="2964751"/>
            <a:ext cx="3786667" cy="769049"/>
            <a:chOff x="1364453" y="5021262"/>
            <a:chExt cx="3762217" cy="769049"/>
          </a:xfrm>
        </p:grpSpPr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2114392" y="5021262"/>
              <a:ext cx="3012278" cy="7690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Sofosbuvir + </a:t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Peginterferon + Ribavirin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53" y="5181600"/>
              <a:ext cx="1097280" cy="405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N = 47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115300" y="3145748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99869" y="3360628"/>
            <a:ext cx="299618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00600"/>
            <a:ext cx="9180577" cy="10606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(weight-based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 divided doses)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1000 mg/day if &lt; 75 kg or 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if ≥ 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971800"/>
            <a:ext cx="1390532" cy="7711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2 or 3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15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41236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88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in Treatment-Experienced by HCV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88277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2226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42/47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0741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22/23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1740" y="533400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8920" y="3429000"/>
            <a:ext cx="7266432" cy="1426464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0" rtlCol="0" anchor="ctr"/>
          <a:lstStyle/>
          <a:p>
            <a:pPr>
              <a:lnSpc>
                <a:spcPts val="2460"/>
              </a:lnSpc>
            </a:pPr>
            <a:r>
              <a:rPr lang="en-US" sz="1800" b="1" u="sng" dirty="0" smtClean="0"/>
              <a:t>Five Treatment Failures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- 1 patient with GT2 lost to follow-up</a:t>
            </a:r>
            <a:br>
              <a:rPr lang="en-US" sz="1800" dirty="0" smtClean="0"/>
            </a:br>
            <a:r>
              <a:rPr lang="en-US" sz="1800" dirty="0" smtClean="0"/>
              <a:t>- 2 patients with GT3 with virologic relapse</a:t>
            </a:r>
            <a:br>
              <a:rPr lang="en-US" sz="1800" dirty="0" smtClean="0"/>
            </a:br>
            <a:r>
              <a:rPr lang="en-US" sz="1800" dirty="0" smtClean="0"/>
              <a:t>- 2 patients with GT3 lost to follow-up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9469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LONESTAR-2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LONESTAR-2 </a:t>
            </a:r>
            <a:r>
              <a:rPr lang="en-US" dirty="0" smtClean="0"/>
              <a:t>Trial: SVR12 </a:t>
            </a:r>
            <a:r>
              <a:rPr lang="en-US" dirty="0"/>
              <a:t>by Cirrhosis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</a:t>
            </a:r>
            <a:r>
              <a:rPr lang="en-GB" dirty="0" smtClean="0"/>
              <a:t>DC. 2013</a:t>
            </a:r>
            <a:r>
              <a:rPr lang="en-GB" dirty="0"/>
              <a:t>. </a:t>
            </a:r>
            <a:r>
              <a:rPr lang="en-GB" dirty="0" smtClean="0"/>
              <a:t>Abstract </a:t>
            </a:r>
            <a:r>
              <a:rPr lang="en-GB" dirty="0"/>
              <a:t>LB-4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358383"/>
              </p:ext>
            </p:extLst>
          </p:nvPr>
        </p:nvGraphicFramePr>
        <p:xfrm>
          <a:off x="523875" y="1828800"/>
          <a:ext cx="8096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65772" y="519017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9/9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2561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13/14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916" y="5190179"/>
            <a:ext cx="698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10/12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454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GB" dirty="0" err="1"/>
              <a:t>Lawitz</a:t>
            </a:r>
            <a:r>
              <a:rPr lang="en-GB" dirty="0"/>
              <a:t> E, et al. 64th AASLD; Washington, DC. 2013. Abstract LB-4.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PEG + RBV in Treatment-Experienced HCV GT 2 or 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dirty="0"/>
              <a:t>LONESTAR-2 Trial: </a:t>
            </a:r>
            <a:r>
              <a:rPr lang="en-US" sz="2700" dirty="0" smtClean="0"/>
              <a:t>Adverse Events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289655"/>
              </p:ext>
            </p:extLst>
          </p:nvPr>
        </p:nvGraphicFramePr>
        <p:xfrm>
          <a:off x="658813" y="1447800"/>
          <a:ext cx="782954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187"/>
                <a:gridCol w="3916362"/>
              </a:tblGrid>
              <a:tr h="42672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LONESTAR-2: Adverse Events in ≥ 15% of</a:t>
                      </a:r>
                      <a:r>
                        <a:rPr lang="en-US" sz="1600" baseline="0" dirty="0" smtClean="0"/>
                        <a:t> Patients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14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Preferred Term,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n (%)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 + PEG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+ RBV x 12 weeks (n = 47)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Adverse Event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 (96)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Flu-like Symptoms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(55)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(32)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Anemia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(30)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Neutropenia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 (23)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(17)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Headache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91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Thrombocytopenia</a:t>
                      </a:r>
                      <a:endParaRPr lang="en-US" sz="1600" dirty="0"/>
                    </a:p>
                  </a:txBody>
                  <a:tcPr marT="91440" marB="91440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(15)</a:t>
                      </a:r>
                      <a:endParaRPr lang="en-US" sz="1600" dirty="0"/>
                    </a:p>
                  </a:txBody>
                  <a:tcPr marT="91440" marB="91440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01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57424</TotalTime>
  <Words>554</Words>
  <Application>Microsoft Office PowerPoint</Application>
  <PresentationFormat>On-screen Show (4:3)</PresentationFormat>
  <Paragraphs>101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Peginterferon + Ribavirin in Genotype 2 or 3   LONESTAR-2</vt:lpstr>
      <vt:lpstr>Sofosbuvir + PEG + RBV in Treatment-Experienced HCV GT 2 or 3 LONESTAR-2 Trial: Features</vt:lpstr>
      <vt:lpstr>Sofosbuvir + PEG + RBV in Treatment-Experienced HCV GT 2 or 3 LONESTAR-2 Trial: Patient Demographics</vt:lpstr>
      <vt:lpstr>Sofosbuvir + PEG + RBV in Treatment-Experienced HCV GT 2 or 3 LONESTAR-2 Trial: Design</vt:lpstr>
      <vt:lpstr>Sofosbuvir + PEG + RBV in Treatment-Experienced HCV GT 2 or 3 LONESTAR-2 Trial: Results</vt:lpstr>
      <vt:lpstr>Sofosbuvir + PEG + RBV in Treatment-Experienced HCV GT 2 or 3 LONESTAR-2 Trial: Results</vt:lpstr>
      <vt:lpstr>Sofosbuvir + PEG + RBV in Treatment-Experienced HCV GT 2 or 3 LONESTAR-2 Trial: Results</vt:lpstr>
      <vt:lpstr>Sofosbuvir + PEG + RBV in Treatment-Experienced HCV GT 2 or 3 LONESTAR-2 Trial: Adverse Events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2878</cp:revision>
  <cp:lastPrinted>2011-04-18T21:48:04Z</cp:lastPrinted>
  <dcterms:created xsi:type="dcterms:W3CDTF">2010-11-28T05:36:22Z</dcterms:created>
  <dcterms:modified xsi:type="dcterms:W3CDTF">2014-04-29T21:42:03Z</dcterms:modified>
</cp:coreProperties>
</file>