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86" r:id="rId2"/>
    <p:sldId id="484" r:id="rId3"/>
    <p:sldId id="487" r:id="rId4"/>
    <p:sldId id="488" r:id="rId5"/>
    <p:sldId id="489" r:id="rId6"/>
    <p:sldId id="490" r:id="rId7"/>
    <p:sldId id="514" r:id="rId8"/>
    <p:sldId id="491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99C"/>
    <a:srgbClr val="AAAE72"/>
    <a:srgbClr val="8B8E5E"/>
    <a:srgbClr val="718E25"/>
    <a:srgbClr val="73624D"/>
    <a:srgbClr val="001D48"/>
    <a:srgbClr val="4F383D"/>
    <a:srgbClr val="4E3D26"/>
    <a:srgbClr val="3B2E1D"/>
    <a:srgbClr val="60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3.0769230769230799E-2"/>
          <c:w val="0.86674944478094096"/>
          <c:h val="0.8382215417517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7349616"/>
        <c:axId val="287350176"/>
      </c:barChart>
      <c:catAx>
        <c:axId val="28734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7350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73501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smtClean="0">
                    <a:effectLst/>
                  </a:rPr>
                  <a:t>Patients (%) with HCV RNA &lt; 12 IU/ml</a:t>
                </a:r>
                <a:endParaRPr lang="en-US" sz="1400" dirty="0">
                  <a:effectLst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7349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892149844906"/>
          <c:y val="0.106298982364047"/>
          <c:w val="0.88242543545693097"/>
          <c:h val="0.73466777179168397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(low dose)</c:v>
          </c:tx>
          <c:spPr>
            <a:solidFill>
              <a:srgbClr val="326496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</c:v>
                </c:pt>
                <c:pt idx="1">
                  <c:v>88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v>SOF + RBV (weight 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96</c:v>
                </c:pt>
                <c:pt idx="1">
                  <c:v>96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77944896"/>
        <c:axId val="177944336"/>
      </c:barChart>
      <c:catAx>
        <c:axId val="17794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779443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79443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12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9093229736432094E-3"/>
              <c:y val="9.700603214071920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79448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41876163542227"/>
          <c:y val="1.6951466592991699E-2"/>
          <c:w val="0.65631147740597195"/>
          <c:h val="7.674886033982590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8095238095238101E-2"/>
          <c:w val="0.84724611346658596"/>
          <c:h val="0.67999132920884897"/>
        </c:manualLayout>
      </c:layout>
      <c:barChart>
        <c:barDir val="col"/>
        <c:grouping val="clustered"/>
        <c:varyColors val="0"/>
        <c:ser>
          <c:idx val="0"/>
          <c:order val="0"/>
          <c:tx>
            <c:v>SOF +RBV (Low Dose)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Early Stage (0-1*)</c:v>
                </c:pt>
                <c:pt idx="1">
                  <c:v>Advanced (3-4*)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56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v>SOF +RBV (Wt-Based)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Early Stage (0-1*)</c:v>
                </c:pt>
                <c:pt idx="1">
                  <c:v>Advanced (3-4*)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74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77941536"/>
        <c:axId val="177945456"/>
      </c:barChart>
      <c:catAx>
        <c:axId val="177941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Fibrosis Stage </a:t>
                </a:r>
                <a:br>
                  <a:rPr lang="en-US" sz="1600" dirty="0" smtClean="0"/>
                </a:br>
                <a:r>
                  <a:rPr lang="en-US" sz="1600" dirty="0" smtClean="0"/>
                  <a:t>(</a:t>
                </a:r>
                <a:r>
                  <a:rPr lang="en-US" sz="1600" dirty="0" err="1" smtClean="0"/>
                  <a:t>Knodell</a:t>
                </a:r>
                <a:r>
                  <a:rPr lang="en-US" sz="1600" baseline="0" dirty="0" smtClean="0"/>
                  <a:t> Histology Activity Index Scoring System)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4134253242616499"/>
              <c:y val="0.841666666666667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79454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79454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  <a:latin typeface="Arial"/>
                    <a:cs typeface="Arial"/>
                  </a:rPr>
                  <a:t>Patients (%) with SVR24</a:t>
                </a:r>
                <a:endParaRPr lang="en-US" sz="18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5668281849384198E-3"/>
              <c:y val="0.11291104236970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794153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7219626993741201"/>
          <c:y val="0"/>
          <c:w val="0.60015874217645904"/>
          <c:h val="7.64620828646419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8095238095238101E-2"/>
          <c:w val="0.87636482939632498"/>
          <c:h val="0.71272942444694398"/>
        </c:manualLayout>
      </c:layout>
      <c:barChart>
        <c:barDir val="col"/>
        <c:grouping val="clustered"/>
        <c:varyColors val="0"/>
        <c:ser>
          <c:idx val="0"/>
          <c:order val="0"/>
          <c:tx>
            <c:v>SOF +RBV (Low Dose)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&gt;800,000 IU/ml</c:v>
                </c:pt>
                <c:pt idx="1">
                  <c:v>&lt;800,000 IU/ml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21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v>SOF +RBV (Wt-Based)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&gt;800,000 IU/ml</c:v>
                </c:pt>
                <c:pt idx="1">
                  <c:v>&lt;800,000 IU/ml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63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84758016"/>
        <c:axId val="284759136"/>
      </c:barChart>
      <c:catAx>
        <c:axId val="284758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HCV RNA</a:t>
                </a:r>
                <a:r>
                  <a:rPr lang="en-US" baseline="0" dirty="0" smtClean="0"/>
                  <a:t> Level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47591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475913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  <a:latin typeface="Arial"/>
                    <a:cs typeface="Arial"/>
                  </a:rPr>
                  <a:t>Patients (%) with SVR24</a:t>
                </a:r>
                <a:endParaRPr lang="en-US" sz="18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41021936478124E-3"/>
              <c:y val="0.11291104236970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47580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8881841604661799"/>
          <c:y val="6.0133108361455005E-4"/>
          <c:w val="0.60191227816706405"/>
          <c:h val="7.022590926134229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6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smtClean="0"/>
              <a:t>Sofosbuvir + Ribavirin in HCV Genotype 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NIAID/NIH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2,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(unfavorable baseline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characteristics)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/>
                <a:cs typeface="Arial"/>
              </a:rPr>
              <a:t>Osinusi</a:t>
            </a:r>
            <a:r>
              <a:rPr lang="en-US" sz="1400" dirty="0">
                <a:latin typeface="Arial"/>
                <a:cs typeface="Arial"/>
              </a:rPr>
              <a:t> A, et al.  JAMA.  2013;310:804-11.</a:t>
            </a:r>
          </a:p>
        </p:txBody>
      </p:sp>
    </p:spTree>
    <p:extLst>
      <p:ext uri="{BB962C8B-B14F-4D97-AF65-F5344CB8AC3E}">
        <p14:creationId xmlns:p14="http://schemas.microsoft.com/office/powerpoint/2010/main" val="2347557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Osinusi</a:t>
            </a:r>
            <a:r>
              <a:rPr lang="en-US" dirty="0" smtClean="0"/>
              <a:t> A,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JAMA.  2013;310:804-11.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Treatment-Naïve HCV GT 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NIAID/NIH Trial: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24524"/>
              </p:ext>
            </p:extLst>
          </p:nvPr>
        </p:nvGraphicFramePr>
        <p:xfrm>
          <a:off x="533400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NIAID/NIH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2-part, phase 2 study of sofosbuvir and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Part 1: “proof of concept”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Part 2: low dose versus weight-based dose of ribavirin in GT-1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center: NIAID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HCV genotype 1; treatment-naïve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60 HCV-monoinfected patients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(70%), 1B (30%)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81%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median 54 (range 48-57); 62%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83% black; 13% white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23% had advanced fibrosis (F3-F4 by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Knodell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-HAI scoring)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(SVR24)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899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949308" y="2603500"/>
            <a:ext cx="27950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49308" y="3787090"/>
            <a:ext cx="27950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49308" y="4764990"/>
            <a:ext cx="27950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8486" y="4079190"/>
            <a:ext cx="81065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Part 2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 =50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64348" y="3393390"/>
            <a:ext cx="3200400" cy="76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RBV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(low-dose)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24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752600" y="2218796"/>
            <a:ext cx="3200400" cy="769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7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+ RBV (</a:t>
            </a:r>
            <a:r>
              <a:rPr lang="en-US" sz="1700" b="1" dirty="0" err="1" smtClean="0">
                <a:solidFill>
                  <a:srgbClr val="000000"/>
                </a:solidFill>
                <a:latin typeface="Arial"/>
                <a:cs typeface="Arial"/>
              </a:rPr>
              <a:t>wt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cs typeface="Arial"/>
              </a:rPr>
              <a:t>-based)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24 weeks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8486" y="2438400"/>
            <a:ext cx="9295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Part 1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 =10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96200" y="237592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NIAID/NIH Trial: Design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69901" y="1447800"/>
            <a:ext cx="7979662" cy="547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7209" y="1462276"/>
            <a:ext cx="545591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51409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1808" y="146227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00338" y="146227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96200" y="355951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752600" y="4376433"/>
            <a:ext cx="3200400" cy="769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RBV (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wt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-based)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24 weeks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40901" y="451201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3926790"/>
            <a:ext cx="408547" cy="35509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19200" y="4281880"/>
            <a:ext cx="408547" cy="40691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1700" y="344521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66800" y="466441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=25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11873" y="3200400"/>
            <a:ext cx="9162257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12330" y="5300482"/>
            <a:ext cx="9180577" cy="10241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Low-dose Ribavirin (divided bid): 800 mg/day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divided bid): 1000 mg/day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216452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NIAID/NIH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Part 1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 Part 1: HCV &lt;12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0157"/>
              </p:ext>
            </p:extLst>
          </p:nvPr>
        </p:nvGraphicFramePr>
        <p:xfrm>
          <a:off x="608013" y="19050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6061046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All 10 patients in Part 1 received sofosbuvir plus weight-based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452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6631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104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58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NIAID/NIH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Part 2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NIAID/NIH Part 2: HCV RNA &lt;12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25371"/>
              </p:ext>
            </p:extLst>
          </p:nvPr>
        </p:nvGraphicFramePr>
        <p:xfrm>
          <a:off x="424643" y="1828800"/>
          <a:ext cx="829471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9556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9028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2184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4852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8008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17/25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40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NIAID/NIH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/>
              <a:t>Part 2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NIAID/NIH Part 2: SVR24 by Fibrosis Stage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737516"/>
              </p:ext>
            </p:extLst>
          </p:nvPr>
        </p:nvGraphicFramePr>
        <p:xfrm>
          <a:off x="609600" y="19050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60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538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</a:t>
            </a:r>
            <a:r>
              <a:rPr lang="en-US" sz="14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622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47244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37422"/>
              </p:ext>
            </p:extLst>
          </p:nvPr>
        </p:nvGraphicFramePr>
        <p:xfrm>
          <a:off x="419100" y="1905000"/>
          <a:ext cx="830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NIAID/NIH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/>
              <a:t>Part </a:t>
            </a:r>
            <a:r>
              <a:rPr lang="en-US" sz="2400" dirty="0" smtClean="0"/>
              <a:t>2 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NIAID/NIH Part 2: SVR24 by Baseline HCV RNA Level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4842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4704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8352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1236" y="4945062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3/14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7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Treatment-Naïve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NIAID Trial: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85661"/>
              </p:ext>
            </p:extLst>
          </p:nvPr>
        </p:nvGraphicFramePr>
        <p:xfrm>
          <a:off x="0" y="23622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In conclusion, treatment with a 24-week regimen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and ribavirin resulted in an SVR rate of 68% in the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weight-based ribavirin regimen and 48%in the low-dose ribavirin regimen among patients with chronic HCV and unfavorable traditional predictors of treatment response who are representative of the demographics of the US HCV epidemic.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53325</TotalTime>
  <Words>423</Words>
  <Application>Microsoft Office PowerPoint</Application>
  <PresentationFormat>On-screen Show (4:3)</PresentationFormat>
  <Paragraphs>87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in HCV Genotype 1   NIAID/NIH Trial</vt:lpstr>
      <vt:lpstr>Sofosbuvir and Ribavirin for Treatment-Naïve HCV GT 1 NIAID/NIH Trial: Features</vt:lpstr>
      <vt:lpstr>Sofosbuvir and Ribavirin for Treatment-Naïve HCV GT 1 NIAID/NIH Trial: Design</vt:lpstr>
      <vt:lpstr>Sofosbuvir and Ribavirin for Treatment-Naïve HCV GT 1 NIAID/NIH Study: Part 1 Results</vt:lpstr>
      <vt:lpstr>Sofosbuvir and Ribavirin for Treatment-Naïve HCV GT 1 NIAID/NIH Study: Part 2 Results</vt:lpstr>
      <vt:lpstr>Sofosbuvir and Ribavirin for Treatment-Naïve HCV GT 1 NIAID/NIH Study: Part 2 Results</vt:lpstr>
      <vt:lpstr>Sofosbuvir and Ribavirin for Treatment-Naïve HCV GT 1 NIAID/NIH Study: Part 2 Results</vt:lpstr>
      <vt:lpstr>Sofosbuvir and Ribavirin for Treatment-Naïve HCV GT 1 NIAID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2526</cp:revision>
  <cp:lastPrinted>2011-04-18T21:48:04Z</cp:lastPrinted>
  <dcterms:created xsi:type="dcterms:W3CDTF">2010-11-28T05:36:22Z</dcterms:created>
  <dcterms:modified xsi:type="dcterms:W3CDTF">2014-02-18T22:22:59Z</dcterms:modified>
</cp:coreProperties>
</file>