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368" r:id="rId2"/>
    <p:sldId id="407" r:id="rId3"/>
    <p:sldId id="367" r:id="rId4"/>
    <p:sldId id="360" r:id="rId5"/>
    <p:sldId id="385" r:id="rId6"/>
    <p:sldId id="342" r:id="rId7"/>
    <p:sldId id="346" r:id="rId8"/>
    <p:sldId id="396" r:id="rId9"/>
    <p:sldId id="370" r:id="rId10"/>
    <p:sldId id="401" r:id="rId11"/>
    <p:sldId id="371" r:id="rId12"/>
    <p:sldId id="380" r:id="rId13"/>
    <p:sldId id="376" r:id="rId14"/>
    <p:sldId id="397" r:id="rId15"/>
    <p:sldId id="379" r:id="rId16"/>
    <p:sldId id="372" r:id="rId17"/>
    <p:sldId id="403" r:id="rId18"/>
    <p:sldId id="381" r:id="rId19"/>
    <p:sldId id="369" r:id="rId20"/>
    <p:sldId id="365" r:id="rId21"/>
    <p:sldId id="375" r:id="rId22"/>
    <p:sldId id="366" r:id="rId23"/>
    <p:sldId id="388" r:id="rId24"/>
    <p:sldId id="389" r:id="rId25"/>
    <p:sldId id="390" r:id="rId26"/>
    <p:sldId id="348" r:id="rId27"/>
    <p:sldId id="356" r:id="rId28"/>
    <p:sldId id="409" r:id="rId29"/>
    <p:sldId id="408" r:id="rId30"/>
    <p:sldId id="406" r:id="rId31"/>
    <p:sldId id="405" r:id="rId32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24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192"/>
    <a:srgbClr val="556790"/>
    <a:srgbClr val="BABCBC"/>
    <a:srgbClr val="CFCFCC"/>
    <a:srgbClr val="175E7E"/>
    <a:srgbClr val="1C6B8E"/>
    <a:srgbClr val="013E5A"/>
    <a:srgbClr val="C1AF8A"/>
    <a:srgbClr val="E1E3EE"/>
    <a:srgbClr val="F1F2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5" autoAdjust="0"/>
    <p:restoredTop sz="98472" autoAdjust="0"/>
  </p:normalViewPr>
  <p:slideViewPr>
    <p:cSldViewPr showGuides="1">
      <p:cViewPr>
        <p:scale>
          <a:sx n="94" d="100"/>
          <a:sy n="94" d="100"/>
        </p:scale>
        <p:origin x="-1192" y="-1240"/>
      </p:cViewPr>
      <p:guideLst>
        <p:guide orient="horz" pos="2324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7776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 w="25416">
          <a:noFill/>
        </a:ln>
      </c:spPr>
    </c:title>
    <c:autoTitleDeleted val="0"/>
    <c:view3D>
      <c:rotX val="45"/>
      <c:hPercent val="10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0145921530908"/>
          <c:y val="0.073275914584751"/>
          <c:w val="0.726725061734147"/>
          <c:h val="0.92672412755696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FFCC00"/>
            </a:solidFill>
            <a:ln w="12959">
              <a:noFill/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6E4B7D"/>
              </a:solidFill>
              <a:ln w="12959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718E25"/>
              </a:solidFill>
              <a:ln w="12959">
                <a:noFill/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Aware</c:v>
                </c:pt>
                <c:pt idx="1">
                  <c:v>Unware 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8">
          <a:noFill/>
        </a:ln>
      </c:spPr>
    </c:plotArea>
    <c:plotVisOnly val="1"/>
    <c:dispBlanksAs val="zero"/>
    <c:showDLblsOverMax val="0"/>
  </c:chart>
  <c:spPr>
    <a:noFill/>
    <a:ln w="38136" cap="flat" cmpd="sng" algn="ctr">
      <a:noFill/>
      <a:prstDash val="solid"/>
      <a:miter lim="800000"/>
      <a:headEnd type="none" w="med" len="med"/>
      <a:tailEnd type="none" w="med" len="med"/>
    </a:ln>
    <a:effectLst/>
  </c:spPr>
  <c:txPr>
    <a:bodyPr/>
    <a:lstStyle/>
    <a:p>
      <a:pPr>
        <a:defRPr sz="1836" b="1" i="0" u="none" strike="noStrike" baseline="0">
          <a:solidFill>
            <a:srgbClr val="FFFFFF"/>
          </a:solidFill>
          <a:latin typeface="Helvetica"/>
          <a:ea typeface="Helvetica"/>
          <a:cs typeface="Helvetica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099081364829"/>
          <c:y val="0.031579034615374"/>
          <c:w val="0.880382400116652"/>
          <c:h val="0.810151076512012"/>
        </c:manualLayout>
      </c:layout>
      <c:barChart>
        <c:barDir val="col"/>
        <c:grouping val="clustered"/>
        <c:varyColors val="0"/>
        <c:ser>
          <c:idx val="0"/>
          <c:order val="0"/>
          <c:tx>
            <c:v>Regimen</c:v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C7EB7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B5945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718E2F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2D7B74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003A78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IFN_x000d_6m </c:v>
                </c:pt>
                <c:pt idx="1">
                  <c:v>IFN_x000d_12m</c:v>
                </c:pt>
                <c:pt idx="2">
                  <c:v>IFN + RBV_x000d_6m</c:v>
                </c:pt>
                <c:pt idx="3">
                  <c:v>IFN + RBV_x000d_12m</c:v>
                </c:pt>
                <c:pt idx="4">
                  <c:v>PegIFN_x000d_12m</c:v>
                </c:pt>
                <c:pt idx="5">
                  <c:v>PegIFN + RBV_x000d_12m</c:v>
                </c:pt>
                <c:pt idx="6">
                  <c:v>PegIFN + RBV + PI 6-12m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6.0</c:v>
                </c:pt>
                <c:pt idx="1">
                  <c:v>16.0</c:v>
                </c:pt>
                <c:pt idx="2">
                  <c:v>34.0</c:v>
                </c:pt>
                <c:pt idx="3">
                  <c:v>42.0</c:v>
                </c:pt>
                <c:pt idx="4">
                  <c:v>39.0</c:v>
                </c:pt>
                <c:pt idx="5">
                  <c:v>55.0</c:v>
                </c:pt>
                <c:pt idx="6">
                  <c:v>70.0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80582536"/>
        <c:axId val="-2080608184"/>
      </c:barChart>
      <c:catAx>
        <c:axId val="-2080582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8060818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80608184"/>
        <c:scaling>
          <c:orientation val="minMax"/>
          <c:max val="100.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Sustained Virologic Response (%)</a:t>
                </a:r>
              </a:p>
            </c:rich>
          </c:tx>
          <c:layout>
            <c:manualLayout>
              <c:xMode val="edge"/>
              <c:yMode val="edge"/>
              <c:x val="0.0"/>
              <c:y val="0.12035114702838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rgbClr val="000000"/>
            </a:solidFill>
          </a:ln>
        </c:spPr>
        <c:txPr>
          <a:bodyPr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-2080582536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49000"/>
            </a:srgbClr>
          </a:outerShdw>
        </a:effectLst>
      </c:spPr>
    </c:plotArea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099081364829"/>
          <c:y val="0.031579034615374"/>
          <c:w val="0.883988893749392"/>
          <c:h val="0.810151076512012"/>
        </c:manualLayout>
      </c:layout>
      <c:barChart>
        <c:barDir val="col"/>
        <c:grouping val="clustered"/>
        <c:varyColors val="0"/>
        <c:ser>
          <c:idx val="0"/>
          <c:order val="0"/>
          <c:tx>
            <c:v>Regimen</c:v>
          </c:tx>
          <c:spPr>
            <a:solidFill>
              <a:sysClr val="window" lastClr="FFFFFF">
                <a:lumMod val="65000"/>
              </a:sysClr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  <c:spPr>
              <a:solidFill>
                <a:srgbClr val="718E25">
                  <a:lumMod val="60000"/>
                  <a:lumOff val="40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IFN_x000d_6m </c:v>
                </c:pt>
                <c:pt idx="1">
                  <c:v>IFN_x000d_12m</c:v>
                </c:pt>
                <c:pt idx="2">
                  <c:v>IFN + RBV_x000d_6m</c:v>
                </c:pt>
                <c:pt idx="3">
                  <c:v>IFN + RBV_x000d_12m</c:v>
                </c:pt>
                <c:pt idx="4">
                  <c:v>PEG_x000d_12m</c:v>
                </c:pt>
                <c:pt idx="5">
                  <c:v>PEG + RBV_x000d_12m</c:v>
                </c:pt>
                <c:pt idx="6">
                  <c:v>PEG + RBV + PI _x000d_6-12m</c:v>
                </c:pt>
                <c:pt idx="7">
                  <c:v>Multiple DAAs_x000d_3m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6.0</c:v>
                </c:pt>
                <c:pt idx="1">
                  <c:v>16.0</c:v>
                </c:pt>
                <c:pt idx="2">
                  <c:v>34.0</c:v>
                </c:pt>
                <c:pt idx="3">
                  <c:v>42.0</c:v>
                </c:pt>
                <c:pt idx="4">
                  <c:v>39.0</c:v>
                </c:pt>
                <c:pt idx="5">
                  <c:v>55.0</c:v>
                </c:pt>
                <c:pt idx="6">
                  <c:v>70.0</c:v>
                </c:pt>
                <c:pt idx="7">
                  <c:v>90.0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080761992"/>
        <c:axId val="-2080789096"/>
      </c:barChart>
      <c:catAx>
        <c:axId val="-2080761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8078909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80789096"/>
        <c:scaling>
          <c:orientation val="minMax"/>
          <c:max val="100.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dirty="0"/>
                  <a:t>Sustained Virologic Response (%)</a:t>
                </a:r>
              </a:p>
            </c:rich>
          </c:tx>
          <c:layout>
            <c:manualLayout>
              <c:xMode val="edge"/>
              <c:yMode val="edge"/>
              <c:x val="0.0"/>
              <c:y val="0.060827240344956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rgbClr val="000000"/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-2080761992"/>
        <c:crosses val="autoZero"/>
        <c:crossBetween val="between"/>
        <c:majorUnit val="20.0"/>
        <c:minorUnit val="2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49000"/>
            </a:srgbClr>
          </a:outerShdw>
        </a:effectLst>
      </c:spPr>
    </c:plotArea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627384597883"/>
          <c:y val="0.0278164116828929"/>
          <c:w val="0.834690080665901"/>
          <c:h val="0.794740571806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Risk-Based Testing + PR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 sz="1100" dirty="0" smtClean="0"/>
                      <a:t>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 w="3175"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Compensated Cirhosis</c:v>
                </c:pt>
                <c:pt idx="1">
                  <c:v>Decompensated Cirhosis</c:v>
                </c:pt>
                <c:pt idx="2">
                  <c:v>Hepatocellular Carcinoma</c:v>
                </c:pt>
                <c:pt idx="3">
                  <c:v>Liver Transplant</c:v>
                </c:pt>
                <c:pt idx="4">
                  <c:v>HCV-Related Deaths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994291.0</c:v>
                </c:pt>
                <c:pt idx="1">
                  <c:v>360388.0</c:v>
                </c:pt>
                <c:pt idx="2">
                  <c:v>230784.0</c:v>
                </c:pt>
                <c:pt idx="3">
                  <c:v>75752.0</c:v>
                </c:pt>
                <c:pt idx="4">
                  <c:v>591172.0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Birth-Cohort Screening + PR and DAA</c:v>
                </c:pt>
              </c:strCache>
            </c:strRef>
          </c:tx>
          <c:spPr>
            <a:solidFill>
              <a:srgbClr val="B59452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5"/>
              <c:tx>
                <c:rich>
                  <a:bodyPr/>
                  <a:lstStyle/>
                  <a:p>
                    <a:r>
                      <a:rPr lang="en-US" sz="1100" dirty="0" smtClean="0"/>
                      <a:t>&lt;1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Compensated Cirhosis</c:v>
                </c:pt>
                <c:pt idx="1">
                  <c:v>Decompensated Cirhosis</c:v>
                </c:pt>
                <c:pt idx="2">
                  <c:v>Hepatocellular Carcinoma</c:v>
                </c:pt>
                <c:pt idx="3">
                  <c:v>Liver Transplant</c:v>
                </c:pt>
                <c:pt idx="4">
                  <c:v>HCV-Related Deaths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791053.0</c:v>
                </c:pt>
                <c:pt idx="1">
                  <c:v>286699.0</c:v>
                </c:pt>
                <c:pt idx="2">
                  <c:v>183595.0</c:v>
                </c:pt>
                <c:pt idx="3">
                  <c:v>60268.0</c:v>
                </c:pt>
                <c:pt idx="4">
                  <c:v>470879.0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-2144755544"/>
        <c:axId val="-2144852872"/>
      </c:barChart>
      <c:catAx>
        <c:axId val="-2144755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1448528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144852872"/>
        <c:scaling>
          <c:orientation val="minMax"/>
          <c:max val="1.2E6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 smtClean="0">
                    <a:latin typeface="Arial"/>
                    <a:cs typeface="Arial"/>
                  </a:rPr>
                  <a:t>Persons</a:t>
                </a:r>
                <a:endParaRPr lang="en-US" sz="180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0.00985499291931028"/>
              <c:y val="0.27296373180625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144755544"/>
        <c:crosses val="autoZero"/>
        <c:crossBetween val="between"/>
        <c:majorUnit val="200000.0"/>
        <c:minorUnit val="10000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r"/>
      <c:layout>
        <c:manualLayout>
          <c:xMode val="edge"/>
          <c:yMode val="edge"/>
          <c:x val="0.516247545579661"/>
          <c:y val="0.0448263573277262"/>
          <c:w val="0.463686854127097"/>
          <c:h val="0.18190272286896"/>
        </c:manualLayout>
      </c:layout>
      <c:overlay val="1"/>
      <c:spPr>
        <a:solidFill>
          <a:sysClr val="window" lastClr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627384597883"/>
          <c:y val="0.156979975468991"/>
          <c:w val="0.834690080665901"/>
          <c:h val="0.798863980667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Risk-Based Testing + PR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E4B7D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5"/>
              <c:tx>
                <c:rich>
                  <a:bodyPr/>
                  <a:lstStyle/>
                  <a:p>
                    <a:r>
                      <a:rPr lang="en-US" sz="1400" dirty="0" smtClean="0"/>
                      <a:t>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 w="3175"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Compensated Cirhosis</c:v>
                </c:pt>
                <c:pt idx="1">
                  <c:v>Decompensated Cirhosis</c:v>
                </c:pt>
                <c:pt idx="2">
                  <c:v>Hepatocellular Carcinoma</c:v>
                </c:pt>
                <c:pt idx="3">
                  <c:v>Liver Transplant</c:v>
                </c:pt>
                <c:pt idx="4">
                  <c:v>HCV-Related Deaths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-203238.0</c:v>
                </c:pt>
                <c:pt idx="1">
                  <c:v>-73689.0</c:v>
                </c:pt>
                <c:pt idx="2">
                  <c:v>-47189.0</c:v>
                </c:pt>
                <c:pt idx="3">
                  <c:v>-15484.0</c:v>
                </c:pt>
                <c:pt idx="4">
                  <c:v>-120879.0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-2054594360"/>
        <c:axId val="-2054688104"/>
      </c:barChart>
      <c:catAx>
        <c:axId val="-2054594360"/>
        <c:scaling>
          <c:orientation val="minMax"/>
        </c:scaling>
        <c:delete val="0"/>
        <c:axPos val="t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-2054688104"/>
        <c:crosses val="max"/>
        <c:auto val="1"/>
        <c:lblAlgn val="ctr"/>
        <c:lblOffset val="1"/>
        <c:tickLblSkip val="1"/>
        <c:tickMarkSkip val="1"/>
        <c:noMultiLvlLbl val="0"/>
      </c:catAx>
      <c:valAx>
        <c:axId val="-2054688104"/>
        <c:scaling>
          <c:orientation val="minMax"/>
          <c:max val="0.0"/>
          <c:min val="-250000.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 smtClean="0">
                    <a:latin typeface="Arial"/>
                    <a:cs typeface="Arial"/>
                  </a:rPr>
                  <a:t>Difference</a:t>
                </a:r>
                <a:endParaRPr lang="en-US" sz="1800" dirty="0"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0.0"/>
              <c:y val="0.333812226444573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54594360"/>
        <c:crosses val="autoZero"/>
        <c:crossBetween val="between"/>
        <c:majorUnit val="50000.0"/>
        <c:minorUnit val="500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872953434699973"/>
          <c:y val="0.0614023526042506"/>
          <c:w val="0.879658679518508"/>
          <c:h val="0.7292268970110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Cost per QALY</c:v>
                </c:pt>
              </c:strCache>
            </c:strRef>
          </c:tx>
          <c:spPr>
            <a:solidFill>
              <a:srgbClr val="B9858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B59452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11,000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 w="3175"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Breast CA Screening (&gt; age 40)</c:v>
                </c:pt>
                <c:pt idx="1">
                  <c:v>HIV Screening (age 13-64)</c:v>
                </c:pt>
                <c:pt idx="2">
                  <c:v>HCV Screen (1945-65) + PEG-IFN/RIB/DAA</c:v>
                </c:pt>
                <c:pt idx="3">
                  <c:v>HTN Screening (&gt; age 18)</c:v>
                </c:pt>
                <c:pt idx="4">
                  <c:v>HCV Screen (1945-65) + PEG-IFN/RIB </c:v>
                </c:pt>
                <c:pt idx="5">
                  <c:v>Colorectal CA (&gt; age 50)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49000.0</c:v>
                </c:pt>
                <c:pt idx="1">
                  <c:v>38000.0</c:v>
                </c:pt>
                <c:pt idx="2">
                  <c:v>35700.0</c:v>
                </c:pt>
                <c:pt idx="3">
                  <c:v>30000.0</c:v>
                </c:pt>
                <c:pt idx="4">
                  <c:v>15700.0</c:v>
                </c:pt>
                <c:pt idx="5">
                  <c:v>11000.0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2073835048"/>
        <c:axId val="2073838424"/>
      </c:barChart>
      <c:catAx>
        <c:axId val="20738350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20738384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2073838424"/>
        <c:scaling>
          <c:orientation val="minMax"/>
          <c:max val="60000.0"/>
          <c:min val="0.0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Cost per QALY (</a:t>
                </a:r>
                <a:r>
                  <a:rPr lang="en-US" dirty="0" smtClean="0"/>
                  <a:t>$)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582656905627386"/>
              <c:y val="0.88251165432679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073835048"/>
        <c:crossesAt val="1.0"/>
        <c:crossBetween val="between"/>
        <c:majorUnit val="10000.0"/>
        <c:minorUnit val="10000.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Relationship Id="rId3" Type="http://schemas.openxmlformats.org/officeDocument/2006/relationships/hyperlink" Target="http://www.who.int/immunization/topics/hepatitis_c/en/index.html" TargetMode="Externa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hqlibdoc.who.int/php/WHO_PHP_34.pdf" TargetMode="External"/><Relationship Id="rId4" Type="http://schemas.openxmlformats.org/officeDocument/2006/relationships/hyperlink" Target="http://en.wikipedia.org/wiki/World_Health_Organization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brief</a:t>
            </a:r>
            <a:r>
              <a:rPr lang="en-US" baseline="0" dirty="0" smtClean="0"/>
              <a:t> introduction (any key words, phrases?)</a:t>
            </a:r>
          </a:p>
          <a:p>
            <a:r>
              <a:rPr lang="en-US" baseline="0" dirty="0" smtClean="0"/>
              <a:t>“Thank you for participating in this module on Hepatitis C Birth Cohort Testing Recommendations…My name is XXXXXX”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49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200" kern="1200" dirty="0" smtClean="0">
                <a:solidFill>
                  <a:schemeClr val="tx2"/>
                </a:solidFill>
                <a:latin typeface="Candara" pitchFamily="34" charset="0"/>
                <a:ea typeface="ＭＳ Ｐゴシック" pitchFamily="-105" charset="-128"/>
                <a:cs typeface="ＭＳ Ｐゴシック" pitchFamily="-105" charset="-128"/>
              </a:rPr>
              <a:t>WHO Hepatitis C Fact Sheet (</a:t>
            </a:r>
            <a:r>
              <a:rPr kumimoji="1" lang="en-GB" sz="1200" kern="1200" dirty="0" smtClean="0">
                <a:solidFill>
                  <a:schemeClr val="tx2"/>
                </a:solidFill>
                <a:latin typeface="Candara" pitchFamily="34" charset="0"/>
                <a:ea typeface="ＭＳ Ｐゴシック" pitchFamily="-105" charset="-128"/>
                <a:cs typeface="ＭＳ Ｐゴシック" pitchFamily="-105" charset="-128"/>
                <a:hlinkClick r:id="rId3"/>
              </a:rPr>
              <a:t>http://www.who.int/immunization/topics/hepatitis_c/en/index.html</a:t>
            </a:r>
            <a:r>
              <a:rPr kumimoji="1" lang="en-GB" sz="1200" kern="1200" dirty="0" smtClean="0">
                <a:solidFill>
                  <a:schemeClr val="tx2"/>
                </a:solidFill>
                <a:latin typeface="Candara" pitchFamily="34" charset="0"/>
                <a:ea typeface="ＭＳ Ｐゴシック" pitchFamily="-105" charset="-128"/>
                <a:cs typeface="ＭＳ Ｐゴシック" pitchFamily="-105" charset="-128"/>
              </a:rPr>
              <a:t>.)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25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addition, we find ourselves in a unique historical</a:t>
            </a:r>
            <a:r>
              <a:rPr lang="en-US" baseline="0" dirty="0" smtClean="0"/>
              <a:t> window in which effective and better tolerated therapies are being developed right now.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157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Nearly</a:t>
            </a:r>
            <a:r>
              <a:rPr lang="en-US" baseline="0" dirty="0" smtClean="0"/>
              <a:t> 25 drugs in the pipeline promise to add even better tolerability and effectiveness to our tools.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94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 on reasons</a:t>
            </a:r>
            <a:r>
              <a:rPr lang="en-US" baseline="0" dirty="0" smtClean="0"/>
              <a:t> to be aggressive: High prevalence among the birth cohort target. </a:t>
            </a:r>
          </a:p>
          <a:p>
            <a:r>
              <a:rPr lang="en-US" baseline="0" dirty="0" smtClean="0"/>
              <a:t>National Health and Nutrition Examination Survey</a:t>
            </a:r>
          </a:p>
          <a:p>
            <a:r>
              <a:rPr lang="en-US" baseline="0" dirty="0" smtClean="0"/>
              <a:t>(may even be an underestimate since didn’t include incarcerated, institutionalized, homeless)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94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66-75% of</a:t>
            </a:r>
            <a:r>
              <a:rPr lang="en-US" baseline="0" dirty="0" smtClean="0"/>
              <a:t> those with HCV fall with this part of the curve.  </a:t>
            </a:r>
          </a:p>
          <a:p>
            <a:r>
              <a:rPr lang="en-US" baseline="0" dirty="0" smtClean="0"/>
              <a:t>Even though ‘baby boomers’ make up only 23% of the population, an estimated 73% of HCV-related mortality occurs within this birth cohort.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98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all clinicians will be comfortable</a:t>
            </a:r>
            <a:r>
              <a:rPr lang="en-US" baseline="0" dirty="0" smtClean="0"/>
              <a:t> treating HCV infection, but there are many clinical benefits that primary care providers can still pass on: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Prevention of transmission to others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Vaccinating against </a:t>
            </a:r>
            <a:r>
              <a:rPr lang="en-US" baseline="0" dirty="0" err="1" smtClean="0"/>
              <a:t>Hep</a:t>
            </a:r>
            <a:r>
              <a:rPr lang="en-US" baseline="0" dirty="0" smtClean="0"/>
              <a:t> A, B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Counseling re: </a:t>
            </a:r>
            <a:r>
              <a:rPr lang="en-US" baseline="0" dirty="0" err="1" smtClean="0"/>
              <a:t>EtOH</a:t>
            </a:r>
            <a:r>
              <a:rPr lang="en-US" baseline="0" dirty="0" smtClean="0"/>
              <a:t> abstention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Limiting </a:t>
            </a:r>
            <a:r>
              <a:rPr lang="en-US" baseline="0" dirty="0" err="1" smtClean="0"/>
              <a:t>tyelenol</a:t>
            </a:r>
            <a:r>
              <a:rPr lang="en-US" baseline="0" dirty="0" smtClean="0"/>
              <a:t>, herbals, other hepatotoxic drugs.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53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ts val="1600"/>
              </a:lnSpc>
              <a:spcBef>
                <a:spcPts val="400"/>
              </a:spcBef>
              <a:buNone/>
            </a:pPr>
            <a:r>
              <a:rPr lang="en-US" sz="1200" b="1" dirty="0" smtClean="0"/>
              <a:t>Protect the liver from further harm by,</a:t>
            </a:r>
          </a:p>
          <a:p>
            <a:pPr>
              <a:lnSpc>
                <a:spcPts val="1600"/>
              </a:lnSpc>
              <a:spcBef>
                <a:spcPts val="400"/>
              </a:spcBef>
            </a:pPr>
            <a:r>
              <a:rPr lang="en-US" sz="1200" dirty="0" smtClean="0"/>
              <a:t>Considering hepatitis A and B vaccination if susceptible and if liver disease is present;</a:t>
            </a:r>
          </a:p>
          <a:p>
            <a:pPr>
              <a:lnSpc>
                <a:spcPts val="1600"/>
              </a:lnSpc>
              <a:spcBef>
                <a:spcPts val="400"/>
              </a:spcBef>
            </a:pPr>
            <a:r>
              <a:rPr lang="en-US" sz="1200" dirty="0" smtClean="0"/>
              <a:t>Reducing or discontinuing alcohol consumption;</a:t>
            </a:r>
          </a:p>
          <a:p>
            <a:pPr>
              <a:lnSpc>
                <a:spcPts val="1600"/>
              </a:lnSpc>
              <a:spcBef>
                <a:spcPts val="400"/>
              </a:spcBef>
            </a:pPr>
            <a:r>
              <a:rPr lang="en-US" sz="1200" dirty="0" smtClean="0"/>
              <a:t>Avoiding new medicines, including over-the-counter and herbal agents, without first checking with their health-care provider; and</a:t>
            </a:r>
          </a:p>
          <a:p>
            <a:pPr>
              <a:lnSpc>
                <a:spcPts val="1600"/>
              </a:lnSpc>
              <a:spcBef>
                <a:spcPts val="400"/>
              </a:spcBef>
            </a:pPr>
            <a:r>
              <a:rPr lang="en-US" sz="1200" dirty="0" smtClean="0"/>
              <a:t>Obtaining HIV risk assessment and testing.</a:t>
            </a:r>
            <a:br>
              <a:rPr lang="en-US" sz="1200" dirty="0" smtClean="0"/>
            </a:br>
            <a:endParaRPr lang="en-US" sz="1200" dirty="0" smtClean="0"/>
          </a:p>
          <a:p>
            <a:pPr marL="0" indent="0">
              <a:lnSpc>
                <a:spcPts val="1600"/>
              </a:lnSpc>
              <a:spcBef>
                <a:spcPts val="400"/>
              </a:spcBef>
              <a:buNone/>
            </a:pPr>
            <a:r>
              <a:rPr lang="en-US" sz="1200" b="1" dirty="0" smtClean="0"/>
              <a:t>For persons who are overweight (BMI ≥25kg/m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) or obese (BMI ≥30kg/m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),</a:t>
            </a:r>
          </a:p>
          <a:p>
            <a:pPr>
              <a:lnSpc>
                <a:spcPts val="1600"/>
              </a:lnSpc>
              <a:spcBef>
                <a:spcPts val="400"/>
              </a:spcBef>
            </a:pPr>
            <a:r>
              <a:rPr lang="en-US" sz="1200" dirty="0" smtClean="0"/>
              <a:t>Consider weight management or losing weight and</a:t>
            </a:r>
          </a:p>
          <a:p>
            <a:pPr>
              <a:lnSpc>
                <a:spcPts val="1600"/>
              </a:lnSpc>
              <a:spcBef>
                <a:spcPts val="400"/>
              </a:spcBef>
            </a:pPr>
            <a:r>
              <a:rPr lang="en-US" sz="1200" dirty="0" smtClean="0"/>
              <a:t>follow a healthy diet and stay physically active</a:t>
            </a:r>
          </a:p>
          <a:p>
            <a:pPr>
              <a:lnSpc>
                <a:spcPts val="1600"/>
              </a:lnSpc>
              <a:spcBef>
                <a:spcPts val="400"/>
              </a:spcBef>
            </a:pPr>
            <a:endParaRPr lang="en-US" sz="1200" dirty="0" smtClean="0"/>
          </a:p>
          <a:p>
            <a:pPr marL="0" indent="0">
              <a:lnSpc>
                <a:spcPts val="1600"/>
              </a:lnSpc>
              <a:spcBef>
                <a:spcPts val="400"/>
              </a:spcBef>
              <a:buNone/>
            </a:pPr>
            <a:r>
              <a:rPr lang="en-US" sz="1200" b="1" dirty="0" smtClean="0"/>
              <a:t>To minimize the risk for transmission to others,</a:t>
            </a:r>
          </a:p>
          <a:p>
            <a:pPr>
              <a:lnSpc>
                <a:spcPts val="1600"/>
              </a:lnSpc>
              <a:spcBef>
                <a:spcPts val="400"/>
              </a:spcBef>
            </a:pPr>
            <a:r>
              <a:rPr lang="en-US" sz="1200" dirty="0" smtClean="0"/>
              <a:t>Do not donate blood, tissue, or semen and</a:t>
            </a:r>
          </a:p>
          <a:p>
            <a:pPr>
              <a:lnSpc>
                <a:spcPts val="1600"/>
              </a:lnSpc>
              <a:spcBef>
                <a:spcPts val="400"/>
              </a:spcBef>
            </a:pPr>
            <a:r>
              <a:rPr lang="en-US" sz="1200" dirty="0" smtClean="0"/>
              <a:t>Do not share appliances that might come into contact with blood, such as toothbrushes, dental appliances, razors, and nail clippers.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65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I’d like to conclude by detailing some</a:t>
            </a:r>
            <a:r>
              <a:rPr lang="en-US" baseline="0" dirty="0" smtClean="0"/>
              <a:t> of the projections of what kind of impact this might have.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76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Outline of what we’re going to cover in roughly</a:t>
            </a:r>
            <a:r>
              <a:rPr lang="en-US" baseline="0" dirty="0" smtClean="0"/>
              <a:t> the next 15 minutes (The ‘What’, the ‘Why’, and the Significance)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40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way of introduction, I’d like to first</a:t>
            </a:r>
            <a:r>
              <a:rPr lang="en-US" baseline="0" dirty="0" smtClean="0"/>
              <a:t> review the CDC Risk-based screening recommendations, most recently released in 1998.</a:t>
            </a:r>
          </a:p>
          <a:p>
            <a:r>
              <a:rPr lang="en-US" baseline="0" dirty="0" smtClean="0"/>
              <a:t>It is estimated that this strategy led to diagnosis of less than 50% of prevalent cases of HCV (Why? Stigma, asymptomatic, normal LFT’s, no immediate health consequences, clinicians not comfortable with treatment or discussing prior IDU)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“Testing should be offered routinely to those individuals most likely to be infected with Hepatitis C”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were some 2002 NIH Consensus Guidelines that were very similar (and risk-based)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5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Recommendations released after a systematic review of the evidence (some</a:t>
            </a:r>
            <a:r>
              <a:rPr lang="en-US" baseline="0" dirty="0" smtClean="0"/>
              <a:t> of which will be shown here), convening expert panels, period of public comment.  Also, take advantage of a window of opportunity given new developments in HCV therapeutics.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16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need to obtain</a:t>
            </a:r>
            <a:r>
              <a:rPr lang="en-US" baseline="0" dirty="0" smtClean="0"/>
              <a:t> any risk-based behaviors (eliminates discomfort &amp; stigma associated with risk behaviors)</a:t>
            </a:r>
          </a:p>
          <a:p>
            <a:r>
              <a:rPr lang="en-US" baseline="0" dirty="0" smtClean="0"/>
              <a:t>If identified positive with HCV,  opportunity for several interventions with significant health impact (Immunization, </a:t>
            </a:r>
            <a:r>
              <a:rPr lang="en-US" baseline="0" dirty="0" err="1" smtClean="0"/>
              <a:t>EtOH</a:t>
            </a:r>
            <a:r>
              <a:rPr lang="en-US" baseline="0" dirty="0" smtClean="0"/>
              <a:t> screen/intervene).</a:t>
            </a:r>
          </a:p>
          <a:p>
            <a:r>
              <a:rPr lang="en-US" baseline="0" dirty="0" smtClean="0"/>
              <a:t>Importance of linkage to care.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89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Before we go</a:t>
            </a:r>
            <a:r>
              <a:rPr lang="en-US" baseline="0" dirty="0" smtClean="0"/>
              <a:t> on, I’d like to review HCV testing methods since slightly more complex than HIV; specifically, not all HCV </a:t>
            </a:r>
            <a:r>
              <a:rPr lang="en-US" baseline="0" dirty="0" err="1" smtClean="0"/>
              <a:t>Ab</a:t>
            </a:r>
            <a:r>
              <a:rPr lang="en-US" baseline="0" dirty="0" smtClean="0"/>
              <a:t> positive have chronic infection.</a:t>
            </a:r>
          </a:p>
          <a:p>
            <a:r>
              <a:rPr lang="en-US" baseline="0" dirty="0" smtClean="0"/>
              <a:t>Want to emphasize that all with positive HCV </a:t>
            </a:r>
            <a:r>
              <a:rPr lang="en-US" baseline="0" dirty="0" err="1" smtClean="0"/>
              <a:t>Ab</a:t>
            </a:r>
            <a:r>
              <a:rPr lang="en-US" baseline="0" dirty="0" smtClean="0"/>
              <a:t> will need confirmation with an HCV RNA to confirm chronic active infection.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506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-108" charset="0"/>
                <a:ea typeface="ＭＳ Ｐゴシック" pitchFamily="-105" charset="-128"/>
                <a:cs typeface="ＭＳ Ｐゴシック" pitchFamily="-105" charset="-128"/>
              </a:rPr>
              <a:t>When considering any new screening program, we often think of the general principles initially introduced in 1968,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-108" charset="0"/>
                <a:ea typeface="ＭＳ Ｐゴシック" pitchFamily="-105" charset="-128"/>
                <a:cs typeface="ＭＳ Ｐゴシック" pitchFamily="-105" charset="-128"/>
              </a:rPr>
              <a:t> but still relevant today. </a:t>
            </a:r>
            <a:endParaRPr lang="en-US" sz="1200" b="0" i="0" kern="1200" dirty="0" smtClean="0">
              <a:solidFill>
                <a:schemeClr val="tx1"/>
              </a:solidFill>
              <a:latin typeface="Times New Roman" pitchFamily="-108" charset="0"/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-108" charset="0"/>
                <a:ea typeface="ＭＳ Ｐゴシック" pitchFamily="-105" charset="-128"/>
                <a:cs typeface="ＭＳ Ｐゴシック" pitchFamily="-105" charset="-128"/>
              </a:rPr>
              <a:t>Wilson JMG,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-108" charset="0"/>
                <a:ea typeface="ＭＳ Ｐゴシック" pitchFamily="-105" charset="-128"/>
                <a:cs typeface="ＭＳ Ｐゴシック" pitchFamily="-105" charset="-128"/>
              </a:rPr>
              <a:t>Jungner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-108" charset="0"/>
                <a:ea typeface="ＭＳ Ｐゴシック" pitchFamily="-105" charset="-128"/>
                <a:cs typeface="ＭＳ Ｐゴシック" pitchFamily="-105" charset="-128"/>
              </a:rPr>
              <a:t> G. (1968).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Times New Roman" pitchFamily="-108" charset="0"/>
                <a:ea typeface="ＭＳ Ｐゴシック" pitchFamily="-105" charset="-128"/>
                <a:cs typeface="ＭＳ Ｐゴシック" pitchFamily="-105" charset="-128"/>
              </a:rPr>
              <a:t>  I’ve distilled the essential spirit of the original principles of screening criteria into 4 main elements. </a:t>
            </a:r>
            <a:endParaRPr lang="en-US" sz="1200" b="0" i="0" kern="1200" dirty="0" smtClean="0">
              <a:solidFill>
                <a:schemeClr val="tx1"/>
              </a:solidFill>
              <a:latin typeface="Times New Roman" pitchFamily="-108" charset="0"/>
              <a:ea typeface="ＭＳ Ｐゴシック" pitchFamily="-105" charset="-128"/>
              <a:cs typeface="ＭＳ Ｐゴシック" pitchFamily="-105" charset="-128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-108" charset="0"/>
                <a:ea typeface="ＭＳ Ｐゴシック" pitchFamily="-105" charset="-128"/>
                <a:cs typeface="ＭＳ Ｐゴシック" pitchFamily="-105" charset="-128"/>
                <a:hlinkClick r:id="rId3"/>
              </a:rPr>
              <a:t>Principles and practice of screening for disease (large pdf). WHO Chronicle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-108" charset="0"/>
                <a:ea typeface="ＭＳ Ｐゴシック" pitchFamily="-105" charset="-128"/>
                <a:cs typeface="ＭＳ Ｐゴシック" pitchFamily="-105" charset="-128"/>
                <a:hlinkClick r:id="rId3"/>
              </a:rPr>
              <a:t>Geneva: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-108" charset="0"/>
                <a:ea typeface="ＭＳ Ｐゴシック" pitchFamily="-105" charset="-128"/>
                <a:cs typeface="ＭＳ Ｐゴシック" pitchFamily="-105" charset="-128"/>
                <a:hlinkClick r:id="rId4"/>
              </a:rPr>
              <a:t>World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-108" charset="0"/>
                <a:ea typeface="ＭＳ Ｐゴシック" pitchFamily="-105" charset="-128"/>
                <a:cs typeface="ＭＳ Ｐゴシック" pitchFamily="-105" charset="-128"/>
                <a:hlinkClick r:id="rId4"/>
              </a:rPr>
              <a:t> Health Organization. 22(11):473. Public Health Papers, #34</a:t>
            </a:r>
            <a:endParaRPr lang="en-US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75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liver disease</a:t>
            </a:r>
            <a:r>
              <a:rPr lang="en-US" baseline="0" dirty="0" smtClean="0"/>
              <a:t> from HCV takes years to develop, the large wave of deaths from HCV will be </a:t>
            </a:r>
            <a:r>
              <a:rPr lang="en-US" baseline="0" dirty="0" err="1" smtClean="0"/>
              <a:t>delayred</a:t>
            </a:r>
            <a:r>
              <a:rPr lang="en-US" baseline="0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653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889375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889375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>
            <a:prstTxWarp prst="textNoShape">
              <a:avLst/>
            </a:prstTxWarp>
          </a:bodyPr>
          <a:lstStyle/>
          <a:p>
            <a:pPr algn="r"/>
            <a:r>
              <a:rPr lang="en-US" sz="1200" baseline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9796463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0"/>
            <a:ext cx="2992438" cy="504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Rectangle 6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917575" y="857250"/>
            <a:ext cx="5024438" cy="3768725"/>
          </a:xfrm>
          <a:solidFill>
            <a:srgbClr val="FFFFFF"/>
          </a:solidFill>
          <a:ln cap="flat"/>
        </p:spPr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6938" y="4897438"/>
            <a:ext cx="5013325" cy="4645025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7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209802"/>
            <a:ext cx="8311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2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 Study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476251" y="3695700"/>
            <a:ext cx="8314943" cy="1333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latin typeface="Arial"/>
                <a:cs typeface="Arial"/>
              </a:rPr>
              <a:t>Add subtitle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77012" y="2686050"/>
            <a:ext cx="8314182" cy="10287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76250" y="5071535"/>
            <a:ext cx="8314944" cy="6096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447802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447800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18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23850" y="-9525"/>
            <a:ext cx="8515350" cy="3048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200" b="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287628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B59452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chemeClr val="accent5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D3BF97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D3BF97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86" r:id="rId4"/>
    <p:sldLayoutId id="2147483691" r:id="rId5"/>
    <p:sldLayoutId id="2147483665" r:id="rId6"/>
    <p:sldLayoutId id="2147483689" r:id="rId7"/>
    <p:sldLayoutId id="2147483666" r:id="rId8"/>
    <p:sldLayoutId id="2147483688" r:id="rId9"/>
    <p:sldLayoutId id="2147483668" r:id="rId10"/>
    <p:sldLayoutId id="2147483687" r:id="rId11"/>
    <p:sldLayoutId id="2147483690" r:id="rId12"/>
    <p:sldLayoutId id="2147483692" r:id="rId13"/>
    <p:sldLayoutId id="2147483693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Relationship Id="rId3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who.int/immunization/topics/hepatitis_c/en/index.html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chart" Target="../charts/char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chart" Target="../charts/char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1.wdp"/><Relationship Id="rId5" Type="http://schemas.microsoft.com/office/2007/relationships/hdphoto" Target="../media/hdphoto2.wdp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Christian B. Ramers, MD, MPH</a:t>
            </a:r>
            <a:br>
              <a:rPr lang="en-US" sz="1800" dirty="0" smtClean="0"/>
            </a:br>
            <a:r>
              <a:rPr lang="en-US" sz="1800" dirty="0" smtClean="0"/>
              <a:t>Assistant Medical Director, Family Health Centers of San Diego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HIV/HCV Distance Education Specialist, Northwest AETC</a:t>
            </a:r>
          </a:p>
          <a:p>
            <a:r>
              <a:rPr lang="en-US" sz="1800" dirty="0" smtClean="0"/>
              <a:t>University of Washington School of Medicine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  <a:cs typeface="Arial"/>
              </a:rPr>
              <a:t>Hepatitis </a:t>
            </a:r>
            <a:r>
              <a:rPr lang="en-US" sz="2800" dirty="0" smtClean="0">
                <a:solidFill>
                  <a:srgbClr val="FFFFFF"/>
                </a:solidFill>
                <a:cs typeface="Arial"/>
              </a:rPr>
              <a:t>C Testing Recommendations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6250" y="5071534"/>
            <a:ext cx="8314944" cy="728470"/>
          </a:xfrm>
        </p:spPr>
        <p:txBody>
          <a:bodyPr anchor="ctr"/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cs typeface="Arial"/>
              </a:rPr>
              <a:t>Last Updated: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Arial"/>
              </a:rPr>
              <a:t>February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cs typeface="Arial"/>
              </a:rPr>
              <a:t>28, 2013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1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500"/>
    </mc:Choice>
    <mc:Fallback xmlns="">
      <p:transition advTm="12500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1968 World Health Organization Guidelines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Criteria for New Screening </a:t>
            </a:r>
            <a:r>
              <a:rPr lang="en-US" sz="2800" dirty="0" smtClean="0"/>
              <a:t>Programs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2400"/>
              </a:lnSpc>
              <a:spcBef>
                <a:spcPts val="1400"/>
              </a:spcBef>
              <a:buNone/>
            </a:pPr>
            <a:r>
              <a:rPr lang="en-US" sz="2000" dirty="0" smtClean="0"/>
              <a:t>When considering general public health screening programs, the </a:t>
            </a:r>
            <a:r>
              <a:rPr lang="en-US" sz="2000" dirty="0"/>
              <a:t>following </a:t>
            </a:r>
            <a:r>
              <a:rPr lang="en-US" sz="2000" dirty="0" smtClean="0"/>
              <a:t>factors should be considered: </a:t>
            </a:r>
            <a:endParaRPr lang="en-US" sz="2000" dirty="0"/>
          </a:p>
          <a:p>
            <a:pPr>
              <a:lnSpc>
                <a:spcPts val="2400"/>
              </a:lnSpc>
              <a:spcBef>
                <a:spcPts val="1400"/>
              </a:spcBef>
              <a:buFont typeface="Wingdings" charset="2"/>
              <a:buChar char="§"/>
            </a:pPr>
            <a:r>
              <a:rPr lang="en-US" sz="2000" b="1" dirty="0" smtClean="0"/>
              <a:t>Relevance</a:t>
            </a:r>
            <a:r>
              <a:rPr lang="en-US" sz="2000" dirty="0" smtClean="0"/>
              <a:t>: Is the condition an important public health problem with a well-understood natural history and a latent phase?</a:t>
            </a:r>
            <a:endParaRPr lang="en-US" sz="2000" dirty="0"/>
          </a:p>
          <a:p>
            <a:pPr>
              <a:lnSpc>
                <a:spcPts val="2400"/>
              </a:lnSpc>
              <a:spcBef>
                <a:spcPts val="1400"/>
              </a:spcBef>
              <a:buFont typeface="Wingdings" charset="2"/>
              <a:buChar char="§"/>
            </a:pPr>
            <a:r>
              <a:rPr lang="en-US" sz="2000" b="1" dirty="0" smtClean="0"/>
              <a:t>Feasibility</a:t>
            </a:r>
            <a:r>
              <a:rPr lang="en-US" sz="2000" dirty="0" smtClean="0"/>
              <a:t>: Is there an effective intervention</a:t>
            </a:r>
            <a:r>
              <a:rPr lang="en-US" sz="2000" dirty="0"/>
              <a:t>?</a:t>
            </a:r>
            <a:r>
              <a:rPr lang="en-US" sz="2000" dirty="0" smtClean="0"/>
              <a:t> Is a screening test available, easy to use, accurate, and acceptable to the population? </a:t>
            </a:r>
            <a:endParaRPr lang="en-US" sz="2000" dirty="0"/>
          </a:p>
          <a:p>
            <a:pPr>
              <a:lnSpc>
                <a:spcPts val="2400"/>
              </a:lnSpc>
              <a:spcBef>
                <a:spcPts val="1400"/>
              </a:spcBef>
              <a:buFont typeface="Wingdings" charset="2"/>
              <a:buChar char="§"/>
            </a:pPr>
            <a:r>
              <a:rPr lang="en-US" sz="2000" b="1" dirty="0" smtClean="0"/>
              <a:t>Effectiveness</a:t>
            </a:r>
            <a:r>
              <a:rPr lang="en-US" sz="2000" dirty="0" smtClean="0"/>
              <a:t>: Does early diagnosis and treatment affect outcomes? </a:t>
            </a:r>
            <a:endParaRPr lang="en-US" sz="2000" dirty="0"/>
          </a:p>
          <a:p>
            <a:pPr>
              <a:lnSpc>
                <a:spcPts val="2400"/>
              </a:lnSpc>
              <a:spcBef>
                <a:spcPts val="1400"/>
              </a:spcBef>
              <a:buFont typeface="Wingdings" charset="2"/>
              <a:buChar char="§"/>
            </a:pPr>
            <a:r>
              <a:rPr lang="en-US" sz="2000" b="1" dirty="0" smtClean="0"/>
              <a:t>Cost Effectiveness</a:t>
            </a:r>
            <a:r>
              <a:rPr lang="en-US" sz="2000" dirty="0" smtClean="0"/>
              <a:t>: Is the cost of the screening program worth the investment in terms of health benefit gained? </a:t>
            </a:r>
            <a:endParaRPr lang="en-US" sz="2000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04801" y="6324600"/>
            <a:ext cx="7382254" cy="457195"/>
          </a:xfrm>
        </p:spPr>
        <p:txBody>
          <a:bodyPr/>
          <a:lstStyle/>
          <a:p>
            <a:r>
              <a:rPr lang="en-US" dirty="0" smtClean="0"/>
              <a:t>Adapted from: Wilson JMG and </a:t>
            </a:r>
            <a:r>
              <a:rPr lang="en-US" dirty="0" err="1" smtClean="0"/>
              <a:t>Jungner</a:t>
            </a:r>
            <a:r>
              <a:rPr lang="en-US" dirty="0" smtClean="0"/>
              <a:t> G. Principles and Practice </a:t>
            </a:r>
            <a:br>
              <a:rPr lang="en-US" dirty="0" smtClean="0"/>
            </a:br>
            <a:r>
              <a:rPr lang="en-US" dirty="0" smtClean="0"/>
              <a:t>                          of Screening for Disease. WHO. 1968.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34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3000"/>
    </mc:Choice>
    <mc:Fallback xmlns="">
      <p:transition advTm="7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1" y="6096000"/>
            <a:ext cx="7382254" cy="6858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Sources:  Armstrong GL, et al. Ann Intern Med. 2006;144:705-14.</a:t>
            </a:r>
            <a:br>
              <a:rPr lang="en-US" dirty="0" smtClean="0">
                <a:solidFill>
                  <a:srgbClr val="1F497D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</a:br>
            <a:r>
              <a:rPr lang="en-US" dirty="0" smtClean="0">
                <a:solidFill>
                  <a:srgbClr val="1F497D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                </a:t>
            </a:r>
            <a:r>
              <a:rPr lang="en-US" dirty="0" err="1" smtClean="0"/>
              <a:t>Chak</a:t>
            </a:r>
            <a:r>
              <a:rPr lang="en-US" dirty="0" smtClean="0"/>
              <a:t> </a:t>
            </a:r>
            <a:r>
              <a:rPr lang="en-US" dirty="0"/>
              <a:t>E, et al. Liver Int. 2011;31:1090-101.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Estimated Prevalence of Chronic Active Hepatitis C in U.S.</a:t>
            </a:r>
            <a:endParaRPr lang="en-US" sz="2400" dirty="0"/>
          </a:p>
        </p:txBody>
      </p:sp>
      <p:pic>
        <p:nvPicPr>
          <p:cNvPr id="6" name="Picture 6" descr="HV_Prevalence_USMap_blank"/>
          <p:cNvPicPr>
            <a:picLocks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6465" y="1507326"/>
            <a:ext cx="8225363" cy="457038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46465" y="3581400"/>
            <a:ext cx="8223475" cy="502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100000">
                <a:srgbClr val="FFFFFF">
                  <a:alpha val="70000"/>
                </a:srgbClr>
              </a:gs>
              <a:gs pos="50000">
                <a:schemeClr val="tx1">
                  <a:alpha val="70000"/>
                </a:schemeClr>
              </a:gs>
              <a:gs pos="20000">
                <a:srgbClr val="10253F">
                  <a:alpha val="70000"/>
                </a:srgbClr>
              </a:gs>
              <a:gs pos="80000">
                <a:schemeClr val="tx2">
                  <a:lumMod val="50000"/>
                  <a:alpha val="70000"/>
                </a:schemeClr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  <a:effectLst>
            <a:outerShdw blurRad="38100" dist="38100" dir="2700000">
              <a:srgbClr val="000000">
                <a:alpha val="7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3.2 - 4.1 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illion Persons Living </a:t>
            </a:r>
            <a:r>
              <a:rPr lang="en-US" sz="2000" dirty="0">
                <a:solidFill>
                  <a:srgbClr val="FFFFFF"/>
                </a:solidFill>
                <a:latin typeface="Arial"/>
                <a:cs typeface="Arial"/>
              </a:rPr>
              <a:t>with Chronic HCV</a:t>
            </a:r>
          </a:p>
        </p:txBody>
      </p:sp>
    </p:spTree>
    <p:extLst>
      <p:ext uri="{BB962C8B-B14F-4D97-AF65-F5344CB8AC3E}">
        <p14:creationId xmlns:p14="http://schemas.microsoft.com/office/powerpoint/2010/main" val="323309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988"/>
    </mc:Choice>
    <mc:Fallback xmlns="">
      <p:transition advTm="2798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437746" y="1952095"/>
            <a:ext cx="7035800" cy="3416300"/>
          </a:xfrm>
          <a:prstGeom prst="rect">
            <a:avLst/>
          </a:prstGeom>
          <a:solidFill>
            <a:srgbClr val="E6EBF2"/>
          </a:solidFill>
          <a:ln w="12700">
            <a:solidFill>
              <a:srgbClr val="00000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Ly KN, et al.  Ann Intern Med. 2012:156:271-8.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Age-Adjusted Mortality Rates from HBV, HCV, &amp; HIV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United States, 1999-2007 </a:t>
            </a:r>
            <a:endParaRPr lang="en-US" dirty="0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1310746" y="1952095"/>
            <a:ext cx="12382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1310746" y="2447395"/>
            <a:ext cx="12382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1310746" y="3907895"/>
            <a:ext cx="12382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11"/>
          <p:cNvSpPr>
            <a:spLocks noChangeShapeType="1"/>
          </p:cNvSpPr>
          <p:nvPr/>
        </p:nvSpPr>
        <p:spPr bwMode="auto">
          <a:xfrm>
            <a:off x="1310746" y="5368395"/>
            <a:ext cx="12382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>
            <a:off x="1437746" y="5371570"/>
            <a:ext cx="0" cy="8255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 rot="16200000">
            <a:off x="-339377" y="3581014"/>
            <a:ext cx="22057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old" charset="0"/>
                <a:cs typeface="Arial" pitchFamily="34" charset="0"/>
              </a:rPr>
              <a:t>Rate per 100,000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old" charset="0"/>
                <a:cs typeface="Arial" pitchFamily="34" charset="0"/>
              </a:rPr>
              <a:t>PY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4725923" y="5940623"/>
            <a:ext cx="4878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old" charset="0"/>
                <a:cs typeface="Arial" pitchFamily="34" charset="0"/>
              </a:rPr>
              <a:t>Year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Line 26"/>
          <p:cNvSpPr>
            <a:spLocks noChangeShapeType="1"/>
          </p:cNvSpPr>
          <p:nvPr/>
        </p:nvSpPr>
        <p:spPr bwMode="auto">
          <a:xfrm>
            <a:off x="1818746" y="5371570"/>
            <a:ext cx="0" cy="8255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Line 35"/>
          <p:cNvSpPr>
            <a:spLocks noChangeShapeType="1"/>
          </p:cNvSpPr>
          <p:nvPr/>
        </p:nvSpPr>
        <p:spPr bwMode="auto">
          <a:xfrm>
            <a:off x="3390371" y="5371570"/>
            <a:ext cx="0" cy="8255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40"/>
          <p:cNvSpPr>
            <a:spLocks noChangeShapeType="1"/>
          </p:cNvSpPr>
          <p:nvPr/>
        </p:nvSpPr>
        <p:spPr bwMode="auto">
          <a:xfrm>
            <a:off x="4149196" y="5371570"/>
            <a:ext cx="0" cy="8255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45"/>
          <p:cNvSpPr>
            <a:spLocks noChangeShapeType="1"/>
          </p:cNvSpPr>
          <p:nvPr/>
        </p:nvSpPr>
        <p:spPr bwMode="auto">
          <a:xfrm>
            <a:off x="4936596" y="5371570"/>
            <a:ext cx="0" cy="8255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Line 50"/>
          <p:cNvSpPr>
            <a:spLocks noChangeShapeType="1"/>
          </p:cNvSpPr>
          <p:nvPr/>
        </p:nvSpPr>
        <p:spPr bwMode="auto">
          <a:xfrm>
            <a:off x="5723996" y="5371570"/>
            <a:ext cx="0" cy="8255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Line 55"/>
          <p:cNvSpPr>
            <a:spLocks noChangeShapeType="1"/>
          </p:cNvSpPr>
          <p:nvPr/>
        </p:nvSpPr>
        <p:spPr bwMode="auto">
          <a:xfrm>
            <a:off x="6505046" y="5371570"/>
            <a:ext cx="0" cy="8255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Line 60"/>
          <p:cNvSpPr>
            <a:spLocks noChangeShapeType="1"/>
          </p:cNvSpPr>
          <p:nvPr/>
        </p:nvSpPr>
        <p:spPr bwMode="auto">
          <a:xfrm>
            <a:off x="7289271" y="5371570"/>
            <a:ext cx="0" cy="8255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Rectangle 78"/>
          <p:cNvSpPr>
            <a:spLocks noChangeArrowheads="1"/>
          </p:cNvSpPr>
          <p:nvPr/>
        </p:nvSpPr>
        <p:spPr bwMode="auto">
          <a:xfrm>
            <a:off x="1828800" y="2091265"/>
            <a:ext cx="3414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HIV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85"/>
          <p:cNvSpPr>
            <a:spLocks noChangeArrowheads="1"/>
          </p:cNvSpPr>
          <p:nvPr/>
        </p:nvSpPr>
        <p:spPr bwMode="auto">
          <a:xfrm>
            <a:off x="6305021" y="2368020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Rectangle 24"/>
          <p:cNvSpPr>
            <a:spLocks noChangeArrowheads="1"/>
          </p:cNvSpPr>
          <p:nvPr/>
        </p:nvSpPr>
        <p:spPr bwMode="auto">
          <a:xfrm>
            <a:off x="1586635" y="5515681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1999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Rectangle 24"/>
          <p:cNvSpPr>
            <a:spLocks noChangeArrowheads="1"/>
          </p:cNvSpPr>
          <p:nvPr/>
        </p:nvSpPr>
        <p:spPr bwMode="auto">
          <a:xfrm>
            <a:off x="2361352" y="5515681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Rectangle 24"/>
          <p:cNvSpPr>
            <a:spLocks noChangeArrowheads="1"/>
          </p:cNvSpPr>
          <p:nvPr/>
        </p:nvSpPr>
        <p:spPr bwMode="auto">
          <a:xfrm>
            <a:off x="3136069" y="5520948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Rectangle 24"/>
          <p:cNvSpPr>
            <a:spLocks noChangeArrowheads="1"/>
          </p:cNvSpPr>
          <p:nvPr/>
        </p:nvSpPr>
        <p:spPr bwMode="auto">
          <a:xfrm>
            <a:off x="3910786" y="5530844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Rectangle 24"/>
          <p:cNvSpPr>
            <a:spLocks noChangeArrowheads="1"/>
          </p:cNvSpPr>
          <p:nvPr/>
        </p:nvSpPr>
        <p:spPr bwMode="auto">
          <a:xfrm>
            <a:off x="4685503" y="5530844"/>
            <a:ext cx="5129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2003</a:t>
            </a:r>
          </a:p>
        </p:txBody>
      </p:sp>
      <p:sp>
        <p:nvSpPr>
          <p:cNvPr id="184" name="Rectangle 24"/>
          <p:cNvSpPr>
            <a:spLocks noChangeArrowheads="1"/>
          </p:cNvSpPr>
          <p:nvPr/>
        </p:nvSpPr>
        <p:spPr bwMode="auto">
          <a:xfrm>
            <a:off x="5517929" y="5530844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Rectangle 24"/>
          <p:cNvSpPr>
            <a:spLocks noChangeArrowheads="1"/>
          </p:cNvSpPr>
          <p:nvPr/>
        </p:nvSpPr>
        <p:spPr bwMode="auto">
          <a:xfrm>
            <a:off x="7067363" y="5520948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Rectangle 24"/>
          <p:cNvSpPr>
            <a:spLocks noChangeArrowheads="1"/>
          </p:cNvSpPr>
          <p:nvPr/>
        </p:nvSpPr>
        <p:spPr bwMode="auto">
          <a:xfrm>
            <a:off x="7842080" y="5520948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Rectangle 24"/>
          <p:cNvSpPr>
            <a:spLocks noChangeArrowheads="1"/>
          </p:cNvSpPr>
          <p:nvPr/>
        </p:nvSpPr>
        <p:spPr bwMode="auto">
          <a:xfrm>
            <a:off x="6292646" y="5511051"/>
            <a:ext cx="45525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Rectangle 35"/>
          <p:cNvSpPr>
            <a:spLocks noChangeArrowheads="1"/>
          </p:cNvSpPr>
          <p:nvPr/>
        </p:nvSpPr>
        <p:spPr bwMode="auto">
          <a:xfrm>
            <a:off x="1180253" y="2811743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Rectangle 35"/>
          <p:cNvSpPr>
            <a:spLocks noChangeArrowheads="1"/>
          </p:cNvSpPr>
          <p:nvPr/>
        </p:nvSpPr>
        <p:spPr bwMode="auto">
          <a:xfrm>
            <a:off x="1180253" y="3301311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Rectangle 35"/>
          <p:cNvSpPr>
            <a:spLocks noChangeArrowheads="1"/>
          </p:cNvSpPr>
          <p:nvPr/>
        </p:nvSpPr>
        <p:spPr bwMode="auto">
          <a:xfrm>
            <a:off x="1180253" y="3782787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Rectangle 35"/>
          <p:cNvSpPr>
            <a:spLocks noChangeArrowheads="1"/>
          </p:cNvSpPr>
          <p:nvPr/>
        </p:nvSpPr>
        <p:spPr bwMode="auto">
          <a:xfrm>
            <a:off x="1180253" y="4275727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Rectangle 35"/>
          <p:cNvSpPr>
            <a:spLocks noChangeArrowheads="1"/>
          </p:cNvSpPr>
          <p:nvPr/>
        </p:nvSpPr>
        <p:spPr bwMode="auto">
          <a:xfrm>
            <a:off x="1180253" y="4773387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Rectangle 35"/>
          <p:cNvSpPr>
            <a:spLocks noChangeArrowheads="1"/>
          </p:cNvSpPr>
          <p:nvPr/>
        </p:nvSpPr>
        <p:spPr bwMode="auto">
          <a:xfrm>
            <a:off x="1180253" y="5250143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Rectangle 35"/>
          <p:cNvSpPr>
            <a:spLocks noChangeArrowheads="1"/>
          </p:cNvSpPr>
          <p:nvPr/>
        </p:nvSpPr>
        <p:spPr bwMode="auto">
          <a:xfrm>
            <a:off x="1180253" y="1836568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7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Rectangle 35"/>
          <p:cNvSpPr>
            <a:spLocks noChangeArrowheads="1"/>
          </p:cNvSpPr>
          <p:nvPr/>
        </p:nvSpPr>
        <p:spPr bwMode="auto">
          <a:xfrm>
            <a:off x="1187798" y="2323440"/>
            <a:ext cx="1138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Rectangle 80"/>
          <p:cNvSpPr>
            <a:spLocks noChangeArrowheads="1"/>
          </p:cNvSpPr>
          <p:nvPr/>
        </p:nvSpPr>
        <p:spPr bwMode="auto">
          <a:xfrm>
            <a:off x="1828800" y="3462865"/>
            <a:ext cx="10018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Hepatitis 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Rectangle 82"/>
          <p:cNvSpPr>
            <a:spLocks noChangeArrowheads="1"/>
          </p:cNvSpPr>
          <p:nvPr/>
        </p:nvSpPr>
        <p:spPr bwMode="auto">
          <a:xfrm>
            <a:off x="1828800" y="4682065"/>
            <a:ext cx="9906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Hepatitis B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Line 72"/>
          <p:cNvSpPr>
            <a:spLocks noChangeShapeType="1"/>
          </p:cNvSpPr>
          <p:nvPr/>
        </p:nvSpPr>
        <p:spPr bwMode="auto">
          <a:xfrm>
            <a:off x="1310746" y="4396845"/>
            <a:ext cx="12382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30"/>
          <p:cNvSpPr>
            <a:spLocks noChangeShapeType="1"/>
          </p:cNvSpPr>
          <p:nvPr/>
        </p:nvSpPr>
        <p:spPr bwMode="auto">
          <a:xfrm>
            <a:off x="2602971" y="5371570"/>
            <a:ext cx="0" cy="8255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Line 65"/>
          <p:cNvSpPr>
            <a:spLocks noChangeShapeType="1"/>
          </p:cNvSpPr>
          <p:nvPr/>
        </p:nvSpPr>
        <p:spPr bwMode="auto">
          <a:xfrm>
            <a:off x="8067146" y="5371570"/>
            <a:ext cx="0" cy="8255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1310746" y="4892145"/>
            <a:ext cx="12382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1310746" y="2936345"/>
            <a:ext cx="12382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143"/>
          <p:cNvSpPr>
            <a:spLocks/>
          </p:cNvSpPr>
          <p:nvPr/>
        </p:nvSpPr>
        <p:spPr bwMode="auto">
          <a:xfrm>
            <a:off x="1818746" y="2450570"/>
            <a:ext cx="6248400" cy="911225"/>
          </a:xfrm>
          <a:custGeom>
            <a:avLst/>
            <a:gdLst>
              <a:gd name="T0" fmla="*/ 0 w 3936"/>
              <a:gd name="T1" fmla="*/ 0 h 574"/>
              <a:gd name="T2" fmla="*/ 494 w 3936"/>
              <a:gd name="T3" fmla="*/ 108 h 574"/>
              <a:gd name="T4" fmla="*/ 990 w 3936"/>
              <a:gd name="T5" fmla="*/ 154 h 574"/>
              <a:gd name="T6" fmla="*/ 1468 w 3936"/>
              <a:gd name="T7" fmla="*/ 180 h 574"/>
              <a:gd name="T8" fmla="*/ 1976 w 3936"/>
              <a:gd name="T9" fmla="*/ 234 h 574"/>
              <a:gd name="T10" fmla="*/ 2460 w 3936"/>
              <a:gd name="T11" fmla="*/ 316 h 574"/>
              <a:gd name="T12" fmla="*/ 2952 w 3936"/>
              <a:gd name="T13" fmla="*/ 372 h 574"/>
              <a:gd name="T14" fmla="*/ 3446 w 3936"/>
              <a:gd name="T15" fmla="*/ 460 h 574"/>
              <a:gd name="T16" fmla="*/ 3936 w 3936"/>
              <a:gd name="T17" fmla="*/ 574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36" h="574">
                <a:moveTo>
                  <a:pt x="0" y="0"/>
                </a:moveTo>
                <a:lnTo>
                  <a:pt x="494" y="108"/>
                </a:lnTo>
                <a:lnTo>
                  <a:pt x="990" y="154"/>
                </a:lnTo>
                <a:lnTo>
                  <a:pt x="1468" y="180"/>
                </a:lnTo>
                <a:lnTo>
                  <a:pt x="1976" y="234"/>
                </a:lnTo>
                <a:lnTo>
                  <a:pt x="2460" y="316"/>
                </a:lnTo>
                <a:lnTo>
                  <a:pt x="2952" y="372"/>
                </a:lnTo>
                <a:lnTo>
                  <a:pt x="3446" y="460"/>
                </a:lnTo>
                <a:lnTo>
                  <a:pt x="3936" y="574"/>
                </a:lnTo>
              </a:path>
            </a:pathLst>
          </a:custGeom>
          <a:noFill/>
          <a:ln w="38100">
            <a:solidFill>
              <a:schemeClr val="accent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Line 68"/>
          <p:cNvSpPr>
            <a:spLocks noChangeShapeType="1"/>
          </p:cNvSpPr>
          <p:nvPr/>
        </p:nvSpPr>
        <p:spPr bwMode="auto">
          <a:xfrm>
            <a:off x="1310746" y="3418945"/>
            <a:ext cx="123825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Freeform 115"/>
          <p:cNvSpPr>
            <a:spLocks/>
          </p:cNvSpPr>
          <p:nvPr/>
        </p:nvSpPr>
        <p:spPr bwMode="auto">
          <a:xfrm>
            <a:off x="1818746" y="3149070"/>
            <a:ext cx="6248400" cy="787400"/>
          </a:xfrm>
          <a:custGeom>
            <a:avLst/>
            <a:gdLst>
              <a:gd name="T0" fmla="*/ 0 w 3936"/>
              <a:gd name="T1" fmla="*/ 496 h 496"/>
              <a:gd name="T2" fmla="*/ 494 w 3936"/>
              <a:gd name="T3" fmla="*/ 418 h 496"/>
              <a:gd name="T4" fmla="*/ 990 w 3936"/>
              <a:gd name="T5" fmla="*/ 340 h 496"/>
              <a:gd name="T6" fmla="*/ 1468 w 3936"/>
              <a:gd name="T7" fmla="*/ 262 h 496"/>
              <a:gd name="T8" fmla="*/ 1974 w 3936"/>
              <a:gd name="T9" fmla="*/ 262 h 496"/>
              <a:gd name="T10" fmla="*/ 2460 w 3936"/>
              <a:gd name="T11" fmla="*/ 268 h 496"/>
              <a:gd name="T12" fmla="*/ 2952 w 3936"/>
              <a:gd name="T13" fmla="*/ 236 h 496"/>
              <a:gd name="T14" fmla="*/ 3446 w 3936"/>
              <a:gd name="T15" fmla="*/ 74 h 496"/>
              <a:gd name="T16" fmla="*/ 3936 w 3936"/>
              <a:gd name="T17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36" h="496">
                <a:moveTo>
                  <a:pt x="0" y="496"/>
                </a:moveTo>
                <a:lnTo>
                  <a:pt x="494" y="418"/>
                </a:lnTo>
                <a:lnTo>
                  <a:pt x="990" y="340"/>
                </a:lnTo>
                <a:lnTo>
                  <a:pt x="1468" y="262"/>
                </a:lnTo>
                <a:lnTo>
                  <a:pt x="1974" y="262"/>
                </a:lnTo>
                <a:lnTo>
                  <a:pt x="2460" y="268"/>
                </a:lnTo>
                <a:lnTo>
                  <a:pt x="2952" y="236"/>
                </a:lnTo>
                <a:lnTo>
                  <a:pt x="3446" y="74"/>
                </a:lnTo>
                <a:lnTo>
                  <a:pt x="3936" y="0"/>
                </a:lnTo>
              </a:path>
            </a:pathLst>
          </a:custGeom>
          <a:noFill/>
          <a:ln w="38100">
            <a:solidFill>
              <a:schemeClr val="bg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Freeform 87"/>
          <p:cNvSpPr>
            <a:spLocks/>
          </p:cNvSpPr>
          <p:nvPr/>
        </p:nvSpPr>
        <p:spPr bwMode="auto">
          <a:xfrm>
            <a:off x="1818746" y="5006445"/>
            <a:ext cx="6248400" cy="98425"/>
          </a:xfrm>
          <a:custGeom>
            <a:avLst/>
            <a:gdLst>
              <a:gd name="T0" fmla="*/ 0 w 3936"/>
              <a:gd name="T1" fmla="*/ 0 h 62"/>
              <a:gd name="T2" fmla="*/ 494 w 3936"/>
              <a:gd name="T3" fmla="*/ 20 h 62"/>
              <a:gd name="T4" fmla="*/ 990 w 3936"/>
              <a:gd name="T5" fmla="*/ 26 h 62"/>
              <a:gd name="T6" fmla="*/ 1468 w 3936"/>
              <a:gd name="T7" fmla="*/ 24 h 62"/>
              <a:gd name="T8" fmla="*/ 1964 w 3936"/>
              <a:gd name="T9" fmla="*/ 40 h 62"/>
              <a:gd name="T10" fmla="*/ 2460 w 3936"/>
              <a:gd name="T11" fmla="*/ 54 h 62"/>
              <a:gd name="T12" fmla="*/ 2952 w 3936"/>
              <a:gd name="T13" fmla="*/ 54 h 62"/>
              <a:gd name="T14" fmla="*/ 3446 w 3936"/>
              <a:gd name="T15" fmla="*/ 62 h 62"/>
              <a:gd name="T16" fmla="*/ 3936 w 3936"/>
              <a:gd name="T17" fmla="*/ 56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36" h="62">
                <a:moveTo>
                  <a:pt x="0" y="0"/>
                </a:moveTo>
                <a:lnTo>
                  <a:pt x="494" y="20"/>
                </a:lnTo>
                <a:lnTo>
                  <a:pt x="990" y="26"/>
                </a:lnTo>
                <a:lnTo>
                  <a:pt x="1468" y="24"/>
                </a:lnTo>
                <a:lnTo>
                  <a:pt x="1964" y="40"/>
                </a:lnTo>
                <a:lnTo>
                  <a:pt x="2460" y="54"/>
                </a:lnTo>
                <a:lnTo>
                  <a:pt x="2952" y="54"/>
                </a:lnTo>
                <a:lnTo>
                  <a:pt x="3446" y="62"/>
                </a:lnTo>
                <a:lnTo>
                  <a:pt x="3936" y="56"/>
                </a:lnTo>
              </a:path>
            </a:pathLst>
          </a:custGeom>
          <a:noFill/>
          <a:ln w="38100">
            <a:solidFill>
              <a:schemeClr val="accent4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1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4000"/>
    </mc:Choice>
    <mc:Fallback xmlns="">
      <p:transition advTm="54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Rein DR, et al.  Dig Liver Dis. 2011:43:66-72.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Forecasted 2010-2060 Annual HCV-Related Deaths in the United States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400" dirty="0" smtClean="0"/>
              <a:t>Persons </a:t>
            </a:r>
            <a:r>
              <a:rPr lang="en-US" sz="2400" dirty="0"/>
              <a:t>with C</a:t>
            </a:r>
            <a:r>
              <a:rPr lang="en-US" sz="2400" dirty="0" smtClean="0"/>
              <a:t>hronic Hepatitis C and no Cirrhosis in 2005</a:t>
            </a:r>
            <a:endParaRPr lang="en-US" sz="2400" dirty="0"/>
          </a:p>
        </p:txBody>
      </p:sp>
      <p:grpSp>
        <p:nvGrpSpPr>
          <p:cNvPr id="212" name="Group 211"/>
          <p:cNvGrpSpPr/>
          <p:nvPr/>
        </p:nvGrpSpPr>
        <p:grpSpPr>
          <a:xfrm>
            <a:off x="583421" y="1651001"/>
            <a:ext cx="7843275" cy="4464823"/>
            <a:chOff x="309853" y="1651025"/>
            <a:chExt cx="8276935" cy="4236199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550988" y="1768475"/>
              <a:ext cx="7035800" cy="3416300"/>
            </a:xfrm>
            <a:prstGeom prst="rect">
              <a:avLst/>
            </a:prstGeom>
            <a:solidFill>
              <a:srgbClr val="E6EBF2"/>
            </a:solidFill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423988" y="2520950"/>
              <a:ext cx="1238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1423988" y="2146300"/>
              <a:ext cx="1238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1423988" y="2911475"/>
              <a:ext cx="1238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1423988" y="3282950"/>
              <a:ext cx="1238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1423988" y="4803775"/>
              <a:ext cx="1238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1423988" y="5184775"/>
              <a:ext cx="1238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1550988" y="5187950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1687513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 rot="16200000">
              <a:off x="18398" y="3349050"/>
              <a:ext cx="872159" cy="289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old" charset="0"/>
                  <a:cs typeface="Arial" pitchFamily="34" charset="0"/>
                </a:rPr>
                <a:t>Number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4589929" y="5610225"/>
              <a:ext cx="5093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old" charset="0"/>
                  <a:cs typeface="Arial" pitchFamily="34" charset="0"/>
                </a:rPr>
                <a:t>Year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1356665" y="5269576"/>
              <a:ext cx="3993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>
              <a:off x="2100263" y="5187950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1"/>
            <p:cNvSpPr>
              <a:spLocks noChangeShapeType="1"/>
            </p:cNvSpPr>
            <p:nvPr/>
          </p:nvSpPr>
          <p:spPr bwMode="auto">
            <a:xfrm>
              <a:off x="2649538" y="5187950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6"/>
            <p:cNvSpPr>
              <a:spLocks noChangeShapeType="1"/>
            </p:cNvSpPr>
            <p:nvPr/>
          </p:nvSpPr>
          <p:spPr bwMode="auto">
            <a:xfrm>
              <a:off x="3201988" y="5187950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1"/>
            <p:cNvSpPr>
              <a:spLocks noChangeShapeType="1"/>
            </p:cNvSpPr>
            <p:nvPr/>
          </p:nvSpPr>
          <p:spPr bwMode="auto">
            <a:xfrm>
              <a:off x="3751263" y="5187950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66"/>
            <p:cNvSpPr>
              <a:spLocks noChangeShapeType="1"/>
            </p:cNvSpPr>
            <p:nvPr/>
          </p:nvSpPr>
          <p:spPr bwMode="auto">
            <a:xfrm>
              <a:off x="4300538" y="5187950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1"/>
            <p:cNvSpPr>
              <a:spLocks noChangeShapeType="1"/>
            </p:cNvSpPr>
            <p:nvPr/>
          </p:nvSpPr>
          <p:spPr bwMode="auto">
            <a:xfrm>
              <a:off x="4852988" y="5187950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76"/>
            <p:cNvSpPr>
              <a:spLocks noChangeShapeType="1"/>
            </p:cNvSpPr>
            <p:nvPr/>
          </p:nvSpPr>
          <p:spPr bwMode="auto">
            <a:xfrm>
              <a:off x="5402263" y="5187950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81"/>
            <p:cNvSpPr>
              <a:spLocks noChangeShapeType="1"/>
            </p:cNvSpPr>
            <p:nvPr/>
          </p:nvSpPr>
          <p:spPr bwMode="auto">
            <a:xfrm>
              <a:off x="5951538" y="5187950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86"/>
            <p:cNvSpPr>
              <a:spLocks noChangeShapeType="1"/>
            </p:cNvSpPr>
            <p:nvPr/>
          </p:nvSpPr>
          <p:spPr bwMode="auto">
            <a:xfrm>
              <a:off x="6503988" y="5187950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91"/>
            <p:cNvSpPr>
              <a:spLocks noChangeShapeType="1"/>
            </p:cNvSpPr>
            <p:nvPr/>
          </p:nvSpPr>
          <p:spPr bwMode="auto">
            <a:xfrm>
              <a:off x="7053263" y="5187950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95"/>
            <p:cNvSpPr>
              <a:spLocks noChangeShapeType="1"/>
            </p:cNvSpPr>
            <p:nvPr/>
          </p:nvSpPr>
          <p:spPr bwMode="auto">
            <a:xfrm>
              <a:off x="7602538" y="5187950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100"/>
            <p:cNvSpPr>
              <a:spLocks noChangeShapeType="1"/>
            </p:cNvSpPr>
            <p:nvPr/>
          </p:nvSpPr>
          <p:spPr bwMode="auto">
            <a:xfrm>
              <a:off x="8154988" y="5187950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05"/>
            <p:cNvSpPr>
              <a:spLocks noChangeShapeType="1"/>
            </p:cNvSpPr>
            <p:nvPr/>
          </p:nvSpPr>
          <p:spPr bwMode="auto">
            <a:xfrm>
              <a:off x="1547813" y="2146300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106"/>
            <p:cNvSpPr>
              <a:spLocks noChangeShapeType="1"/>
            </p:cNvSpPr>
            <p:nvPr/>
          </p:nvSpPr>
          <p:spPr bwMode="auto">
            <a:xfrm>
              <a:off x="1547813" y="2520950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07"/>
            <p:cNvSpPr>
              <a:spLocks noChangeShapeType="1"/>
            </p:cNvSpPr>
            <p:nvPr/>
          </p:nvSpPr>
          <p:spPr bwMode="auto">
            <a:xfrm>
              <a:off x="1547813" y="2914650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108"/>
            <p:cNvSpPr>
              <a:spLocks noChangeShapeType="1"/>
            </p:cNvSpPr>
            <p:nvPr/>
          </p:nvSpPr>
          <p:spPr bwMode="auto">
            <a:xfrm>
              <a:off x="1547813" y="3287867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09"/>
            <p:cNvSpPr>
              <a:spLocks noChangeShapeType="1"/>
            </p:cNvSpPr>
            <p:nvPr/>
          </p:nvSpPr>
          <p:spPr bwMode="auto">
            <a:xfrm>
              <a:off x="1423988" y="3667125"/>
              <a:ext cx="1238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115"/>
            <p:cNvSpPr>
              <a:spLocks noChangeShapeType="1"/>
            </p:cNvSpPr>
            <p:nvPr/>
          </p:nvSpPr>
          <p:spPr bwMode="auto">
            <a:xfrm>
              <a:off x="1547813" y="3662208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116"/>
            <p:cNvSpPr>
              <a:spLocks noChangeShapeType="1"/>
            </p:cNvSpPr>
            <p:nvPr/>
          </p:nvSpPr>
          <p:spPr bwMode="auto">
            <a:xfrm>
              <a:off x="1423988" y="4038600"/>
              <a:ext cx="1238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122"/>
            <p:cNvSpPr>
              <a:spLocks noChangeShapeType="1"/>
            </p:cNvSpPr>
            <p:nvPr/>
          </p:nvSpPr>
          <p:spPr bwMode="auto">
            <a:xfrm>
              <a:off x="1547813" y="4041775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123"/>
            <p:cNvSpPr>
              <a:spLocks noChangeShapeType="1"/>
            </p:cNvSpPr>
            <p:nvPr/>
          </p:nvSpPr>
          <p:spPr bwMode="auto">
            <a:xfrm>
              <a:off x="1423988" y="4422775"/>
              <a:ext cx="1238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129"/>
            <p:cNvSpPr>
              <a:spLocks noChangeShapeType="1"/>
            </p:cNvSpPr>
            <p:nvPr/>
          </p:nvSpPr>
          <p:spPr bwMode="auto">
            <a:xfrm>
              <a:off x="1547813" y="4429125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130"/>
            <p:cNvSpPr>
              <a:spLocks noChangeShapeType="1"/>
            </p:cNvSpPr>
            <p:nvPr/>
          </p:nvSpPr>
          <p:spPr bwMode="auto">
            <a:xfrm>
              <a:off x="1547813" y="4803775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31"/>
            <p:cNvSpPr>
              <a:spLocks noChangeArrowheads="1"/>
            </p:cNvSpPr>
            <p:nvPr/>
          </p:nvSpPr>
          <p:spPr bwMode="auto">
            <a:xfrm>
              <a:off x="7273378" y="1800225"/>
              <a:ext cx="1293043" cy="317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32"/>
            <p:cNvSpPr>
              <a:spLocks noChangeArrowheads="1"/>
            </p:cNvSpPr>
            <p:nvPr/>
          </p:nvSpPr>
          <p:spPr bwMode="auto">
            <a:xfrm>
              <a:off x="7471348" y="1889125"/>
              <a:ext cx="130175" cy="1301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35"/>
            <p:cNvSpPr>
              <a:spLocks noChangeArrowheads="1"/>
            </p:cNvSpPr>
            <p:nvPr/>
          </p:nvSpPr>
          <p:spPr bwMode="auto">
            <a:xfrm>
              <a:off x="7675969" y="1838325"/>
              <a:ext cx="64921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Deaths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Line 143"/>
            <p:cNvSpPr>
              <a:spLocks noChangeShapeType="1"/>
            </p:cNvSpPr>
            <p:nvPr/>
          </p:nvSpPr>
          <p:spPr bwMode="auto">
            <a:xfrm>
              <a:off x="182403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144"/>
            <p:cNvSpPr>
              <a:spLocks noChangeShapeType="1"/>
            </p:cNvSpPr>
            <p:nvPr/>
          </p:nvSpPr>
          <p:spPr bwMode="auto">
            <a:xfrm>
              <a:off x="196373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145"/>
            <p:cNvSpPr>
              <a:spLocks noChangeShapeType="1"/>
            </p:cNvSpPr>
            <p:nvPr/>
          </p:nvSpPr>
          <p:spPr bwMode="auto">
            <a:xfrm>
              <a:off x="223678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146"/>
            <p:cNvSpPr>
              <a:spLocks noChangeShapeType="1"/>
            </p:cNvSpPr>
            <p:nvPr/>
          </p:nvSpPr>
          <p:spPr bwMode="auto">
            <a:xfrm>
              <a:off x="237648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147"/>
            <p:cNvSpPr>
              <a:spLocks noChangeShapeType="1"/>
            </p:cNvSpPr>
            <p:nvPr/>
          </p:nvSpPr>
          <p:spPr bwMode="auto">
            <a:xfrm>
              <a:off x="2513013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148"/>
            <p:cNvSpPr>
              <a:spLocks noChangeShapeType="1"/>
            </p:cNvSpPr>
            <p:nvPr/>
          </p:nvSpPr>
          <p:spPr bwMode="auto">
            <a:xfrm>
              <a:off x="278923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149"/>
            <p:cNvSpPr>
              <a:spLocks noChangeShapeType="1"/>
            </p:cNvSpPr>
            <p:nvPr/>
          </p:nvSpPr>
          <p:spPr bwMode="auto">
            <a:xfrm>
              <a:off x="2925763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150"/>
            <p:cNvSpPr>
              <a:spLocks noChangeShapeType="1"/>
            </p:cNvSpPr>
            <p:nvPr/>
          </p:nvSpPr>
          <p:spPr bwMode="auto">
            <a:xfrm>
              <a:off x="306228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151"/>
            <p:cNvSpPr>
              <a:spLocks noChangeShapeType="1"/>
            </p:cNvSpPr>
            <p:nvPr/>
          </p:nvSpPr>
          <p:spPr bwMode="auto">
            <a:xfrm>
              <a:off x="3338513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152"/>
            <p:cNvSpPr>
              <a:spLocks noChangeShapeType="1"/>
            </p:cNvSpPr>
            <p:nvPr/>
          </p:nvSpPr>
          <p:spPr bwMode="auto">
            <a:xfrm>
              <a:off x="347503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153"/>
            <p:cNvSpPr>
              <a:spLocks noChangeShapeType="1"/>
            </p:cNvSpPr>
            <p:nvPr/>
          </p:nvSpPr>
          <p:spPr bwMode="auto">
            <a:xfrm>
              <a:off x="361473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154"/>
            <p:cNvSpPr>
              <a:spLocks noChangeShapeType="1"/>
            </p:cNvSpPr>
            <p:nvPr/>
          </p:nvSpPr>
          <p:spPr bwMode="auto">
            <a:xfrm>
              <a:off x="388778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155"/>
            <p:cNvSpPr>
              <a:spLocks noChangeShapeType="1"/>
            </p:cNvSpPr>
            <p:nvPr/>
          </p:nvSpPr>
          <p:spPr bwMode="auto">
            <a:xfrm>
              <a:off x="402748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156"/>
            <p:cNvSpPr>
              <a:spLocks noChangeShapeType="1"/>
            </p:cNvSpPr>
            <p:nvPr/>
          </p:nvSpPr>
          <p:spPr bwMode="auto">
            <a:xfrm>
              <a:off x="4164013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157"/>
            <p:cNvSpPr>
              <a:spLocks noChangeShapeType="1"/>
            </p:cNvSpPr>
            <p:nvPr/>
          </p:nvSpPr>
          <p:spPr bwMode="auto">
            <a:xfrm>
              <a:off x="444023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158"/>
            <p:cNvSpPr>
              <a:spLocks noChangeShapeType="1"/>
            </p:cNvSpPr>
            <p:nvPr/>
          </p:nvSpPr>
          <p:spPr bwMode="auto">
            <a:xfrm>
              <a:off x="4576763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159"/>
            <p:cNvSpPr>
              <a:spLocks noChangeShapeType="1"/>
            </p:cNvSpPr>
            <p:nvPr/>
          </p:nvSpPr>
          <p:spPr bwMode="auto">
            <a:xfrm>
              <a:off x="471328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160"/>
            <p:cNvSpPr>
              <a:spLocks noChangeShapeType="1"/>
            </p:cNvSpPr>
            <p:nvPr/>
          </p:nvSpPr>
          <p:spPr bwMode="auto">
            <a:xfrm>
              <a:off x="4989513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161"/>
            <p:cNvSpPr>
              <a:spLocks noChangeShapeType="1"/>
            </p:cNvSpPr>
            <p:nvPr/>
          </p:nvSpPr>
          <p:spPr bwMode="auto">
            <a:xfrm>
              <a:off x="512603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162"/>
            <p:cNvSpPr>
              <a:spLocks noChangeShapeType="1"/>
            </p:cNvSpPr>
            <p:nvPr/>
          </p:nvSpPr>
          <p:spPr bwMode="auto">
            <a:xfrm>
              <a:off x="526573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163"/>
            <p:cNvSpPr>
              <a:spLocks noChangeShapeType="1"/>
            </p:cNvSpPr>
            <p:nvPr/>
          </p:nvSpPr>
          <p:spPr bwMode="auto">
            <a:xfrm>
              <a:off x="553878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164"/>
            <p:cNvSpPr>
              <a:spLocks noChangeShapeType="1"/>
            </p:cNvSpPr>
            <p:nvPr/>
          </p:nvSpPr>
          <p:spPr bwMode="auto">
            <a:xfrm>
              <a:off x="567848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165"/>
            <p:cNvSpPr>
              <a:spLocks noChangeShapeType="1"/>
            </p:cNvSpPr>
            <p:nvPr/>
          </p:nvSpPr>
          <p:spPr bwMode="auto">
            <a:xfrm>
              <a:off x="5815013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Line 166"/>
            <p:cNvSpPr>
              <a:spLocks noChangeShapeType="1"/>
            </p:cNvSpPr>
            <p:nvPr/>
          </p:nvSpPr>
          <p:spPr bwMode="auto">
            <a:xfrm>
              <a:off x="609123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Line 167"/>
            <p:cNvSpPr>
              <a:spLocks noChangeShapeType="1"/>
            </p:cNvSpPr>
            <p:nvPr/>
          </p:nvSpPr>
          <p:spPr bwMode="auto">
            <a:xfrm>
              <a:off x="6227763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168"/>
            <p:cNvSpPr>
              <a:spLocks noChangeShapeType="1"/>
            </p:cNvSpPr>
            <p:nvPr/>
          </p:nvSpPr>
          <p:spPr bwMode="auto">
            <a:xfrm>
              <a:off x="636428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169"/>
            <p:cNvSpPr>
              <a:spLocks noChangeShapeType="1"/>
            </p:cNvSpPr>
            <p:nvPr/>
          </p:nvSpPr>
          <p:spPr bwMode="auto">
            <a:xfrm>
              <a:off x="6640513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170"/>
            <p:cNvSpPr>
              <a:spLocks noChangeShapeType="1"/>
            </p:cNvSpPr>
            <p:nvPr/>
          </p:nvSpPr>
          <p:spPr bwMode="auto">
            <a:xfrm>
              <a:off x="677703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171"/>
            <p:cNvSpPr>
              <a:spLocks noChangeShapeType="1"/>
            </p:cNvSpPr>
            <p:nvPr/>
          </p:nvSpPr>
          <p:spPr bwMode="auto">
            <a:xfrm>
              <a:off x="691673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ne 172"/>
            <p:cNvSpPr>
              <a:spLocks noChangeShapeType="1"/>
            </p:cNvSpPr>
            <p:nvPr/>
          </p:nvSpPr>
          <p:spPr bwMode="auto">
            <a:xfrm>
              <a:off x="718978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173"/>
            <p:cNvSpPr>
              <a:spLocks noChangeShapeType="1"/>
            </p:cNvSpPr>
            <p:nvPr/>
          </p:nvSpPr>
          <p:spPr bwMode="auto">
            <a:xfrm>
              <a:off x="732948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ine 174"/>
            <p:cNvSpPr>
              <a:spLocks noChangeShapeType="1"/>
            </p:cNvSpPr>
            <p:nvPr/>
          </p:nvSpPr>
          <p:spPr bwMode="auto">
            <a:xfrm>
              <a:off x="7466013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175"/>
            <p:cNvSpPr>
              <a:spLocks noChangeShapeType="1"/>
            </p:cNvSpPr>
            <p:nvPr/>
          </p:nvSpPr>
          <p:spPr bwMode="auto">
            <a:xfrm>
              <a:off x="774223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176"/>
            <p:cNvSpPr>
              <a:spLocks noChangeShapeType="1"/>
            </p:cNvSpPr>
            <p:nvPr/>
          </p:nvSpPr>
          <p:spPr bwMode="auto">
            <a:xfrm>
              <a:off x="7878763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177"/>
            <p:cNvSpPr>
              <a:spLocks noChangeShapeType="1"/>
            </p:cNvSpPr>
            <p:nvPr/>
          </p:nvSpPr>
          <p:spPr bwMode="auto">
            <a:xfrm>
              <a:off x="801528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178"/>
            <p:cNvSpPr>
              <a:spLocks noChangeShapeType="1"/>
            </p:cNvSpPr>
            <p:nvPr/>
          </p:nvSpPr>
          <p:spPr bwMode="auto">
            <a:xfrm>
              <a:off x="8291513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179"/>
            <p:cNvSpPr>
              <a:spLocks noChangeShapeType="1"/>
            </p:cNvSpPr>
            <p:nvPr/>
          </p:nvSpPr>
          <p:spPr bwMode="auto">
            <a:xfrm>
              <a:off x="842803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180"/>
            <p:cNvSpPr>
              <a:spLocks noChangeShapeType="1"/>
            </p:cNvSpPr>
            <p:nvPr/>
          </p:nvSpPr>
          <p:spPr bwMode="auto">
            <a:xfrm>
              <a:off x="856773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84"/>
            <p:cNvSpPr>
              <a:spLocks/>
            </p:cNvSpPr>
            <p:nvPr/>
          </p:nvSpPr>
          <p:spPr bwMode="auto">
            <a:xfrm>
              <a:off x="1614488" y="2438400"/>
              <a:ext cx="6873875" cy="2378075"/>
            </a:xfrm>
            <a:custGeom>
              <a:avLst/>
              <a:gdLst>
                <a:gd name="T0" fmla="*/ 0 w 4330"/>
                <a:gd name="T1" fmla="*/ 1382 h 1498"/>
                <a:gd name="T2" fmla="*/ 86 w 4330"/>
                <a:gd name="T3" fmla="*/ 1350 h 1498"/>
                <a:gd name="T4" fmla="*/ 176 w 4330"/>
                <a:gd name="T5" fmla="*/ 1312 h 1498"/>
                <a:gd name="T6" fmla="*/ 264 w 4330"/>
                <a:gd name="T7" fmla="*/ 1294 h 1498"/>
                <a:gd name="T8" fmla="*/ 352 w 4330"/>
                <a:gd name="T9" fmla="*/ 1272 h 1498"/>
                <a:gd name="T10" fmla="*/ 434 w 4330"/>
                <a:gd name="T11" fmla="*/ 1246 h 1498"/>
                <a:gd name="T12" fmla="*/ 522 w 4330"/>
                <a:gd name="T13" fmla="*/ 1190 h 1498"/>
                <a:gd name="T14" fmla="*/ 608 w 4330"/>
                <a:gd name="T15" fmla="*/ 1110 h 1498"/>
                <a:gd name="T16" fmla="*/ 698 w 4330"/>
                <a:gd name="T17" fmla="*/ 1026 h 1498"/>
                <a:gd name="T18" fmla="*/ 780 w 4330"/>
                <a:gd name="T19" fmla="*/ 940 h 1498"/>
                <a:gd name="T20" fmla="*/ 870 w 4330"/>
                <a:gd name="T21" fmla="*/ 858 h 1498"/>
                <a:gd name="T22" fmla="*/ 954 w 4330"/>
                <a:gd name="T23" fmla="*/ 776 h 1498"/>
                <a:gd name="T24" fmla="*/ 1040 w 4330"/>
                <a:gd name="T25" fmla="*/ 698 h 1498"/>
                <a:gd name="T26" fmla="*/ 1126 w 4330"/>
                <a:gd name="T27" fmla="*/ 630 h 1498"/>
                <a:gd name="T28" fmla="*/ 1216 w 4330"/>
                <a:gd name="T29" fmla="*/ 582 h 1498"/>
                <a:gd name="T30" fmla="*/ 1302 w 4330"/>
                <a:gd name="T31" fmla="*/ 504 h 1498"/>
                <a:gd name="T32" fmla="*/ 1390 w 4330"/>
                <a:gd name="T33" fmla="*/ 402 h 1498"/>
                <a:gd name="T34" fmla="*/ 1476 w 4330"/>
                <a:gd name="T35" fmla="*/ 296 h 1498"/>
                <a:gd name="T36" fmla="*/ 1564 w 4330"/>
                <a:gd name="T37" fmla="*/ 190 h 1498"/>
                <a:gd name="T38" fmla="*/ 1648 w 4330"/>
                <a:gd name="T39" fmla="*/ 114 h 1498"/>
                <a:gd name="T40" fmla="*/ 1740 w 4330"/>
                <a:gd name="T41" fmla="*/ 58 h 1498"/>
                <a:gd name="T42" fmla="*/ 1820 w 4330"/>
                <a:gd name="T43" fmla="*/ 18 h 1498"/>
                <a:gd name="T44" fmla="*/ 1904 w 4330"/>
                <a:gd name="T45" fmla="*/ 0 h 1498"/>
                <a:gd name="T46" fmla="*/ 1994 w 4330"/>
                <a:gd name="T47" fmla="*/ 0 h 1498"/>
                <a:gd name="T48" fmla="*/ 2076 w 4330"/>
                <a:gd name="T49" fmla="*/ 18 h 1498"/>
                <a:gd name="T50" fmla="*/ 2170 w 4330"/>
                <a:gd name="T51" fmla="*/ 44 h 1498"/>
                <a:gd name="T52" fmla="*/ 2252 w 4330"/>
                <a:gd name="T53" fmla="*/ 74 h 1498"/>
                <a:gd name="T54" fmla="*/ 2340 w 4330"/>
                <a:gd name="T55" fmla="*/ 110 h 1498"/>
                <a:gd name="T56" fmla="*/ 2426 w 4330"/>
                <a:gd name="T57" fmla="*/ 160 h 1498"/>
                <a:gd name="T58" fmla="*/ 2510 w 4330"/>
                <a:gd name="T59" fmla="*/ 212 h 1498"/>
                <a:gd name="T60" fmla="*/ 2594 w 4330"/>
                <a:gd name="T61" fmla="*/ 268 h 1498"/>
                <a:gd name="T62" fmla="*/ 2686 w 4330"/>
                <a:gd name="T63" fmla="*/ 324 h 1498"/>
                <a:gd name="T64" fmla="*/ 2774 w 4330"/>
                <a:gd name="T65" fmla="*/ 390 h 1498"/>
                <a:gd name="T66" fmla="*/ 2858 w 4330"/>
                <a:gd name="T67" fmla="*/ 444 h 1498"/>
                <a:gd name="T68" fmla="*/ 2944 w 4330"/>
                <a:gd name="T69" fmla="*/ 530 h 1498"/>
                <a:gd name="T70" fmla="*/ 3032 w 4330"/>
                <a:gd name="T71" fmla="*/ 598 h 1498"/>
                <a:gd name="T72" fmla="*/ 3114 w 4330"/>
                <a:gd name="T73" fmla="*/ 664 h 1498"/>
                <a:gd name="T74" fmla="*/ 3206 w 4330"/>
                <a:gd name="T75" fmla="*/ 738 h 1498"/>
                <a:gd name="T76" fmla="*/ 3292 w 4330"/>
                <a:gd name="T77" fmla="*/ 808 h 1498"/>
                <a:gd name="T78" fmla="*/ 3376 w 4330"/>
                <a:gd name="T79" fmla="*/ 876 h 1498"/>
                <a:gd name="T80" fmla="*/ 3462 w 4330"/>
                <a:gd name="T81" fmla="*/ 946 h 1498"/>
                <a:gd name="T82" fmla="*/ 3548 w 4330"/>
                <a:gd name="T83" fmla="*/ 1020 h 1498"/>
                <a:gd name="T84" fmla="*/ 3642 w 4330"/>
                <a:gd name="T85" fmla="*/ 1086 h 1498"/>
                <a:gd name="T86" fmla="*/ 3642 w 4330"/>
                <a:gd name="T87" fmla="*/ 1086 h 1498"/>
                <a:gd name="T88" fmla="*/ 3684 w 4330"/>
                <a:gd name="T89" fmla="*/ 1102 h 1498"/>
                <a:gd name="T90" fmla="*/ 3712 w 4330"/>
                <a:gd name="T91" fmla="*/ 1112 h 1498"/>
                <a:gd name="T92" fmla="*/ 3726 w 4330"/>
                <a:gd name="T93" fmla="*/ 1118 h 1498"/>
                <a:gd name="T94" fmla="*/ 3726 w 4330"/>
                <a:gd name="T95" fmla="*/ 1118 h 1498"/>
                <a:gd name="T96" fmla="*/ 3768 w 4330"/>
                <a:gd name="T97" fmla="*/ 1176 h 1498"/>
                <a:gd name="T98" fmla="*/ 3810 w 4330"/>
                <a:gd name="T99" fmla="*/ 1230 h 1498"/>
                <a:gd name="T100" fmla="*/ 3898 w 4330"/>
                <a:gd name="T101" fmla="*/ 1288 h 1498"/>
                <a:gd name="T102" fmla="*/ 3982 w 4330"/>
                <a:gd name="T103" fmla="*/ 1338 h 1498"/>
                <a:gd name="T104" fmla="*/ 4068 w 4330"/>
                <a:gd name="T105" fmla="*/ 1382 h 1498"/>
                <a:gd name="T106" fmla="*/ 4162 w 4330"/>
                <a:gd name="T107" fmla="*/ 1428 h 1498"/>
                <a:gd name="T108" fmla="*/ 4242 w 4330"/>
                <a:gd name="T109" fmla="*/ 1468 h 1498"/>
                <a:gd name="T110" fmla="*/ 4330 w 4330"/>
                <a:gd name="T111" fmla="*/ 1498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30" h="1498">
                  <a:moveTo>
                    <a:pt x="0" y="1382"/>
                  </a:moveTo>
                  <a:lnTo>
                    <a:pt x="86" y="1350"/>
                  </a:lnTo>
                  <a:lnTo>
                    <a:pt x="176" y="1312"/>
                  </a:lnTo>
                  <a:lnTo>
                    <a:pt x="264" y="1294"/>
                  </a:lnTo>
                  <a:lnTo>
                    <a:pt x="352" y="1272"/>
                  </a:lnTo>
                  <a:lnTo>
                    <a:pt x="434" y="1246"/>
                  </a:lnTo>
                  <a:lnTo>
                    <a:pt x="522" y="1190"/>
                  </a:lnTo>
                  <a:lnTo>
                    <a:pt x="608" y="1110"/>
                  </a:lnTo>
                  <a:lnTo>
                    <a:pt x="698" y="1026"/>
                  </a:lnTo>
                  <a:lnTo>
                    <a:pt x="780" y="940"/>
                  </a:lnTo>
                  <a:lnTo>
                    <a:pt x="870" y="858"/>
                  </a:lnTo>
                  <a:lnTo>
                    <a:pt x="954" y="776"/>
                  </a:lnTo>
                  <a:lnTo>
                    <a:pt x="1040" y="698"/>
                  </a:lnTo>
                  <a:lnTo>
                    <a:pt x="1126" y="630"/>
                  </a:lnTo>
                  <a:lnTo>
                    <a:pt x="1216" y="582"/>
                  </a:lnTo>
                  <a:lnTo>
                    <a:pt x="1302" y="504"/>
                  </a:lnTo>
                  <a:lnTo>
                    <a:pt x="1390" y="402"/>
                  </a:lnTo>
                  <a:lnTo>
                    <a:pt x="1476" y="296"/>
                  </a:lnTo>
                  <a:lnTo>
                    <a:pt x="1564" y="190"/>
                  </a:lnTo>
                  <a:lnTo>
                    <a:pt x="1648" y="114"/>
                  </a:lnTo>
                  <a:lnTo>
                    <a:pt x="1740" y="58"/>
                  </a:lnTo>
                  <a:lnTo>
                    <a:pt x="1820" y="18"/>
                  </a:lnTo>
                  <a:lnTo>
                    <a:pt x="1904" y="0"/>
                  </a:lnTo>
                  <a:lnTo>
                    <a:pt x="1994" y="0"/>
                  </a:lnTo>
                  <a:lnTo>
                    <a:pt x="2076" y="18"/>
                  </a:lnTo>
                  <a:lnTo>
                    <a:pt x="2170" y="44"/>
                  </a:lnTo>
                  <a:lnTo>
                    <a:pt x="2252" y="74"/>
                  </a:lnTo>
                  <a:lnTo>
                    <a:pt x="2340" y="110"/>
                  </a:lnTo>
                  <a:lnTo>
                    <a:pt x="2426" y="160"/>
                  </a:lnTo>
                  <a:lnTo>
                    <a:pt x="2510" y="212"/>
                  </a:lnTo>
                  <a:lnTo>
                    <a:pt x="2594" y="268"/>
                  </a:lnTo>
                  <a:lnTo>
                    <a:pt x="2686" y="324"/>
                  </a:lnTo>
                  <a:lnTo>
                    <a:pt x="2774" y="390"/>
                  </a:lnTo>
                  <a:lnTo>
                    <a:pt x="2858" y="444"/>
                  </a:lnTo>
                  <a:lnTo>
                    <a:pt x="2944" y="530"/>
                  </a:lnTo>
                  <a:lnTo>
                    <a:pt x="3032" y="598"/>
                  </a:lnTo>
                  <a:lnTo>
                    <a:pt x="3114" y="664"/>
                  </a:lnTo>
                  <a:lnTo>
                    <a:pt x="3206" y="738"/>
                  </a:lnTo>
                  <a:lnTo>
                    <a:pt x="3292" y="808"/>
                  </a:lnTo>
                  <a:lnTo>
                    <a:pt x="3376" y="876"/>
                  </a:lnTo>
                  <a:lnTo>
                    <a:pt x="3462" y="946"/>
                  </a:lnTo>
                  <a:lnTo>
                    <a:pt x="3548" y="1020"/>
                  </a:lnTo>
                  <a:lnTo>
                    <a:pt x="3642" y="1086"/>
                  </a:lnTo>
                  <a:lnTo>
                    <a:pt x="3642" y="1086"/>
                  </a:lnTo>
                  <a:lnTo>
                    <a:pt x="3684" y="1102"/>
                  </a:lnTo>
                  <a:lnTo>
                    <a:pt x="3712" y="1112"/>
                  </a:lnTo>
                  <a:lnTo>
                    <a:pt x="3726" y="1118"/>
                  </a:lnTo>
                  <a:lnTo>
                    <a:pt x="3726" y="1118"/>
                  </a:lnTo>
                  <a:lnTo>
                    <a:pt x="3768" y="1176"/>
                  </a:lnTo>
                  <a:lnTo>
                    <a:pt x="3810" y="1230"/>
                  </a:lnTo>
                  <a:lnTo>
                    <a:pt x="3898" y="1288"/>
                  </a:lnTo>
                  <a:lnTo>
                    <a:pt x="3982" y="1338"/>
                  </a:lnTo>
                  <a:lnTo>
                    <a:pt x="4068" y="1382"/>
                  </a:lnTo>
                  <a:lnTo>
                    <a:pt x="4162" y="1428"/>
                  </a:lnTo>
                  <a:lnTo>
                    <a:pt x="4242" y="1468"/>
                  </a:lnTo>
                  <a:lnTo>
                    <a:pt x="4330" y="1498"/>
                  </a:lnTo>
                </a:path>
              </a:pathLst>
            </a:custGeom>
            <a:noFill/>
            <a:ln w="38100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42"/>
            <p:cNvSpPr>
              <a:spLocks noChangeArrowheads="1"/>
            </p:cNvSpPr>
            <p:nvPr/>
          </p:nvSpPr>
          <p:spPr bwMode="auto">
            <a:xfrm>
              <a:off x="1907444" y="5269576"/>
              <a:ext cx="3993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2014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Rectangle 42"/>
            <p:cNvSpPr>
              <a:spLocks noChangeArrowheads="1"/>
            </p:cNvSpPr>
            <p:nvPr/>
          </p:nvSpPr>
          <p:spPr bwMode="auto">
            <a:xfrm>
              <a:off x="2448261" y="5269576"/>
              <a:ext cx="3993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2018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Rectangle 42"/>
            <p:cNvSpPr>
              <a:spLocks noChangeArrowheads="1"/>
            </p:cNvSpPr>
            <p:nvPr/>
          </p:nvSpPr>
          <p:spPr bwMode="auto">
            <a:xfrm>
              <a:off x="3002288" y="5269576"/>
              <a:ext cx="3993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2022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Rectangle 42"/>
            <p:cNvSpPr>
              <a:spLocks noChangeArrowheads="1"/>
            </p:cNvSpPr>
            <p:nvPr/>
          </p:nvSpPr>
          <p:spPr bwMode="auto">
            <a:xfrm>
              <a:off x="3550590" y="5269576"/>
              <a:ext cx="3993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2026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Rectangle 42"/>
            <p:cNvSpPr>
              <a:spLocks noChangeArrowheads="1"/>
            </p:cNvSpPr>
            <p:nvPr/>
          </p:nvSpPr>
          <p:spPr bwMode="auto">
            <a:xfrm>
              <a:off x="4100838" y="5269576"/>
              <a:ext cx="3993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2030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Rectangle 42"/>
            <p:cNvSpPr>
              <a:spLocks noChangeArrowheads="1"/>
            </p:cNvSpPr>
            <p:nvPr/>
          </p:nvSpPr>
          <p:spPr bwMode="auto">
            <a:xfrm>
              <a:off x="4653288" y="5269576"/>
              <a:ext cx="3993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2034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Rectangle 42"/>
            <p:cNvSpPr>
              <a:spLocks noChangeArrowheads="1"/>
            </p:cNvSpPr>
            <p:nvPr/>
          </p:nvSpPr>
          <p:spPr bwMode="auto">
            <a:xfrm>
              <a:off x="5193652" y="5269576"/>
              <a:ext cx="3993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2038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Rectangle 42"/>
            <p:cNvSpPr>
              <a:spLocks noChangeArrowheads="1"/>
            </p:cNvSpPr>
            <p:nvPr/>
          </p:nvSpPr>
          <p:spPr bwMode="auto">
            <a:xfrm>
              <a:off x="5740112" y="5269576"/>
              <a:ext cx="3993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2042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Rectangle 42"/>
            <p:cNvSpPr>
              <a:spLocks noChangeArrowheads="1"/>
            </p:cNvSpPr>
            <p:nvPr/>
          </p:nvSpPr>
          <p:spPr bwMode="auto">
            <a:xfrm>
              <a:off x="6293776" y="5269576"/>
              <a:ext cx="3993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2046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Rectangle 42"/>
            <p:cNvSpPr>
              <a:spLocks noChangeArrowheads="1"/>
            </p:cNvSpPr>
            <p:nvPr/>
          </p:nvSpPr>
          <p:spPr bwMode="auto">
            <a:xfrm>
              <a:off x="6853563" y="5269576"/>
              <a:ext cx="3993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2050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Rectangle 42"/>
            <p:cNvSpPr>
              <a:spLocks noChangeArrowheads="1"/>
            </p:cNvSpPr>
            <p:nvPr/>
          </p:nvSpPr>
          <p:spPr bwMode="auto">
            <a:xfrm>
              <a:off x="7402838" y="5269576"/>
              <a:ext cx="3993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2054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2" name="Rectangle 42"/>
            <p:cNvSpPr>
              <a:spLocks noChangeArrowheads="1"/>
            </p:cNvSpPr>
            <p:nvPr/>
          </p:nvSpPr>
          <p:spPr bwMode="auto">
            <a:xfrm>
              <a:off x="7955288" y="5269576"/>
              <a:ext cx="3993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2058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3" name="Rectangle 35"/>
            <p:cNvSpPr>
              <a:spLocks noChangeArrowheads="1"/>
            </p:cNvSpPr>
            <p:nvPr/>
          </p:nvSpPr>
          <p:spPr bwMode="auto">
            <a:xfrm>
              <a:off x="822471" y="2015503"/>
              <a:ext cx="549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40,000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" name="Rectangle 35"/>
            <p:cNvSpPr>
              <a:spLocks noChangeArrowheads="1"/>
            </p:cNvSpPr>
            <p:nvPr/>
          </p:nvSpPr>
          <p:spPr bwMode="auto">
            <a:xfrm>
              <a:off x="839794" y="2397839"/>
              <a:ext cx="549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35,000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" name="Rectangle 35"/>
            <p:cNvSpPr>
              <a:spLocks noChangeArrowheads="1"/>
            </p:cNvSpPr>
            <p:nvPr/>
          </p:nvSpPr>
          <p:spPr bwMode="auto">
            <a:xfrm>
              <a:off x="839794" y="2788364"/>
              <a:ext cx="549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30,000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Rectangle 35"/>
            <p:cNvSpPr>
              <a:spLocks noChangeArrowheads="1"/>
            </p:cNvSpPr>
            <p:nvPr/>
          </p:nvSpPr>
          <p:spPr bwMode="auto">
            <a:xfrm>
              <a:off x="829005" y="3164756"/>
              <a:ext cx="549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25,000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" name="Rectangle 35"/>
            <p:cNvSpPr>
              <a:spLocks noChangeArrowheads="1"/>
            </p:cNvSpPr>
            <p:nvPr/>
          </p:nvSpPr>
          <p:spPr bwMode="auto">
            <a:xfrm>
              <a:off x="822470" y="3539097"/>
              <a:ext cx="549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20,000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" name="Rectangle 35"/>
            <p:cNvSpPr>
              <a:spLocks noChangeArrowheads="1"/>
            </p:cNvSpPr>
            <p:nvPr/>
          </p:nvSpPr>
          <p:spPr bwMode="auto">
            <a:xfrm>
              <a:off x="839793" y="3915489"/>
              <a:ext cx="549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15,000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" name="Rectangle 35"/>
            <p:cNvSpPr>
              <a:spLocks noChangeArrowheads="1"/>
            </p:cNvSpPr>
            <p:nvPr/>
          </p:nvSpPr>
          <p:spPr bwMode="auto">
            <a:xfrm>
              <a:off x="839793" y="4306014"/>
              <a:ext cx="549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10,000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" name="Rectangle 35"/>
            <p:cNvSpPr>
              <a:spLocks noChangeArrowheads="1"/>
            </p:cNvSpPr>
            <p:nvPr/>
          </p:nvSpPr>
          <p:spPr bwMode="auto">
            <a:xfrm>
              <a:off x="939644" y="4680664"/>
              <a:ext cx="44927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5,000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" name="Rectangle 35"/>
            <p:cNvSpPr>
              <a:spLocks noChangeArrowheads="1"/>
            </p:cNvSpPr>
            <p:nvPr/>
          </p:nvSpPr>
          <p:spPr bwMode="auto">
            <a:xfrm>
              <a:off x="1275110" y="5061664"/>
              <a:ext cx="1138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Line 7"/>
            <p:cNvSpPr>
              <a:spLocks noChangeShapeType="1"/>
            </p:cNvSpPr>
            <p:nvPr/>
          </p:nvSpPr>
          <p:spPr bwMode="auto">
            <a:xfrm>
              <a:off x="1423988" y="1769772"/>
              <a:ext cx="1238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35"/>
            <p:cNvSpPr>
              <a:spLocks noChangeArrowheads="1"/>
            </p:cNvSpPr>
            <p:nvPr/>
          </p:nvSpPr>
          <p:spPr bwMode="auto">
            <a:xfrm>
              <a:off x="690968" y="1651025"/>
              <a:ext cx="5734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45,000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138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132"/>
    </mc:Choice>
    <mc:Fallback xmlns="">
      <p:transition advTm="1413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Rein DR, et al.  Dig Liver Dis. 2011:43:66-72.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Forecasted 2010-2060 Annual HCV-Related Deaths in the United States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400" dirty="0" smtClean="0"/>
              <a:t>Persons </a:t>
            </a:r>
            <a:r>
              <a:rPr lang="en-US" sz="2400" dirty="0"/>
              <a:t>with C</a:t>
            </a:r>
            <a:r>
              <a:rPr lang="en-US" sz="2400" dirty="0" smtClean="0"/>
              <a:t>hronic Hepatitis C and no Cirrhosis in 2005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583422" y="1651001"/>
            <a:ext cx="7843274" cy="4464823"/>
            <a:chOff x="583422" y="1651001"/>
            <a:chExt cx="7843274" cy="4464823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759528" y="1774790"/>
              <a:ext cx="6667168" cy="3600675"/>
            </a:xfrm>
            <a:prstGeom prst="rect">
              <a:avLst/>
            </a:prstGeom>
            <a:solidFill>
              <a:srgbClr val="E6EBF2"/>
            </a:solidFill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639182" y="2567875"/>
              <a:ext cx="1173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1639182" y="2173006"/>
              <a:ext cx="1173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1639182" y="2979476"/>
              <a:ext cx="1173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1639182" y="3371000"/>
              <a:ext cx="1173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1639182" y="4973902"/>
              <a:ext cx="1173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1639182" y="5375464"/>
              <a:ext cx="1173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1759528" y="5378811"/>
              <a:ext cx="0" cy="903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1888900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 rot="16200000">
              <a:off x="260854" y="3456050"/>
              <a:ext cx="919229" cy="274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old" charset="0"/>
                  <a:cs typeface="Arial" pitchFamily="34" charset="0"/>
                </a:rPr>
                <a:t>Number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4639248" y="5823876"/>
              <a:ext cx="482699" cy="291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old" charset="0"/>
                  <a:cs typeface="Arial" pitchFamily="34" charset="0"/>
                </a:rPr>
                <a:t>Year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1575387" y="5464842"/>
              <a:ext cx="378472" cy="227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>
              <a:off x="2280025" y="5378811"/>
              <a:ext cx="0" cy="903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1"/>
            <p:cNvSpPr>
              <a:spLocks noChangeShapeType="1"/>
            </p:cNvSpPr>
            <p:nvPr/>
          </p:nvSpPr>
          <p:spPr bwMode="auto">
            <a:xfrm>
              <a:off x="2800521" y="5378811"/>
              <a:ext cx="0" cy="903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6"/>
            <p:cNvSpPr>
              <a:spLocks noChangeShapeType="1"/>
            </p:cNvSpPr>
            <p:nvPr/>
          </p:nvSpPr>
          <p:spPr bwMode="auto">
            <a:xfrm>
              <a:off x="3324026" y="5378811"/>
              <a:ext cx="0" cy="903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1"/>
            <p:cNvSpPr>
              <a:spLocks noChangeShapeType="1"/>
            </p:cNvSpPr>
            <p:nvPr/>
          </p:nvSpPr>
          <p:spPr bwMode="auto">
            <a:xfrm>
              <a:off x="3844522" y="5378811"/>
              <a:ext cx="0" cy="903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66"/>
            <p:cNvSpPr>
              <a:spLocks noChangeShapeType="1"/>
            </p:cNvSpPr>
            <p:nvPr/>
          </p:nvSpPr>
          <p:spPr bwMode="auto">
            <a:xfrm>
              <a:off x="4365019" y="5378811"/>
              <a:ext cx="0" cy="903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1"/>
            <p:cNvSpPr>
              <a:spLocks noChangeShapeType="1"/>
            </p:cNvSpPr>
            <p:nvPr/>
          </p:nvSpPr>
          <p:spPr bwMode="auto">
            <a:xfrm>
              <a:off x="4888524" y="5378811"/>
              <a:ext cx="0" cy="903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76"/>
            <p:cNvSpPr>
              <a:spLocks noChangeShapeType="1"/>
            </p:cNvSpPr>
            <p:nvPr/>
          </p:nvSpPr>
          <p:spPr bwMode="auto">
            <a:xfrm>
              <a:off x="5409020" y="5378811"/>
              <a:ext cx="0" cy="903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81"/>
            <p:cNvSpPr>
              <a:spLocks noChangeShapeType="1"/>
            </p:cNvSpPr>
            <p:nvPr/>
          </p:nvSpPr>
          <p:spPr bwMode="auto">
            <a:xfrm>
              <a:off x="5929517" y="5378811"/>
              <a:ext cx="0" cy="903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86"/>
            <p:cNvSpPr>
              <a:spLocks noChangeShapeType="1"/>
            </p:cNvSpPr>
            <p:nvPr/>
          </p:nvSpPr>
          <p:spPr bwMode="auto">
            <a:xfrm>
              <a:off x="6453022" y="5378811"/>
              <a:ext cx="0" cy="903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91"/>
            <p:cNvSpPr>
              <a:spLocks noChangeShapeType="1"/>
            </p:cNvSpPr>
            <p:nvPr/>
          </p:nvSpPr>
          <p:spPr bwMode="auto">
            <a:xfrm>
              <a:off x="6973518" y="5378811"/>
              <a:ext cx="0" cy="903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95"/>
            <p:cNvSpPr>
              <a:spLocks noChangeShapeType="1"/>
            </p:cNvSpPr>
            <p:nvPr/>
          </p:nvSpPr>
          <p:spPr bwMode="auto">
            <a:xfrm>
              <a:off x="7494015" y="5378811"/>
              <a:ext cx="0" cy="903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100"/>
            <p:cNvSpPr>
              <a:spLocks noChangeShapeType="1"/>
            </p:cNvSpPr>
            <p:nvPr/>
          </p:nvSpPr>
          <p:spPr bwMode="auto">
            <a:xfrm>
              <a:off x="8017520" y="5378811"/>
              <a:ext cx="0" cy="903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05"/>
            <p:cNvSpPr>
              <a:spLocks noChangeShapeType="1"/>
            </p:cNvSpPr>
            <p:nvPr/>
          </p:nvSpPr>
          <p:spPr bwMode="auto">
            <a:xfrm>
              <a:off x="1756520" y="2173006"/>
              <a:ext cx="6670176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106"/>
            <p:cNvSpPr>
              <a:spLocks noChangeShapeType="1"/>
            </p:cNvSpPr>
            <p:nvPr/>
          </p:nvSpPr>
          <p:spPr bwMode="auto">
            <a:xfrm>
              <a:off x="1756520" y="2567875"/>
              <a:ext cx="6670176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07"/>
            <p:cNvSpPr>
              <a:spLocks noChangeShapeType="1"/>
            </p:cNvSpPr>
            <p:nvPr/>
          </p:nvSpPr>
          <p:spPr bwMode="auto">
            <a:xfrm>
              <a:off x="1756520" y="2982823"/>
              <a:ext cx="6670176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108"/>
            <p:cNvSpPr>
              <a:spLocks noChangeShapeType="1"/>
            </p:cNvSpPr>
            <p:nvPr/>
          </p:nvSpPr>
          <p:spPr bwMode="auto">
            <a:xfrm>
              <a:off x="1756520" y="3376182"/>
              <a:ext cx="6670176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09"/>
            <p:cNvSpPr>
              <a:spLocks noChangeShapeType="1"/>
            </p:cNvSpPr>
            <p:nvPr/>
          </p:nvSpPr>
          <p:spPr bwMode="auto">
            <a:xfrm>
              <a:off x="1639182" y="3775908"/>
              <a:ext cx="1173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115"/>
            <p:cNvSpPr>
              <a:spLocks noChangeShapeType="1"/>
            </p:cNvSpPr>
            <p:nvPr/>
          </p:nvSpPr>
          <p:spPr bwMode="auto">
            <a:xfrm>
              <a:off x="1756520" y="3770726"/>
              <a:ext cx="6670176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116"/>
            <p:cNvSpPr>
              <a:spLocks noChangeShapeType="1"/>
            </p:cNvSpPr>
            <p:nvPr/>
          </p:nvSpPr>
          <p:spPr bwMode="auto">
            <a:xfrm>
              <a:off x="1639182" y="4167431"/>
              <a:ext cx="1173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122"/>
            <p:cNvSpPr>
              <a:spLocks noChangeShapeType="1"/>
            </p:cNvSpPr>
            <p:nvPr/>
          </p:nvSpPr>
          <p:spPr bwMode="auto">
            <a:xfrm>
              <a:off x="1756520" y="4170778"/>
              <a:ext cx="6670176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123"/>
            <p:cNvSpPr>
              <a:spLocks noChangeShapeType="1"/>
            </p:cNvSpPr>
            <p:nvPr/>
          </p:nvSpPr>
          <p:spPr bwMode="auto">
            <a:xfrm>
              <a:off x="1639182" y="4572340"/>
              <a:ext cx="1173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129"/>
            <p:cNvSpPr>
              <a:spLocks noChangeShapeType="1"/>
            </p:cNvSpPr>
            <p:nvPr/>
          </p:nvSpPr>
          <p:spPr bwMode="auto">
            <a:xfrm>
              <a:off x="1756520" y="4579033"/>
              <a:ext cx="6670176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130"/>
            <p:cNvSpPr>
              <a:spLocks noChangeShapeType="1"/>
            </p:cNvSpPr>
            <p:nvPr/>
          </p:nvSpPr>
          <p:spPr bwMode="auto">
            <a:xfrm>
              <a:off x="1756520" y="4973902"/>
              <a:ext cx="6670176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31"/>
            <p:cNvSpPr>
              <a:spLocks noChangeArrowheads="1"/>
            </p:cNvSpPr>
            <p:nvPr/>
          </p:nvSpPr>
          <p:spPr bwMode="auto">
            <a:xfrm>
              <a:off x="7182101" y="1808253"/>
              <a:ext cx="1225296" cy="3346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32"/>
            <p:cNvSpPr>
              <a:spLocks noChangeArrowheads="1"/>
            </p:cNvSpPr>
            <p:nvPr/>
          </p:nvSpPr>
          <p:spPr bwMode="auto">
            <a:xfrm>
              <a:off x="7369698" y="1901951"/>
              <a:ext cx="123355" cy="137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35"/>
            <p:cNvSpPr>
              <a:spLocks noChangeArrowheads="1"/>
            </p:cNvSpPr>
            <p:nvPr/>
          </p:nvSpPr>
          <p:spPr bwMode="auto">
            <a:xfrm>
              <a:off x="7563598" y="1848409"/>
              <a:ext cx="615202" cy="259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Deaths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Line 143"/>
            <p:cNvSpPr>
              <a:spLocks noChangeShapeType="1"/>
            </p:cNvSpPr>
            <p:nvPr/>
          </p:nvSpPr>
          <p:spPr bwMode="auto">
            <a:xfrm>
              <a:off x="2018272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144"/>
            <p:cNvSpPr>
              <a:spLocks noChangeShapeType="1"/>
            </p:cNvSpPr>
            <p:nvPr/>
          </p:nvSpPr>
          <p:spPr bwMode="auto">
            <a:xfrm>
              <a:off x="2150653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145"/>
            <p:cNvSpPr>
              <a:spLocks noChangeShapeType="1"/>
            </p:cNvSpPr>
            <p:nvPr/>
          </p:nvSpPr>
          <p:spPr bwMode="auto">
            <a:xfrm>
              <a:off x="2409397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146"/>
            <p:cNvSpPr>
              <a:spLocks noChangeShapeType="1"/>
            </p:cNvSpPr>
            <p:nvPr/>
          </p:nvSpPr>
          <p:spPr bwMode="auto">
            <a:xfrm>
              <a:off x="2541777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147"/>
            <p:cNvSpPr>
              <a:spLocks noChangeShapeType="1"/>
            </p:cNvSpPr>
            <p:nvPr/>
          </p:nvSpPr>
          <p:spPr bwMode="auto">
            <a:xfrm>
              <a:off x="2671149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148"/>
            <p:cNvSpPr>
              <a:spLocks noChangeShapeType="1"/>
            </p:cNvSpPr>
            <p:nvPr/>
          </p:nvSpPr>
          <p:spPr bwMode="auto">
            <a:xfrm>
              <a:off x="2932902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149"/>
            <p:cNvSpPr>
              <a:spLocks noChangeShapeType="1"/>
            </p:cNvSpPr>
            <p:nvPr/>
          </p:nvSpPr>
          <p:spPr bwMode="auto">
            <a:xfrm>
              <a:off x="3062274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150"/>
            <p:cNvSpPr>
              <a:spLocks noChangeShapeType="1"/>
            </p:cNvSpPr>
            <p:nvPr/>
          </p:nvSpPr>
          <p:spPr bwMode="auto">
            <a:xfrm>
              <a:off x="3191645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151"/>
            <p:cNvSpPr>
              <a:spLocks noChangeShapeType="1"/>
            </p:cNvSpPr>
            <p:nvPr/>
          </p:nvSpPr>
          <p:spPr bwMode="auto">
            <a:xfrm>
              <a:off x="3453398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152"/>
            <p:cNvSpPr>
              <a:spLocks noChangeShapeType="1"/>
            </p:cNvSpPr>
            <p:nvPr/>
          </p:nvSpPr>
          <p:spPr bwMode="auto">
            <a:xfrm>
              <a:off x="3582770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153"/>
            <p:cNvSpPr>
              <a:spLocks noChangeShapeType="1"/>
            </p:cNvSpPr>
            <p:nvPr/>
          </p:nvSpPr>
          <p:spPr bwMode="auto">
            <a:xfrm>
              <a:off x="3715151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154"/>
            <p:cNvSpPr>
              <a:spLocks noChangeShapeType="1"/>
            </p:cNvSpPr>
            <p:nvPr/>
          </p:nvSpPr>
          <p:spPr bwMode="auto">
            <a:xfrm>
              <a:off x="3973894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155"/>
            <p:cNvSpPr>
              <a:spLocks noChangeShapeType="1"/>
            </p:cNvSpPr>
            <p:nvPr/>
          </p:nvSpPr>
          <p:spPr bwMode="auto">
            <a:xfrm>
              <a:off x="4106275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156"/>
            <p:cNvSpPr>
              <a:spLocks noChangeShapeType="1"/>
            </p:cNvSpPr>
            <p:nvPr/>
          </p:nvSpPr>
          <p:spPr bwMode="auto">
            <a:xfrm>
              <a:off x="4235647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157"/>
            <p:cNvSpPr>
              <a:spLocks noChangeShapeType="1"/>
            </p:cNvSpPr>
            <p:nvPr/>
          </p:nvSpPr>
          <p:spPr bwMode="auto">
            <a:xfrm>
              <a:off x="4497399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158"/>
            <p:cNvSpPr>
              <a:spLocks noChangeShapeType="1"/>
            </p:cNvSpPr>
            <p:nvPr/>
          </p:nvSpPr>
          <p:spPr bwMode="auto">
            <a:xfrm>
              <a:off x="4626771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159"/>
            <p:cNvSpPr>
              <a:spLocks noChangeShapeType="1"/>
            </p:cNvSpPr>
            <p:nvPr/>
          </p:nvSpPr>
          <p:spPr bwMode="auto">
            <a:xfrm>
              <a:off x="4756143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160"/>
            <p:cNvSpPr>
              <a:spLocks noChangeShapeType="1"/>
            </p:cNvSpPr>
            <p:nvPr/>
          </p:nvSpPr>
          <p:spPr bwMode="auto">
            <a:xfrm>
              <a:off x="5017896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161"/>
            <p:cNvSpPr>
              <a:spLocks noChangeShapeType="1"/>
            </p:cNvSpPr>
            <p:nvPr/>
          </p:nvSpPr>
          <p:spPr bwMode="auto">
            <a:xfrm>
              <a:off x="5147268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162"/>
            <p:cNvSpPr>
              <a:spLocks noChangeShapeType="1"/>
            </p:cNvSpPr>
            <p:nvPr/>
          </p:nvSpPr>
          <p:spPr bwMode="auto">
            <a:xfrm>
              <a:off x="5279648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163"/>
            <p:cNvSpPr>
              <a:spLocks noChangeShapeType="1"/>
            </p:cNvSpPr>
            <p:nvPr/>
          </p:nvSpPr>
          <p:spPr bwMode="auto">
            <a:xfrm>
              <a:off x="5538392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164"/>
            <p:cNvSpPr>
              <a:spLocks noChangeShapeType="1"/>
            </p:cNvSpPr>
            <p:nvPr/>
          </p:nvSpPr>
          <p:spPr bwMode="auto">
            <a:xfrm>
              <a:off x="5670773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165"/>
            <p:cNvSpPr>
              <a:spLocks noChangeShapeType="1"/>
            </p:cNvSpPr>
            <p:nvPr/>
          </p:nvSpPr>
          <p:spPr bwMode="auto">
            <a:xfrm>
              <a:off x="5800145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Line 166"/>
            <p:cNvSpPr>
              <a:spLocks noChangeShapeType="1"/>
            </p:cNvSpPr>
            <p:nvPr/>
          </p:nvSpPr>
          <p:spPr bwMode="auto">
            <a:xfrm>
              <a:off x="6061897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Line 167"/>
            <p:cNvSpPr>
              <a:spLocks noChangeShapeType="1"/>
            </p:cNvSpPr>
            <p:nvPr/>
          </p:nvSpPr>
          <p:spPr bwMode="auto">
            <a:xfrm>
              <a:off x="6191269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168"/>
            <p:cNvSpPr>
              <a:spLocks noChangeShapeType="1"/>
            </p:cNvSpPr>
            <p:nvPr/>
          </p:nvSpPr>
          <p:spPr bwMode="auto">
            <a:xfrm>
              <a:off x="6320641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169"/>
            <p:cNvSpPr>
              <a:spLocks noChangeShapeType="1"/>
            </p:cNvSpPr>
            <p:nvPr/>
          </p:nvSpPr>
          <p:spPr bwMode="auto">
            <a:xfrm>
              <a:off x="6582394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170"/>
            <p:cNvSpPr>
              <a:spLocks noChangeShapeType="1"/>
            </p:cNvSpPr>
            <p:nvPr/>
          </p:nvSpPr>
          <p:spPr bwMode="auto">
            <a:xfrm>
              <a:off x="6711766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171"/>
            <p:cNvSpPr>
              <a:spLocks noChangeShapeType="1"/>
            </p:cNvSpPr>
            <p:nvPr/>
          </p:nvSpPr>
          <p:spPr bwMode="auto">
            <a:xfrm>
              <a:off x="6844146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ne 172"/>
            <p:cNvSpPr>
              <a:spLocks noChangeShapeType="1"/>
            </p:cNvSpPr>
            <p:nvPr/>
          </p:nvSpPr>
          <p:spPr bwMode="auto">
            <a:xfrm>
              <a:off x="7102890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173"/>
            <p:cNvSpPr>
              <a:spLocks noChangeShapeType="1"/>
            </p:cNvSpPr>
            <p:nvPr/>
          </p:nvSpPr>
          <p:spPr bwMode="auto">
            <a:xfrm>
              <a:off x="7235271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ine 174"/>
            <p:cNvSpPr>
              <a:spLocks noChangeShapeType="1"/>
            </p:cNvSpPr>
            <p:nvPr/>
          </p:nvSpPr>
          <p:spPr bwMode="auto">
            <a:xfrm>
              <a:off x="7364643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175"/>
            <p:cNvSpPr>
              <a:spLocks noChangeShapeType="1"/>
            </p:cNvSpPr>
            <p:nvPr/>
          </p:nvSpPr>
          <p:spPr bwMode="auto">
            <a:xfrm>
              <a:off x="7626395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176"/>
            <p:cNvSpPr>
              <a:spLocks noChangeShapeType="1"/>
            </p:cNvSpPr>
            <p:nvPr/>
          </p:nvSpPr>
          <p:spPr bwMode="auto">
            <a:xfrm>
              <a:off x="7755767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177"/>
            <p:cNvSpPr>
              <a:spLocks noChangeShapeType="1"/>
            </p:cNvSpPr>
            <p:nvPr/>
          </p:nvSpPr>
          <p:spPr bwMode="auto">
            <a:xfrm>
              <a:off x="7885139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178"/>
            <p:cNvSpPr>
              <a:spLocks noChangeShapeType="1"/>
            </p:cNvSpPr>
            <p:nvPr/>
          </p:nvSpPr>
          <p:spPr bwMode="auto">
            <a:xfrm>
              <a:off x="8146892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179"/>
            <p:cNvSpPr>
              <a:spLocks noChangeShapeType="1"/>
            </p:cNvSpPr>
            <p:nvPr/>
          </p:nvSpPr>
          <p:spPr bwMode="auto">
            <a:xfrm>
              <a:off x="8276264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180"/>
            <p:cNvSpPr>
              <a:spLocks noChangeShapeType="1"/>
            </p:cNvSpPr>
            <p:nvPr/>
          </p:nvSpPr>
          <p:spPr bwMode="auto">
            <a:xfrm>
              <a:off x="8408644" y="5378811"/>
              <a:ext cx="0" cy="5019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42"/>
            <p:cNvSpPr>
              <a:spLocks noChangeArrowheads="1"/>
            </p:cNvSpPr>
            <p:nvPr/>
          </p:nvSpPr>
          <p:spPr bwMode="auto">
            <a:xfrm>
              <a:off x="2097308" y="5464842"/>
              <a:ext cx="378472" cy="227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2014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Rectangle 42"/>
            <p:cNvSpPr>
              <a:spLocks noChangeArrowheads="1"/>
            </p:cNvSpPr>
            <p:nvPr/>
          </p:nvSpPr>
          <p:spPr bwMode="auto">
            <a:xfrm>
              <a:off x="2609790" y="5464842"/>
              <a:ext cx="378472" cy="227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2018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Rectangle 42"/>
            <p:cNvSpPr>
              <a:spLocks noChangeArrowheads="1"/>
            </p:cNvSpPr>
            <p:nvPr/>
          </p:nvSpPr>
          <p:spPr bwMode="auto">
            <a:xfrm>
              <a:off x="3134789" y="5464842"/>
              <a:ext cx="378472" cy="227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2022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Rectangle 42"/>
            <p:cNvSpPr>
              <a:spLocks noChangeArrowheads="1"/>
            </p:cNvSpPr>
            <p:nvPr/>
          </p:nvSpPr>
          <p:spPr bwMode="auto">
            <a:xfrm>
              <a:off x="3654364" y="5464842"/>
              <a:ext cx="378472" cy="227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2026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Rectangle 42"/>
            <p:cNvSpPr>
              <a:spLocks noChangeArrowheads="1"/>
            </p:cNvSpPr>
            <p:nvPr/>
          </p:nvSpPr>
          <p:spPr bwMode="auto">
            <a:xfrm>
              <a:off x="4175782" y="5464842"/>
              <a:ext cx="378472" cy="227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2030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Rectangle 42"/>
            <p:cNvSpPr>
              <a:spLocks noChangeArrowheads="1"/>
            </p:cNvSpPr>
            <p:nvPr/>
          </p:nvSpPr>
          <p:spPr bwMode="auto">
            <a:xfrm>
              <a:off x="4699287" y="5464842"/>
              <a:ext cx="378472" cy="227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2034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Rectangle 42"/>
            <p:cNvSpPr>
              <a:spLocks noChangeArrowheads="1"/>
            </p:cNvSpPr>
            <p:nvPr/>
          </p:nvSpPr>
          <p:spPr bwMode="auto">
            <a:xfrm>
              <a:off x="5211339" y="5464842"/>
              <a:ext cx="378472" cy="227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2038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Rectangle 42"/>
            <p:cNvSpPr>
              <a:spLocks noChangeArrowheads="1"/>
            </p:cNvSpPr>
            <p:nvPr/>
          </p:nvSpPr>
          <p:spPr bwMode="auto">
            <a:xfrm>
              <a:off x="5729168" y="5464842"/>
              <a:ext cx="378472" cy="227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2042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Rectangle 42"/>
            <p:cNvSpPr>
              <a:spLocks noChangeArrowheads="1"/>
            </p:cNvSpPr>
            <p:nvPr/>
          </p:nvSpPr>
          <p:spPr bwMode="auto">
            <a:xfrm>
              <a:off x="6253824" y="5464842"/>
              <a:ext cx="378472" cy="227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2046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Rectangle 42"/>
            <p:cNvSpPr>
              <a:spLocks noChangeArrowheads="1"/>
            </p:cNvSpPr>
            <p:nvPr/>
          </p:nvSpPr>
          <p:spPr bwMode="auto">
            <a:xfrm>
              <a:off x="6784281" y="5464842"/>
              <a:ext cx="378472" cy="227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2050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Rectangle 42"/>
            <p:cNvSpPr>
              <a:spLocks noChangeArrowheads="1"/>
            </p:cNvSpPr>
            <p:nvPr/>
          </p:nvSpPr>
          <p:spPr bwMode="auto">
            <a:xfrm>
              <a:off x="7304778" y="5464842"/>
              <a:ext cx="378472" cy="227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2054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2" name="Rectangle 42"/>
            <p:cNvSpPr>
              <a:spLocks noChangeArrowheads="1"/>
            </p:cNvSpPr>
            <p:nvPr/>
          </p:nvSpPr>
          <p:spPr bwMode="auto">
            <a:xfrm>
              <a:off x="7828283" y="5464842"/>
              <a:ext cx="378472" cy="227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2058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3" name="Rectangle 35"/>
            <p:cNvSpPr>
              <a:spLocks noChangeArrowheads="1"/>
            </p:cNvSpPr>
            <p:nvPr/>
          </p:nvSpPr>
          <p:spPr bwMode="auto">
            <a:xfrm>
              <a:off x="1069181" y="2035150"/>
              <a:ext cx="520358" cy="227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40,000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" name="Rectangle 35"/>
            <p:cNvSpPr>
              <a:spLocks noChangeArrowheads="1"/>
            </p:cNvSpPr>
            <p:nvPr/>
          </p:nvSpPr>
          <p:spPr bwMode="auto">
            <a:xfrm>
              <a:off x="1085596" y="2438120"/>
              <a:ext cx="520358" cy="227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35,000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" name="Rectangle 35"/>
            <p:cNvSpPr>
              <a:spLocks noChangeArrowheads="1"/>
            </p:cNvSpPr>
            <p:nvPr/>
          </p:nvSpPr>
          <p:spPr bwMode="auto">
            <a:xfrm>
              <a:off x="1085596" y="2849721"/>
              <a:ext cx="520358" cy="227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30,000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Rectangle 35"/>
            <p:cNvSpPr>
              <a:spLocks noChangeArrowheads="1"/>
            </p:cNvSpPr>
            <p:nvPr/>
          </p:nvSpPr>
          <p:spPr bwMode="auto">
            <a:xfrm>
              <a:off x="1075373" y="3246427"/>
              <a:ext cx="520358" cy="227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25,000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" name="Rectangle 35"/>
            <p:cNvSpPr>
              <a:spLocks noChangeArrowheads="1"/>
            </p:cNvSpPr>
            <p:nvPr/>
          </p:nvSpPr>
          <p:spPr bwMode="auto">
            <a:xfrm>
              <a:off x="1069180" y="3640971"/>
              <a:ext cx="520358" cy="227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20,000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" name="Rectangle 35"/>
            <p:cNvSpPr>
              <a:spLocks noChangeArrowheads="1"/>
            </p:cNvSpPr>
            <p:nvPr/>
          </p:nvSpPr>
          <p:spPr bwMode="auto">
            <a:xfrm>
              <a:off x="1085595" y="4037676"/>
              <a:ext cx="520358" cy="227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15,000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" name="Rectangle 35"/>
            <p:cNvSpPr>
              <a:spLocks noChangeArrowheads="1"/>
            </p:cNvSpPr>
            <p:nvPr/>
          </p:nvSpPr>
          <p:spPr bwMode="auto">
            <a:xfrm>
              <a:off x="1085595" y="4449277"/>
              <a:ext cx="520358" cy="227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10,000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" name="Rectangle 35"/>
            <p:cNvSpPr>
              <a:spLocks noChangeArrowheads="1"/>
            </p:cNvSpPr>
            <p:nvPr/>
          </p:nvSpPr>
          <p:spPr bwMode="auto">
            <a:xfrm>
              <a:off x="1180215" y="4844147"/>
              <a:ext cx="425740" cy="227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5,000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" name="Rectangle 35"/>
            <p:cNvSpPr>
              <a:spLocks noChangeArrowheads="1"/>
            </p:cNvSpPr>
            <p:nvPr/>
          </p:nvSpPr>
          <p:spPr bwMode="auto">
            <a:xfrm>
              <a:off x="1498105" y="5245709"/>
              <a:ext cx="107850" cy="259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Line 7"/>
            <p:cNvSpPr>
              <a:spLocks noChangeShapeType="1"/>
            </p:cNvSpPr>
            <p:nvPr/>
          </p:nvSpPr>
          <p:spPr bwMode="auto">
            <a:xfrm>
              <a:off x="1639182" y="1776157"/>
              <a:ext cx="11733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35"/>
            <p:cNvSpPr>
              <a:spLocks noChangeArrowheads="1"/>
            </p:cNvSpPr>
            <p:nvPr/>
          </p:nvSpPr>
          <p:spPr bwMode="auto">
            <a:xfrm>
              <a:off x="944568" y="1651001"/>
              <a:ext cx="543371" cy="227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45,000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368038" y="1778000"/>
              <a:ext cx="658368" cy="3578352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19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Freeform 184"/>
            <p:cNvSpPr>
              <a:spLocks/>
            </p:cNvSpPr>
            <p:nvPr/>
          </p:nvSpPr>
          <p:spPr bwMode="auto">
            <a:xfrm>
              <a:off x="1819701" y="2480870"/>
              <a:ext cx="6513727" cy="2506418"/>
            </a:xfrm>
            <a:custGeom>
              <a:avLst/>
              <a:gdLst>
                <a:gd name="T0" fmla="*/ 0 w 4330"/>
                <a:gd name="T1" fmla="*/ 1382 h 1498"/>
                <a:gd name="T2" fmla="*/ 86 w 4330"/>
                <a:gd name="T3" fmla="*/ 1350 h 1498"/>
                <a:gd name="T4" fmla="*/ 176 w 4330"/>
                <a:gd name="T5" fmla="*/ 1312 h 1498"/>
                <a:gd name="T6" fmla="*/ 264 w 4330"/>
                <a:gd name="T7" fmla="*/ 1294 h 1498"/>
                <a:gd name="T8" fmla="*/ 352 w 4330"/>
                <a:gd name="T9" fmla="*/ 1272 h 1498"/>
                <a:gd name="T10" fmla="*/ 434 w 4330"/>
                <a:gd name="T11" fmla="*/ 1246 h 1498"/>
                <a:gd name="T12" fmla="*/ 522 w 4330"/>
                <a:gd name="T13" fmla="*/ 1190 h 1498"/>
                <a:gd name="T14" fmla="*/ 608 w 4330"/>
                <a:gd name="T15" fmla="*/ 1110 h 1498"/>
                <a:gd name="T16" fmla="*/ 698 w 4330"/>
                <a:gd name="T17" fmla="*/ 1026 h 1498"/>
                <a:gd name="T18" fmla="*/ 780 w 4330"/>
                <a:gd name="T19" fmla="*/ 940 h 1498"/>
                <a:gd name="T20" fmla="*/ 870 w 4330"/>
                <a:gd name="T21" fmla="*/ 858 h 1498"/>
                <a:gd name="T22" fmla="*/ 954 w 4330"/>
                <a:gd name="T23" fmla="*/ 776 h 1498"/>
                <a:gd name="T24" fmla="*/ 1040 w 4330"/>
                <a:gd name="T25" fmla="*/ 698 h 1498"/>
                <a:gd name="T26" fmla="*/ 1126 w 4330"/>
                <a:gd name="T27" fmla="*/ 630 h 1498"/>
                <a:gd name="T28" fmla="*/ 1216 w 4330"/>
                <a:gd name="T29" fmla="*/ 582 h 1498"/>
                <a:gd name="T30" fmla="*/ 1302 w 4330"/>
                <a:gd name="T31" fmla="*/ 504 h 1498"/>
                <a:gd name="T32" fmla="*/ 1390 w 4330"/>
                <a:gd name="T33" fmla="*/ 402 h 1498"/>
                <a:gd name="T34" fmla="*/ 1476 w 4330"/>
                <a:gd name="T35" fmla="*/ 296 h 1498"/>
                <a:gd name="T36" fmla="*/ 1564 w 4330"/>
                <a:gd name="T37" fmla="*/ 190 h 1498"/>
                <a:gd name="T38" fmla="*/ 1648 w 4330"/>
                <a:gd name="T39" fmla="*/ 114 h 1498"/>
                <a:gd name="T40" fmla="*/ 1740 w 4330"/>
                <a:gd name="T41" fmla="*/ 58 h 1498"/>
                <a:gd name="T42" fmla="*/ 1820 w 4330"/>
                <a:gd name="T43" fmla="*/ 18 h 1498"/>
                <a:gd name="T44" fmla="*/ 1904 w 4330"/>
                <a:gd name="T45" fmla="*/ 0 h 1498"/>
                <a:gd name="T46" fmla="*/ 1994 w 4330"/>
                <a:gd name="T47" fmla="*/ 0 h 1498"/>
                <a:gd name="T48" fmla="*/ 2076 w 4330"/>
                <a:gd name="T49" fmla="*/ 18 h 1498"/>
                <a:gd name="T50" fmla="*/ 2170 w 4330"/>
                <a:gd name="T51" fmla="*/ 44 h 1498"/>
                <a:gd name="T52" fmla="*/ 2252 w 4330"/>
                <a:gd name="T53" fmla="*/ 74 h 1498"/>
                <a:gd name="T54" fmla="*/ 2340 w 4330"/>
                <a:gd name="T55" fmla="*/ 110 h 1498"/>
                <a:gd name="T56" fmla="*/ 2426 w 4330"/>
                <a:gd name="T57" fmla="*/ 160 h 1498"/>
                <a:gd name="T58" fmla="*/ 2510 w 4330"/>
                <a:gd name="T59" fmla="*/ 212 h 1498"/>
                <a:gd name="T60" fmla="*/ 2594 w 4330"/>
                <a:gd name="T61" fmla="*/ 268 h 1498"/>
                <a:gd name="T62" fmla="*/ 2686 w 4330"/>
                <a:gd name="T63" fmla="*/ 324 h 1498"/>
                <a:gd name="T64" fmla="*/ 2774 w 4330"/>
                <a:gd name="T65" fmla="*/ 390 h 1498"/>
                <a:gd name="T66" fmla="*/ 2858 w 4330"/>
                <a:gd name="T67" fmla="*/ 444 h 1498"/>
                <a:gd name="T68" fmla="*/ 2944 w 4330"/>
                <a:gd name="T69" fmla="*/ 530 h 1498"/>
                <a:gd name="T70" fmla="*/ 3032 w 4330"/>
                <a:gd name="T71" fmla="*/ 598 h 1498"/>
                <a:gd name="T72" fmla="*/ 3114 w 4330"/>
                <a:gd name="T73" fmla="*/ 664 h 1498"/>
                <a:gd name="T74" fmla="*/ 3206 w 4330"/>
                <a:gd name="T75" fmla="*/ 738 h 1498"/>
                <a:gd name="T76" fmla="*/ 3292 w 4330"/>
                <a:gd name="T77" fmla="*/ 808 h 1498"/>
                <a:gd name="T78" fmla="*/ 3376 w 4330"/>
                <a:gd name="T79" fmla="*/ 876 h 1498"/>
                <a:gd name="T80" fmla="*/ 3462 w 4330"/>
                <a:gd name="T81" fmla="*/ 946 h 1498"/>
                <a:gd name="T82" fmla="*/ 3548 w 4330"/>
                <a:gd name="T83" fmla="*/ 1020 h 1498"/>
                <a:gd name="T84" fmla="*/ 3642 w 4330"/>
                <a:gd name="T85" fmla="*/ 1086 h 1498"/>
                <a:gd name="T86" fmla="*/ 3642 w 4330"/>
                <a:gd name="T87" fmla="*/ 1086 h 1498"/>
                <a:gd name="T88" fmla="*/ 3684 w 4330"/>
                <a:gd name="T89" fmla="*/ 1102 h 1498"/>
                <a:gd name="T90" fmla="*/ 3712 w 4330"/>
                <a:gd name="T91" fmla="*/ 1112 h 1498"/>
                <a:gd name="T92" fmla="*/ 3726 w 4330"/>
                <a:gd name="T93" fmla="*/ 1118 h 1498"/>
                <a:gd name="T94" fmla="*/ 3726 w 4330"/>
                <a:gd name="T95" fmla="*/ 1118 h 1498"/>
                <a:gd name="T96" fmla="*/ 3768 w 4330"/>
                <a:gd name="T97" fmla="*/ 1176 h 1498"/>
                <a:gd name="T98" fmla="*/ 3810 w 4330"/>
                <a:gd name="T99" fmla="*/ 1230 h 1498"/>
                <a:gd name="T100" fmla="*/ 3898 w 4330"/>
                <a:gd name="T101" fmla="*/ 1288 h 1498"/>
                <a:gd name="T102" fmla="*/ 3982 w 4330"/>
                <a:gd name="T103" fmla="*/ 1338 h 1498"/>
                <a:gd name="T104" fmla="*/ 4068 w 4330"/>
                <a:gd name="T105" fmla="*/ 1382 h 1498"/>
                <a:gd name="T106" fmla="*/ 4162 w 4330"/>
                <a:gd name="T107" fmla="*/ 1428 h 1498"/>
                <a:gd name="T108" fmla="*/ 4242 w 4330"/>
                <a:gd name="T109" fmla="*/ 1468 h 1498"/>
                <a:gd name="T110" fmla="*/ 4330 w 4330"/>
                <a:gd name="T111" fmla="*/ 1498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30" h="1498">
                  <a:moveTo>
                    <a:pt x="0" y="1382"/>
                  </a:moveTo>
                  <a:lnTo>
                    <a:pt x="86" y="1350"/>
                  </a:lnTo>
                  <a:lnTo>
                    <a:pt x="176" y="1312"/>
                  </a:lnTo>
                  <a:lnTo>
                    <a:pt x="264" y="1294"/>
                  </a:lnTo>
                  <a:lnTo>
                    <a:pt x="352" y="1272"/>
                  </a:lnTo>
                  <a:lnTo>
                    <a:pt x="434" y="1246"/>
                  </a:lnTo>
                  <a:lnTo>
                    <a:pt x="522" y="1190"/>
                  </a:lnTo>
                  <a:lnTo>
                    <a:pt x="608" y="1110"/>
                  </a:lnTo>
                  <a:lnTo>
                    <a:pt x="698" y="1026"/>
                  </a:lnTo>
                  <a:lnTo>
                    <a:pt x="780" y="940"/>
                  </a:lnTo>
                  <a:lnTo>
                    <a:pt x="870" y="858"/>
                  </a:lnTo>
                  <a:lnTo>
                    <a:pt x="954" y="776"/>
                  </a:lnTo>
                  <a:lnTo>
                    <a:pt x="1040" y="698"/>
                  </a:lnTo>
                  <a:lnTo>
                    <a:pt x="1126" y="630"/>
                  </a:lnTo>
                  <a:lnTo>
                    <a:pt x="1216" y="582"/>
                  </a:lnTo>
                  <a:lnTo>
                    <a:pt x="1302" y="504"/>
                  </a:lnTo>
                  <a:lnTo>
                    <a:pt x="1390" y="402"/>
                  </a:lnTo>
                  <a:lnTo>
                    <a:pt x="1476" y="296"/>
                  </a:lnTo>
                  <a:lnTo>
                    <a:pt x="1564" y="190"/>
                  </a:lnTo>
                  <a:lnTo>
                    <a:pt x="1648" y="114"/>
                  </a:lnTo>
                  <a:lnTo>
                    <a:pt x="1740" y="58"/>
                  </a:lnTo>
                  <a:lnTo>
                    <a:pt x="1820" y="18"/>
                  </a:lnTo>
                  <a:lnTo>
                    <a:pt x="1904" y="0"/>
                  </a:lnTo>
                  <a:lnTo>
                    <a:pt x="1994" y="0"/>
                  </a:lnTo>
                  <a:lnTo>
                    <a:pt x="2076" y="18"/>
                  </a:lnTo>
                  <a:lnTo>
                    <a:pt x="2170" y="44"/>
                  </a:lnTo>
                  <a:lnTo>
                    <a:pt x="2252" y="74"/>
                  </a:lnTo>
                  <a:lnTo>
                    <a:pt x="2340" y="110"/>
                  </a:lnTo>
                  <a:lnTo>
                    <a:pt x="2426" y="160"/>
                  </a:lnTo>
                  <a:lnTo>
                    <a:pt x="2510" y="212"/>
                  </a:lnTo>
                  <a:lnTo>
                    <a:pt x="2594" y="268"/>
                  </a:lnTo>
                  <a:lnTo>
                    <a:pt x="2686" y="324"/>
                  </a:lnTo>
                  <a:lnTo>
                    <a:pt x="2774" y="390"/>
                  </a:lnTo>
                  <a:lnTo>
                    <a:pt x="2858" y="444"/>
                  </a:lnTo>
                  <a:lnTo>
                    <a:pt x="2944" y="530"/>
                  </a:lnTo>
                  <a:lnTo>
                    <a:pt x="3032" y="598"/>
                  </a:lnTo>
                  <a:lnTo>
                    <a:pt x="3114" y="664"/>
                  </a:lnTo>
                  <a:lnTo>
                    <a:pt x="3206" y="738"/>
                  </a:lnTo>
                  <a:lnTo>
                    <a:pt x="3292" y="808"/>
                  </a:lnTo>
                  <a:lnTo>
                    <a:pt x="3376" y="876"/>
                  </a:lnTo>
                  <a:lnTo>
                    <a:pt x="3462" y="946"/>
                  </a:lnTo>
                  <a:lnTo>
                    <a:pt x="3548" y="1020"/>
                  </a:lnTo>
                  <a:lnTo>
                    <a:pt x="3642" y="1086"/>
                  </a:lnTo>
                  <a:lnTo>
                    <a:pt x="3642" y="1086"/>
                  </a:lnTo>
                  <a:lnTo>
                    <a:pt x="3684" y="1102"/>
                  </a:lnTo>
                  <a:lnTo>
                    <a:pt x="3712" y="1112"/>
                  </a:lnTo>
                  <a:lnTo>
                    <a:pt x="3726" y="1118"/>
                  </a:lnTo>
                  <a:lnTo>
                    <a:pt x="3726" y="1118"/>
                  </a:lnTo>
                  <a:lnTo>
                    <a:pt x="3768" y="1176"/>
                  </a:lnTo>
                  <a:lnTo>
                    <a:pt x="3810" y="1230"/>
                  </a:lnTo>
                  <a:lnTo>
                    <a:pt x="3898" y="1288"/>
                  </a:lnTo>
                  <a:lnTo>
                    <a:pt x="3982" y="1338"/>
                  </a:lnTo>
                  <a:lnTo>
                    <a:pt x="4068" y="1382"/>
                  </a:lnTo>
                  <a:lnTo>
                    <a:pt x="4162" y="1428"/>
                  </a:lnTo>
                  <a:lnTo>
                    <a:pt x="4242" y="1468"/>
                  </a:lnTo>
                  <a:lnTo>
                    <a:pt x="4330" y="1498"/>
                  </a:lnTo>
                </a:path>
              </a:pathLst>
            </a:custGeom>
            <a:noFill/>
            <a:ln w="38100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4375150" y="1778000"/>
            <a:ext cx="661415" cy="228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40000" dist="61087" dir="5400000" rotWithShape="0">
              <a:schemeClr val="accent6">
                <a:lumMod val="50000"/>
                <a:alpha val="2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Peak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6251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000"/>
    </mc:Choice>
    <mc:Fallback xmlns="">
      <p:transition advTm="1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Rein DR, et al.  Dig Liver Dis. 2011:43:66-72.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Forecasted 2010-2060 Annual HCV-Related Deaths in the United States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400" dirty="0" smtClean="0"/>
              <a:t>Persons </a:t>
            </a:r>
            <a:r>
              <a:rPr lang="en-US" sz="2400" dirty="0"/>
              <a:t>with C</a:t>
            </a:r>
            <a:r>
              <a:rPr lang="en-US" sz="2400" dirty="0" smtClean="0"/>
              <a:t>hronic Hepatitis C and no Cirrhosis in 2005</a:t>
            </a:r>
            <a:endParaRPr lang="en-US" sz="2400" dirty="0"/>
          </a:p>
        </p:txBody>
      </p:sp>
      <p:grpSp>
        <p:nvGrpSpPr>
          <p:cNvPr id="212" name="Group 211"/>
          <p:cNvGrpSpPr/>
          <p:nvPr/>
        </p:nvGrpSpPr>
        <p:grpSpPr>
          <a:xfrm>
            <a:off x="583421" y="1651001"/>
            <a:ext cx="7843275" cy="4464823"/>
            <a:chOff x="309853" y="1651025"/>
            <a:chExt cx="8276935" cy="4236199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1550988" y="1768475"/>
              <a:ext cx="7035800" cy="3416300"/>
            </a:xfrm>
            <a:prstGeom prst="rect">
              <a:avLst/>
            </a:prstGeom>
            <a:solidFill>
              <a:srgbClr val="E6EBF2"/>
            </a:solidFill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423988" y="2520950"/>
              <a:ext cx="1238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1423988" y="2146300"/>
              <a:ext cx="1238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1423988" y="2911475"/>
              <a:ext cx="1238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1423988" y="3282950"/>
              <a:ext cx="1238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1423988" y="4803775"/>
              <a:ext cx="1238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>
              <a:off x="1423988" y="5184775"/>
              <a:ext cx="1238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1550988" y="5187950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1687513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 rot="16200000">
              <a:off x="18398" y="3349050"/>
              <a:ext cx="872159" cy="289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old" charset="0"/>
                  <a:cs typeface="Arial" pitchFamily="34" charset="0"/>
                </a:rPr>
                <a:t>Number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4589929" y="5610225"/>
              <a:ext cx="5093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old" charset="0"/>
                  <a:cs typeface="Arial" pitchFamily="34" charset="0"/>
                </a:rPr>
                <a:t>Year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Rectangle 42"/>
            <p:cNvSpPr>
              <a:spLocks noChangeArrowheads="1"/>
            </p:cNvSpPr>
            <p:nvPr/>
          </p:nvSpPr>
          <p:spPr bwMode="auto">
            <a:xfrm>
              <a:off x="1356665" y="5269576"/>
              <a:ext cx="3993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Line 46"/>
            <p:cNvSpPr>
              <a:spLocks noChangeShapeType="1"/>
            </p:cNvSpPr>
            <p:nvPr/>
          </p:nvSpPr>
          <p:spPr bwMode="auto">
            <a:xfrm>
              <a:off x="2100263" y="5187950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1"/>
            <p:cNvSpPr>
              <a:spLocks noChangeShapeType="1"/>
            </p:cNvSpPr>
            <p:nvPr/>
          </p:nvSpPr>
          <p:spPr bwMode="auto">
            <a:xfrm>
              <a:off x="2649538" y="5187950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6"/>
            <p:cNvSpPr>
              <a:spLocks noChangeShapeType="1"/>
            </p:cNvSpPr>
            <p:nvPr/>
          </p:nvSpPr>
          <p:spPr bwMode="auto">
            <a:xfrm>
              <a:off x="3201988" y="5187950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1"/>
            <p:cNvSpPr>
              <a:spLocks noChangeShapeType="1"/>
            </p:cNvSpPr>
            <p:nvPr/>
          </p:nvSpPr>
          <p:spPr bwMode="auto">
            <a:xfrm>
              <a:off x="3751263" y="5187950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66"/>
            <p:cNvSpPr>
              <a:spLocks noChangeShapeType="1"/>
            </p:cNvSpPr>
            <p:nvPr/>
          </p:nvSpPr>
          <p:spPr bwMode="auto">
            <a:xfrm>
              <a:off x="4300538" y="5187950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1"/>
            <p:cNvSpPr>
              <a:spLocks noChangeShapeType="1"/>
            </p:cNvSpPr>
            <p:nvPr/>
          </p:nvSpPr>
          <p:spPr bwMode="auto">
            <a:xfrm>
              <a:off x="4852988" y="5187950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Line 76"/>
            <p:cNvSpPr>
              <a:spLocks noChangeShapeType="1"/>
            </p:cNvSpPr>
            <p:nvPr/>
          </p:nvSpPr>
          <p:spPr bwMode="auto">
            <a:xfrm>
              <a:off x="5402263" y="5187950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81"/>
            <p:cNvSpPr>
              <a:spLocks noChangeShapeType="1"/>
            </p:cNvSpPr>
            <p:nvPr/>
          </p:nvSpPr>
          <p:spPr bwMode="auto">
            <a:xfrm>
              <a:off x="5951538" y="5187950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Line 86"/>
            <p:cNvSpPr>
              <a:spLocks noChangeShapeType="1"/>
            </p:cNvSpPr>
            <p:nvPr/>
          </p:nvSpPr>
          <p:spPr bwMode="auto">
            <a:xfrm>
              <a:off x="6503988" y="5187950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91"/>
            <p:cNvSpPr>
              <a:spLocks noChangeShapeType="1"/>
            </p:cNvSpPr>
            <p:nvPr/>
          </p:nvSpPr>
          <p:spPr bwMode="auto">
            <a:xfrm>
              <a:off x="7053263" y="5187950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95"/>
            <p:cNvSpPr>
              <a:spLocks noChangeShapeType="1"/>
            </p:cNvSpPr>
            <p:nvPr/>
          </p:nvSpPr>
          <p:spPr bwMode="auto">
            <a:xfrm>
              <a:off x="7602538" y="5187950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100"/>
            <p:cNvSpPr>
              <a:spLocks noChangeShapeType="1"/>
            </p:cNvSpPr>
            <p:nvPr/>
          </p:nvSpPr>
          <p:spPr bwMode="auto">
            <a:xfrm>
              <a:off x="8154988" y="5187950"/>
              <a:ext cx="0" cy="857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05"/>
            <p:cNvSpPr>
              <a:spLocks noChangeShapeType="1"/>
            </p:cNvSpPr>
            <p:nvPr/>
          </p:nvSpPr>
          <p:spPr bwMode="auto">
            <a:xfrm>
              <a:off x="1547813" y="2146300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106"/>
            <p:cNvSpPr>
              <a:spLocks noChangeShapeType="1"/>
            </p:cNvSpPr>
            <p:nvPr/>
          </p:nvSpPr>
          <p:spPr bwMode="auto">
            <a:xfrm>
              <a:off x="1547813" y="2520950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07"/>
            <p:cNvSpPr>
              <a:spLocks noChangeShapeType="1"/>
            </p:cNvSpPr>
            <p:nvPr/>
          </p:nvSpPr>
          <p:spPr bwMode="auto">
            <a:xfrm>
              <a:off x="1547813" y="2914650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108"/>
            <p:cNvSpPr>
              <a:spLocks noChangeShapeType="1"/>
            </p:cNvSpPr>
            <p:nvPr/>
          </p:nvSpPr>
          <p:spPr bwMode="auto">
            <a:xfrm>
              <a:off x="1547813" y="3287867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09"/>
            <p:cNvSpPr>
              <a:spLocks noChangeShapeType="1"/>
            </p:cNvSpPr>
            <p:nvPr/>
          </p:nvSpPr>
          <p:spPr bwMode="auto">
            <a:xfrm>
              <a:off x="1423988" y="3667125"/>
              <a:ext cx="1238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115"/>
            <p:cNvSpPr>
              <a:spLocks noChangeShapeType="1"/>
            </p:cNvSpPr>
            <p:nvPr/>
          </p:nvSpPr>
          <p:spPr bwMode="auto">
            <a:xfrm>
              <a:off x="1547813" y="3662208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116"/>
            <p:cNvSpPr>
              <a:spLocks noChangeShapeType="1"/>
            </p:cNvSpPr>
            <p:nvPr/>
          </p:nvSpPr>
          <p:spPr bwMode="auto">
            <a:xfrm>
              <a:off x="1423988" y="4038600"/>
              <a:ext cx="1238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122"/>
            <p:cNvSpPr>
              <a:spLocks noChangeShapeType="1"/>
            </p:cNvSpPr>
            <p:nvPr/>
          </p:nvSpPr>
          <p:spPr bwMode="auto">
            <a:xfrm>
              <a:off x="1547813" y="4041775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123"/>
            <p:cNvSpPr>
              <a:spLocks noChangeShapeType="1"/>
            </p:cNvSpPr>
            <p:nvPr/>
          </p:nvSpPr>
          <p:spPr bwMode="auto">
            <a:xfrm>
              <a:off x="1423988" y="4422775"/>
              <a:ext cx="1238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129"/>
            <p:cNvSpPr>
              <a:spLocks noChangeShapeType="1"/>
            </p:cNvSpPr>
            <p:nvPr/>
          </p:nvSpPr>
          <p:spPr bwMode="auto">
            <a:xfrm>
              <a:off x="1547813" y="4429125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130"/>
            <p:cNvSpPr>
              <a:spLocks noChangeShapeType="1"/>
            </p:cNvSpPr>
            <p:nvPr/>
          </p:nvSpPr>
          <p:spPr bwMode="auto">
            <a:xfrm>
              <a:off x="1547813" y="4803775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Rectangle 131"/>
            <p:cNvSpPr>
              <a:spLocks noChangeArrowheads="1"/>
            </p:cNvSpPr>
            <p:nvPr/>
          </p:nvSpPr>
          <p:spPr bwMode="auto">
            <a:xfrm>
              <a:off x="7273378" y="1800225"/>
              <a:ext cx="1293043" cy="317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Rectangle 132"/>
            <p:cNvSpPr>
              <a:spLocks noChangeArrowheads="1"/>
            </p:cNvSpPr>
            <p:nvPr/>
          </p:nvSpPr>
          <p:spPr bwMode="auto">
            <a:xfrm>
              <a:off x="7471348" y="1889125"/>
              <a:ext cx="130175" cy="1301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Rectangle 135"/>
            <p:cNvSpPr>
              <a:spLocks noChangeArrowheads="1"/>
            </p:cNvSpPr>
            <p:nvPr/>
          </p:nvSpPr>
          <p:spPr bwMode="auto">
            <a:xfrm>
              <a:off x="7675969" y="1838325"/>
              <a:ext cx="64921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Deaths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Line 143"/>
            <p:cNvSpPr>
              <a:spLocks noChangeShapeType="1"/>
            </p:cNvSpPr>
            <p:nvPr/>
          </p:nvSpPr>
          <p:spPr bwMode="auto">
            <a:xfrm>
              <a:off x="182403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144"/>
            <p:cNvSpPr>
              <a:spLocks noChangeShapeType="1"/>
            </p:cNvSpPr>
            <p:nvPr/>
          </p:nvSpPr>
          <p:spPr bwMode="auto">
            <a:xfrm>
              <a:off x="196373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145"/>
            <p:cNvSpPr>
              <a:spLocks noChangeShapeType="1"/>
            </p:cNvSpPr>
            <p:nvPr/>
          </p:nvSpPr>
          <p:spPr bwMode="auto">
            <a:xfrm>
              <a:off x="223678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146"/>
            <p:cNvSpPr>
              <a:spLocks noChangeShapeType="1"/>
            </p:cNvSpPr>
            <p:nvPr/>
          </p:nvSpPr>
          <p:spPr bwMode="auto">
            <a:xfrm>
              <a:off x="237648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147"/>
            <p:cNvSpPr>
              <a:spLocks noChangeShapeType="1"/>
            </p:cNvSpPr>
            <p:nvPr/>
          </p:nvSpPr>
          <p:spPr bwMode="auto">
            <a:xfrm>
              <a:off x="2513013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148"/>
            <p:cNvSpPr>
              <a:spLocks noChangeShapeType="1"/>
            </p:cNvSpPr>
            <p:nvPr/>
          </p:nvSpPr>
          <p:spPr bwMode="auto">
            <a:xfrm>
              <a:off x="278923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149"/>
            <p:cNvSpPr>
              <a:spLocks noChangeShapeType="1"/>
            </p:cNvSpPr>
            <p:nvPr/>
          </p:nvSpPr>
          <p:spPr bwMode="auto">
            <a:xfrm>
              <a:off x="2925763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150"/>
            <p:cNvSpPr>
              <a:spLocks noChangeShapeType="1"/>
            </p:cNvSpPr>
            <p:nvPr/>
          </p:nvSpPr>
          <p:spPr bwMode="auto">
            <a:xfrm>
              <a:off x="306228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151"/>
            <p:cNvSpPr>
              <a:spLocks noChangeShapeType="1"/>
            </p:cNvSpPr>
            <p:nvPr/>
          </p:nvSpPr>
          <p:spPr bwMode="auto">
            <a:xfrm>
              <a:off x="3338513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152"/>
            <p:cNvSpPr>
              <a:spLocks noChangeShapeType="1"/>
            </p:cNvSpPr>
            <p:nvPr/>
          </p:nvSpPr>
          <p:spPr bwMode="auto">
            <a:xfrm>
              <a:off x="347503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153"/>
            <p:cNvSpPr>
              <a:spLocks noChangeShapeType="1"/>
            </p:cNvSpPr>
            <p:nvPr/>
          </p:nvSpPr>
          <p:spPr bwMode="auto">
            <a:xfrm>
              <a:off x="361473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154"/>
            <p:cNvSpPr>
              <a:spLocks noChangeShapeType="1"/>
            </p:cNvSpPr>
            <p:nvPr/>
          </p:nvSpPr>
          <p:spPr bwMode="auto">
            <a:xfrm>
              <a:off x="388778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155"/>
            <p:cNvSpPr>
              <a:spLocks noChangeShapeType="1"/>
            </p:cNvSpPr>
            <p:nvPr/>
          </p:nvSpPr>
          <p:spPr bwMode="auto">
            <a:xfrm>
              <a:off x="402748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156"/>
            <p:cNvSpPr>
              <a:spLocks noChangeShapeType="1"/>
            </p:cNvSpPr>
            <p:nvPr/>
          </p:nvSpPr>
          <p:spPr bwMode="auto">
            <a:xfrm>
              <a:off x="4164013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157"/>
            <p:cNvSpPr>
              <a:spLocks noChangeShapeType="1"/>
            </p:cNvSpPr>
            <p:nvPr/>
          </p:nvSpPr>
          <p:spPr bwMode="auto">
            <a:xfrm>
              <a:off x="444023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158"/>
            <p:cNvSpPr>
              <a:spLocks noChangeShapeType="1"/>
            </p:cNvSpPr>
            <p:nvPr/>
          </p:nvSpPr>
          <p:spPr bwMode="auto">
            <a:xfrm>
              <a:off x="4576763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159"/>
            <p:cNvSpPr>
              <a:spLocks noChangeShapeType="1"/>
            </p:cNvSpPr>
            <p:nvPr/>
          </p:nvSpPr>
          <p:spPr bwMode="auto">
            <a:xfrm>
              <a:off x="471328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160"/>
            <p:cNvSpPr>
              <a:spLocks noChangeShapeType="1"/>
            </p:cNvSpPr>
            <p:nvPr/>
          </p:nvSpPr>
          <p:spPr bwMode="auto">
            <a:xfrm>
              <a:off x="4989513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161"/>
            <p:cNvSpPr>
              <a:spLocks noChangeShapeType="1"/>
            </p:cNvSpPr>
            <p:nvPr/>
          </p:nvSpPr>
          <p:spPr bwMode="auto">
            <a:xfrm>
              <a:off x="512603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162"/>
            <p:cNvSpPr>
              <a:spLocks noChangeShapeType="1"/>
            </p:cNvSpPr>
            <p:nvPr/>
          </p:nvSpPr>
          <p:spPr bwMode="auto">
            <a:xfrm>
              <a:off x="526573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163"/>
            <p:cNvSpPr>
              <a:spLocks noChangeShapeType="1"/>
            </p:cNvSpPr>
            <p:nvPr/>
          </p:nvSpPr>
          <p:spPr bwMode="auto">
            <a:xfrm>
              <a:off x="553878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164"/>
            <p:cNvSpPr>
              <a:spLocks noChangeShapeType="1"/>
            </p:cNvSpPr>
            <p:nvPr/>
          </p:nvSpPr>
          <p:spPr bwMode="auto">
            <a:xfrm>
              <a:off x="567848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165"/>
            <p:cNvSpPr>
              <a:spLocks noChangeShapeType="1"/>
            </p:cNvSpPr>
            <p:nvPr/>
          </p:nvSpPr>
          <p:spPr bwMode="auto">
            <a:xfrm>
              <a:off x="5815013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Line 166"/>
            <p:cNvSpPr>
              <a:spLocks noChangeShapeType="1"/>
            </p:cNvSpPr>
            <p:nvPr/>
          </p:nvSpPr>
          <p:spPr bwMode="auto">
            <a:xfrm>
              <a:off x="609123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Line 167"/>
            <p:cNvSpPr>
              <a:spLocks noChangeShapeType="1"/>
            </p:cNvSpPr>
            <p:nvPr/>
          </p:nvSpPr>
          <p:spPr bwMode="auto">
            <a:xfrm>
              <a:off x="6227763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168"/>
            <p:cNvSpPr>
              <a:spLocks noChangeShapeType="1"/>
            </p:cNvSpPr>
            <p:nvPr/>
          </p:nvSpPr>
          <p:spPr bwMode="auto">
            <a:xfrm>
              <a:off x="636428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169"/>
            <p:cNvSpPr>
              <a:spLocks noChangeShapeType="1"/>
            </p:cNvSpPr>
            <p:nvPr/>
          </p:nvSpPr>
          <p:spPr bwMode="auto">
            <a:xfrm>
              <a:off x="6640513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170"/>
            <p:cNvSpPr>
              <a:spLocks noChangeShapeType="1"/>
            </p:cNvSpPr>
            <p:nvPr/>
          </p:nvSpPr>
          <p:spPr bwMode="auto">
            <a:xfrm>
              <a:off x="677703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171"/>
            <p:cNvSpPr>
              <a:spLocks noChangeShapeType="1"/>
            </p:cNvSpPr>
            <p:nvPr/>
          </p:nvSpPr>
          <p:spPr bwMode="auto">
            <a:xfrm>
              <a:off x="691673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ne 172"/>
            <p:cNvSpPr>
              <a:spLocks noChangeShapeType="1"/>
            </p:cNvSpPr>
            <p:nvPr/>
          </p:nvSpPr>
          <p:spPr bwMode="auto">
            <a:xfrm>
              <a:off x="718978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173"/>
            <p:cNvSpPr>
              <a:spLocks noChangeShapeType="1"/>
            </p:cNvSpPr>
            <p:nvPr/>
          </p:nvSpPr>
          <p:spPr bwMode="auto">
            <a:xfrm>
              <a:off x="732948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ine 174"/>
            <p:cNvSpPr>
              <a:spLocks noChangeShapeType="1"/>
            </p:cNvSpPr>
            <p:nvPr/>
          </p:nvSpPr>
          <p:spPr bwMode="auto">
            <a:xfrm>
              <a:off x="7466013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175"/>
            <p:cNvSpPr>
              <a:spLocks noChangeShapeType="1"/>
            </p:cNvSpPr>
            <p:nvPr/>
          </p:nvSpPr>
          <p:spPr bwMode="auto">
            <a:xfrm>
              <a:off x="774223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176"/>
            <p:cNvSpPr>
              <a:spLocks noChangeShapeType="1"/>
            </p:cNvSpPr>
            <p:nvPr/>
          </p:nvSpPr>
          <p:spPr bwMode="auto">
            <a:xfrm>
              <a:off x="7878763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177"/>
            <p:cNvSpPr>
              <a:spLocks noChangeShapeType="1"/>
            </p:cNvSpPr>
            <p:nvPr/>
          </p:nvSpPr>
          <p:spPr bwMode="auto">
            <a:xfrm>
              <a:off x="801528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178"/>
            <p:cNvSpPr>
              <a:spLocks noChangeShapeType="1"/>
            </p:cNvSpPr>
            <p:nvPr/>
          </p:nvSpPr>
          <p:spPr bwMode="auto">
            <a:xfrm>
              <a:off x="8291513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179"/>
            <p:cNvSpPr>
              <a:spLocks noChangeShapeType="1"/>
            </p:cNvSpPr>
            <p:nvPr/>
          </p:nvSpPr>
          <p:spPr bwMode="auto">
            <a:xfrm>
              <a:off x="842803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180"/>
            <p:cNvSpPr>
              <a:spLocks noChangeShapeType="1"/>
            </p:cNvSpPr>
            <p:nvPr/>
          </p:nvSpPr>
          <p:spPr bwMode="auto">
            <a:xfrm>
              <a:off x="8567738" y="5187950"/>
              <a:ext cx="0" cy="47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84"/>
            <p:cNvSpPr>
              <a:spLocks/>
            </p:cNvSpPr>
            <p:nvPr/>
          </p:nvSpPr>
          <p:spPr bwMode="auto">
            <a:xfrm>
              <a:off x="1614488" y="2438400"/>
              <a:ext cx="6873875" cy="2378075"/>
            </a:xfrm>
            <a:custGeom>
              <a:avLst/>
              <a:gdLst>
                <a:gd name="T0" fmla="*/ 0 w 4330"/>
                <a:gd name="T1" fmla="*/ 1382 h 1498"/>
                <a:gd name="T2" fmla="*/ 86 w 4330"/>
                <a:gd name="T3" fmla="*/ 1350 h 1498"/>
                <a:gd name="T4" fmla="*/ 176 w 4330"/>
                <a:gd name="T5" fmla="*/ 1312 h 1498"/>
                <a:gd name="T6" fmla="*/ 264 w 4330"/>
                <a:gd name="T7" fmla="*/ 1294 h 1498"/>
                <a:gd name="T8" fmla="*/ 352 w 4330"/>
                <a:gd name="T9" fmla="*/ 1272 h 1498"/>
                <a:gd name="T10" fmla="*/ 434 w 4330"/>
                <a:gd name="T11" fmla="*/ 1246 h 1498"/>
                <a:gd name="T12" fmla="*/ 522 w 4330"/>
                <a:gd name="T13" fmla="*/ 1190 h 1498"/>
                <a:gd name="T14" fmla="*/ 608 w 4330"/>
                <a:gd name="T15" fmla="*/ 1110 h 1498"/>
                <a:gd name="T16" fmla="*/ 698 w 4330"/>
                <a:gd name="T17" fmla="*/ 1026 h 1498"/>
                <a:gd name="T18" fmla="*/ 780 w 4330"/>
                <a:gd name="T19" fmla="*/ 940 h 1498"/>
                <a:gd name="T20" fmla="*/ 870 w 4330"/>
                <a:gd name="T21" fmla="*/ 858 h 1498"/>
                <a:gd name="T22" fmla="*/ 954 w 4330"/>
                <a:gd name="T23" fmla="*/ 776 h 1498"/>
                <a:gd name="T24" fmla="*/ 1040 w 4330"/>
                <a:gd name="T25" fmla="*/ 698 h 1498"/>
                <a:gd name="T26" fmla="*/ 1126 w 4330"/>
                <a:gd name="T27" fmla="*/ 630 h 1498"/>
                <a:gd name="T28" fmla="*/ 1216 w 4330"/>
                <a:gd name="T29" fmla="*/ 582 h 1498"/>
                <a:gd name="T30" fmla="*/ 1302 w 4330"/>
                <a:gd name="T31" fmla="*/ 504 h 1498"/>
                <a:gd name="T32" fmla="*/ 1390 w 4330"/>
                <a:gd name="T33" fmla="*/ 402 h 1498"/>
                <a:gd name="T34" fmla="*/ 1476 w 4330"/>
                <a:gd name="T35" fmla="*/ 296 h 1498"/>
                <a:gd name="T36" fmla="*/ 1564 w 4330"/>
                <a:gd name="T37" fmla="*/ 190 h 1498"/>
                <a:gd name="T38" fmla="*/ 1648 w 4330"/>
                <a:gd name="T39" fmla="*/ 114 h 1498"/>
                <a:gd name="T40" fmla="*/ 1740 w 4330"/>
                <a:gd name="T41" fmla="*/ 58 h 1498"/>
                <a:gd name="T42" fmla="*/ 1820 w 4330"/>
                <a:gd name="T43" fmla="*/ 18 h 1498"/>
                <a:gd name="T44" fmla="*/ 1904 w 4330"/>
                <a:gd name="T45" fmla="*/ 0 h 1498"/>
                <a:gd name="T46" fmla="*/ 1994 w 4330"/>
                <a:gd name="T47" fmla="*/ 0 h 1498"/>
                <a:gd name="T48" fmla="*/ 2076 w 4330"/>
                <a:gd name="T49" fmla="*/ 18 h 1498"/>
                <a:gd name="T50" fmla="*/ 2170 w 4330"/>
                <a:gd name="T51" fmla="*/ 44 h 1498"/>
                <a:gd name="T52" fmla="*/ 2252 w 4330"/>
                <a:gd name="T53" fmla="*/ 74 h 1498"/>
                <a:gd name="T54" fmla="*/ 2340 w 4330"/>
                <a:gd name="T55" fmla="*/ 110 h 1498"/>
                <a:gd name="T56" fmla="*/ 2426 w 4330"/>
                <a:gd name="T57" fmla="*/ 160 h 1498"/>
                <a:gd name="T58" fmla="*/ 2510 w 4330"/>
                <a:gd name="T59" fmla="*/ 212 h 1498"/>
                <a:gd name="T60" fmla="*/ 2594 w 4330"/>
                <a:gd name="T61" fmla="*/ 268 h 1498"/>
                <a:gd name="T62" fmla="*/ 2686 w 4330"/>
                <a:gd name="T63" fmla="*/ 324 h 1498"/>
                <a:gd name="T64" fmla="*/ 2774 w 4330"/>
                <a:gd name="T65" fmla="*/ 390 h 1498"/>
                <a:gd name="T66" fmla="*/ 2858 w 4330"/>
                <a:gd name="T67" fmla="*/ 444 h 1498"/>
                <a:gd name="T68" fmla="*/ 2944 w 4330"/>
                <a:gd name="T69" fmla="*/ 530 h 1498"/>
                <a:gd name="T70" fmla="*/ 3032 w 4330"/>
                <a:gd name="T71" fmla="*/ 598 h 1498"/>
                <a:gd name="T72" fmla="*/ 3114 w 4330"/>
                <a:gd name="T73" fmla="*/ 664 h 1498"/>
                <a:gd name="T74" fmla="*/ 3206 w 4330"/>
                <a:gd name="T75" fmla="*/ 738 h 1498"/>
                <a:gd name="T76" fmla="*/ 3292 w 4330"/>
                <a:gd name="T77" fmla="*/ 808 h 1498"/>
                <a:gd name="T78" fmla="*/ 3376 w 4330"/>
                <a:gd name="T79" fmla="*/ 876 h 1498"/>
                <a:gd name="T80" fmla="*/ 3462 w 4330"/>
                <a:gd name="T81" fmla="*/ 946 h 1498"/>
                <a:gd name="T82" fmla="*/ 3548 w 4330"/>
                <a:gd name="T83" fmla="*/ 1020 h 1498"/>
                <a:gd name="T84" fmla="*/ 3642 w 4330"/>
                <a:gd name="T85" fmla="*/ 1086 h 1498"/>
                <a:gd name="T86" fmla="*/ 3642 w 4330"/>
                <a:gd name="T87" fmla="*/ 1086 h 1498"/>
                <a:gd name="T88" fmla="*/ 3684 w 4330"/>
                <a:gd name="T89" fmla="*/ 1102 h 1498"/>
                <a:gd name="T90" fmla="*/ 3712 w 4330"/>
                <a:gd name="T91" fmla="*/ 1112 h 1498"/>
                <a:gd name="T92" fmla="*/ 3726 w 4330"/>
                <a:gd name="T93" fmla="*/ 1118 h 1498"/>
                <a:gd name="T94" fmla="*/ 3726 w 4330"/>
                <a:gd name="T95" fmla="*/ 1118 h 1498"/>
                <a:gd name="T96" fmla="*/ 3768 w 4330"/>
                <a:gd name="T97" fmla="*/ 1176 h 1498"/>
                <a:gd name="T98" fmla="*/ 3810 w 4330"/>
                <a:gd name="T99" fmla="*/ 1230 h 1498"/>
                <a:gd name="T100" fmla="*/ 3898 w 4330"/>
                <a:gd name="T101" fmla="*/ 1288 h 1498"/>
                <a:gd name="T102" fmla="*/ 3982 w 4330"/>
                <a:gd name="T103" fmla="*/ 1338 h 1498"/>
                <a:gd name="T104" fmla="*/ 4068 w 4330"/>
                <a:gd name="T105" fmla="*/ 1382 h 1498"/>
                <a:gd name="T106" fmla="*/ 4162 w 4330"/>
                <a:gd name="T107" fmla="*/ 1428 h 1498"/>
                <a:gd name="T108" fmla="*/ 4242 w 4330"/>
                <a:gd name="T109" fmla="*/ 1468 h 1498"/>
                <a:gd name="T110" fmla="*/ 4330 w 4330"/>
                <a:gd name="T111" fmla="*/ 1498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330" h="1498">
                  <a:moveTo>
                    <a:pt x="0" y="1382"/>
                  </a:moveTo>
                  <a:lnTo>
                    <a:pt x="86" y="1350"/>
                  </a:lnTo>
                  <a:lnTo>
                    <a:pt x="176" y="1312"/>
                  </a:lnTo>
                  <a:lnTo>
                    <a:pt x="264" y="1294"/>
                  </a:lnTo>
                  <a:lnTo>
                    <a:pt x="352" y="1272"/>
                  </a:lnTo>
                  <a:lnTo>
                    <a:pt x="434" y="1246"/>
                  </a:lnTo>
                  <a:lnTo>
                    <a:pt x="522" y="1190"/>
                  </a:lnTo>
                  <a:lnTo>
                    <a:pt x="608" y="1110"/>
                  </a:lnTo>
                  <a:lnTo>
                    <a:pt x="698" y="1026"/>
                  </a:lnTo>
                  <a:lnTo>
                    <a:pt x="780" y="940"/>
                  </a:lnTo>
                  <a:lnTo>
                    <a:pt x="870" y="858"/>
                  </a:lnTo>
                  <a:lnTo>
                    <a:pt x="954" y="776"/>
                  </a:lnTo>
                  <a:lnTo>
                    <a:pt x="1040" y="698"/>
                  </a:lnTo>
                  <a:lnTo>
                    <a:pt x="1126" y="630"/>
                  </a:lnTo>
                  <a:lnTo>
                    <a:pt x="1216" y="582"/>
                  </a:lnTo>
                  <a:lnTo>
                    <a:pt x="1302" y="504"/>
                  </a:lnTo>
                  <a:lnTo>
                    <a:pt x="1390" y="402"/>
                  </a:lnTo>
                  <a:lnTo>
                    <a:pt x="1476" y="296"/>
                  </a:lnTo>
                  <a:lnTo>
                    <a:pt x="1564" y="190"/>
                  </a:lnTo>
                  <a:lnTo>
                    <a:pt x="1648" y="114"/>
                  </a:lnTo>
                  <a:lnTo>
                    <a:pt x="1740" y="58"/>
                  </a:lnTo>
                  <a:lnTo>
                    <a:pt x="1820" y="18"/>
                  </a:lnTo>
                  <a:lnTo>
                    <a:pt x="1904" y="0"/>
                  </a:lnTo>
                  <a:lnTo>
                    <a:pt x="1994" y="0"/>
                  </a:lnTo>
                  <a:lnTo>
                    <a:pt x="2076" y="18"/>
                  </a:lnTo>
                  <a:lnTo>
                    <a:pt x="2170" y="44"/>
                  </a:lnTo>
                  <a:lnTo>
                    <a:pt x="2252" y="74"/>
                  </a:lnTo>
                  <a:lnTo>
                    <a:pt x="2340" y="110"/>
                  </a:lnTo>
                  <a:lnTo>
                    <a:pt x="2426" y="160"/>
                  </a:lnTo>
                  <a:lnTo>
                    <a:pt x="2510" y="212"/>
                  </a:lnTo>
                  <a:lnTo>
                    <a:pt x="2594" y="268"/>
                  </a:lnTo>
                  <a:lnTo>
                    <a:pt x="2686" y="324"/>
                  </a:lnTo>
                  <a:lnTo>
                    <a:pt x="2774" y="390"/>
                  </a:lnTo>
                  <a:lnTo>
                    <a:pt x="2858" y="444"/>
                  </a:lnTo>
                  <a:lnTo>
                    <a:pt x="2944" y="530"/>
                  </a:lnTo>
                  <a:lnTo>
                    <a:pt x="3032" y="598"/>
                  </a:lnTo>
                  <a:lnTo>
                    <a:pt x="3114" y="664"/>
                  </a:lnTo>
                  <a:lnTo>
                    <a:pt x="3206" y="738"/>
                  </a:lnTo>
                  <a:lnTo>
                    <a:pt x="3292" y="808"/>
                  </a:lnTo>
                  <a:lnTo>
                    <a:pt x="3376" y="876"/>
                  </a:lnTo>
                  <a:lnTo>
                    <a:pt x="3462" y="946"/>
                  </a:lnTo>
                  <a:lnTo>
                    <a:pt x="3548" y="1020"/>
                  </a:lnTo>
                  <a:lnTo>
                    <a:pt x="3642" y="1086"/>
                  </a:lnTo>
                  <a:lnTo>
                    <a:pt x="3642" y="1086"/>
                  </a:lnTo>
                  <a:lnTo>
                    <a:pt x="3684" y="1102"/>
                  </a:lnTo>
                  <a:lnTo>
                    <a:pt x="3712" y="1112"/>
                  </a:lnTo>
                  <a:lnTo>
                    <a:pt x="3726" y="1118"/>
                  </a:lnTo>
                  <a:lnTo>
                    <a:pt x="3726" y="1118"/>
                  </a:lnTo>
                  <a:lnTo>
                    <a:pt x="3768" y="1176"/>
                  </a:lnTo>
                  <a:lnTo>
                    <a:pt x="3810" y="1230"/>
                  </a:lnTo>
                  <a:lnTo>
                    <a:pt x="3898" y="1288"/>
                  </a:lnTo>
                  <a:lnTo>
                    <a:pt x="3982" y="1338"/>
                  </a:lnTo>
                  <a:lnTo>
                    <a:pt x="4068" y="1382"/>
                  </a:lnTo>
                  <a:lnTo>
                    <a:pt x="4162" y="1428"/>
                  </a:lnTo>
                  <a:lnTo>
                    <a:pt x="4242" y="1468"/>
                  </a:lnTo>
                  <a:lnTo>
                    <a:pt x="4330" y="1498"/>
                  </a:lnTo>
                </a:path>
              </a:pathLst>
            </a:custGeom>
            <a:noFill/>
            <a:ln w="38100">
              <a:solidFill>
                <a:schemeClr val="accent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Rectangle 42"/>
            <p:cNvSpPr>
              <a:spLocks noChangeArrowheads="1"/>
            </p:cNvSpPr>
            <p:nvPr/>
          </p:nvSpPr>
          <p:spPr bwMode="auto">
            <a:xfrm>
              <a:off x="1907444" y="5269576"/>
              <a:ext cx="3993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2014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Rectangle 42"/>
            <p:cNvSpPr>
              <a:spLocks noChangeArrowheads="1"/>
            </p:cNvSpPr>
            <p:nvPr/>
          </p:nvSpPr>
          <p:spPr bwMode="auto">
            <a:xfrm>
              <a:off x="2448261" y="5269576"/>
              <a:ext cx="3993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2018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Rectangle 42"/>
            <p:cNvSpPr>
              <a:spLocks noChangeArrowheads="1"/>
            </p:cNvSpPr>
            <p:nvPr/>
          </p:nvSpPr>
          <p:spPr bwMode="auto">
            <a:xfrm>
              <a:off x="3002288" y="5269576"/>
              <a:ext cx="3993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2022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Rectangle 42"/>
            <p:cNvSpPr>
              <a:spLocks noChangeArrowheads="1"/>
            </p:cNvSpPr>
            <p:nvPr/>
          </p:nvSpPr>
          <p:spPr bwMode="auto">
            <a:xfrm>
              <a:off x="3550590" y="5269576"/>
              <a:ext cx="3993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2026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Rectangle 42"/>
            <p:cNvSpPr>
              <a:spLocks noChangeArrowheads="1"/>
            </p:cNvSpPr>
            <p:nvPr/>
          </p:nvSpPr>
          <p:spPr bwMode="auto">
            <a:xfrm>
              <a:off x="4100838" y="5269576"/>
              <a:ext cx="3993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2030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Rectangle 42"/>
            <p:cNvSpPr>
              <a:spLocks noChangeArrowheads="1"/>
            </p:cNvSpPr>
            <p:nvPr/>
          </p:nvSpPr>
          <p:spPr bwMode="auto">
            <a:xfrm>
              <a:off x="4653288" y="5269576"/>
              <a:ext cx="3993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2034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7" name="Rectangle 42"/>
            <p:cNvSpPr>
              <a:spLocks noChangeArrowheads="1"/>
            </p:cNvSpPr>
            <p:nvPr/>
          </p:nvSpPr>
          <p:spPr bwMode="auto">
            <a:xfrm>
              <a:off x="5193652" y="5269576"/>
              <a:ext cx="3993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2038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Rectangle 42"/>
            <p:cNvSpPr>
              <a:spLocks noChangeArrowheads="1"/>
            </p:cNvSpPr>
            <p:nvPr/>
          </p:nvSpPr>
          <p:spPr bwMode="auto">
            <a:xfrm>
              <a:off x="5740112" y="5269576"/>
              <a:ext cx="3993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2042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Rectangle 42"/>
            <p:cNvSpPr>
              <a:spLocks noChangeArrowheads="1"/>
            </p:cNvSpPr>
            <p:nvPr/>
          </p:nvSpPr>
          <p:spPr bwMode="auto">
            <a:xfrm>
              <a:off x="6293776" y="5269576"/>
              <a:ext cx="3993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2046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Rectangle 42"/>
            <p:cNvSpPr>
              <a:spLocks noChangeArrowheads="1"/>
            </p:cNvSpPr>
            <p:nvPr/>
          </p:nvSpPr>
          <p:spPr bwMode="auto">
            <a:xfrm>
              <a:off x="6853563" y="5269576"/>
              <a:ext cx="3993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2050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Rectangle 42"/>
            <p:cNvSpPr>
              <a:spLocks noChangeArrowheads="1"/>
            </p:cNvSpPr>
            <p:nvPr/>
          </p:nvSpPr>
          <p:spPr bwMode="auto">
            <a:xfrm>
              <a:off x="7402838" y="5269576"/>
              <a:ext cx="3993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2054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2" name="Rectangle 42"/>
            <p:cNvSpPr>
              <a:spLocks noChangeArrowheads="1"/>
            </p:cNvSpPr>
            <p:nvPr/>
          </p:nvSpPr>
          <p:spPr bwMode="auto">
            <a:xfrm>
              <a:off x="7955288" y="5269576"/>
              <a:ext cx="39939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2058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3" name="Rectangle 35"/>
            <p:cNvSpPr>
              <a:spLocks noChangeArrowheads="1"/>
            </p:cNvSpPr>
            <p:nvPr/>
          </p:nvSpPr>
          <p:spPr bwMode="auto">
            <a:xfrm>
              <a:off x="822471" y="2015503"/>
              <a:ext cx="549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40,000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" name="Rectangle 35"/>
            <p:cNvSpPr>
              <a:spLocks noChangeArrowheads="1"/>
            </p:cNvSpPr>
            <p:nvPr/>
          </p:nvSpPr>
          <p:spPr bwMode="auto">
            <a:xfrm>
              <a:off x="839794" y="2397839"/>
              <a:ext cx="549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35,000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" name="Rectangle 35"/>
            <p:cNvSpPr>
              <a:spLocks noChangeArrowheads="1"/>
            </p:cNvSpPr>
            <p:nvPr/>
          </p:nvSpPr>
          <p:spPr bwMode="auto">
            <a:xfrm>
              <a:off x="839794" y="2788364"/>
              <a:ext cx="549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30,000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" name="Rectangle 35"/>
            <p:cNvSpPr>
              <a:spLocks noChangeArrowheads="1"/>
            </p:cNvSpPr>
            <p:nvPr/>
          </p:nvSpPr>
          <p:spPr bwMode="auto">
            <a:xfrm>
              <a:off x="829005" y="3164756"/>
              <a:ext cx="549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25,000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" name="Rectangle 35"/>
            <p:cNvSpPr>
              <a:spLocks noChangeArrowheads="1"/>
            </p:cNvSpPr>
            <p:nvPr/>
          </p:nvSpPr>
          <p:spPr bwMode="auto">
            <a:xfrm>
              <a:off x="822470" y="3539097"/>
              <a:ext cx="549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20,000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" name="Rectangle 35"/>
            <p:cNvSpPr>
              <a:spLocks noChangeArrowheads="1"/>
            </p:cNvSpPr>
            <p:nvPr/>
          </p:nvSpPr>
          <p:spPr bwMode="auto">
            <a:xfrm>
              <a:off x="839793" y="3915489"/>
              <a:ext cx="549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15,000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" name="Rectangle 35"/>
            <p:cNvSpPr>
              <a:spLocks noChangeArrowheads="1"/>
            </p:cNvSpPr>
            <p:nvPr/>
          </p:nvSpPr>
          <p:spPr bwMode="auto">
            <a:xfrm>
              <a:off x="839793" y="4306014"/>
              <a:ext cx="549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10,000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" name="Rectangle 35"/>
            <p:cNvSpPr>
              <a:spLocks noChangeArrowheads="1"/>
            </p:cNvSpPr>
            <p:nvPr/>
          </p:nvSpPr>
          <p:spPr bwMode="auto">
            <a:xfrm>
              <a:off x="939644" y="4680664"/>
              <a:ext cx="44927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5,000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1" name="Rectangle 35"/>
            <p:cNvSpPr>
              <a:spLocks noChangeArrowheads="1"/>
            </p:cNvSpPr>
            <p:nvPr/>
          </p:nvSpPr>
          <p:spPr bwMode="auto">
            <a:xfrm>
              <a:off x="1275110" y="5061664"/>
              <a:ext cx="1138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" name="Line 7"/>
            <p:cNvSpPr>
              <a:spLocks noChangeShapeType="1"/>
            </p:cNvSpPr>
            <p:nvPr/>
          </p:nvSpPr>
          <p:spPr bwMode="auto">
            <a:xfrm>
              <a:off x="1423988" y="1769772"/>
              <a:ext cx="12382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Rectangle 35"/>
            <p:cNvSpPr>
              <a:spLocks noChangeArrowheads="1"/>
            </p:cNvSpPr>
            <p:nvPr/>
          </p:nvSpPr>
          <p:spPr bwMode="auto">
            <a:xfrm>
              <a:off x="690968" y="1651025"/>
              <a:ext cx="5734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45,000</a:t>
              </a:r>
              <a:endPara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0" y="3233929"/>
            <a:ext cx="9144000" cy="957071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188720" tIns="91440" rIns="1188720" bIns="91440" rtlCol="0" anchor="ctr"/>
          <a:lstStyle/>
          <a:p>
            <a:pPr algn="ctr">
              <a:lnSpc>
                <a:spcPts val="2800"/>
              </a:lnSpc>
            </a:pPr>
            <a:r>
              <a:rPr lang="en-US" dirty="0"/>
              <a:t>W</a:t>
            </a:r>
            <a:r>
              <a:rPr lang="en-US" dirty="0" smtClean="0"/>
              <a:t>ithout treatment an estimated 1,071,229 persons will have died from hepatitis C by 2060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56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000"/>
    </mc:Choice>
    <mc:Fallback xmlns="">
      <p:transition advTm="1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Denniston</a:t>
            </a:r>
            <a:r>
              <a:rPr lang="en-US" dirty="0" smtClean="0"/>
              <a:t> M, et al. Hepatology. 2012:55:1652-61.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NHANES Survey,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United States, 2001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2008</a:t>
            </a:r>
            <a:b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dirty="0" smtClean="0"/>
              <a:t>Awareness of HCV Infection Status</a:t>
            </a:r>
            <a:endParaRPr lang="en-US" dirty="0"/>
          </a:p>
        </p:txBody>
      </p:sp>
      <p:sp>
        <p:nvSpPr>
          <p:cNvPr id="54279" name="Rectangle 12"/>
          <p:cNvSpPr>
            <a:spLocks noChangeArrowheads="1"/>
          </p:cNvSpPr>
          <p:nvPr/>
        </p:nvSpPr>
        <p:spPr bwMode="ltGray">
          <a:xfrm>
            <a:off x="3577167" y="2060575"/>
            <a:ext cx="1964267" cy="542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lnSpc>
                <a:spcPct val="90000"/>
              </a:lnSpc>
              <a:spcBef>
                <a:spcPct val="50000"/>
              </a:spcBef>
            </a:pPr>
            <a:r>
              <a:rPr lang="en-US" sz="1600" b="1" baseline="0" dirty="0">
                <a:solidFill>
                  <a:srgbClr val="FFFFFF"/>
                </a:solidFill>
                <a:latin typeface="Arial"/>
                <a:cs typeface="Arial"/>
              </a:rPr>
              <a:t>Unaware of </a:t>
            </a:r>
            <a:br>
              <a:rPr lang="en-US" sz="1600" b="1" baseline="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600" b="1" baseline="0" dirty="0">
                <a:solidFill>
                  <a:srgbClr val="FFFFFF"/>
                </a:solidFill>
                <a:latin typeface="Arial"/>
                <a:cs typeface="Arial"/>
              </a:rPr>
              <a:t>HIV </a:t>
            </a:r>
            <a:r>
              <a:rPr lang="en-US" sz="1600" b="1" baseline="0" dirty="0" smtClean="0">
                <a:solidFill>
                  <a:srgbClr val="FFFFFF"/>
                </a:solidFill>
                <a:latin typeface="Arial"/>
                <a:cs typeface="Arial"/>
              </a:rPr>
              <a:t>infection</a:t>
            </a:r>
            <a:br>
              <a:rPr lang="en-US" sz="1600" b="1" baseline="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600" b="1" baseline="0" dirty="0" smtClean="0">
                <a:solidFill>
                  <a:srgbClr val="FFFFFF"/>
                </a:solidFill>
                <a:latin typeface="Arial"/>
                <a:cs typeface="Arial"/>
              </a:rPr>
              <a:t>21%</a:t>
            </a:r>
            <a:endParaRPr lang="en-US" sz="1600" b="1" baseline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4" name="Picture 13" descr="HIV_Prevalence_US_Map_People.png"/>
          <p:cNvPicPr>
            <a:picLocks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828800" y="1492190"/>
            <a:ext cx="5484183" cy="4849170"/>
          </a:xfrm>
          <a:prstGeom prst="rect">
            <a:avLst/>
          </a:prstGeom>
          <a:ln w="38100" cap="flat" cmpd="sng" algn="ctr">
            <a:solidFill>
              <a:srgbClr val="001D48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2" name="Rectangle 12"/>
          <p:cNvSpPr>
            <a:spLocks noChangeArrowheads="1"/>
          </p:cNvSpPr>
          <p:nvPr/>
        </p:nvSpPr>
        <p:spPr bwMode="ltGray">
          <a:xfrm>
            <a:off x="1816100" y="1485900"/>
            <a:ext cx="5510777" cy="34442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50000"/>
                </a:schemeClr>
              </a:gs>
              <a:gs pos="100000">
                <a:schemeClr val="tx1">
                  <a:alpha val="50000"/>
                </a:schemeClr>
              </a:gs>
              <a:gs pos="50000">
                <a:schemeClr val="tx1"/>
              </a:gs>
              <a:gs pos="70000">
                <a:schemeClr val="tx1"/>
              </a:gs>
              <a:gs pos="30000">
                <a:schemeClr val="tx1"/>
              </a:gs>
            </a:gsLst>
            <a:lin ang="0" scaled="1"/>
            <a:tileRect/>
          </a:gradFill>
          <a:ln w="12700">
            <a:noFill/>
            <a:miter lim="800000"/>
            <a:headEnd/>
            <a:tailEnd/>
          </a:ln>
        </p:spPr>
        <p:txBody>
          <a:bodyPr lIns="92539" tIns="45458" rIns="92539" bIns="45458" anchor="ctr">
            <a:prstTxWarp prst="textNoShape">
              <a:avLst/>
            </a:prstTxWarp>
          </a:bodyPr>
          <a:lstStyle/>
          <a:p>
            <a:pPr algn="ctr" defTabSz="935038">
              <a:lnSpc>
                <a:spcPct val="90000"/>
              </a:lnSpc>
              <a:spcBef>
                <a:spcPct val="50000"/>
              </a:spcBef>
            </a:pP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Knowledge of HCV Infection</a:t>
            </a:r>
            <a:endParaRPr lang="en-US" sz="1600" b="1" baseline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aphicFrame>
        <p:nvGraphicFramePr>
          <p:cNvPr id="9" name="Objec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406549"/>
              </p:ext>
            </p:extLst>
          </p:nvPr>
        </p:nvGraphicFramePr>
        <p:xfrm>
          <a:off x="2261315" y="1803400"/>
          <a:ext cx="462137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1426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1093"/>
    </mc:Choice>
    <mc:Fallback xmlns="">
      <p:transition advTm="3109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04801" y="6400800"/>
            <a:ext cx="7382254" cy="320040"/>
          </a:xfrm>
        </p:spPr>
        <p:txBody>
          <a:bodyPr/>
          <a:lstStyle/>
          <a:p>
            <a:r>
              <a:rPr lang="en-US" dirty="0" smtClean="0"/>
              <a:t>Source: WHO Hepatitis C Fact Sheet </a:t>
            </a:r>
            <a:r>
              <a:rPr kumimoji="1" lang="en-GB" dirty="0" smtClean="0">
                <a:solidFill>
                  <a:schemeClr val="tx2"/>
                </a:solidFill>
                <a:latin typeface="Candara" pitchFamily="34" charset="0"/>
                <a:ea typeface="ＭＳ Ｐゴシック" pitchFamily="-105" charset="-128"/>
                <a:cs typeface="ＭＳ Ｐゴシック" pitchFamily="-105" charset="-128"/>
                <a:hlinkClick r:id="rId3"/>
              </a:rPr>
              <a:t>http</a:t>
            </a:r>
            <a:r>
              <a:rPr kumimoji="1" lang="en-GB" dirty="0">
                <a:solidFill>
                  <a:schemeClr val="tx2"/>
                </a:solidFill>
                <a:latin typeface="Candara" pitchFamily="34" charset="0"/>
                <a:ea typeface="ＭＳ Ｐゴシック" pitchFamily="-105" charset="-128"/>
                <a:cs typeface="ＭＳ Ｐゴシック" pitchFamily="-105" charset="-128"/>
                <a:hlinkClick r:id="rId3"/>
              </a:rPr>
              <a:t>://www.who.int/immunization/topics/hepatitis_c/en/index.html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Burden of disease related to HCV</a:t>
            </a:r>
            <a:endParaRPr lang="en-US" sz="2800" dirty="0"/>
          </a:p>
        </p:txBody>
      </p:sp>
      <p:graphicFrame>
        <p:nvGraphicFramePr>
          <p:cNvPr id="11" name="Group 3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743656"/>
              </p:ext>
            </p:extLst>
          </p:nvPr>
        </p:nvGraphicFramePr>
        <p:xfrm>
          <a:off x="457200" y="1447800"/>
          <a:ext cx="8229600" cy="420623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2971800"/>
                <a:gridCol w="5257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  <a:t> 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  <a:t>Outcome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9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 pitchFamily="26" charset="0"/>
                          <a:cs typeface="Arial"/>
                        </a:rPr>
                        <a:t>Key Facts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597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Cirrhosis</a:t>
                      </a:r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Develops in 20% of those who are</a:t>
                      </a:r>
                      <a:r>
                        <a:rPr lang="en-US" baseline="0" dirty="0" smtClean="0"/>
                        <a:t> chronically infected with HCV over 20-30 years</a:t>
                      </a:r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Decompensated Cirrhosis</a:t>
                      </a:r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High risk of mortality from ruptured esophageal </a:t>
                      </a:r>
                      <a:r>
                        <a:rPr lang="en-US" dirty="0" err="1" smtClean="0"/>
                        <a:t>varices</a:t>
                      </a:r>
                      <a:r>
                        <a:rPr lang="en-US" dirty="0" smtClean="0"/>
                        <a:t>, bacterial peritonitis, </a:t>
                      </a:r>
                      <a:r>
                        <a:rPr lang="en-US" dirty="0" err="1" smtClean="0"/>
                        <a:t>hepatorenal</a:t>
                      </a:r>
                      <a:r>
                        <a:rPr lang="en-US" baseline="0" dirty="0" smtClean="0"/>
                        <a:t> syndrome/renal failure, encephalopathy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Hepatocellular Carcinoma </a:t>
                      </a:r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dirty="0" smtClean="0"/>
                        <a:t>Fastest growing Cancer in the US</a:t>
                      </a:r>
                      <a:r>
                        <a:rPr lang="en-US" baseline="0" dirty="0" smtClean="0"/>
                        <a:t>  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baseline="0" dirty="0" smtClean="0"/>
                        <a:t>76% associated with chronic HCV infection</a:t>
                      </a:r>
                    </a:p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baseline="0" dirty="0" smtClean="0"/>
                        <a:t>4% annual incidence in those with cirrhosis </a:t>
                      </a:r>
                      <a:endParaRPr 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Liver Transplantation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spcBef>
                          <a:spcPct val="25000"/>
                        </a:spcBef>
                        <a:buFont typeface="Arial"/>
                        <a:buChar char="•"/>
                        <a:defRPr/>
                      </a:pPr>
                      <a:r>
                        <a:rPr lang="en-GB" sz="1800" dirty="0" smtClean="0">
                          <a:latin typeface="+mj-lt"/>
                        </a:rPr>
                        <a:t>HCV</a:t>
                      </a:r>
                      <a:r>
                        <a:rPr lang="en-GB" sz="1800" baseline="0" dirty="0" smtClean="0">
                          <a:latin typeface="+mj-lt"/>
                        </a:rPr>
                        <a:t> responsible for </a:t>
                      </a:r>
                      <a:r>
                        <a:rPr lang="en-GB" sz="1800" dirty="0" smtClean="0">
                          <a:latin typeface="+mj-lt"/>
                        </a:rPr>
                        <a:t>65% of liver transplants worldwide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HCV Mortality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Estimated at 16,000/year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Likely to peak</a:t>
                      </a:r>
                      <a:r>
                        <a:rPr lang="en-US" baseline="0" dirty="0" smtClean="0"/>
                        <a:t> ~2030</a:t>
                      </a:r>
                      <a:endParaRPr lang="en-US" dirty="0" smtClean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Content Placeholder 6"/>
          <p:cNvSpPr txBox="1">
            <a:spLocks/>
          </p:cNvSpPr>
          <p:nvPr/>
        </p:nvSpPr>
        <p:spPr>
          <a:xfrm>
            <a:off x="457200" y="5715000"/>
            <a:ext cx="8068054" cy="320040"/>
          </a:xfrm>
          <a:prstGeom prst="rect">
            <a:avLst/>
          </a:prstGeom>
        </p:spPr>
        <p:txBody>
          <a:bodyPr vert="horz" anchor="ctr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1" kern="1200">
                <a:solidFill>
                  <a:srgbClr val="285078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Burden of Liver disease expected to triple in next 10-20 </a:t>
            </a:r>
            <a:r>
              <a:rPr lang="en-US" sz="2000" dirty="0" err="1" smtClean="0">
                <a:solidFill>
                  <a:schemeClr val="tx1"/>
                </a:solidFill>
              </a:rPr>
              <a:t>yrs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1048"/>
    </mc:Choice>
    <mc:Fallback xmlns="">
      <p:transition advTm="8104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-112" charset="0"/>
                <a:cs typeface="ＭＳ Ｐゴシック" pitchFamily="-112" charset="-128"/>
              </a:rPr>
              <a:t>Therapy for Hepatitis C: Historical Milestones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138428"/>
              </p:ext>
            </p:extLst>
          </p:nvPr>
        </p:nvGraphicFramePr>
        <p:xfrm>
          <a:off x="457200" y="1524000"/>
          <a:ext cx="8229600" cy="457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1409705" y="1981200"/>
            <a:ext cx="7065254" cy="1588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73200" y="1955800"/>
            <a:ext cx="59435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1986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12643" y="1955800"/>
            <a:ext cx="59435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1998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51500" y="1955800"/>
            <a:ext cx="59435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2001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92900" y="1955800"/>
            <a:ext cx="59435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2002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0800" y="1625600"/>
            <a:ext cx="14478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Timeline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96200" y="1955800"/>
            <a:ext cx="59435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2011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98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6000"/>
    </mc:Choice>
    <mc:Fallback xmlns="">
      <p:transition advTm="66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12" charset="0"/>
                <a:cs typeface="ＭＳ Ｐゴシック" pitchFamily="-112" charset="-128"/>
              </a:rPr>
              <a:t>Therapy for Hepatitis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12" charset="0"/>
                <a:cs typeface="ＭＳ Ｐゴシック" pitchFamily="-112" charset="-128"/>
              </a:rPr>
              <a:t>C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12" charset="0"/>
                <a:cs typeface="ＭＳ Ｐゴシック" pitchFamily="-112" charset="-128"/>
              </a:rPr>
              <a:t/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Arial" pitchFamily="-112" charset="0"/>
                <a:cs typeface="ＭＳ Ｐゴシック" pitchFamily="-112" charset="-128"/>
              </a:rPr>
            </a:br>
            <a:r>
              <a:rPr lang="en-US" dirty="0" smtClean="0">
                <a:latin typeface="Arial" pitchFamily="-112" charset="0"/>
                <a:cs typeface="ＭＳ Ｐゴシック" pitchFamily="-112" charset="-128"/>
              </a:rPr>
              <a:t>Projected SVR Rates with Multiple DAAs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580425"/>
              </p:ext>
            </p:extLst>
          </p:nvPr>
        </p:nvGraphicFramePr>
        <p:xfrm>
          <a:off x="457200" y="2057400"/>
          <a:ext cx="8229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1409705" y="1727200"/>
            <a:ext cx="7275566" cy="1588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22400" y="1701800"/>
            <a:ext cx="59435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1986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70686" y="1701800"/>
            <a:ext cx="59435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1998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80000" y="1701800"/>
            <a:ext cx="59435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2001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35043" y="1701800"/>
            <a:ext cx="59435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2002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0800" y="1371600"/>
            <a:ext cx="14478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rgbClr val="000000"/>
                </a:solidFill>
                <a:latin typeface="Arial"/>
                <a:cs typeface="Arial"/>
              </a:rPr>
              <a:t>Timeline</a:t>
            </a:r>
            <a:endParaRPr lang="en-US" sz="1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10400" y="1701800"/>
            <a:ext cx="59435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2011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89243" y="1701800"/>
            <a:ext cx="594357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2014</a:t>
            </a:r>
            <a:endParaRPr lang="en-US" sz="1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657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7000"/>
    </mc:Choice>
    <mc:Fallback xmlns="">
      <p:transition advTm="2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Speaker’s Bureau and Consultant: Gilead Sciences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01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Armstrong GL, et al.  Ann Intern Med. 2006;144:705-14.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NHANES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Survey: United States,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1988-1994 and 1999-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2002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dirty="0" smtClean="0"/>
              <a:t>Prevalence of HCV Antibody, by Year of Birth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11844" y="1667933"/>
            <a:ext cx="8094607" cy="4428067"/>
            <a:chOff x="511844" y="1667933"/>
            <a:chExt cx="8094607" cy="4428067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501774" y="1781373"/>
              <a:ext cx="7035801" cy="3416300"/>
            </a:xfrm>
            <a:prstGeom prst="rect">
              <a:avLst/>
            </a:prstGeom>
            <a:solidFill>
              <a:srgbClr val="E6EBF2"/>
            </a:solidFill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76"/>
            <p:cNvSpPr>
              <a:spLocks noChangeShapeType="1"/>
            </p:cNvSpPr>
            <p:nvPr/>
          </p:nvSpPr>
          <p:spPr bwMode="auto">
            <a:xfrm>
              <a:off x="1481138" y="2270494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77"/>
            <p:cNvSpPr>
              <a:spLocks noChangeShapeType="1"/>
            </p:cNvSpPr>
            <p:nvPr/>
          </p:nvSpPr>
          <p:spPr bwMode="auto">
            <a:xfrm>
              <a:off x="1481138" y="2754836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78"/>
            <p:cNvSpPr>
              <a:spLocks noChangeShapeType="1"/>
            </p:cNvSpPr>
            <p:nvPr/>
          </p:nvSpPr>
          <p:spPr bwMode="auto">
            <a:xfrm>
              <a:off x="1481138" y="3250136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79"/>
            <p:cNvSpPr>
              <a:spLocks noChangeShapeType="1"/>
            </p:cNvSpPr>
            <p:nvPr/>
          </p:nvSpPr>
          <p:spPr bwMode="auto">
            <a:xfrm>
              <a:off x="1481138" y="3716861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82"/>
            <p:cNvSpPr>
              <a:spLocks noChangeShapeType="1"/>
            </p:cNvSpPr>
            <p:nvPr/>
          </p:nvSpPr>
          <p:spPr bwMode="auto">
            <a:xfrm>
              <a:off x="1481138" y="4224861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83"/>
            <p:cNvSpPr>
              <a:spLocks noChangeShapeType="1"/>
            </p:cNvSpPr>
            <p:nvPr/>
          </p:nvSpPr>
          <p:spPr bwMode="auto">
            <a:xfrm>
              <a:off x="1481138" y="4713811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2400299" y="3181548"/>
              <a:ext cx="4826001" cy="1809750"/>
            </a:xfrm>
            <a:custGeom>
              <a:avLst/>
              <a:gdLst>
                <a:gd name="T0" fmla="*/ 0 w 3040"/>
                <a:gd name="T1" fmla="*/ 982 h 1140"/>
                <a:gd name="T2" fmla="*/ 802 w 3040"/>
                <a:gd name="T3" fmla="*/ 818 h 1140"/>
                <a:gd name="T4" fmla="*/ 1352 w 3040"/>
                <a:gd name="T5" fmla="*/ 508 h 1140"/>
                <a:gd name="T6" fmla="*/ 1734 w 3040"/>
                <a:gd name="T7" fmla="*/ 0 h 1140"/>
                <a:gd name="T8" fmla="*/ 1992 w 3040"/>
                <a:gd name="T9" fmla="*/ 46 h 1140"/>
                <a:gd name="T10" fmla="*/ 2252 w 3040"/>
                <a:gd name="T11" fmla="*/ 426 h 1140"/>
                <a:gd name="T12" fmla="*/ 2520 w 3040"/>
                <a:gd name="T13" fmla="*/ 958 h 1140"/>
                <a:gd name="T14" fmla="*/ 3040 w 3040"/>
                <a:gd name="T15" fmla="*/ 114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40" h="1140">
                  <a:moveTo>
                    <a:pt x="0" y="982"/>
                  </a:moveTo>
                  <a:lnTo>
                    <a:pt x="802" y="818"/>
                  </a:lnTo>
                  <a:lnTo>
                    <a:pt x="1352" y="508"/>
                  </a:lnTo>
                  <a:lnTo>
                    <a:pt x="1734" y="0"/>
                  </a:lnTo>
                  <a:lnTo>
                    <a:pt x="1992" y="46"/>
                  </a:lnTo>
                  <a:lnTo>
                    <a:pt x="2252" y="426"/>
                  </a:lnTo>
                  <a:lnTo>
                    <a:pt x="2520" y="958"/>
                  </a:lnTo>
                  <a:lnTo>
                    <a:pt x="3040" y="1140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2737908" y="2819598"/>
              <a:ext cx="4584701" cy="2032000"/>
            </a:xfrm>
            <a:custGeom>
              <a:avLst/>
              <a:gdLst>
                <a:gd name="T0" fmla="*/ 0 w 2888"/>
                <a:gd name="T1" fmla="*/ 1280 h 1280"/>
                <a:gd name="T2" fmla="*/ 630 w 2888"/>
                <a:gd name="T3" fmla="*/ 1104 h 1280"/>
                <a:gd name="T4" fmla="*/ 1184 w 2888"/>
                <a:gd name="T5" fmla="*/ 1140 h 1280"/>
                <a:gd name="T6" fmla="*/ 1562 w 2888"/>
                <a:gd name="T7" fmla="*/ 342 h 1280"/>
                <a:gd name="T8" fmla="*/ 1816 w 2888"/>
                <a:gd name="T9" fmla="*/ 0 h 1280"/>
                <a:gd name="T10" fmla="*/ 2082 w 2888"/>
                <a:gd name="T11" fmla="*/ 638 h 1280"/>
                <a:gd name="T12" fmla="*/ 2348 w 2888"/>
                <a:gd name="T13" fmla="*/ 958 h 1280"/>
                <a:gd name="T14" fmla="*/ 2888 w 2888"/>
                <a:gd name="T15" fmla="*/ 1226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8" h="1280">
                  <a:moveTo>
                    <a:pt x="0" y="1280"/>
                  </a:moveTo>
                  <a:lnTo>
                    <a:pt x="630" y="1104"/>
                  </a:lnTo>
                  <a:lnTo>
                    <a:pt x="1184" y="1140"/>
                  </a:lnTo>
                  <a:lnTo>
                    <a:pt x="1562" y="342"/>
                  </a:lnTo>
                  <a:lnTo>
                    <a:pt x="1816" y="0"/>
                  </a:lnTo>
                  <a:lnTo>
                    <a:pt x="2082" y="638"/>
                  </a:lnTo>
                  <a:lnTo>
                    <a:pt x="2348" y="958"/>
                  </a:lnTo>
                  <a:lnTo>
                    <a:pt x="2888" y="1226"/>
                  </a:lnTo>
                </a:path>
              </a:pathLst>
            </a:custGeom>
            <a:noFill/>
            <a:ln w="38100">
              <a:solidFill>
                <a:srgbClr val="6A137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4275169" y="5788223"/>
              <a:ext cx="15378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old" charset="0"/>
                  <a:cs typeface="Arial" pitchFamily="34" charset="0"/>
                </a:rPr>
                <a:t>Year of Birth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1374774" y="1781373"/>
              <a:ext cx="123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1374774" y="2270323"/>
              <a:ext cx="123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1374774" y="2759273"/>
              <a:ext cx="123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1374774" y="3248223"/>
              <a:ext cx="123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1374774" y="3733998"/>
              <a:ext cx="123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1374774" y="4222948"/>
              <a:ext cx="123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1374774" y="4711898"/>
              <a:ext cx="123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>
              <a:off x="1374774" y="5197673"/>
              <a:ext cx="123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8378825" y="5200848"/>
              <a:ext cx="0" cy="123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>
              <a:off x="6702425" y="5200848"/>
              <a:ext cx="0" cy="123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>
              <a:off x="5857874" y="5200848"/>
              <a:ext cx="0" cy="123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5013324" y="5200848"/>
              <a:ext cx="0" cy="123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>
              <a:off x="4168774" y="5200848"/>
              <a:ext cx="0" cy="123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3327399" y="5200848"/>
              <a:ext cx="0" cy="123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>
              <a:off x="2482849" y="5200848"/>
              <a:ext cx="0" cy="123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1635124" y="5200848"/>
              <a:ext cx="0" cy="123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0"/>
            <p:cNvSpPr>
              <a:spLocks noChangeArrowheads="1"/>
            </p:cNvSpPr>
            <p:nvPr/>
          </p:nvSpPr>
          <p:spPr bwMode="auto">
            <a:xfrm rot="16200000">
              <a:off x="-414495" y="3343947"/>
              <a:ext cx="212967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old" charset="0"/>
                  <a:cs typeface="Arial" pitchFamily="34" charset="0"/>
                </a:rPr>
                <a:t>HCV Prevalence(%)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51"/>
            <p:cNvSpPr>
              <a:spLocks noChangeArrowheads="1"/>
            </p:cNvSpPr>
            <p:nvPr/>
          </p:nvSpPr>
          <p:spPr bwMode="auto">
            <a:xfrm>
              <a:off x="1405465" y="5331023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Line 83"/>
            <p:cNvSpPr>
              <a:spLocks noChangeShapeType="1"/>
            </p:cNvSpPr>
            <p:nvPr/>
          </p:nvSpPr>
          <p:spPr bwMode="auto">
            <a:xfrm>
              <a:off x="7543800" y="5200848"/>
              <a:ext cx="0" cy="123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88"/>
            <p:cNvSpPr>
              <a:spLocks noChangeArrowheads="1"/>
            </p:cNvSpPr>
            <p:nvPr/>
          </p:nvSpPr>
          <p:spPr bwMode="auto">
            <a:xfrm>
              <a:off x="1546224" y="1813123"/>
              <a:ext cx="2720976" cy="317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89"/>
            <p:cNvSpPr>
              <a:spLocks noChangeArrowheads="1"/>
            </p:cNvSpPr>
            <p:nvPr/>
          </p:nvSpPr>
          <p:spPr bwMode="auto">
            <a:xfrm>
              <a:off x="1638299" y="1889323"/>
              <a:ext cx="130175" cy="130175"/>
            </a:xfrm>
            <a:prstGeom prst="rect">
              <a:avLst/>
            </a:prstGeom>
            <a:solidFill>
              <a:srgbClr val="326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0"/>
            <p:cNvSpPr>
              <a:spLocks noChangeArrowheads="1"/>
            </p:cNvSpPr>
            <p:nvPr/>
          </p:nvSpPr>
          <p:spPr bwMode="auto">
            <a:xfrm>
              <a:off x="1812924" y="1848048"/>
              <a:ext cx="1117600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1988–1994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ectangle 91"/>
            <p:cNvSpPr>
              <a:spLocks noChangeArrowheads="1"/>
            </p:cNvSpPr>
            <p:nvPr/>
          </p:nvSpPr>
          <p:spPr bwMode="auto">
            <a:xfrm>
              <a:off x="2968624" y="1889323"/>
              <a:ext cx="130175" cy="130175"/>
            </a:xfrm>
            <a:prstGeom prst="rect">
              <a:avLst/>
            </a:prstGeom>
            <a:solidFill>
              <a:srgbClr val="6A1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92"/>
            <p:cNvSpPr>
              <a:spLocks noChangeArrowheads="1"/>
            </p:cNvSpPr>
            <p:nvPr/>
          </p:nvSpPr>
          <p:spPr bwMode="auto">
            <a:xfrm>
              <a:off x="3143249" y="1848048"/>
              <a:ext cx="1117600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1999–2002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Rectangle 35"/>
            <p:cNvSpPr>
              <a:spLocks noChangeArrowheads="1"/>
            </p:cNvSpPr>
            <p:nvPr/>
          </p:nvSpPr>
          <p:spPr bwMode="auto">
            <a:xfrm>
              <a:off x="1049225" y="1667933"/>
              <a:ext cx="2853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7.0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ectangle 35"/>
            <p:cNvSpPr>
              <a:spLocks noChangeArrowheads="1"/>
            </p:cNvSpPr>
            <p:nvPr/>
          </p:nvSpPr>
          <p:spPr bwMode="auto">
            <a:xfrm>
              <a:off x="1040758" y="2121243"/>
              <a:ext cx="2853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6.0</a:t>
              </a:r>
            </a:p>
          </p:txBody>
        </p:sp>
        <p:sp>
          <p:nvSpPr>
            <p:cNvPr id="101" name="Rectangle 35"/>
            <p:cNvSpPr>
              <a:spLocks noChangeArrowheads="1"/>
            </p:cNvSpPr>
            <p:nvPr/>
          </p:nvSpPr>
          <p:spPr bwMode="auto">
            <a:xfrm>
              <a:off x="1040758" y="2610193"/>
              <a:ext cx="2853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5.0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35"/>
            <p:cNvSpPr>
              <a:spLocks noChangeArrowheads="1"/>
            </p:cNvSpPr>
            <p:nvPr/>
          </p:nvSpPr>
          <p:spPr bwMode="auto">
            <a:xfrm>
              <a:off x="1049225" y="3108668"/>
              <a:ext cx="2853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4.0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Rectangle 35"/>
            <p:cNvSpPr>
              <a:spLocks noChangeArrowheads="1"/>
            </p:cNvSpPr>
            <p:nvPr/>
          </p:nvSpPr>
          <p:spPr bwMode="auto">
            <a:xfrm>
              <a:off x="1049225" y="3600793"/>
              <a:ext cx="2853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3.0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Rectangle 35"/>
            <p:cNvSpPr>
              <a:spLocks noChangeArrowheads="1"/>
            </p:cNvSpPr>
            <p:nvPr/>
          </p:nvSpPr>
          <p:spPr bwMode="auto">
            <a:xfrm>
              <a:off x="1052400" y="4089743"/>
              <a:ext cx="2853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2.0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ectangle 35"/>
            <p:cNvSpPr>
              <a:spLocks noChangeArrowheads="1"/>
            </p:cNvSpPr>
            <p:nvPr/>
          </p:nvSpPr>
          <p:spPr bwMode="auto">
            <a:xfrm>
              <a:off x="1052400" y="4581868"/>
              <a:ext cx="2853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Rectangle 35"/>
            <p:cNvSpPr>
              <a:spLocks noChangeArrowheads="1"/>
            </p:cNvSpPr>
            <p:nvPr/>
          </p:nvSpPr>
          <p:spPr bwMode="auto">
            <a:xfrm>
              <a:off x="1223922" y="5074251"/>
              <a:ext cx="1138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tangle 51"/>
            <p:cNvSpPr>
              <a:spLocks noChangeArrowheads="1"/>
            </p:cNvSpPr>
            <p:nvPr/>
          </p:nvSpPr>
          <p:spPr bwMode="auto">
            <a:xfrm>
              <a:off x="2255222" y="5337200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1920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51"/>
            <p:cNvSpPr>
              <a:spLocks noChangeArrowheads="1"/>
            </p:cNvSpPr>
            <p:nvPr/>
          </p:nvSpPr>
          <p:spPr bwMode="auto">
            <a:xfrm>
              <a:off x="3099772" y="5337200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1930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ectangle 51"/>
            <p:cNvSpPr>
              <a:spLocks noChangeArrowheads="1"/>
            </p:cNvSpPr>
            <p:nvPr/>
          </p:nvSpPr>
          <p:spPr bwMode="auto">
            <a:xfrm>
              <a:off x="3941147" y="5368090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1940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ectangle 51"/>
            <p:cNvSpPr>
              <a:spLocks noChangeArrowheads="1"/>
            </p:cNvSpPr>
            <p:nvPr/>
          </p:nvSpPr>
          <p:spPr bwMode="auto">
            <a:xfrm>
              <a:off x="4785697" y="5389602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1950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Rectangle 51"/>
            <p:cNvSpPr>
              <a:spLocks noChangeArrowheads="1"/>
            </p:cNvSpPr>
            <p:nvPr/>
          </p:nvSpPr>
          <p:spPr bwMode="auto">
            <a:xfrm>
              <a:off x="5630247" y="5389602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1960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Rectangle 51"/>
            <p:cNvSpPr>
              <a:spLocks noChangeArrowheads="1"/>
            </p:cNvSpPr>
            <p:nvPr/>
          </p:nvSpPr>
          <p:spPr bwMode="auto">
            <a:xfrm>
              <a:off x="6474798" y="5389602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1970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ectangle 51"/>
            <p:cNvSpPr>
              <a:spLocks noChangeArrowheads="1"/>
            </p:cNvSpPr>
            <p:nvPr/>
          </p:nvSpPr>
          <p:spPr bwMode="auto">
            <a:xfrm>
              <a:off x="7316173" y="5389602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1980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ectangle 51"/>
            <p:cNvSpPr>
              <a:spLocks noChangeArrowheads="1"/>
            </p:cNvSpPr>
            <p:nvPr/>
          </p:nvSpPr>
          <p:spPr bwMode="auto">
            <a:xfrm>
              <a:off x="8151198" y="5389602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1990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59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000"/>
    </mc:Choice>
    <mc:Fallback xmlns="">
      <p:transition advTm="71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Armstrong GL, et al.  Ann Intern Med. 2006;144:705-14.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NHANES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Survey: United States,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1988-1994 and 1999-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2002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800" dirty="0" smtClean="0"/>
              <a:t>Prevalence of HCV Antibody, by Year of Birth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11844" y="1667933"/>
            <a:ext cx="8094607" cy="4428067"/>
            <a:chOff x="511844" y="1667933"/>
            <a:chExt cx="8094607" cy="4428067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501774" y="1781373"/>
              <a:ext cx="7035801" cy="3416300"/>
            </a:xfrm>
            <a:prstGeom prst="rect">
              <a:avLst/>
            </a:prstGeom>
            <a:solidFill>
              <a:srgbClr val="E6EBF2"/>
            </a:solidFill>
            <a:ln w="12700">
              <a:solidFill>
                <a:srgbClr val="000000"/>
              </a:solidFill>
              <a:prstDash val="solid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76"/>
            <p:cNvSpPr>
              <a:spLocks noChangeShapeType="1"/>
            </p:cNvSpPr>
            <p:nvPr/>
          </p:nvSpPr>
          <p:spPr bwMode="auto">
            <a:xfrm>
              <a:off x="1481138" y="2270494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77"/>
            <p:cNvSpPr>
              <a:spLocks noChangeShapeType="1"/>
            </p:cNvSpPr>
            <p:nvPr/>
          </p:nvSpPr>
          <p:spPr bwMode="auto">
            <a:xfrm>
              <a:off x="1481138" y="2754836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78"/>
            <p:cNvSpPr>
              <a:spLocks noChangeShapeType="1"/>
            </p:cNvSpPr>
            <p:nvPr/>
          </p:nvSpPr>
          <p:spPr bwMode="auto">
            <a:xfrm>
              <a:off x="1481138" y="3250136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79"/>
            <p:cNvSpPr>
              <a:spLocks noChangeShapeType="1"/>
            </p:cNvSpPr>
            <p:nvPr/>
          </p:nvSpPr>
          <p:spPr bwMode="auto">
            <a:xfrm>
              <a:off x="1481138" y="3716861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82"/>
            <p:cNvSpPr>
              <a:spLocks noChangeShapeType="1"/>
            </p:cNvSpPr>
            <p:nvPr/>
          </p:nvSpPr>
          <p:spPr bwMode="auto">
            <a:xfrm>
              <a:off x="1481138" y="4224861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83"/>
            <p:cNvSpPr>
              <a:spLocks noChangeShapeType="1"/>
            </p:cNvSpPr>
            <p:nvPr/>
          </p:nvSpPr>
          <p:spPr bwMode="auto">
            <a:xfrm>
              <a:off x="1481138" y="4713811"/>
              <a:ext cx="7038975" cy="0"/>
            </a:xfrm>
            <a:prstGeom prst="line">
              <a:avLst/>
            </a:prstGeom>
            <a:noFill/>
            <a:ln w="6350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2400299" y="3181548"/>
              <a:ext cx="4826001" cy="1809750"/>
            </a:xfrm>
            <a:custGeom>
              <a:avLst/>
              <a:gdLst>
                <a:gd name="T0" fmla="*/ 0 w 3040"/>
                <a:gd name="T1" fmla="*/ 982 h 1140"/>
                <a:gd name="T2" fmla="*/ 802 w 3040"/>
                <a:gd name="T3" fmla="*/ 818 h 1140"/>
                <a:gd name="T4" fmla="*/ 1352 w 3040"/>
                <a:gd name="T5" fmla="*/ 508 h 1140"/>
                <a:gd name="T6" fmla="*/ 1734 w 3040"/>
                <a:gd name="T7" fmla="*/ 0 h 1140"/>
                <a:gd name="T8" fmla="*/ 1992 w 3040"/>
                <a:gd name="T9" fmla="*/ 46 h 1140"/>
                <a:gd name="T10" fmla="*/ 2252 w 3040"/>
                <a:gd name="T11" fmla="*/ 426 h 1140"/>
                <a:gd name="T12" fmla="*/ 2520 w 3040"/>
                <a:gd name="T13" fmla="*/ 958 h 1140"/>
                <a:gd name="T14" fmla="*/ 3040 w 3040"/>
                <a:gd name="T15" fmla="*/ 1140 h 1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40" h="1140">
                  <a:moveTo>
                    <a:pt x="0" y="982"/>
                  </a:moveTo>
                  <a:lnTo>
                    <a:pt x="802" y="818"/>
                  </a:lnTo>
                  <a:lnTo>
                    <a:pt x="1352" y="508"/>
                  </a:lnTo>
                  <a:lnTo>
                    <a:pt x="1734" y="0"/>
                  </a:lnTo>
                  <a:lnTo>
                    <a:pt x="1992" y="46"/>
                  </a:lnTo>
                  <a:lnTo>
                    <a:pt x="2252" y="426"/>
                  </a:lnTo>
                  <a:lnTo>
                    <a:pt x="2520" y="958"/>
                  </a:lnTo>
                  <a:lnTo>
                    <a:pt x="3040" y="1140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2737908" y="2819598"/>
              <a:ext cx="4584701" cy="2032000"/>
            </a:xfrm>
            <a:custGeom>
              <a:avLst/>
              <a:gdLst>
                <a:gd name="T0" fmla="*/ 0 w 2888"/>
                <a:gd name="T1" fmla="*/ 1280 h 1280"/>
                <a:gd name="T2" fmla="*/ 630 w 2888"/>
                <a:gd name="T3" fmla="*/ 1104 h 1280"/>
                <a:gd name="T4" fmla="*/ 1184 w 2888"/>
                <a:gd name="T5" fmla="*/ 1140 h 1280"/>
                <a:gd name="T6" fmla="*/ 1562 w 2888"/>
                <a:gd name="T7" fmla="*/ 342 h 1280"/>
                <a:gd name="T8" fmla="*/ 1816 w 2888"/>
                <a:gd name="T9" fmla="*/ 0 h 1280"/>
                <a:gd name="T10" fmla="*/ 2082 w 2888"/>
                <a:gd name="T11" fmla="*/ 638 h 1280"/>
                <a:gd name="T12" fmla="*/ 2348 w 2888"/>
                <a:gd name="T13" fmla="*/ 958 h 1280"/>
                <a:gd name="T14" fmla="*/ 2888 w 2888"/>
                <a:gd name="T15" fmla="*/ 1226 h 1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8" h="1280">
                  <a:moveTo>
                    <a:pt x="0" y="1280"/>
                  </a:moveTo>
                  <a:lnTo>
                    <a:pt x="630" y="1104"/>
                  </a:lnTo>
                  <a:lnTo>
                    <a:pt x="1184" y="1140"/>
                  </a:lnTo>
                  <a:lnTo>
                    <a:pt x="1562" y="342"/>
                  </a:lnTo>
                  <a:lnTo>
                    <a:pt x="1816" y="0"/>
                  </a:lnTo>
                  <a:lnTo>
                    <a:pt x="2082" y="638"/>
                  </a:lnTo>
                  <a:lnTo>
                    <a:pt x="2348" y="958"/>
                  </a:lnTo>
                  <a:lnTo>
                    <a:pt x="2888" y="1226"/>
                  </a:lnTo>
                </a:path>
              </a:pathLst>
            </a:custGeom>
            <a:noFill/>
            <a:ln w="38100">
              <a:solidFill>
                <a:srgbClr val="6A137D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4275169" y="5788223"/>
              <a:ext cx="153780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old" charset="0"/>
                  <a:cs typeface="Arial" pitchFamily="34" charset="0"/>
                </a:rPr>
                <a:t>Year of Birth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1374774" y="1781373"/>
              <a:ext cx="123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1"/>
            <p:cNvSpPr>
              <a:spLocks noChangeShapeType="1"/>
            </p:cNvSpPr>
            <p:nvPr/>
          </p:nvSpPr>
          <p:spPr bwMode="auto">
            <a:xfrm>
              <a:off x="1374774" y="2270323"/>
              <a:ext cx="123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1374774" y="2759273"/>
              <a:ext cx="123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>
              <a:off x="1374774" y="3248223"/>
              <a:ext cx="123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4"/>
            <p:cNvSpPr>
              <a:spLocks noChangeShapeType="1"/>
            </p:cNvSpPr>
            <p:nvPr/>
          </p:nvSpPr>
          <p:spPr bwMode="auto">
            <a:xfrm>
              <a:off x="1374774" y="3733998"/>
              <a:ext cx="123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1374774" y="4222948"/>
              <a:ext cx="123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>
              <a:off x="1374774" y="4711898"/>
              <a:ext cx="123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>
              <a:off x="1374774" y="5197673"/>
              <a:ext cx="123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8378825" y="5200848"/>
              <a:ext cx="0" cy="123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>
              <a:off x="6702425" y="5200848"/>
              <a:ext cx="0" cy="123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>
              <a:off x="5857874" y="5200848"/>
              <a:ext cx="0" cy="123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5013324" y="5200848"/>
              <a:ext cx="0" cy="123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>
              <a:off x="4168774" y="5200848"/>
              <a:ext cx="0" cy="123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3327399" y="5200848"/>
              <a:ext cx="0" cy="123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4"/>
            <p:cNvSpPr>
              <a:spLocks noChangeShapeType="1"/>
            </p:cNvSpPr>
            <p:nvPr/>
          </p:nvSpPr>
          <p:spPr bwMode="auto">
            <a:xfrm>
              <a:off x="2482849" y="5200848"/>
              <a:ext cx="0" cy="123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>
              <a:off x="1635124" y="5200848"/>
              <a:ext cx="0" cy="123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Rectangle 50"/>
            <p:cNvSpPr>
              <a:spLocks noChangeArrowheads="1"/>
            </p:cNvSpPr>
            <p:nvPr/>
          </p:nvSpPr>
          <p:spPr bwMode="auto">
            <a:xfrm rot="16200000">
              <a:off x="-414495" y="3343947"/>
              <a:ext cx="212967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old" charset="0"/>
                  <a:cs typeface="Arial" pitchFamily="34" charset="0"/>
                </a:rPr>
                <a:t>HCV Prevalence(%)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51"/>
            <p:cNvSpPr>
              <a:spLocks noChangeArrowheads="1"/>
            </p:cNvSpPr>
            <p:nvPr/>
          </p:nvSpPr>
          <p:spPr bwMode="auto">
            <a:xfrm>
              <a:off x="1405465" y="5331023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1910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Line 83"/>
            <p:cNvSpPr>
              <a:spLocks noChangeShapeType="1"/>
            </p:cNvSpPr>
            <p:nvPr/>
          </p:nvSpPr>
          <p:spPr bwMode="auto">
            <a:xfrm>
              <a:off x="7543800" y="5200848"/>
              <a:ext cx="0" cy="1238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Rectangle 88"/>
            <p:cNvSpPr>
              <a:spLocks noChangeArrowheads="1"/>
            </p:cNvSpPr>
            <p:nvPr/>
          </p:nvSpPr>
          <p:spPr bwMode="auto">
            <a:xfrm>
              <a:off x="1546224" y="1813123"/>
              <a:ext cx="2720976" cy="317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Rectangle 89"/>
            <p:cNvSpPr>
              <a:spLocks noChangeArrowheads="1"/>
            </p:cNvSpPr>
            <p:nvPr/>
          </p:nvSpPr>
          <p:spPr bwMode="auto">
            <a:xfrm>
              <a:off x="1638299" y="1889323"/>
              <a:ext cx="130175" cy="130175"/>
            </a:xfrm>
            <a:prstGeom prst="rect">
              <a:avLst/>
            </a:prstGeom>
            <a:solidFill>
              <a:srgbClr val="3264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0"/>
            <p:cNvSpPr>
              <a:spLocks noChangeArrowheads="1"/>
            </p:cNvSpPr>
            <p:nvPr/>
          </p:nvSpPr>
          <p:spPr bwMode="auto">
            <a:xfrm>
              <a:off x="1812924" y="1848048"/>
              <a:ext cx="1117600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1988–1994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Rectangle 91"/>
            <p:cNvSpPr>
              <a:spLocks noChangeArrowheads="1"/>
            </p:cNvSpPr>
            <p:nvPr/>
          </p:nvSpPr>
          <p:spPr bwMode="auto">
            <a:xfrm>
              <a:off x="2968624" y="1889323"/>
              <a:ext cx="130175" cy="130175"/>
            </a:xfrm>
            <a:prstGeom prst="rect">
              <a:avLst/>
            </a:prstGeom>
            <a:solidFill>
              <a:srgbClr val="6A13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92"/>
            <p:cNvSpPr>
              <a:spLocks noChangeArrowheads="1"/>
            </p:cNvSpPr>
            <p:nvPr/>
          </p:nvSpPr>
          <p:spPr bwMode="auto">
            <a:xfrm>
              <a:off x="3143249" y="1848048"/>
              <a:ext cx="1117600" cy="27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1999–2002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" name="Rectangle 35"/>
            <p:cNvSpPr>
              <a:spLocks noChangeArrowheads="1"/>
            </p:cNvSpPr>
            <p:nvPr/>
          </p:nvSpPr>
          <p:spPr bwMode="auto">
            <a:xfrm>
              <a:off x="1049225" y="1667933"/>
              <a:ext cx="2853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7.0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ectangle 35"/>
            <p:cNvSpPr>
              <a:spLocks noChangeArrowheads="1"/>
            </p:cNvSpPr>
            <p:nvPr/>
          </p:nvSpPr>
          <p:spPr bwMode="auto">
            <a:xfrm>
              <a:off x="1040758" y="2121243"/>
              <a:ext cx="2853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6.0</a:t>
              </a:r>
            </a:p>
          </p:txBody>
        </p:sp>
        <p:sp>
          <p:nvSpPr>
            <p:cNvPr id="101" name="Rectangle 35"/>
            <p:cNvSpPr>
              <a:spLocks noChangeArrowheads="1"/>
            </p:cNvSpPr>
            <p:nvPr/>
          </p:nvSpPr>
          <p:spPr bwMode="auto">
            <a:xfrm>
              <a:off x="1040758" y="2610193"/>
              <a:ext cx="2853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5.0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35"/>
            <p:cNvSpPr>
              <a:spLocks noChangeArrowheads="1"/>
            </p:cNvSpPr>
            <p:nvPr/>
          </p:nvSpPr>
          <p:spPr bwMode="auto">
            <a:xfrm>
              <a:off x="1049225" y="3108668"/>
              <a:ext cx="2853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4.0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Rectangle 35"/>
            <p:cNvSpPr>
              <a:spLocks noChangeArrowheads="1"/>
            </p:cNvSpPr>
            <p:nvPr/>
          </p:nvSpPr>
          <p:spPr bwMode="auto">
            <a:xfrm>
              <a:off x="1049225" y="3600793"/>
              <a:ext cx="2853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3.0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Rectangle 35"/>
            <p:cNvSpPr>
              <a:spLocks noChangeArrowheads="1"/>
            </p:cNvSpPr>
            <p:nvPr/>
          </p:nvSpPr>
          <p:spPr bwMode="auto">
            <a:xfrm>
              <a:off x="1052400" y="4089743"/>
              <a:ext cx="2853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2.0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ectangle 35"/>
            <p:cNvSpPr>
              <a:spLocks noChangeArrowheads="1"/>
            </p:cNvSpPr>
            <p:nvPr/>
          </p:nvSpPr>
          <p:spPr bwMode="auto">
            <a:xfrm>
              <a:off x="1052400" y="4581868"/>
              <a:ext cx="28533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Rectangle 35"/>
            <p:cNvSpPr>
              <a:spLocks noChangeArrowheads="1"/>
            </p:cNvSpPr>
            <p:nvPr/>
          </p:nvSpPr>
          <p:spPr bwMode="auto">
            <a:xfrm>
              <a:off x="1223922" y="5074251"/>
              <a:ext cx="11381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tangle 51"/>
            <p:cNvSpPr>
              <a:spLocks noChangeArrowheads="1"/>
            </p:cNvSpPr>
            <p:nvPr/>
          </p:nvSpPr>
          <p:spPr bwMode="auto">
            <a:xfrm>
              <a:off x="2255222" y="5337200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1920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Rectangle 51"/>
            <p:cNvSpPr>
              <a:spLocks noChangeArrowheads="1"/>
            </p:cNvSpPr>
            <p:nvPr/>
          </p:nvSpPr>
          <p:spPr bwMode="auto">
            <a:xfrm>
              <a:off x="3099772" y="5337200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1930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" name="Rectangle 51"/>
            <p:cNvSpPr>
              <a:spLocks noChangeArrowheads="1"/>
            </p:cNvSpPr>
            <p:nvPr/>
          </p:nvSpPr>
          <p:spPr bwMode="auto">
            <a:xfrm>
              <a:off x="3941147" y="5368090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1940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Rectangle 51"/>
            <p:cNvSpPr>
              <a:spLocks noChangeArrowheads="1"/>
            </p:cNvSpPr>
            <p:nvPr/>
          </p:nvSpPr>
          <p:spPr bwMode="auto">
            <a:xfrm>
              <a:off x="4785697" y="5389602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1950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Rectangle 51"/>
            <p:cNvSpPr>
              <a:spLocks noChangeArrowheads="1"/>
            </p:cNvSpPr>
            <p:nvPr/>
          </p:nvSpPr>
          <p:spPr bwMode="auto">
            <a:xfrm>
              <a:off x="5630247" y="5389602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1960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" name="Rectangle 51"/>
            <p:cNvSpPr>
              <a:spLocks noChangeArrowheads="1"/>
            </p:cNvSpPr>
            <p:nvPr/>
          </p:nvSpPr>
          <p:spPr bwMode="auto">
            <a:xfrm>
              <a:off x="6474798" y="5389602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1970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" name="Rectangle 51"/>
            <p:cNvSpPr>
              <a:spLocks noChangeArrowheads="1"/>
            </p:cNvSpPr>
            <p:nvPr/>
          </p:nvSpPr>
          <p:spPr bwMode="auto">
            <a:xfrm>
              <a:off x="7316173" y="5389602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1980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ectangle 51"/>
            <p:cNvSpPr>
              <a:spLocks noChangeArrowheads="1"/>
            </p:cNvSpPr>
            <p:nvPr/>
          </p:nvSpPr>
          <p:spPr bwMode="auto">
            <a:xfrm>
              <a:off x="8151198" y="5389602"/>
              <a:ext cx="4552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1990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572000" y="1790700"/>
            <a:ext cx="1703828" cy="3395472"/>
          </a:xfrm>
          <a:prstGeom prst="rect">
            <a:avLst/>
          </a:prstGeom>
          <a:solidFill>
            <a:schemeClr val="accent6">
              <a:lumMod val="40000"/>
              <a:lumOff val="60000"/>
              <a:alpha val="19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572000" y="2368550"/>
            <a:ext cx="1703827" cy="274318"/>
          </a:xfrm>
          <a:prstGeom prst="rect">
            <a:avLst/>
          </a:prstGeom>
          <a:solidFill>
            <a:srgbClr val="000000">
              <a:alpha val="7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1945-1965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927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7930"/>
    </mc:Choice>
    <mc:Fallback xmlns="">
      <p:transition advTm="3793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Rationale for One-Time HCV Testing of </a:t>
            </a:r>
            <a:br>
              <a:rPr lang="en-US" dirty="0" smtClean="0"/>
            </a:br>
            <a:r>
              <a:rPr lang="en-US" dirty="0" smtClean="0"/>
              <a:t>All Persons Born in United States during 1945 to 1965</a:t>
            </a:r>
            <a:endParaRPr lang="en-US" sz="27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47647" y="1587500"/>
            <a:ext cx="8667750" cy="4800600"/>
          </a:xfrm>
        </p:spPr>
        <p:txBody>
          <a:bodyPr>
            <a:normAutofit/>
          </a:bodyPr>
          <a:lstStyle/>
          <a:p>
            <a:pPr>
              <a:lnSpc>
                <a:spcPts val="3200"/>
              </a:lnSpc>
            </a:pPr>
            <a:r>
              <a:rPr lang="en-US" sz="2000" dirty="0" smtClean="0"/>
              <a:t>Hepatitis C is a major current &amp; future health problem in United States</a:t>
            </a:r>
          </a:p>
          <a:p>
            <a:pPr>
              <a:lnSpc>
                <a:spcPts val="3200"/>
              </a:lnSpc>
            </a:pPr>
            <a:r>
              <a:rPr lang="en-US" sz="2000" dirty="0"/>
              <a:t>Testing can identify persons before onset of severe HCV-related disease</a:t>
            </a:r>
          </a:p>
          <a:p>
            <a:pPr>
              <a:lnSpc>
                <a:spcPts val="3200"/>
              </a:lnSpc>
            </a:pPr>
            <a:r>
              <a:rPr lang="en-US" sz="2000" dirty="0"/>
              <a:t>Hepatitis C infection can be cured with treatment</a:t>
            </a:r>
          </a:p>
          <a:p>
            <a:pPr>
              <a:lnSpc>
                <a:spcPts val="3200"/>
              </a:lnSpc>
            </a:pPr>
            <a:r>
              <a:rPr lang="en-US" sz="2000" dirty="0" smtClean="0"/>
              <a:t>Bulk of HCV problem in United </a:t>
            </a:r>
            <a:r>
              <a:rPr lang="en-US" sz="2000" dirty="0"/>
              <a:t>States involves persons </a:t>
            </a:r>
            <a:r>
              <a:rPr lang="en-US" sz="2000" dirty="0" smtClean="0"/>
              <a:t>born </a:t>
            </a:r>
            <a:r>
              <a:rPr lang="en-US" sz="2000" dirty="0"/>
              <a:t>1945-1965 </a:t>
            </a:r>
            <a:endParaRPr lang="en-US" sz="2000" dirty="0" smtClean="0"/>
          </a:p>
          <a:p>
            <a:pPr>
              <a:lnSpc>
                <a:spcPts val="3200"/>
              </a:lnSpc>
            </a:pPr>
            <a:r>
              <a:rPr lang="en-US" sz="2000" dirty="0" smtClean="0"/>
              <a:t>Approximately 50% of persons with HCV remain unaware of HCV status</a:t>
            </a:r>
          </a:p>
        </p:txBody>
      </p:sp>
    </p:spTree>
    <p:extLst>
      <p:ext uri="{BB962C8B-B14F-4D97-AF65-F5344CB8AC3E}">
        <p14:creationId xmlns:p14="http://schemas.microsoft.com/office/powerpoint/2010/main" val="2716833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1046"/>
    </mc:Choice>
    <mc:Fallback xmlns="">
      <p:transition advTm="4104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Goals and Projected Impact of Birth-Cohort Screening</a:t>
            </a:r>
            <a:endParaRPr lang="en-US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4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00"/>
    </mc:Choice>
    <mc:Fallback xmlns="">
      <p:transition advTm="7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Birth Cohort Hepatitis C Testing in U.S.</a:t>
            </a:r>
            <a:endParaRPr lang="en-US" dirty="0"/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269346" y="1447800"/>
            <a:ext cx="8602133" cy="4751832"/>
          </a:xfrm>
          <a:prstGeom prst="rect">
            <a:avLst/>
          </a:prstGeom>
          <a:solidFill>
            <a:srgbClr val="E6EBF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38099" dir="2700000" algn="ctr" rotWithShape="0">
              <a:schemeClr val="tx1">
                <a:alpha val="7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1917700" y="3813535"/>
            <a:ext cx="367058" cy="0"/>
          </a:xfrm>
          <a:prstGeom prst="lin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3810000" y="3813535"/>
            <a:ext cx="357914" cy="0"/>
          </a:xfrm>
          <a:prstGeom prst="lin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5862660" y="1752600"/>
            <a:ext cx="2688674" cy="996379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>
            <a:noFill/>
            <a:round/>
            <a:headEnd/>
            <a:tailEnd/>
          </a:ln>
          <a:effectLst>
            <a:outerShdw blurRad="38100" dist="38099" dir="2700000" algn="ctr" rotWithShape="0">
              <a:srgbClr val="46597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Improve Survival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&amp;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Quality of Life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5862660" y="4896422"/>
            <a:ext cx="2688674" cy="996379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>
            <a:noFill/>
            <a:round/>
            <a:headEnd/>
            <a:tailEnd/>
          </a:ln>
          <a:effectLst>
            <a:outerShdw blurRad="38100" dist="38099" dir="2700000" algn="ctr" rotWithShape="0">
              <a:srgbClr val="46597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Prevent New </a:t>
            </a:r>
            <a:b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HCV Infections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406400" y="3305535"/>
            <a:ext cx="1563624" cy="996379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</a:schemeClr>
          </a:solidFill>
          <a:ln w="12700">
            <a:noFill/>
            <a:round/>
            <a:headEnd/>
            <a:tailEnd/>
          </a:ln>
          <a:effectLst>
            <a:outerShdw blurRad="38100" dist="38099" dir="2700000" algn="ctr" rotWithShape="0">
              <a:srgbClr val="46597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baseline="0" dirty="0" smtClean="0">
                <a:solidFill>
                  <a:srgbClr val="FFFFFF"/>
                </a:solidFill>
                <a:latin typeface="Arial"/>
                <a:cs typeface="Arial"/>
              </a:rPr>
              <a:t>HCV</a:t>
            </a:r>
            <a:r>
              <a:rPr lang="en-US" sz="2000" baseline="0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2000" baseline="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000" baseline="0" dirty="0" smtClean="0">
                <a:solidFill>
                  <a:srgbClr val="FFFFFF"/>
                </a:solidFill>
                <a:latin typeface="Arial"/>
                <a:cs typeface="Arial"/>
              </a:rPr>
              <a:t>Testing</a:t>
            </a:r>
            <a:endParaRPr lang="en-US" sz="2000" baseline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289725" y="3305535"/>
            <a:ext cx="1563624" cy="996379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</a:schemeClr>
          </a:solidFill>
          <a:ln w="12700">
            <a:noFill/>
            <a:round/>
            <a:headEnd/>
            <a:tailEnd/>
          </a:ln>
          <a:effectLst>
            <a:outerShdw blurRad="38100" dist="38099" dir="2700000" algn="ctr" rotWithShape="0">
              <a:srgbClr val="46597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baseline="0" dirty="0" smtClean="0">
                <a:solidFill>
                  <a:srgbClr val="FFFFFF"/>
                </a:solidFill>
                <a:latin typeface="Arial"/>
                <a:cs typeface="Arial"/>
              </a:rPr>
              <a:t>HCV</a:t>
            </a:r>
            <a:r>
              <a:rPr lang="en-US" sz="2000" baseline="0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2000" baseline="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Diagnosis</a:t>
            </a:r>
            <a:endParaRPr lang="en-US" sz="2000" baseline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rot="16200000">
            <a:off x="6884446" y="3093349"/>
            <a:ext cx="641371" cy="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rot="5400000" flipV="1">
            <a:off x="6884447" y="4539180"/>
            <a:ext cx="641371" cy="0"/>
          </a:xfrm>
          <a:prstGeom prst="lin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6420442" y="3305535"/>
            <a:ext cx="1563624" cy="996379"/>
          </a:xfrm>
          <a:prstGeom prst="roundRect">
            <a:avLst>
              <a:gd name="adj" fmla="val 16667"/>
            </a:avLst>
          </a:prstGeom>
          <a:solidFill>
            <a:schemeClr val="accent2">
              <a:lumMod val="75000"/>
            </a:schemeClr>
          </a:solidFill>
          <a:ln w="12700">
            <a:noFill/>
            <a:round/>
            <a:headEnd/>
            <a:tailEnd/>
          </a:ln>
          <a:effectLst>
            <a:glow rad="127000">
              <a:srgbClr val="FFFF00">
                <a:alpha val="75000"/>
              </a:srgbClr>
            </a:glow>
            <a:outerShdw blurRad="38100" dist="38099" dir="2700000" algn="ctr" rotWithShape="0">
              <a:srgbClr val="46597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baseline="0" dirty="0" smtClean="0">
                <a:solidFill>
                  <a:srgbClr val="FFFFFF"/>
                </a:solidFill>
                <a:latin typeface="Arial"/>
                <a:cs typeface="Arial"/>
              </a:rPr>
              <a:t>Treat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 HCV</a:t>
            </a:r>
            <a:endParaRPr lang="en-US" sz="2000" baseline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5710764" y="3821155"/>
            <a:ext cx="696235" cy="0"/>
          </a:xfrm>
          <a:prstGeom prst="lin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4173050" y="3305535"/>
            <a:ext cx="1563624" cy="996379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</a:schemeClr>
          </a:solidFill>
          <a:ln w="12700">
            <a:noFill/>
            <a:round/>
            <a:headEnd/>
            <a:tailEnd/>
          </a:ln>
          <a:effectLst>
            <a:outerShdw blurRad="38100" dist="38099" dir="2700000" algn="ctr" rotWithShape="0">
              <a:srgbClr val="46597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baseline="0" dirty="0">
                <a:solidFill>
                  <a:srgbClr val="FFFFFF"/>
                </a:solidFill>
                <a:latin typeface="Arial"/>
                <a:cs typeface="Arial"/>
              </a:rPr>
              <a:t>Link to </a:t>
            </a:r>
            <a:r>
              <a:rPr lang="en-US" sz="2000" baseline="0" dirty="0" smtClean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br>
              <a:rPr lang="en-US" sz="2000" baseline="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000" baseline="0" dirty="0" smtClean="0">
                <a:solidFill>
                  <a:srgbClr val="FFFFFF"/>
                </a:solidFill>
                <a:latin typeface="Arial"/>
                <a:cs typeface="Arial"/>
              </a:rPr>
              <a:t>for HCV</a:t>
            </a:r>
            <a:endParaRPr lang="en-US" sz="2000" baseline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327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9000"/>
    </mc:Choice>
    <mc:Fallback xmlns="">
      <p:transition advTm="29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Birth Cohort Hepatitis C Testing in U.S.</a:t>
            </a:r>
            <a:endParaRPr lang="en-US" dirty="0"/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270933" y="1447800"/>
            <a:ext cx="8602133" cy="4751832"/>
          </a:xfrm>
          <a:prstGeom prst="rect">
            <a:avLst/>
          </a:prstGeom>
          <a:solidFill>
            <a:srgbClr val="E6EBF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38099" dir="2700000" algn="ctr" rotWithShape="0">
              <a:schemeClr val="tx1">
                <a:alpha val="70000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5" name="Line 17"/>
          <p:cNvSpPr>
            <a:spLocks noChangeShapeType="1"/>
          </p:cNvSpPr>
          <p:nvPr/>
        </p:nvSpPr>
        <p:spPr bwMode="auto">
          <a:xfrm>
            <a:off x="1917700" y="3813535"/>
            <a:ext cx="367058" cy="0"/>
          </a:xfrm>
          <a:prstGeom prst="lin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>
            <a:off x="3810000" y="3813535"/>
            <a:ext cx="357914" cy="0"/>
          </a:xfrm>
          <a:prstGeom prst="line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 flipV="1">
            <a:off x="5599519" y="2785535"/>
            <a:ext cx="396236" cy="64922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16" name="AutoShape 12"/>
          <p:cNvSpPr>
            <a:spLocks noChangeArrowheads="1"/>
          </p:cNvSpPr>
          <p:nvPr/>
        </p:nvSpPr>
        <p:spPr bwMode="auto">
          <a:xfrm>
            <a:off x="5862660" y="1752600"/>
            <a:ext cx="2688674" cy="996379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>
            <a:noFill/>
            <a:round/>
            <a:headEnd/>
            <a:tailEnd/>
          </a:ln>
          <a:effectLst>
            <a:outerShdw blurRad="38100" dist="38099" dir="2700000" algn="ctr" rotWithShape="0">
              <a:srgbClr val="46597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Improve Survival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&amp;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Quality of Life</a:t>
            </a: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5862660" y="4896422"/>
            <a:ext cx="2688674" cy="996379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12700">
            <a:noFill/>
            <a:round/>
            <a:headEnd/>
            <a:tailEnd/>
          </a:ln>
          <a:effectLst>
            <a:outerShdw blurRad="38100" dist="38099" dir="2700000" algn="ctr" rotWithShape="0">
              <a:srgbClr val="46597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Prevent New </a:t>
            </a:r>
            <a:b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HCV Infections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406400" y="3305535"/>
            <a:ext cx="1563624" cy="996379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</a:schemeClr>
          </a:solidFill>
          <a:ln w="12700">
            <a:noFill/>
            <a:round/>
            <a:headEnd/>
            <a:tailEnd/>
          </a:ln>
          <a:effectLst>
            <a:outerShdw blurRad="38100" dist="38099" dir="2700000" algn="ctr" rotWithShape="0">
              <a:srgbClr val="46597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baseline="0" dirty="0" smtClean="0">
                <a:solidFill>
                  <a:srgbClr val="FFFFFF"/>
                </a:solidFill>
                <a:latin typeface="Arial"/>
                <a:cs typeface="Arial"/>
              </a:rPr>
              <a:t>HCV</a:t>
            </a:r>
            <a:r>
              <a:rPr lang="en-US" sz="2000" baseline="0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2000" baseline="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000" baseline="0" dirty="0" smtClean="0">
                <a:solidFill>
                  <a:srgbClr val="FFFFFF"/>
                </a:solidFill>
                <a:latin typeface="Arial"/>
                <a:cs typeface="Arial"/>
              </a:rPr>
              <a:t>Testing</a:t>
            </a:r>
            <a:endParaRPr lang="en-US" sz="2000" baseline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2289725" y="3305535"/>
            <a:ext cx="1563624" cy="996379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</a:schemeClr>
          </a:solidFill>
          <a:ln w="12700">
            <a:noFill/>
            <a:round/>
            <a:headEnd/>
            <a:tailEnd/>
          </a:ln>
          <a:effectLst>
            <a:outerShdw blurRad="38100" dist="38099" dir="2700000" algn="ctr" rotWithShape="0">
              <a:srgbClr val="46597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baseline="0" dirty="0" smtClean="0">
                <a:solidFill>
                  <a:srgbClr val="FFFFFF"/>
                </a:solidFill>
                <a:latin typeface="Arial"/>
                <a:cs typeface="Arial"/>
              </a:rPr>
              <a:t>HCV</a:t>
            </a:r>
            <a:r>
              <a:rPr lang="en-US" sz="2000" baseline="0" dirty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2000" baseline="0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Diagnosis</a:t>
            </a:r>
            <a:endParaRPr lang="en-US" sz="2000" baseline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5599519" y="4227579"/>
            <a:ext cx="396236" cy="64922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4173050" y="3305535"/>
            <a:ext cx="1563624" cy="996379"/>
          </a:xfrm>
          <a:prstGeom prst="roundRect">
            <a:avLst>
              <a:gd name="adj" fmla="val 16667"/>
            </a:avLst>
          </a:prstGeom>
          <a:solidFill>
            <a:schemeClr val="accent5">
              <a:lumMod val="50000"/>
            </a:schemeClr>
          </a:solidFill>
          <a:ln w="12700">
            <a:noFill/>
            <a:round/>
            <a:headEnd/>
            <a:tailEnd/>
          </a:ln>
          <a:effectLst>
            <a:outerShdw blurRad="38100" dist="38099" dir="2700000" algn="ctr" rotWithShape="0">
              <a:srgbClr val="465973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baseline="0" dirty="0">
                <a:solidFill>
                  <a:srgbClr val="FFFFFF"/>
                </a:solidFill>
                <a:latin typeface="Arial"/>
                <a:cs typeface="Arial"/>
              </a:rPr>
              <a:t>Link to </a:t>
            </a:r>
            <a:r>
              <a:rPr lang="en-US" sz="2000" baseline="0" dirty="0" smtClean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br>
              <a:rPr lang="en-US" sz="2000" baseline="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2000" baseline="0" dirty="0" smtClean="0">
                <a:solidFill>
                  <a:srgbClr val="FFFFFF"/>
                </a:solidFill>
                <a:latin typeface="Arial"/>
                <a:cs typeface="Arial"/>
              </a:rPr>
              <a:t>for HCV</a:t>
            </a:r>
            <a:endParaRPr lang="en-US" sz="2000" baseline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55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1145"/>
    </mc:Choice>
    <mc:Fallback xmlns="">
      <p:transition advTm="411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 Testing of Persons in 1945-1965 Birth Cohort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>CDC Recommendations for P</a:t>
            </a:r>
            <a:r>
              <a:rPr lang="en-US" sz="2800" dirty="0" smtClean="0"/>
              <a:t>ost Test Counseling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47650" y="1676400"/>
            <a:ext cx="8820150" cy="4495800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  <a:spcBef>
                <a:spcPts val="2800"/>
              </a:spcBef>
              <a:buFont typeface="Arial"/>
              <a:buChar char="•"/>
            </a:pPr>
            <a:r>
              <a:rPr lang="en-US" b="1" dirty="0" smtClean="0"/>
              <a:t>Refer or obtain </a:t>
            </a:r>
            <a:r>
              <a:rPr lang="en-US" b="1" dirty="0"/>
              <a:t>a</a:t>
            </a:r>
            <a:r>
              <a:rPr lang="en-US" b="1" dirty="0" smtClean="0"/>
              <a:t>dvice for care of HCV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000" dirty="0" smtClean="0"/>
              <a:t>- experienced primary care provider or specialist</a:t>
            </a:r>
            <a:r>
              <a:rPr lang="en-US" sz="2200" dirty="0" smtClean="0"/>
              <a:t> </a:t>
            </a:r>
          </a:p>
          <a:p>
            <a:pPr>
              <a:lnSpc>
                <a:spcPts val="2200"/>
              </a:lnSpc>
              <a:spcBef>
                <a:spcPts val="2800"/>
              </a:spcBef>
              <a:buFont typeface="Arial"/>
              <a:buChar char="•"/>
            </a:pPr>
            <a:r>
              <a:rPr lang="en-US" b="1" dirty="0" smtClean="0"/>
              <a:t>Educate patient on how to protect liver from further harm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000" dirty="0" smtClean="0"/>
              <a:t>- Immunization against Hepatitis A and B</a:t>
            </a:r>
            <a:br>
              <a:rPr lang="en-US" sz="2000" dirty="0" smtClean="0"/>
            </a:br>
            <a:r>
              <a:rPr lang="en-US" sz="2000" dirty="0" smtClean="0"/>
              <a:t>- Brief alcohol screening and intervention</a:t>
            </a:r>
            <a:br>
              <a:rPr lang="en-US" sz="2000" dirty="0" smtClean="0"/>
            </a:br>
            <a:r>
              <a:rPr lang="en-US" sz="2000" dirty="0" smtClean="0"/>
              <a:t>- Limit exposure to hepatotoxic drugs (e.g. acetaminophen</a:t>
            </a:r>
            <a:r>
              <a:rPr lang="en-US" sz="2200" dirty="0" smtClean="0"/>
              <a:t>)</a:t>
            </a:r>
          </a:p>
          <a:p>
            <a:pPr>
              <a:lnSpc>
                <a:spcPts val="2200"/>
              </a:lnSpc>
              <a:spcBef>
                <a:spcPts val="2800"/>
              </a:spcBef>
              <a:buFont typeface="Arial"/>
              <a:buChar char="•"/>
            </a:pPr>
            <a:r>
              <a:rPr lang="en-US" b="1" dirty="0" smtClean="0"/>
              <a:t>Counsel </a:t>
            </a:r>
            <a:r>
              <a:rPr lang="en-US" b="1" dirty="0"/>
              <a:t>o</a:t>
            </a:r>
            <a:r>
              <a:rPr lang="en-US" b="1" dirty="0" smtClean="0"/>
              <a:t>bese </a:t>
            </a:r>
            <a:r>
              <a:rPr lang="en-US" b="1" dirty="0"/>
              <a:t>p</a:t>
            </a:r>
            <a:r>
              <a:rPr lang="en-US" b="1" dirty="0" smtClean="0"/>
              <a:t>atients on diet &amp; weight Loss</a:t>
            </a:r>
            <a:br>
              <a:rPr lang="en-US" b="1" dirty="0" smtClean="0"/>
            </a:br>
            <a:r>
              <a:rPr lang="en-US" sz="2200" dirty="0" smtClean="0"/>
              <a:t>- </a:t>
            </a:r>
            <a:r>
              <a:rPr lang="en-US" sz="2000" dirty="0" smtClean="0"/>
              <a:t>Especially BMI </a:t>
            </a:r>
            <a:r>
              <a:rPr lang="en-US" sz="2000" dirty="0"/>
              <a:t>≥25kg/m</a:t>
            </a:r>
            <a:r>
              <a:rPr lang="en-US" sz="2000" baseline="30000" dirty="0"/>
              <a:t>2</a:t>
            </a:r>
            <a:endParaRPr lang="en-US" sz="2000" dirty="0" smtClean="0"/>
          </a:p>
          <a:p>
            <a:pPr>
              <a:lnSpc>
                <a:spcPts val="2200"/>
              </a:lnSpc>
              <a:spcBef>
                <a:spcPts val="2800"/>
              </a:spcBef>
              <a:buFont typeface="Arial"/>
              <a:buChar char="•"/>
            </a:pPr>
            <a:r>
              <a:rPr lang="en-US" b="1" dirty="0" smtClean="0"/>
              <a:t>Advise on decreasing </a:t>
            </a:r>
            <a:r>
              <a:rPr lang="en-US" b="1" dirty="0"/>
              <a:t>r</a:t>
            </a:r>
            <a:r>
              <a:rPr lang="en-US" b="1" dirty="0" smtClean="0"/>
              <a:t>isk of </a:t>
            </a:r>
            <a:r>
              <a:rPr lang="en-US" b="1" dirty="0"/>
              <a:t>t</a:t>
            </a:r>
            <a:r>
              <a:rPr lang="en-US" b="1" dirty="0" smtClean="0"/>
              <a:t>ransmission </a:t>
            </a:r>
            <a:r>
              <a:rPr lang="en-US" b="1" dirty="0"/>
              <a:t>to o</a:t>
            </a:r>
            <a:r>
              <a:rPr lang="en-US" b="1" dirty="0" smtClean="0"/>
              <a:t>thers</a:t>
            </a:r>
            <a:br>
              <a:rPr lang="en-US" b="1" dirty="0" smtClean="0"/>
            </a:br>
            <a:r>
              <a:rPr lang="en-US" sz="2000" dirty="0" smtClean="0"/>
              <a:t>- Donation of blood, tissue, semen</a:t>
            </a:r>
            <a:br>
              <a:rPr lang="en-US" sz="2000" dirty="0" smtClean="0"/>
            </a:br>
            <a:r>
              <a:rPr lang="en-US" sz="2000" dirty="0" smtClean="0"/>
              <a:t>- Use of razors, toothbrushes, nail clippers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CDC and Prevention.  MMWR. 2012:61(RR-4):1-32.</a:t>
            </a:r>
          </a:p>
        </p:txBody>
      </p:sp>
    </p:spTree>
    <p:extLst>
      <p:ext uri="{BB962C8B-B14F-4D97-AF65-F5344CB8AC3E}">
        <p14:creationId xmlns:p14="http://schemas.microsoft.com/office/powerpoint/2010/main" val="116274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0000"/>
    </mc:Choice>
    <mc:Fallback xmlns="">
      <p:transition advTm="1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HCV Testing of Persons Born 1945-1965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/>
              <a:t>Projected Benefit of One Time Birth Cohort </a:t>
            </a:r>
            <a:r>
              <a:rPr lang="en-US" dirty="0" smtClean="0"/>
              <a:t>Testing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1800" dirty="0" smtClean="0"/>
              <a:t>Clinical Outcomes Associated with Risk Based versus Birth Cohort HCV Testing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Rein </a:t>
            </a:r>
            <a:r>
              <a:rPr lang="en-US" dirty="0" smtClean="0"/>
              <a:t>DB, </a:t>
            </a:r>
            <a:r>
              <a:rPr lang="en-US" dirty="0"/>
              <a:t>et al.  Ann Intern Med. 2012:156:263-70.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038682"/>
              </p:ext>
            </p:extLst>
          </p:nvPr>
        </p:nvGraphicFramePr>
        <p:xfrm>
          <a:off x="457994" y="1905000"/>
          <a:ext cx="8228012" cy="438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545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7156"/>
    </mc:Choice>
    <mc:Fallback xmlns="">
      <p:transition advTm="5715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HCV Testing of Persons Born 1945-1965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/>
              <a:t>Projected Benefit of One Time Birth Cohort </a:t>
            </a:r>
            <a:r>
              <a:rPr lang="en-US" dirty="0" smtClean="0"/>
              <a:t>Testing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sz="1800" dirty="0" smtClean="0"/>
              <a:t>Cases Averted with </a:t>
            </a:r>
            <a:r>
              <a:rPr lang="en-US" sz="1800" dirty="0"/>
              <a:t>Birth Cohort HCV </a:t>
            </a:r>
            <a:r>
              <a:rPr lang="en-US" sz="1800" dirty="0" smtClean="0"/>
              <a:t>Testing versus Risk Based HCV Testing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Rein </a:t>
            </a:r>
            <a:r>
              <a:rPr lang="en-US" dirty="0" smtClean="0"/>
              <a:t>DB, </a:t>
            </a:r>
            <a:r>
              <a:rPr lang="en-US" dirty="0"/>
              <a:t>et al.  Ann Intern Med. 2012:156:263-70.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457994" y="1905000"/>
          <a:ext cx="8228012" cy="4383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008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6031"/>
    </mc:Choice>
    <mc:Fallback xmlns="">
      <p:transition advTm="3603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smtClean="0"/>
              <a:t>Rein</a:t>
            </a:r>
            <a:r>
              <a:rPr lang="en-US" dirty="0"/>
              <a:t>, DB et al Ann Intern Med 2012</a:t>
            </a:r>
            <a:r>
              <a:rPr lang="en-US" dirty="0" smtClean="0"/>
              <a:t>:156</a:t>
            </a:r>
            <a:r>
              <a:rPr lang="en-US" dirty="0"/>
              <a:t>:263-</a:t>
            </a:r>
            <a:r>
              <a:rPr lang="en-US" dirty="0" smtClean="0"/>
              <a:t>70.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HCV Testing of Persons Born 1945-1965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dirty="0"/>
              <a:t>Cost Effectiveness Compared with other Screening Tests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341312" y="1295400"/>
          <a:ext cx="8574087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946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6030"/>
    </mc:Choice>
    <mc:Fallback xmlns="">
      <p:transition advTm="3603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0" y="2164122"/>
            <a:ext cx="8763000" cy="393187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2880" tIns="182880" rIns="182880" bIns="182880" anchor="t">
            <a:prstTxWarp prst="textNoShape">
              <a:avLst/>
            </a:prstTxWarp>
          </a:bodyPr>
          <a:lstStyle/>
          <a:p>
            <a:pPr marL="457200" indent="-457200" eaLnBrk="1" hangingPunct="1">
              <a:lnSpc>
                <a:spcPts val="2000"/>
              </a:lnSpc>
              <a:spcBef>
                <a:spcPts val="0"/>
              </a:spcBef>
              <a:spcAft>
                <a:spcPts val="2800"/>
              </a:spcAft>
              <a:buClr>
                <a:schemeClr val="accent5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CDC HCV Testing Recommendation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 marL="457200" indent="-457200" eaLnBrk="1" hangingPunct="1">
              <a:lnSpc>
                <a:spcPts val="2000"/>
              </a:lnSpc>
              <a:spcBef>
                <a:spcPts val="0"/>
              </a:spcBef>
              <a:spcAft>
                <a:spcPts val="2800"/>
              </a:spcAft>
              <a:buClr>
                <a:schemeClr val="accent5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Rationale for Birth Cohort HCV Testing Recommendations</a:t>
            </a:r>
          </a:p>
          <a:p>
            <a:pPr marL="457200" indent="-457200" eaLnBrk="1" hangingPunct="1">
              <a:lnSpc>
                <a:spcPts val="2000"/>
              </a:lnSpc>
              <a:spcBef>
                <a:spcPts val="0"/>
              </a:spcBef>
              <a:spcAft>
                <a:spcPts val="2800"/>
              </a:spcAft>
              <a:buClr>
                <a:schemeClr val="accent5">
                  <a:lumMod val="40000"/>
                  <a:lumOff val="60000"/>
                </a:schemeClr>
              </a:buClr>
              <a:buFont typeface="Wingdings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Goals and Potential Impact of HCV Birth Cohort Testing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990600"/>
            <a:ext cx="9171433" cy="762000"/>
          </a:xfrm>
          <a:prstGeom prst="rect">
            <a:avLst/>
          </a:prstGeom>
          <a:solidFill>
            <a:schemeClr val="accent5">
              <a:lumMod val="75000"/>
              <a:alpha val="71000"/>
            </a:schemeClr>
          </a:solidFill>
          <a:ln>
            <a:noFill/>
          </a:ln>
        </p:spPr>
        <p:txBody>
          <a:bodyPr tIns="0" anchor="ctr">
            <a:noAutofit/>
          </a:bodyPr>
          <a:lstStyle/>
          <a:p>
            <a:pPr lvl="0" eaLnBrk="1" fontAlgn="auto" hangingPunct="1">
              <a:lnSpc>
                <a:spcPts val="3600"/>
              </a:lnSpc>
              <a:spcAft>
                <a:spcPts val="0"/>
              </a:spcAft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Hepatitis C Testing Recommendations in the U.S.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411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050"/>
    </mc:Choice>
    <mc:Fallback xmlns="">
      <p:transition advTm="1905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90500" y="1371600"/>
            <a:ext cx="8724900" cy="5257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2880" tIns="182880" rIns="182880" bIns="182880" anchor="t">
            <a:prstTxWarp prst="textNoShape">
              <a:avLst/>
            </a:prstTxWarp>
          </a:bodyPr>
          <a:lstStyle/>
          <a:p>
            <a:pPr marL="457200" indent="-457200" eaLnBrk="1" hangingPunct="1">
              <a:lnSpc>
                <a:spcPts val="2400"/>
              </a:lnSpc>
              <a:spcBef>
                <a:spcPts val="0"/>
              </a:spcBef>
              <a:spcAft>
                <a:spcPts val="2000"/>
              </a:spcAft>
              <a:buClr>
                <a:srgbClr val="B59452">
                  <a:lumMod val="40000"/>
                  <a:lumOff val="60000"/>
                </a:srgbClr>
              </a:buClr>
              <a:buFont typeface="Wingdings" charset="2"/>
              <a:buChar char="§"/>
            </a:pPr>
            <a:r>
              <a:rPr lang="en-US" sz="2000" dirty="0">
                <a:solidFill>
                  <a:prstClr val="white"/>
                </a:solidFill>
                <a:latin typeface="Arial"/>
                <a:cs typeface="Arial"/>
              </a:rPr>
              <a:t>Perform one-time HCV testing of all persons born 1945-1965</a:t>
            </a:r>
          </a:p>
          <a:p>
            <a:pPr marL="457200" indent="-457200" eaLnBrk="1" hangingPunct="1">
              <a:lnSpc>
                <a:spcPts val="2400"/>
              </a:lnSpc>
              <a:spcBef>
                <a:spcPts val="0"/>
              </a:spcBef>
              <a:spcAft>
                <a:spcPts val="2000"/>
              </a:spcAft>
              <a:buClr>
                <a:srgbClr val="B59452">
                  <a:lumMod val="40000"/>
                  <a:lumOff val="60000"/>
                </a:srgbClr>
              </a:buClr>
              <a:buFont typeface="Wingdings" charset="2"/>
              <a:buChar char="§"/>
            </a:pPr>
            <a:r>
              <a:rPr lang="en-US" sz="2000" dirty="0">
                <a:solidFill>
                  <a:prstClr val="white"/>
                </a:solidFill>
                <a:latin typeface="Arial"/>
                <a:cs typeface="Arial"/>
              </a:rPr>
              <a:t>Continue risk-based HCV screening</a:t>
            </a:r>
          </a:p>
          <a:p>
            <a:pPr marL="457200" indent="-457200" eaLnBrk="1" hangingPunct="1">
              <a:lnSpc>
                <a:spcPts val="2400"/>
              </a:lnSpc>
              <a:spcBef>
                <a:spcPts val="0"/>
              </a:spcBef>
              <a:spcAft>
                <a:spcPts val="2000"/>
              </a:spcAft>
              <a:buClr>
                <a:srgbClr val="B59452">
                  <a:lumMod val="40000"/>
                  <a:lumOff val="60000"/>
                </a:srgbClr>
              </a:buClr>
              <a:buFont typeface="Wingdings" charset="2"/>
              <a:buChar char="§"/>
            </a:pPr>
            <a:r>
              <a:rPr lang="en-US" sz="2000" dirty="0">
                <a:solidFill>
                  <a:prstClr val="white"/>
                </a:solidFill>
                <a:latin typeface="Arial"/>
                <a:cs typeface="Arial"/>
              </a:rPr>
              <a:t>Sound rationale exists for birth-cohort screening</a:t>
            </a:r>
          </a:p>
          <a:p>
            <a:pPr marL="457200" indent="-457200" eaLnBrk="1" hangingPunct="1">
              <a:lnSpc>
                <a:spcPts val="2400"/>
              </a:lnSpc>
              <a:spcBef>
                <a:spcPts val="0"/>
              </a:spcBef>
              <a:spcAft>
                <a:spcPts val="2000"/>
              </a:spcAft>
              <a:buClr>
                <a:srgbClr val="B59452">
                  <a:lumMod val="40000"/>
                  <a:lumOff val="60000"/>
                </a:srgbClr>
              </a:buClr>
              <a:buFont typeface="Wingdings" charset="2"/>
              <a:buChar char="§"/>
            </a:pPr>
            <a:r>
              <a:rPr lang="en-US" sz="2000" dirty="0">
                <a:solidFill>
                  <a:prstClr val="white"/>
                </a:solidFill>
                <a:latin typeface="Arial"/>
                <a:cs typeface="Arial"/>
              </a:rPr>
              <a:t>Potential for large impact of birth-cohort testing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57200"/>
            <a:ext cx="9171433" cy="762000"/>
          </a:xfrm>
          <a:prstGeom prst="rect">
            <a:avLst/>
          </a:prstGeom>
          <a:solidFill>
            <a:schemeClr val="accent5">
              <a:lumMod val="75000"/>
              <a:alpha val="71000"/>
            </a:schemeClr>
          </a:solidFill>
          <a:ln>
            <a:noFill/>
          </a:ln>
        </p:spPr>
        <p:txBody>
          <a:bodyPr lIns="457200" tIns="0" rIns="457200" anchor="ctr">
            <a:noAutofit/>
          </a:bodyPr>
          <a:lstStyle/>
          <a:p>
            <a:pPr eaLnBrk="1" fontAlgn="auto" hangingPunct="1">
              <a:lnSpc>
                <a:spcPts val="3600"/>
              </a:lnSpc>
              <a:spcAft>
                <a:spcPts val="0"/>
              </a:spcAft>
              <a:defRPr/>
            </a:pP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CDC Birth Cohort HCV Testing Recommendations in U.S. 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ea typeface="+mj-ea"/>
                <a:cs typeface="Arial"/>
              </a:rPr>
              <a:t>: Summary</a:t>
            </a:r>
            <a:endParaRPr lang="en-US" sz="2000" dirty="0">
              <a:solidFill>
                <a:srgbClr val="FFFFFF"/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912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000"/>
    </mc:Choice>
    <mc:Fallback xmlns="">
      <p:transition advTm="49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685800"/>
            <a:ext cx="182880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endParaRPr lang="en-US" sz="36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20405"/>
            <a:ext cx="9144000" cy="1458147"/>
          </a:xfrm>
          <a:prstGeom prst="rect">
            <a:avLst/>
          </a:prstGeom>
          <a:solidFill>
            <a:schemeClr val="tx1">
              <a:alpha val="24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This presentation is brought to you by</a:t>
            </a:r>
            <a:b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Hepatitis 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Web </a:t>
            </a:r>
            <a:r>
              <a:rPr lang="en-US" dirty="0" smtClean="0">
                <a:solidFill>
                  <a:srgbClr val="FFFFFF"/>
                </a:solidFill>
                <a:latin typeface="Arial"/>
                <a:cs typeface="Arial"/>
              </a:rPr>
              <a:t>Study &amp; the Hepatitis C Online Course</a:t>
            </a:r>
          </a:p>
          <a:p>
            <a:pPr algn="ctr"/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800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Funded by a grant from the Centers for Disease Control and Prevention</a:t>
            </a:r>
            <a:endParaRPr lang="en-US" sz="1800" i="1" dirty="0">
              <a:solidFill>
                <a:schemeClr val="accent5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96" name="Group 95"/>
          <p:cNvGrpSpPr>
            <a:grpSpLocks noChangeAspect="1"/>
          </p:cNvGrpSpPr>
          <p:nvPr/>
        </p:nvGrpSpPr>
        <p:grpSpPr>
          <a:xfrm>
            <a:off x="2597460" y="1834787"/>
            <a:ext cx="910232" cy="908413"/>
            <a:chOff x="1573527" y="457200"/>
            <a:chExt cx="1093473" cy="1091294"/>
          </a:xfrm>
          <a:solidFill>
            <a:srgbClr val="DF5D5B"/>
          </a:solidFill>
          <a:effectLst>
            <a:outerShdw blurRad="38100" dist="101600" dir="2700000" sx="85000" sy="85000" algn="tl" rotWithShape="0">
              <a:schemeClr val="bg1">
                <a:alpha val="49000"/>
              </a:schemeClr>
            </a:outerShdw>
          </a:effectLst>
        </p:grpSpPr>
        <p:sp>
          <p:nvSpPr>
            <p:cNvPr id="97" name="Dodecagon 9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Dodecagon 9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Dodecagon 9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Dodecagon 9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Dodecagon 10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Dodecagon 10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Dodecagon 10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Dodecagon 10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Dodecagon 10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Dodecagon 10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Dodecagon 10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Dodecagon 10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Dodecagon 10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Dodecagon 10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Dodecagon 11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>
            <a:grpSpLocks noChangeAspect="1"/>
          </p:cNvGrpSpPr>
          <p:nvPr/>
        </p:nvGrpSpPr>
        <p:grpSpPr>
          <a:xfrm>
            <a:off x="5645460" y="1834787"/>
            <a:ext cx="910232" cy="908413"/>
            <a:chOff x="4011927" y="457200"/>
            <a:chExt cx="1093473" cy="1091294"/>
          </a:xfrm>
          <a:solidFill>
            <a:srgbClr val="D38040"/>
          </a:solidFill>
          <a:effectLst>
            <a:outerShdw blurRad="38100" dist="101600" dir="2700000" sx="85000" sy="85000" algn="tl" rotWithShape="0">
              <a:schemeClr val="bg1">
                <a:alpha val="49000"/>
              </a:schemeClr>
            </a:outerShdw>
          </a:effectLst>
        </p:grpSpPr>
        <p:sp>
          <p:nvSpPr>
            <p:cNvPr id="142" name="Dodecagon 14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Dodecagon 14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Dodecagon 14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Dodecagon 14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Dodecagon 14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Dodecagon 14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Dodecagon 14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Dodecagon 14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Dodecagon 14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Dodecagon 15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Dodecagon 15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Dodecagon 15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Dodecagon 15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Dodecagon 15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Dodecagon 15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17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Oval 17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Group 185"/>
          <p:cNvGrpSpPr>
            <a:grpSpLocks noChangeAspect="1"/>
          </p:cNvGrpSpPr>
          <p:nvPr/>
        </p:nvGrpSpPr>
        <p:grpSpPr>
          <a:xfrm>
            <a:off x="7169460" y="1834787"/>
            <a:ext cx="910232" cy="908413"/>
            <a:chOff x="4011927" y="457200"/>
            <a:chExt cx="1093473" cy="1091294"/>
          </a:xfrm>
          <a:solidFill>
            <a:srgbClr val="A873C4"/>
          </a:solidFill>
          <a:effectLst>
            <a:outerShdw blurRad="38100" dist="101600" dir="2700000" sx="85000" sy="85000" algn="tl" rotWithShape="0">
              <a:schemeClr val="bg1">
                <a:alpha val="49000"/>
              </a:schemeClr>
            </a:outerShdw>
          </a:effectLst>
        </p:grpSpPr>
        <p:sp>
          <p:nvSpPr>
            <p:cNvPr id="187" name="Dodecagon 18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Dodecagon 18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Dodecagon 18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Dodecagon 18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Dodecagon 19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Dodecagon 19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Dodecagon 19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Dodecagon 19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Dodecagon 19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Dodecagon 19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Dodecagon 19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Dodecagon 19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Dodecagon 19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Dodecagon 19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Dodecagon 20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1" name="Group 230"/>
          <p:cNvGrpSpPr>
            <a:grpSpLocks noChangeAspect="1"/>
          </p:cNvGrpSpPr>
          <p:nvPr/>
        </p:nvGrpSpPr>
        <p:grpSpPr>
          <a:xfrm>
            <a:off x="1073460" y="1834787"/>
            <a:ext cx="910232" cy="908413"/>
            <a:chOff x="1573527" y="457200"/>
            <a:chExt cx="1093473" cy="1091294"/>
          </a:xfrm>
          <a:solidFill>
            <a:srgbClr val="4BCEE1"/>
          </a:solidFill>
          <a:effectLst>
            <a:outerShdw blurRad="38100" dist="101600" dir="2700000" sx="85000" sy="85000" algn="tl" rotWithShape="0">
              <a:schemeClr val="bg1">
                <a:alpha val="49000"/>
              </a:schemeClr>
            </a:outerShdw>
          </a:effectLst>
        </p:grpSpPr>
        <p:sp>
          <p:nvSpPr>
            <p:cNvPr id="232" name="Dodecagon 23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Dodecagon 23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Dodecagon 23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Dodecagon 23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Dodecagon 23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Dodecagon 23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Dodecagon 23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Dodecagon 23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Dodecagon 23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Dodecagon 24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Dodecagon 24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Dodecagon 24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Dodecagon 24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Dodecagon 24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Dodecagon 24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Dodecagon 24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Dodecagon 24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Oval 25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Oval 25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Oval 25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Oval 25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Oval 25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Oval 25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Oval 25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Oval 25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Oval 26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Oval 26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Oval 26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Group 275"/>
          <p:cNvGrpSpPr>
            <a:grpSpLocks noChangeAspect="1"/>
          </p:cNvGrpSpPr>
          <p:nvPr/>
        </p:nvGrpSpPr>
        <p:grpSpPr>
          <a:xfrm>
            <a:off x="4121460" y="1834787"/>
            <a:ext cx="910232" cy="908413"/>
            <a:chOff x="1573527" y="457200"/>
            <a:chExt cx="1093473" cy="1091294"/>
          </a:xfrm>
          <a:solidFill>
            <a:srgbClr val="8EAC52"/>
          </a:solidFill>
          <a:effectLst>
            <a:outerShdw blurRad="38100" dist="101600" dir="2700000" sx="85000" sy="85000" algn="tl" rotWithShape="0">
              <a:schemeClr val="bg1">
                <a:alpha val="49000"/>
              </a:schemeClr>
            </a:outerShdw>
          </a:effectLst>
        </p:grpSpPr>
        <p:sp>
          <p:nvSpPr>
            <p:cNvPr id="277" name="Dodecagon 27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Dodecagon 27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Dodecagon 27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Dodecagon 27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Dodecagon 28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Dodecagon 28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Dodecagon 28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Dodecagon 28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Dodecagon 28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Dodecagon 28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Dodecagon 28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Dodecagon 28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Dodecagon 28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Dodecagon 28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Dodecagon 29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Dodecagon 29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Dodecagon 29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Dodecagon 29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Oval 29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Oval 29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Oval 29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Oval 29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Oval 29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Oval 29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Oval 30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Oval 30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Oval 30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Oval 30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Oval 30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Oval 30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Oval 30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Oval 30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Oval 30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Oval 31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Oval 31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31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Oval 31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Oval 31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Oval 31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Oval 31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Oval 31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Oval 31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726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408"/>
    </mc:Choice>
    <mc:Fallback xmlns="">
      <p:transition advTm="1040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CDC HCV Testing Recommendations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9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32"/>
    </mc:Choice>
    <mc:Fallback xmlns="">
      <p:transition advTm="503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1998 – CDC Risk-Based HCV Screening Recommendations</a:t>
            </a:r>
            <a:endParaRPr 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CDC and Prevention.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533400" y="1981200"/>
            <a:ext cx="8534400" cy="2181236"/>
          </a:xfrm>
        </p:spPr>
        <p:txBody>
          <a:bodyPr>
            <a:normAutofit/>
          </a:bodyPr>
          <a:lstStyle/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Persons </a:t>
            </a:r>
            <a:r>
              <a:rPr lang="en-US" sz="2000" dirty="0">
                <a:solidFill>
                  <a:schemeClr val="tx1"/>
                </a:solidFill>
              </a:rPr>
              <a:t>who ever injected illegal </a:t>
            </a:r>
            <a:r>
              <a:rPr lang="en-US" sz="2000" dirty="0" smtClean="0">
                <a:solidFill>
                  <a:schemeClr val="tx1"/>
                </a:solidFill>
              </a:rPr>
              <a:t>drugs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Persons </a:t>
            </a:r>
            <a:r>
              <a:rPr lang="en-US" sz="2000" dirty="0">
                <a:solidFill>
                  <a:schemeClr val="tx1"/>
                </a:solidFill>
              </a:rPr>
              <a:t>with selected medical conditions, </a:t>
            </a:r>
            <a:r>
              <a:rPr lang="en-US" sz="2000" dirty="0" smtClean="0">
                <a:solidFill>
                  <a:schemeClr val="tx1"/>
                </a:solidFill>
              </a:rPr>
              <a:t>including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- receipt of clotting </a:t>
            </a:r>
            <a:r>
              <a:rPr lang="en-US" sz="2000" dirty="0">
                <a:solidFill>
                  <a:schemeClr val="tx1"/>
                </a:solidFill>
              </a:rPr>
              <a:t>factor concentrates produced before 1987;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- </a:t>
            </a:r>
            <a:r>
              <a:rPr lang="en-US" sz="2000" dirty="0" smtClean="0">
                <a:solidFill>
                  <a:schemeClr val="tx1"/>
                </a:solidFill>
              </a:rPr>
              <a:t>ever </a:t>
            </a:r>
            <a:r>
              <a:rPr lang="en-US" sz="2000" dirty="0">
                <a:solidFill>
                  <a:schemeClr val="tx1"/>
                </a:solidFill>
              </a:rPr>
              <a:t>on chronic (long-term) hemodialysis; and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- </a:t>
            </a:r>
            <a:r>
              <a:rPr lang="en-US" sz="2000" dirty="0" smtClean="0">
                <a:solidFill>
                  <a:schemeClr val="tx1"/>
                </a:solidFill>
              </a:rPr>
              <a:t>persistently </a:t>
            </a:r>
            <a:r>
              <a:rPr lang="en-US" sz="2000" dirty="0">
                <a:solidFill>
                  <a:schemeClr val="tx1"/>
                </a:solidFill>
              </a:rPr>
              <a:t>abnormal alanine aminotransferase </a:t>
            </a:r>
            <a:r>
              <a:rPr lang="en-US" sz="2000" dirty="0" smtClean="0">
                <a:solidFill>
                  <a:schemeClr val="tx1"/>
                </a:solidFill>
              </a:rPr>
              <a:t>levels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Prior </a:t>
            </a:r>
            <a:r>
              <a:rPr lang="en-US" sz="2000" dirty="0">
                <a:solidFill>
                  <a:schemeClr val="tx1"/>
                </a:solidFill>
              </a:rPr>
              <a:t>recipients of transfusions or organ transplants (before July </a:t>
            </a:r>
            <a:r>
              <a:rPr lang="en-US" sz="2000" dirty="0" smtClean="0">
                <a:solidFill>
                  <a:schemeClr val="tx1"/>
                </a:solidFill>
              </a:rPr>
              <a:t>1992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ts val="2200"/>
              </a:lnSpc>
              <a:spcBef>
                <a:spcPts val="1200"/>
              </a:spcBef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447800"/>
            <a:ext cx="9171433" cy="505968"/>
          </a:xfrm>
          <a:prstGeom prst="rect">
            <a:avLst/>
          </a:prstGeom>
          <a:solidFill>
            <a:schemeClr val="accent5">
              <a:lumMod val="40000"/>
              <a:lumOff val="60000"/>
              <a:alpha val="71000"/>
            </a:schemeClr>
          </a:solidFill>
          <a:ln>
            <a:noFill/>
          </a:ln>
        </p:spPr>
        <p:txBody>
          <a:bodyPr tIns="0" anchor="ctr">
            <a:noAutofit/>
          </a:bodyPr>
          <a:lstStyle/>
          <a:p>
            <a:pPr marL="256032" lvl="0" eaLnBrk="1" fontAlgn="auto" hangingPunct="1">
              <a:lnSpc>
                <a:spcPts val="3200"/>
              </a:lnSpc>
              <a:spcAft>
                <a:spcPts val="0"/>
              </a:spcAft>
              <a:buClr>
                <a:schemeClr val="bg2"/>
              </a:buClr>
              <a:buSzPct val="125000"/>
              <a:buFont typeface="Wingdings" charset="2"/>
              <a:buChar char="§"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</a:t>
            </a:r>
            <a:r>
              <a:rPr lang="en-US" sz="2000" b="1" dirty="0" smtClean="0">
                <a:latin typeface="Arial"/>
                <a:cs typeface="Arial"/>
              </a:rPr>
              <a:t>HCV screening based </a:t>
            </a:r>
            <a:r>
              <a:rPr lang="en-US" sz="2000" b="1" dirty="0">
                <a:latin typeface="Arial"/>
                <a:cs typeface="Arial"/>
              </a:rPr>
              <a:t>on risk for infection</a:t>
            </a:r>
            <a:r>
              <a:rPr lang="en-US" sz="2000" b="1" dirty="0" smtClean="0">
                <a:latin typeface="Arial"/>
                <a:cs typeface="Arial"/>
              </a:rPr>
              <a:t>: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33400" y="4876800"/>
            <a:ext cx="8515350" cy="128016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2800"/>
              </a:lnSpc>
              <a:spcBef>
                <a:spcPts val="800"/>
              </a:spcBef>
              <a:buFont typeface="Arial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ts val="2200"/>
              </a:lnSpc>
              <a:spcBef>
                <a:spcPts val="1200"/>
              </a:spcBef>
              <a:buFont typeface="Arial"/>
              <a:buChar char="•"/>
            </a:pPr>
            <a:r>
              <a:rPr lang="en-US" sz="2000" dirty="0" smtClean="0"/>
              <a:t>Healthcare, emergency medical, and public safety workers after needle sticks, sharps, or mucosal exposures to HCV-positive blood</a:t>
            </a:r>
            <a:endParaRPr lang="en-US" sz="2000" dirty="0"/>
          </a:p>
          <a:p>
            <a:pPr fontAlgn="ctr">
              <a:lnSpc>
                <a:spcPts val="2200"/>
              </a:lnSpc>
              <a:spcBef>
                <a:spcPts val="1200"/>
              </a:spcBef>
            </a:pPr>
            <a:r>
              <a:rPr lang="en-US" sz="2000" dirty="0" smtClean="0"/>
              <a:t>Children born to HCV-positive women</a:t>
            </a:r>
          </a:p>
          <a:p>
            <a:pPr marL="457200" indent="-182880">
              <a:lnSpc>
                <a:spcPts val="2200"/>
              </a:lnSpc>
              <a:spcBef>
                <a:spcPts val="1200"/>
              </a:spcBef>
              <a:buFont typeface="Arial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>
              <a:lnSpc>
                <a:spcPts val="2200"/>
              </a:lnSpc>
              <a:spcBef>
                <a:spcPts val="1200"/>
              </a:spcBef>
            </a:pP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4267200"/>
            <a:ext cx="9171433" cy="505968"/>
          </a:xfrm>
          <a:prstGeom prst="rect">
            <a:avLst/>
          </a:prstGeom>
          <a:solidFill>
            <a:schemeClr val="accent5">
              <a:lumMod val="40000"/>
              <a:lumOff val="60000"/>
              <a:alpha val="71000"/>
            </a:schemeClr>
          </a:solidFill>
          <a:ln>
            <a:noFill/>
          </a:ln>
        </p:spPr>
        <p:txBody>
          <a:bodyPr tIns="0" anchor="ctr">
            <a:noAutofit/>
          </a:bodyPr>
          <a:lstStyle/>
          <a:p>
            <a:pPr marL="256032" lvl="0" eaLnBrk="1" fontAlgn="auto" hangingPunct="1">
              <a:lnSpc>
                <a:spcPts val="3200"/>
              </a:lnSpc>
              <a:spcAft>
                <a:spcPts val="0"/>
              </a:spcAft>
              <a:buClr>
                <a:schemeClr val="bg2"/>
              </a:buClr>
              <a:buSzPct val="125000"/>
              <a:buFont typeface="Wingdings" charset="2"/>
              <a:buChar char="§"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</a:t>
            </a:r>
            <a:r>
              <a:rPr lang="en-US" sz="2000" b="1" dirty="0" smtClean="0">
                <a:latin typeface="Arial"/>
                <a:cs typeface="Arial"/>
              </a:rPr>
              <a:t>HCV screening based </a:t>
            </a:r>
            <a:r>
              <a:rPr lang="en-US" sz="2000" b="1" dirty="0">
                <a:latin typeface="Arial"/>
                <a:cs typeface="Arial"/>
              </a:rPr>
              <a:t>on </a:t>
            </a:r>
            <a:r>
              <a:rPr lang="en-US" sz="2000" b="1" dirty="0" smtClean="0">
                <a:latin typeface="Arial"/>
                <a:cs typeface="Arial"/>
              </a:rPr>
              <a:t>recognized exposure: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761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7059"/>
    </mc:Choice>
    <mc:Fallback xmlns="">
      <p:transition advTm="8705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CDC and Prevention.  MMWR. 2012:RR61:1-32.</a:t>
            </a:r>
            <a:endParaRPr lang="en-US" dirty="0"/>
          </a:p>
        </p:txBody>
      </p:sp>
      <p:pic>
        <p:nvPicPr>
          <p:cNvPr id="6" name="Picture 5" descr="  HCV_Birth_Cohort_Screen_MMWR_201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100" y="228600"/>
            <a:ext cx="4495800" cy="5818089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  <a:reflection stA="40000" endPos="15000" dist="127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2159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4000"/>
    </mc:Choice>
    <mc:Fallback xmlns="">
      <p:transition advTm="34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2012 CDC Birth Cohort HCV Testing Recommendations</a:t>
            </a:r>
            <a:endParaRPr lang="en-US" sz="26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3000"/>
              </a:lnSpc>
              <a:spcBef>
                <a:spcPts val="1400"/>
              </a:spcBef>
              <a:buNone/>
            </a:pPr>
            <a:r>
              <a:rPr lang="en-US" sz="2000" b="1" u="sng" dirty="0" smtClean="0"/>
              <a:t>In addition to testing adults of all ages at risk for </a:t>
            </a:r>
            <a:r>
              <a:rPr lang="en-US" sz="2000" b="1" u="sng" dirty="0"/>
              <a:t>h</a:t>
            </a:r>
            <a:r>
              <a:rPr lang="en-US" sz="2000" b="1" u="sng" dirty="0" smtClean="0"/>
              <a:t>epatitis C virus</a:t>
            </a:r>
            <a:r>
              <a:rPr lang="en-US" sz="2000" b="1" dirty="0" smtClean="0"/>
              <a:t>:</a:t>
            </a:r>
          </a:p>
          <a:p>
            <a:pPr>
              <a:lnSpc>
                <a:spcPts val="3000"/>
              </a:lnSpc>
              <a:spcBef>
                <a:spcPts val="1400"/>
              </a:spcBef>
              <a:buFont typeface="Wingdings" charset="2"/>
              <a:buChar char="§"/>
            </a:pPr>
            <a:r>
              <a:rPr lang="en-US" sz="2000" dirty="0" smtClean="0"/>
              <a:t>Adults </a:t>
            </a:r>
            <a:r>
              <a:rPr lang="en-US" sz="2000" dirty="0"/>
              <a:t>born during </a:t>
            </a:r>
            <a:r>
              <a:rPr lang="en-US" sz="2000" b="1" dirty="0">
                <a:solidFill>
                  <a:schemeClr val="bg2"/>
                </a:solidFill>
              </a:rPr>
              <a:t>1945 to 1965 </a:t>
            </a:r>
            <a:r>
              <a:rPr lang="en-US" sz="2000" dirty="0"/>
              <a:t>should receive 1-time testing for HCV without prior ascertainment of HCV risk. </a:t>
            </a:r>
            <a:endParaRPr lang="en-US" sz="2000" dirty="0" smtClean="0"/>
          </a:p>
          <a:p>
            <a:pPr>
              <a:lnSpc>
                <a:spcPts val="3000"/>
              </a:lnSpc>
              <a:spcBef>
                <a:spcPts val="1400"/>
              </a:spcBef>
              <a:buFont typeface="Wingdings" charset="2"/>
              <a:buChar char="§"/>
            </a:pPr>
            <a:r>
              <a:rPr lang="en-US" sz="2000" dirty="0"/>
              <a:t>All persons identified with HCV infection should receive:</a:t>
            </a:r>
            <a:br>
              <a:rPr lang="en-US" sz="2000" dirty="0"/>
            </a:br>
            <a:r>
              <a:rPr lang="en-US" sz="2000" dirty="0"/>
              <a:t>- A brief alcohol screening and intervention as clinically indicated,</a:t>
            </a:r>
            <a:br>
              <a:rPr lang="en-US" sz="2000" dirty="0"/>
            </a:br>
            <a:r>
              <a:rPr lang="en-US" sz="2000" dirty="0"/>
              <a:t>- Referral to appropriate care and treatment services for HCV infection,</a:t>
            </a:r>
            <a:br>
              <a:rPr lang="en-US" sz="2000" dirty="0"/>
            </a:br>
            <a:r>
              <a:rPr lang="en-US" sz="2000" dirty="0"/>
              <a:t>- Post-test counseling</a:t>
            </a:r>
            <a:endParaRPr lang="en-US" sz="2000" b="1" i="1" dirty="0"/>
          </a:p>
          <a:p>
            <a:pPr marL="0" indent="0">
              <a:lnSpc>
                <a:spcPts val="3000"/>
              </a:lnSpc>
              <a:spcBef>
                <a:spcPts val="1400"/>
              </a:spcBef>
              <a:buNone/>
            </a:pPr>
            <a:endParaRPr lang="en-US" sz="2000" b="1" i="1" dirty="0" smtClean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Source: CDC and Prevention.  MMWR. 2012:RR61:1-32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27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081"/>
    </mc:Choice>
    <mc:Fallback xmlns="">
      <p:transition advTm="5608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6934200" y="3695700"/>
            <a:ext cx="1955800" cy="1066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Hepatitis C Testing Methods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6934200" y="2171700"/>
            <a:ext cx="1962150" cy="1066800"/>
            <a:chOff x="7010400" y="1905000"/>
            <a:chExt cx="1962150" cy="1066800"/>
          </a:xfrm>
        </p:grpSpPr>
        <p:sp>
          <p:nvSpPr>
            <p:cNvPr id="38" name="Rounded Rectangle 37"/>
            <p:cNvSpPr/>
            <p:nvPr/>
          </p:nvSpPr>
          <p:spPr>
            <a:xfrm>
              <a:off x="7010400" y="1905000"/>
              <a:ext cx="1955800" cy="10668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27"/>
            <p:cNvSpPr>
              <a:spLocks noChangeArrowheads="1"/>
            </p:cNvSpPr>
            <p:nvPr/>
          </p:nvSpPr>
          <p:spPr bwMode="auto">
            <a:xfrm rot="10800000">
              <a:off x="7639050" y="2057400"/>
              <a:ext cx="685800" cy="838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400" b="1" baseline="0" dirty="0">
                  <a:solidFill>
                    <a:srgbClr val="B93679"/>
                  </a:solidFill>
                  <a:latin typeface="Arial" pitchFamily="-108" charset="0"/>
                </a:rPr>
                <a:t>Y</a:t>
              </a:r>
            </a:p>
          </p:txBody>
        </p:sp>
        <p:sp>
          <p:nvSpPr>
            <p:cNvPr id="6" name="Rectangle 16"/>
            <p:cNvSpPr>
              <a:spLocks noChangeArrowheads="1"/>
            </p:cNvSpPr>
            <p:nvPr/>
          </p:nvSpPr>
          <p:spPr bwMode="auto">
            <a:xfrm rot="10800000">
              <a:off x="7053695" y="2057400"/>
              <a:ext cx="623455" cy="838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400" b="1" baseline="0" dirty="0">
                  <a:solidFill>
                    <a:schemeClr val="accent5"/>
                  </a:solidFill>
                  <a:latin typeface="Arial" pitchFamily="-108" charset="0"/>
                </a:rPr>
                <a:t>Y</a:t>
              </a:r>
            </a:p>
          </p:txBody>
        </p:sp>
        <p:sp>
          <p:nvSpPr>
            <p:cNvPr id="7" name="Rectangle 27"/>
            <p:cNvSpPr>
              <a:spLocks noChangeArrowheads="1"/>
            </p:cNvSpPr>
            <p:nvPr/>
          </p:nvSpPr>
          <p:spPr bwMode="auto">
            <a:xfrm rot="10800000">
              <a:off x="8286750" y="2057400"/>
              <a:ext cx="685800" cy="838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400" b="1" baseline="0" dirty="0">
                  <a:solidFill>
                    <a:schemeClr val="accent2"/>
                  </a:solidFill>
                  <a:latin typeface="Arial" pitchFamily="-108" charset="0"/>
                </a:rPr>
                <a:t>Y</a:t>
              </a:r>
            </a:p>
          </p:txBody>
        </p:sp>
      </p:grpSp>
      <p:sp>
        <p:nvSpPr>
          <p:cNvPr id="31" name="Content Placeholder 1"/>
          <p:cNvSpPr txBox="1">
            <a:spLocks/>
          </p:cNvSpPr>
          <p:nvPr/>
        </p:nvSpPr>
        <p:spPr>
          <a:xfrm>
            <a:off x="304800" y="2009764"/>
            <a:ext cx="7086600" cy="34004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  <a:spcBef>
                <a:spcPts val="3600"/>
              </a:spcBef>
            </a:pPr>
            <a:r>
              <a:rPr lang="en-US" sz="2000" b="1" dirty="0" smtClean="0"/>
              <a:t>Screening: Hepatitis C Antibody Testing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- Highly sensitive and specific</a:t>
            </a:r>
            <a:br>
              <a:rPr lang="en-US" sz="2000" dirty="0" smtClean="0"/>
            </a:br>
            <a:r>
              <a:rPr lang="en-US" sz="2000" dirty="0" smtClean="0"/>
              <a:t>- Reactive test indicates current or resolved infection</a:t>
            </a:r>
          </a:p>
          <a:p>
            <a:pPr>
              <a:lnSpc>
                <a:spcPts val="2800"/>
              </a:lnSpc>
              <a:spcBef>
                <a:spcPts val="3600"/>
              </a:spcBef>
            </a:pPr>
            <a:r>
              <a:rPr lang="en-US" sz="2000" b="1" dirty="0" smtClean="0"/>
              <a:t>Supplemental: Nucleic Acid Testing</a:t>
            </a:r>
            <a:br>
              <a:rPr lang="en-US" sz="2000" b="1" dirty="0" smtClean="0"/>
            </a:br>
            <a:r>
              <a:rPr lang="en-US" sz="2000" dirty="0" smtClean="0"/>
              <a:t>- </a:t>
            </a:r>
            <a:r>
              <a:rPr lang="en-US" sz="2000" dirty="0"/>
              <a:t>Quantitative </a:t>
            </a:r>
            <a:r>
              <a:rPr lang="en-US" sz="2000" dirty="0" smtClean="0"/>
              <a:t>and qualitative HCV RNA tests used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- Positive test indicates active infection</a:t>
            </a:r>
            <a:endParaRPr lang="en-US" sz="2000" dirty="0"/>
          </a:p>
        </p:txBody>
      </p:sp>
      <p:pic>
        <p:nvPicPr>
          <p:cNvPr id="34" name="Picture 33" descr="2a2. HIV_RNA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5938" r="36979"/>
          <a:stretch/>
        </p:blipFill>
        <p:spPr>
          <a:xfrm>
            <a:off x="7632700" y="3727450"/>
            <a:ext cx="419100" cy="1015512"/>
          </a:xfrm>
          <a:prstGeom prst="rect">
            <a:avLst/>
          </a:prstGeom>
        </p:spPr>
      </p:pic>
      <p:pic>
        <p:nvPicPr>
          <p:cNvPr id="36" name="Picture 35" descr="2a2. HIV_RNA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5938" r="36979"/>
          <a:stretch/>
        </p:blipFill>
        <p:spPr>
          <a:xfrm>
            <a:off x="8267700" y="3727450"/>
            <a:ext cx="419100" cy="1015512"/>
          </a:xfrm>
          <a:prstGeom prst="rect">
            <a:avLst/>
          </a:prstGeom>
        </p:spPr>
      </p:pic>
      <p:pic>
        <p:nvPicPr>
          <p:cNvPr id="37" name="Picture 36" descr="2a2. HIV_RNA.pn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5938" r="36979"/>
          <a:stretch/>
        </p:blipFill>
        <p:spPr>
          <a:xfrm>
            <a:off x="7010400" y="3727450"/>
            <a:ext cx="419100" cy="101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5000"/>
    </mc:Choice>
    <mc:Fallback xmlns="">
      <p:transition advTm="5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Rationale for Birth Cohort HCV </a:t>
            </a:r>
            <a:r>
              <a:rPr lang="en-US" sz="2400" dirty="0"/>
              <a:t>Testing </a:t>
            </a:r>
            <a:r>
              <a:rPr lang="en-US" sz="2400" dirty="0" smtClean="0"/>
              <a:t>Recommendations 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069"/>
    </mc:Choice>
    <mc:Fallback xmlns="">
      <p:transition advTm="706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39009</TotalTime>
  <Words>1987</Words>
  <Application>Microsoft Macintosh PowerPoint</Application>
  <PresentationFormat>On-screen Show (4:3)</PresentationFormat>
  <Paragraphs>338</Paragraphs>
  <Slides>31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AETC_Master_Template_061510</vt:lpstr>
      <vt:lpstr>Hepatitis C Testing Recommendations</vt:lpstr>
      <vt:lpstr>Disclosure Information</vt:lpstr>
      <vt:lpstr>PowerPoint Presentation</vt:lpstr>
      <vt:lpstr>CDC HCV Testing Recommendations</vt:lpstr>
      <vt:lpstr>1998 – CDC Risk-Based HCV Screening Recommendations</vt:lpstr>
      <vt:lpstr>PowerPoint Presentation</vt:lpstr>
      <vt:lpstr>2012 CDC Birth Cohort HCV Testing Recommendations</vt:lpstr>
      <vt:lpstr>Hepatitis C Testing Methods</vt:lpstr>
      <vt:lpstr>Rationale for Birth Cohort HCV Testing Recommendations </vt:lpstr>
      <vt:lpstr>1968 World Health Organization Guidelines Criteria for New Screening Programs</vt:lpstr>
      <vt:lpstr>Estimated Prevalence of Chronic Active Hepatitis C in U.S.</vt:lpstr>
      <vt:lpstr>Age-Adjusted Mortality Rates from HBV, HCV, &amp; HIV  United States, 1999-2007 </vt:lpstr>
      <vt:lpstr>Forecasted 2010-2060 Annual HCV-Related Deaths in the United States  Persons with Chronic Hepatitis C and no Cirrhosis in 2005</vt:lpstr>
      <vt:lpstr>Forecasted 2010-2060 Annual HCV-Related Deaths in the United States  Persons with Chronic Hepatitis C and no Cirrhosis in 2005</vt:lpstr>
      <vt:lpstr>Forecasted 2010-2060 Annual HCV-Related Deaths in the United States  Persons with Chronic Hepatitis C and no Cirrhosis in 2005</vt:lpstr>
      <vt:lpstr>NHANES Survey, United States, 2001-2008 Awareness of HCV Infection Status</vt:lpstr>
      <vt:lpstr>Burden of disease related to HCV</vt:lpstr>
      <vt:lpstr>Therapy for Hepatitis C: Historical Milestones</vt:lpstr>
      <vt:lpstr>Therapy for Hepatitis C Projected SVR Rates with Multiple DAAs</vt:lpstr>
      <vt:lpstr>NHANES Survey: United States, 1988-1994 and 1999-2002 Prevalence of HCV Antibody, by Year of Birth</vt:lpstr>
      <vt:lpstr>NHANES Survey: United States, 1988-1994 and 1999-2002 Prevalence of HCV Antibody, by Year of Birth</vt:lpstr>
      <vt:lpstr>Rationale for One-Time HCV Testing of  All Persons Born in United States during 1945 to 1965</vt:lpstr>
      <vt:lpstr>Goals and Projected Impact of Birth-Cohort Screening</vt:lpstr>
      <vt:lpstr>Goals for Birth Cohort Hepatitis C Testing in U.S.</vt:lpstr>
      <vt:lpstr>Goals for Birth Cohort Hepatitis C Testing in U.S.</vt:lpstr>
      <vt:lpstr>HCV Testing of Persons in 1945-1965 Birth Cohort  CDC Recommendations for Post Test Counseling</vt:lpstr>
      <vt:lpstr>HCV Testing of Persons Born 1945-1965 Projected Benefit of One Time Birth Cohort Testing</vt:lpstr>
      <vt:lpstr>HCV Testing of Persons Born 1945-1965 Projected Benefit of One Time Birth Cohort Testing</vt:lpstr>
      <vt:lpstr>HCV Testing of Persons Born 1945-1965 Cost Effectiveness Compared with other Screening Tests</vt:lpstr>
      <vt:lpstr>PowerPoint Presentation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Andrew Karpenko</cp:lastModifiedBy>
  <cp:revision>1548</cp:revision>
  <cp:lastPrinted>2011-04-18T21:48:04Z</cp:lastPrinted>
  <dcterms:created xsi:type="dcterms:W3CDTF">2010-11-28T05:36:22Z</dcterms:created>
  <dcterms:modified xsi:type="dcterms:W3CDTF">2014-10-27T18:47:19Z</dcterms:modified>
</cp:coreProperties>
</file>