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19" r:id="rId2"/>
    <p:sldId id="620" r:id="rId3"/>
    <p:sldId id="621" r:id="rId4"/>
    <p:sldId id="622" r:id="rId5"/>
    <p:sldId id="623" r:id="rId6"/>
    <p:sldId id="634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6789549033643502E-2"/>
          <c:w val="0.87636482939632498"/>
          <c:h val="0.7632815557146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681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681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681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A70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A70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Genotype 1</c:v>
                </c:pt>
                <c:pt idx="1">
                  <c:v>Genotype 2</c:v>
                </c:pt>
                <c:pt idx="2">
                  <c:v>Genotype 3</c:v>
                </c:pt>
                <c:pt idx="3">
                  <c:v>Genotype 2</c:v>
                </c:pt>
                <c:pt idx="4">
                  <c:v>Genotype 3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76.3</c:v>
                </c:pt>
                <c:pt idx="1">
                  <c:v>88.46</c:v>
                </c:pt>
                <c:pt idx="2">
                  <c:v>66.599999999999994</c:v>
                </c:pt>
                <c:pt idx="3">
                  <c:v>91.6</c:v>
                </c:pt>
                <c:pt idx="4">
                  <c:v>94.1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7894208"/>
        <c:axId val="387894768"/>
      </c:barChart>
      <c:catAx>
        <c:axId val="38789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78947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78947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15130040563111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78942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Sofosbuvir in HCV-</a:t>
            </a:r>
            <a:r>
              <a:rPr lang="en-US" sz="2800" dirty="0" smtClean="0">
                <a:solidFill>
                  <a:srgbClr val="001D48"/>
                </a:solidFill>
              </a:rPr>
              <a:t>HIV Coinfection &amp; HCV </a:t>
            </a:r>
            <a:r>
              <a:rPr lang="en-US" sz="2800" dirty="0" smtClean="0"/>
              <a:t>GT 1,2,3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PHOTON-1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Sulkowski</a:t>
            </a:r>
            <a:r>
              <a:rPr lang="en-US" sz="1400" dirty="0" smtClean="0">
                <a:latin typeface="Arial"/>
                <a:cs typeface="Arial"/>
              </a:rPr>
              <a:t> MS, et al.  JAMA. 2014;312:353-61.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3800" y="1828800"/>
            <a:ext cx="1597150" cy="344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HIV Coinfection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9834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 JAMA. 2014;312:353-61.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PHOTON-1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43660"/>
              </p:ext>
            </p:extLst>
          </p:nvPr>
        </p:nvGraphicFramePr>
        <p:xfrm>
          <a:off x="573088" y="1447800"/>
          <a:ext cx="8001000" cy="4876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001000"/>
              </a:tblGrid>
              <a:tr h="37367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PHOTON-1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03129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Open-label,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nonr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uncontrolled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using sofosbuvir + ribavirin in HCV-HIV coinfection and HCV GT 1, 2, or 3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34 treatment centers in United States and Puerto Rico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coinfection; HCV Genotype 1, 2, or 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(GT 1,2,3) or treatment experienced (GT 2,3)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On antiretroviral therapy with HIV RNA ≤ 50 copies/ml and CD4 ≥ 200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or not on antiretroviral therapy and CD4 ≥ 500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Compensated cirrhosis permitted (&lt;20% total patients)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223 HCV-HIV coinfected patients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On ARV Rx: GT1 (98%); GT 2/3 naive (90%); GT 2/3 experienced (95%)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Efficacy (SVR12), safety, and impact on HIV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01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 JAMA. 2014;312:353-61.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Ribavirin for HCV-HIV Coinfection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PHOTON-1 Trial: Participants</a:t>
            </a:r>
            <a:endParaRPr lang="en-US" sz="24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004824"/>
              </p:ext>
            </p:extLst>
          </p:nvPr>
        </p:nvGraphicFramePr>
        <p:xfrm>
          <a:off x="323850" y="1459140"/>
          <a:ext cx="8515353" cy="409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/>
                <a:gridCol w="1600200"/>
                <a:gridCol w="1447800"/>
                <a:gridCol w="2438403"/>
              </a:tblGrid>
              <a:tr h="4699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Treatment</a:t>
                      </a:r>
                      <a:r>
                        <a:rPr lang="en-US" sz="1600" baseline="0" dirty="0" smtClean="0"/>
                        <a:t> Naive</a:t>
                      </a:r>
                      <a:endParaRPr lang="en-US" sz="1600" dirty="0"/>
                    </a:p>
                  </a:txBody>
                  <a:tcPr marT="91440" marB="91440" anchor="ctr"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Treatment Experienced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 1</a:t>
                      </a:r>
                    </a:p>
                    <a:p>
                      <a:pPr algn="ctr"/>
                      <a:r>
                        <a:rPr lang="en-US" sz="1400" dirty="0" smtClean="0"/>
                        <a:t>(n=114)</a:t>
                      </a:r>
                      <a:endParaRPr lang="en-US" sz="1400" dirty="0"/>
                    </a:p>
                  </a:txBody>
                  <a:tcPr marT="91440" marB="91440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 2</a:t>
                      </a:r>
                      <a:r>
                        <a:rPr lang="en-US" sz="1600" baseline="0" dirty="0" smtClean="0"/>
                        <a:t> or </a:t>
                      </a:r>
                      <a:r>
                        <a:rPr lang="en-US" sz="1600" dirty="0" smtClean="0"/>
                        <a:t>3</a:t>
                      </a:r>
                    </a:p>
                    <a:p>
                      <a:pPr algn="ctr"/>
                      <a:r>
                        <a:rPr lang="en-US" sz="1400" dirty="0" smtClean="0"/>
                        <a:t>(n=68)</a:t>
                      </a:r>
                      <a:endParaRPr lang="en-US" sz="1400" dirty="0"/>
                    </a:p>
                  </a:txBody>
                  <a:tcPr marT="91440" marB="91440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GT 2</a:t>
                      </a:r>
                      <a:r>
                        <a:rPr lang="en-US" sz="1600" baseline="0" smtClean="0"/>
                        <a:t> or </a:t>
                      </a:r>
                      <a:r>
                        <a:rPr lang="en-US" sz="1600" smtClean="0"/>
                        <a:t>3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(n=41)</a:t>
                      </a:r>
                      <a:endParaRPr lang="en-US" sz="1400" dirty="0"/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 (range)</a:t>
                      </a:r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 (25-70)</a:t>
                      </a:r>
                      <a:endParaRPr lang="en-US" sz="1600" dirty="0"/>
                    </a:p>
                  </a:txBody>
                  <a:tcPr marT="91440" marB="91440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 (24-71)</a:t>
                      </a:r>
                      <a:endParaRPr lang="en-US" sz="1600" dirty="0"/>
                    </a:p>
                  </a:txBody>
                  <a:tcPr marT="91440" marB="91440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 (34-68)</a:t>
                      </a:r>
                      <a:endParaRPr lang="en-US" sz="1600" dirty="0"/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Black, %</a:t>
                      </a:r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17%</a:t>
                      </a:r>
                      <a:endParaRPr lang="en-US" sz="1600" dirty="0"/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</a:t>
                      </a:r>
                      <a:r>
                        <a:rPr lang="en-US" sz="1600" baseline="0" dirty="0" smtClean="0"/>
                        <a:t> CC genotype, %</a:t>
                      </a:r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49%</a:t>
                      </a:r>
                      <a:endParaRPr lang="en-US" sz="1600" dirty="0"/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Cirrhosis, %</a:t>
                      </a:r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24%</a:t>
                      </a:r>
                      <a:endParaRPr lang="en-US" sz="1600" dirty="0"/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 ART</a:t>
                      </a:r>
                      <a:r>
                        <a:rPr lang="en-US" sz="1600" baseline="30000" dirty="0" smtClean="0"/>
                        <a:t>§</a:t>
                      </a:r>
                      <a:r>
                        <a:rPr lang="en-US" sz="1600" dirty="0" smtClean="0"/>
                        <a:t>, %</a:t>
                      </a:r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CD4 count, 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median</a:t>
                      </a:r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581</a:t>
                      </a:r>
                      <a:endParaRPr lang="en-US" sz="1600" dirty="0"/>
                    </a:p>
                  </a:txBody>
                  <a:tcPr marT="91440" marB="91440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562</a:t>
                      </a:r>
                      <a:endParaRPr lang="en-US" sz="1600" dirty="0"/>
                    </a:p>
                  </a:txBody>
                  <a:tcPr marT="91440" marB="91440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579</a:t>
                      </a:r>
                      <a:endParaRPr lang="en-US" sz="1600" dirty="0"/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730015"/>
            <a:ext cx="9144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74320"/>
            <a:r>
              <a:rPr lang="en-US" sz="1600" baseline="30000" dirty="0" smtClean="0">
                <a:latin typeface="Arial"/>
                <a:cs typeface="Arial"/>
              </a:rPr>
              <a:t>§</a:t>
            </a:r>
            <a:r>
              <a:rPr lang="en-US" sz="1600" dirty="0" smtClean="0">
                <a:latin typeface="Arial"/>
                <a:cs typeface="Arial"/>
              </a:rPr>
              <a:t>Tenofovir-emtricitabine plus [efavirenz, r-atazanavir, r-darunavir, raltegravir, rilpivirine, or other]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788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 JAMA. 2014;312:353-61.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HCV-HIV Coinfection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PHOTON-1 Trial: Treatment Arms</a:t>
            </a:r>
            <a:endParaRPr lang="en-US" sz="2400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810503" y="2209800"/>
            <a:ext cx="4499166" cy="640067"/>
          </a:xfrm>
          <a:prstGeom prst="rect">
            <a:avLst/>
          </a:prstGeom>
          <a:solidFill>
            <a:srgbClr val="CEE496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(n = 114)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74325" y="3576996"/>
            <a:ext cx="22494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10503" y="3251696"/>
            <a:ext cx="2249614" cy="640067"/>
          </a:xfrm>
          <a:prstGeom prst="rect">
            <a:avLst/>
          </a:prstGeom>
          <a:solidFill>
            <a:srgbClr val="CEE496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68)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750" y="2209800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1 </a:t>
            </a:r>
            <a:r>
              <a:rPr lang="en-US" sz="1600" b="1" dirty="0" smtClean="0">
                <a:latin typeface="Arial"/>
                <a:cs typeface="Arial"/>
              </a:rPr>
              <a:t/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Naïve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10503" y="4304556"/>
            <a:ext cx="4499166" cy="6400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(n = 41)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7750" y="3251696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2,3 </a:t>
            </a:r>
            <a:r>
              <a:rPr lang="en-US" sz="1600" b="1" dirty="0" smtClean="0">
                <a:latin typeface="Arial"/>
                <a:cs typeface="Arial"/>
              </a:rPr>
              <a:t/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Naïve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7750" y="4304556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2,3 </a:t>
            </a:r>
            <a:r>
              <a:rPr lang="en-US" sz="1600" b="1" dirty="0" smtClean="0">
                <a:latin typeface="Arial"/>
                <a:cs typeface="Arial"/>
              </a:rPr>
              <a:t>Experienced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5410199"/>
            <a:ext cx="9180577" cy="8229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314760" y="4624684"/>
            <a:ext cx="22494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314760" y="2520252"/>
            <a:ext cx="22494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26" name="Rectangle 25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55850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026564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6308586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2647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7208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405411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5884343" y="337403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15300" y="442172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115300" y="2317294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318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PHOTON-1 </a:t>
            </a:r>
            <a:r>
              <a:rPr lang="en-US" sz="2400" dirty="0" smtClean="0"/>
              <a:t>Trial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PHOTON-1: SVR 12 with Sofosbuvir + RBV x 12-24 weeks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 JAMA. 2014;312:353-61.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820656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5715000" y="5578920"/>
            <a:ext cx="2703574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24-week Rx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4769" y="48201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87/114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9479" y="48201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48201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28/42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8037" y="48201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0680" y="48201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547742" y="5937240"/>
            <a:ext cx="4078221" cy="3810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 pitchFamily="22" charset="0"/>
              </a:rPr>
              <a:t>Treatment Naive</a:t>
            </a:r>
            <a:endParaRPr lang="en-US" sz="1400" dirty="0">
              <a:solidFill>
                <a:srgbClr val="FFFFFF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715000" y="5937240"/>
            <a:ext cx="2705036" cy="381000"/>
          </a:xfrm>
          <a:prstGeom prst="rect">
            <a:avLst/>
          </a:prstGeom>
          <a:solidFill>
            <a:srgbClr val="8A703B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pitchFamily="22" charset="0"/>
              </a:rPr>
              <a:t>Treatment Experienced </a:t>
            </a:r>
            <a:endParaRPr lang="en-US" sz="1400" dirty="0">
              <a:solidFill>
                <a:schemeClr val="bg1"/>
              </a:solidFill>
              <a:latin typeface="Arial" pitchFamily="22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547742" y="5578920"/>
            <a:ext cx="136855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24-week Rx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924764" y="5578920"/>
            <a:ext cx="2702116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Rx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80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 JAMA. 2014;312:353-61.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PHOTON-1 Trial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70217"/>
              </p:ext>
            </p:extLst>
          </p:nvPr>
        </p:nvGraphicFramePr>
        <p:xfrm>
          <a:off x="0" y="25908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 and Relevance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this open-label, nonrandomized, uncontrolled study, patients with HIV who were coinfected with HCV genotype 1, 2, or 3 who received the oral, interferon-free combination of sofosbuvir and ribavirin for 12 or 24 weeks had high rates of SVR12. Further studies of this oral regimen in diverse populations of coinfected patients are warranted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0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59706</TotalTime>
  <Words>418</Words>
  <Application>Microsoft Office PowerPoint</Application>
  <PresentationFormat>On-screen Show (4:3)</PresentationFormat>
  <Paragraphs>93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in HCV-HIV Coinfection &amp; HCV GT 1,2,3 PHOTON-1 Trial</vt:lpstr>
      <vt:lpstr>Sofosbuvir and Ribavirin for HCV-HIV Coinfection PHOTON-1 Trial: Study Features</vt:lpstr>
      <vt:lpstr>Sofosbuvir and Ribavirin for HCV-HIV Coinfection PHOTON-1 Trial: Participants</vt:lpstr>
      <vt:lpstr>Sofosbuvir and Ribavirin for HCV-HIV Coinfection PHOTON-1 Trial: Treatment Arms</vt:lpstr>
      <vt:lpstr>Sofosbuvir and Ribavirin for HCV-HIV Coinfection PHOTON-1 Trial: Results</vt:lpstr>
      <vt:lpstr>Sofosbuvir and Ribavirin for HCV-HIV Coinfection PHOTON-1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3116</cp:revision>
  <cp:lastPrinted>2011-04-18T21:48:04Z</cp:lastPrinted>
  <dcterms:created xsi:type="dcterms:W3CDTF">2010-11-28T05:36:22Z</dcterms:created>
  <dcterms:modified xsi:type="dcterms:W3CDTF">2014-10-21T17:24:31Z</dcterms:modified>
</cp:coreProperties>
</file>