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485" r:id="rId2"/>
    <p:sldId id="482" r:id="rId3"/>
    <p:sldId id="470" r:id="rId4"/>
    <p:sldId id="471" r:id="rId5"/>
    <p:sldId id="600" r:id="rId6"/>
    <p:sldId id="472" r:id="rId7"/>
    <p:sldId id="473" r:id="rId8"/>
    <p:sldId id="526" r:id="rId9"/>
    <p:sldId id="601" r:id="rId10"/>
    <p:sldId id="474" r:id="rId11"/>
    <p:sldId id="546" r:id="rId1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22F"/>
    <a:srgbClr val="668121"/>
    <a:srgbClr val="7F6839"/>
    <a:srgbClr val="C2D9E1"/>
    <a:srgbClr val="06293B"/>
    <a:srgbClr val="0B3F5A"/>
    <a:srgbClr val="234D74"/>
    <a:srgbClr val="112436"/>
    <a:srgbClr val="163149"/>
    <a:srgbClr val="57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1" autoAdjust="0"/>
    <p:restoredTop sz="94636" autoAdjust="0"/>
  </p:normalViewPr>
  <p:slideViewPr>
    <p:cSldViewPr showGuides="1">
      <p:cViewPr>
        <p:scale>
          <a:sx n="134" d="100"/>
          <a:sy n="134" d="100"/>
        </p:scale>
        <p:origin x="1020" y="-96"/>
      </p:cViewPr>
      <p:guideLst>
        <p:guide orient="horz" pos="2687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8F75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Week 4</c:v>
                </c:pt>
                <c:pt idx="1">
                  <c:v>Week 12 (End of Tx)</c:v>
                </c:pt>
                <c:pt idx="2">
                  <c:v>SVR12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99</c:v>
                </c:pt>
                <c:pt idx="1">
                  <c:v>100</c:v>
                </c:pt>
                <c:pt idx="2">
                  <c:v>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77284432"/>
        <c:axId val="377284992"/>
      </c:barChart>
      <c:catAx>
        <c:axId val="37728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7728499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772849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HCV RNA &lt; 25 IU/ml</a:t>
                </a:r>
                <a:endParaRPr lang="en-US" sz="14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31000291630213E-3"/>
              <c:y val="3.825195708365609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72844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404D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GT 2 </c:v>
                </c:pt>
                <c:pt idx="1">
                  <c:v>GT 3 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93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7287232"/>
        <c:axId val="377287792"/>
      </c:barChart>
      <c:catAx>
        <c:axId val="37728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3772877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728779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9654465709770704E-3"/>
              <c:y val="0.19697142023913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772872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8F75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Without cirrhosis</c:v>
                </c:pt>
                <c:pt idx="1">
                  <c:v>Cirrhosis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81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7290032"/>
        <c:axId val="377290592"/>
      </c:barChart>
      <c:catAx>
        <c:axId val="377290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3772905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729059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7.2980853858802099E-3"/>
              <c:y val="9.820598814037130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772900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66311849908"/>
          <c:y val="0.10011606008148401"/>
          <c:w val="0.87636482939632498"/>
          <c:h val="0.71727613778295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Cirrhosis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92</c:v>
                </c:pt>
                <c:pt idx="1">
                  <c:v>68</c:v>
                </c:pt>
              </c:numCache>
            </c:numRef>
          </c:val>
        </c:ser>
        <c:ser>
          <c:idx val="1"/>
          <c:order val="1"/>
          <c:tx>
            <c:v>With Cirrhosis</c:v>
          </c:tx>
          <c:spPr>
            <a:solidFill>
              <a:srgbClr val="8F7540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94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377293392"/>
        <c:axId val="377293952"/>
      </c:barChart>
      <c:catAx>
        <c:axId val="37729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7729395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772939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 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5.93953533586079E-4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729339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0583953047535701"/>
          <c:y val="1.44676387400988E-2"/>
          <c:w val="0.48181479051229698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9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9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Sofosbuvir</a:t>
            </a:r>
            <a:r>
              <a:rPr lang="en-US" sz="2800" dirty="0" smtClean="0"/>
              <a:t> in HCV Genotype 2, 3 </a:t>
            </a:r>
            <a:r>
              <a:rPr lang="en-US" sz="2000" dirty="0" smtClean="0"/>
              <a:t>(PEG not an Option)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smtClean="0"/>
              <a:t>POSITRON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EADC"/>
                </a:solidFill>
              </a:rPr>
              <a:t>Phase 3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25286"/>
            <a:ext cx="9144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001D48"/>
                </a:solidFill>
                <a:latin typeface="Arial"/>
                <a:cs typeface="Arial"/>
              </a:rPr>
              <a:t>*Note: Published </a:t>
            </a:r>
            <a:r>
              <a:rPr lang="en-US" sz="1600" dirty="0">
                <a:solidFill>
                  <a:srgbClr val="001D48"/>
                </a:solidFill>
                <a:latin typeface="Arial"/>
                <a:cs typeface="Arial"/>
              </a:rPr>
              <a:t>in tandem with </a:t>
            </a:r>
            <a:r>
              <a:rPr lang="en-US" sz="1600" b="1" dirty="0" smtClean="0">
                <a:solidFill>
                  <a:srgbClr val="001D48"/>
                </a:solidFill>
                <a:latin typeface="Arial"/>
                <a:cs typeface="Arial"/>
              </a:rPr>
              <a:t>FUSION</a:t>
            </a:r>
            <a:r>
              <a:rPr lang="en-US" sz="1600" dirty="0" smtClean="0">
                <a:solidFill>
                  <a:srgbClr val="001D48"/>
                </a:solidFill>
                <a:latin typeface="Arial"/>
                <a:cs typeface="Arial"/>
              </a:rPr>
              <a:t> Trial (GT 2,3 and prior failure with PEG)</a:t>
            </a:r>
            <a:endParaRPr lang="en-US" sz="1600" dirty="0">
              <a:solidFill>
                <a:srgbClr val="001D48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Interferon Intolerant, Unwilling, or Ineligible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Jacobson I, et al.  N </a:t>
            </a:r>
            <a:r>
              <a:rPr lang="en-US" sz="1400" dirty="0" err="1">
                <a:latin typeface="Arial"/>
                <a:cs typeface="Arial"/>
              </a:rPr>
              <a:t>Engl</a:t>
            </a:r>
            <a:r>
              <a:rPr lang="en-US" sz="1400" dirty="0">
                <a:latin typeface="Arial"/>
                <a:cs typeface="Arial"/>
              </a:rPr>
              <a:t> J Med.  2013;368:1867-77.</a:t>
            </a:r>
          </a:p>
        </p:txBody>
      </p:sp>
    </p:spTree>
    <p:extLst>
      <p:ext uri="{BB962C8B-B14F-4D97-AF65-F5344CB8AC3E}">
        <p14:creationId xmlns:p14="http://schemas.microsoft.com/office/powerpoint/2010/main" val="41060952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dirty="0"/>
              <a:t> 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</a:t>
            </a:r>
            <a:r>
              <a:rPr lang="en-US" dirty="0" smtClean="0">
                <a:latin typeface="Arial" pitchFamily="22" charset="0"/>
              </a:rPr>
              <a:t>77.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Sofosbuvir + Ribavirin for HCV GT 2,3 (PEG not an option)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/>
              <a:t>POSITRON Trial: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848892"/>
              </p:ext>
            </p:extLst>
          </p:nvPr>
        </p:nvGraphicFramePr>
        <p:xfrm>
          <a:off x="0" y="2590800"/>
          <a:ext cx="9144000" cy="2143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Conclusion*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In patients with HCV genotype 2 or 3 infection for whom treatment with peginterferon and ribavirin was not an option, 12 [or 16] weeks of treatment with sofosbuvir and ribavirin was effective. Efficacy was increased among patients with HCV genotype 2 infection and those without cirrhosis.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239434"/>
            <a:ext cx="914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001D48"/>
                </a:solidFill>
                <a:latin typeface="Arial"/>
                <a:cs typeface="Arial"/>
              </a:rPr>
              <a:t>*Note: This conclusion pertains to both the </a:t>
            </a:r>
            <a:r>
              <a:rPr lang="en-US" sz="1400" b="1" dirty="0" smtClean="0">
                <a:solidFill>
                  <a:srgbClr val="001D48"/>
                </a:solidFill>
                <a:latin typeface="Arial"/>
                <a:cs typeface="Arial"/>
              </a:rPr>
              <a:t>POSITRON</a:t>
            </a:r>
            <a:r>
              <a:rPr lang="en-US" sz="1400" dirty="0" smtClean="0">
                <a:solidFill>
                  <a:srgbClr val="001D48"/>
                </a:solidFill>
                <a:latin typeface="Arial"/>
                <a:cs typeface="Arial"/>
              </a:rPr>
              <a:t> and </a:t>
            </a:r>
            <a:r>
              <a:rPr lang="en-US" sz="1400" b="1" dirty="0" smtClean="0">
                <a:solidFill>
                  <a:srgbClr val="001D48"/>
                </a:solidFill>
                <a:latin typeface="Arial"/>
                <a:cs typeface="Arial"/>
              </a:rPr>
              <a:t>FUSION </a:t>
            </a:r>
            <a:r>
              <a:rPr lang="en-US" sz="1400" dirty="0" smtClean="0">
                <a:solidFill>
                  <a:srgbClr val="001D48"/>
                </a:solidFill>
                <a:latin typeface="Arial"/>
                <a:cs typeface="Arial"/>
              </a:rPr>
              <a:t>trials, which were published in tandem</a:t>
            </a:r>
            <a:endParaRPr lang="en-US" sz="1400" dirty="0">
              <a:solidFill>
                <a:srgbClr val="001D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/>
              <a:t>Jacobson I,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et al.  </a:t>
            </a:r>
            <a:r>
              <a:rPr lang="en-US" dirty="0" smtClean="0">
                <a:latin typeface="Arial" pitchFamily="22" charset="0"/>
              </a:rPr>
              <a:t>N </a:t>
            </a:r>
            <a:r>
              <a:rPr lang="en-US" dirty="0" err="1" smtClean="0">
                <a:latin typeface="Arial" pitchFamily="22" charset="0"/>
              </a:rPr>
              <a:t>Engl</a:t>
            </a:r>
            <a:r>
              <a:rPr lang="en-US" dirty="0" smtClean="0">
                <a:latin typeface="Arial" pitchFamily="22" charset="0"/>
              </a:rPr>
              <a:t> J Med.  2013;368:1867-77.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0EADC"/>
                </a:solidFill>
              </a:rPr>
              <a:t>Sofosbuvir + Ribavirin for HCV GT 2 or 3 (PEG not an option)</a:t>
            </a:r>
            <a:br>
              <a:rPr lang="en-US" sz="2400" dirty="0" smtClean="0">
                <a:solidFill>
                  <a:srgbClr val="F0EADC"/>
                </a:solidFill>
              </a:rPr>
            </a:br>
            <a:r>
              <a:rPr lang="en-US" sz="2400" dirty="0" smtClean="0"/>
              <a:t>POSITRON Trial: Design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79813"/>
              </p:ext>
            </p:extLst>
          </p:nvPr>
        </p:nvGraphicFramePr>
        <p:xfrm>
          <a:off x="533400" y="1447800"/>
          <a:ext cx="81153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POSITRON: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double-blind, placebo-controlled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 trial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ribavirin versus placebo in patients with HCV GT 2 or 3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63 sites in US, Canada, Australia, New Zealand, enrolled March-May 2012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Interferon intolerant with prior treatment, ineligible, or unwilling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278 HCV-monoinfected patients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Genotype: 2 (51%), 3 (49%)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IL28B Genotype: 55% non-CC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and Sex: 52 (range 21-75); 54% male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Race: 91% white; 5% black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Liver disease: 16% had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849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48799" y="3755101"/>
            <a:ext cx="810653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</a:rPr>
              <a:t>N =71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764348" y="3608796"/>
            <a:ext cx="3054096" cy="769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12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weeks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752600" y="2474792"/>
            <a:ext cx="3054096" cy="7690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 RBV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12 weeks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2618196"/>
            <a:ext cx="9295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</a:rPr>
              <a:t>N =207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91400" y="2631916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Ribavirin for </a:t>
            </a:r>
            <a:r>
              <a:rPr lang="en-US" sz="2400" dirty="0" smtClean="0">
                <a:solidFill>
                  <a:srgbClr val="F0EADC"/>
                </a:solidFill>
              </a:rPr>
              <a:t>HCV </a:t>
            </a:r>
            <a:r>
              <a:rPr lang="en-US" sz="2400" dirty="0">
                <a:solidFill>
                  <a:srgbClr val="F0EADC"/>
                </a:solidFill>
              </a:rPr>
              <a:t>GT 2 or 3 </a:t>
            </a:r>
            <a:r>
              <a:rPr lang="en-US" sz="2400" dirty="0" smtClean="0">
                <a:solidFill>
                  <a:srgbClr val="F0EADC"/>
                </a:solidFill>
              </a:rPr>
              <a:t>(PEG </a:t>
            </a:r>
            <a:r>
              <a:rPr lang="en-US" sz="2400" dirty="0">
                <a:solidFill>
                  <a:srgbClr val="F0EADC"/>
                </a:solidFill>
              </a:rPr>
              <a:t>not an option)</a:t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/>
              <a:t>POSITRON Trial: Design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20229" y="2859496"/>
            <a:ext cx="2602992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391400" y="3774916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820229" y="4002496"/>
            <a:ext cx="2602992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-12330" y="5007870"/>
            <a:ext cx="9180577" cy="8595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(in 2 divided doses):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113" y="1371600"/>
            <a:ext cx="9162291" cy="515104"/>
            <a:chOff x="-6113" y="1371600"/>
            <a:chExt cx="9162291" cy="515104"/>
          </a:xfrm>
        </p:grpSpPr>
        <p:grpSp>
          <p:nvGrpSpPr>
            <p:cNvPr id="26" name="Group 25"/>
            <p:cNvGrpSpPr/>
            <p:nvPr/>
          </p:nvGrpSpPr>
          <p:grpSpPr>
            <a:xfrm>
              <a:off x="-6113" y="1371600"/>
              <a:ext cx="9162291" cy="515104"/>
              <a:chOff x="-6113" y="1362488"/>
              <a:chExt cx="9162291" cy="51510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-6113" y="1447868"/>
                <a:ext cx="9162291" cy="4107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511808" y="1362488"/>
                <a:ext cx="545592" cy="515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0</a:t>
                </a:r>
                <a:endParaRPr lang="en-US" sz="1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V="1">
                <a:off x="-6113" y="1850184"/>
                <a:ext cx="9162291" cy="11472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783069" y="1770940"/>
                <a:ext cx="0" cy="8763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837504" y="1770940"/>
                <a:ext cx="0" cy="8189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4502564" y="1362488"/>
                <a:ext cx="545592" cy="515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12</a:t>
                </a:r>
                <a:endParaRPr lang="en-US" sz="1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V="1">
                <a:off x="4784586" y="1770940"/>
                <a:ext cx="0" cy="8189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7543800" y="1362488"/>
                <a:ext cx="545592" cy="515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24</a:t>
                </a:r>
                <a:endParaRPr lang="en-US" sz="1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319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Ribavirin for </a:t>
            </a:r>
            <a:r>
              <a:rPr lang="en-US" sz="2400" dirty="0" smtClean="0">
                <a:solidFill>
                  <a:srgbClr val="F0EADC"/>
                </a:solidFill>
              </a:rPr>
              <a:t>HCV </a:t>
            </a:r>
            <a:r>
              <a:rPr lang="en-US" sz="2400" dirty="0">
                <a:solidFill>
                  <a:srgbClr val="F0EADC"/>
                </a:solidFill>
              </a:rPr>
              <a:t>GT 2 or 3 </a:t>
            </a:r>
            <a:r>
              <a:rPr lang="en-US" sz="2400" dirty="0" smtClean="0">
                <a:solidFill>
                  <a:srgbClr val="F0EADC"/>
                </a:solidFill>
              </a:rPr>
              <a:t>(PEG </a:t>
            </a:r>
            <a:r>
              <a:rPr lang="en-US" sz="2400" dirty="0">
                <a:solidFill>
                  <a:srgbClr val="F0EADC"/>
                </a:solidFill>
              </a:rPr>
              <a:t>not an option)</a:t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/>
              <a:t>POSITRON Trial: </a:t>
            </a:r>
            <a:r>
              <a:rPr lang="en-US" sz="2400" dirty="0" smtClean="0"/>
              <a:t>Reasons for Interferon Ineligibility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517951"/>
              </p:ext>
            </p:extLst>
          </p:nvPr>
        </p:nvGraphicFramePr>
        <p:xfrm>
          <a:off x="609600" y="1905000"/>
          <a:ext cx="7924800" cy="30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460"/>
                <a:gridCol w="2435892"/>
                <a:gridCol w="2060448"/>
              </a:tblGrid>
              <a:tr h="805833"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Interferon Category</a:t>
                      </a:r>
                      <a:endParaRPr lang="en-US" dirty="0"/>
                    </a:p>
                  </a:txBody>
                  <a:tcPr marL="182880" anchor="ctr"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Sofosbuvir</a:t>
                      </a:r>
                      <a:r>
                        <a:rPr lang="en-US" dirty="0" smtClean="0"/>
                        <a:t> + RBV</a:t>
                      </a:r>
                      <a:endParaRPr lang="en-US" b="0" dirty="0" smtClean="0"/>
                    </a:p>
                    <a:p>
                      <a:pPr algn="ctr"/>
                      <a:r>
                        <a:rPr lang="en-US" sz="1600" b="0" dirty="0" smtClean="0"/>
                        <a:t>(n=207)</a:t>
                      </a:r>
                      <a:endParaRPr lang="en-US" sz="1600" dirty="0"/>
                    </a:p>
                  </a:txBody>
                  <a:tcPr anchor="ctr"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Placebo</a:t>
                      </a:r>
                      <a:endParaRPr lang="en-US" b="0" dirty="0" smtClean="0"/>
                    </a:p>
                    <a:p>
                      <a:pPr algn="ctr"/>
                      <a:r>
                        <a:rPr lang="en-US" sz="1600" b="0" dirty="0" smtClean="0"/>
                        <a:t>(n=71)</a:t>
                      </a:r>
                      <a:endParaRPr lang="en-US" sz="1600" dirty="0"/>
                    </a:p>
                  </a:txBody>
                  <a:tcPr anchor="ctr">
                    <a:solidFill>
                      <a:srgbClr val="0B3F5A"/>
                    </a:solidFill>
                  </a:tcPr>
                </a:tc>
              </a:tr>
              <a:tr h="758565">
                <a:tc>
                  <a:txBody>
                    <a:bodyPr/>
                    <a:lstStyle/>
                    <a:p>
                      <a:r>
                        <a:rPr lang="en-US" dirty="0" smtClean="0"/>
                        <a:t>Ineligible</a:t>
                      </a:r>
                      <a:endParaRPr lang="en-US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46%</a:t>
                      </a:r>
                      <a:endParaRPr lang="en-US" dirty="0"/>
                    </a:p>
                  </a:txBody>
                  <a:tcPr anchor="ctr"/>
                </a:tc>
              </a:tr>
              <a:tr h="758565">
                <a:tc>
                  <a:txBody>
                    <a:bodyPr/>
                    <a:lstStyle/>
                    <a:p>
                      <a:r>
                        <a:rPr lang="en-US" dirty="0" smtClean="0"/>
                        <a:t>Intolerant</a:t>
                      </a:r>
                      <a:endParaRPr lang="en-US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 anchor="ctr"/>
                </a:tc>
              </a:tr>
              <a:tr h="758565">
                <a:tc>
                  <a:txBody>
                    <a:bodyPr/>
                    <a:lstStyle/>
                    <a:p>
                      <a:r>
                        <a:rPr lang="en-US" dirty="0" smtClean="0"/>
                        <a:t>Unwilling</a:t>
                      </a:r>
                      <a:endParaRPr lang="en-US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496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Ribavirin for </a:t>
            </a:r>
            <a:r>
              <a:rPr lang="en-US" sz="2400" dirty="0" smtClean="0">
                <a:solidFill>
                  <a:srgbClr val="F0EADC"/>
                </a:solidFill>
              </a:rPr>
              <a:t>HCV </a:t>
            </a:r>
            <a:r>
              <a:rPr lang="en-US" sz="2400" dirty="0">
                <a:solidFill>
                  <a:srgbClr val="F0EADC"/>
                </a:solidFill>
              </a:rPr>
              <a:t>GT 2 or 3 </a:t>
            </a:r>
            <a:r>
              <a:rPr lang="en-US" sz="2400" dirty="0" smtClean="0">
                <a:solidFill>
                  <a:srgbClr val="F0EADC"/>
                </a:solidFill>
              </a:rPr>
              <a:t>(PEG </a:t>
            </a:r>
            <a:r>
              <a:rPr lang="en-US" sz="2400" dirty="0">
                <a:solidFill>
                  <a:srgbClr val="F0EADC"/>
                </a:solidFill>
              </a:rPr>
              <a:t>not an option)</a:t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/>
              <a:t>POSITRON Trial: </a:t>
            </a:r>
            <a:r>
              <a:rPr lang="en-US" sz="2400" dirty="0" smtClean="0"/>
              <a:t>Duration on Prior Interferon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68437"/>
              </p:ext>
            </p:extLst>
          </p:nvPr>
        </p:nvGraphicFramePr>
        <p:xfrm>
          <a:off x="609600" y="1905000"/>
          <a:ext cx="7924800" cy="30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438400"/>
              </a:tblGrid>
              <a:tr h="805833"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Interferon Category</a:t>
                      </a:r>
                      <a:endParaRPr lang="en-US" dirty="0"/>
                    </a:p>
                  </a:txBody>
                  <a:tcPr marL="182880" anchor="ctr"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Sofosbuvir</a:t>
                      </a:r>
                      <a:r>
                        <a:rPr lang="en-US" dirty="0" smtClean="0"/>
                        <a:t> + RBV</a:t>
                      </a:r>
                      <a:endParaRPr lang="en-US" b="0" dirty="0" smtClean="0"/>
                    </a:p>
                    <a:p>
                      <a:pPr algn="ctr"/>
                      <a:r>
                        <a:rPr lang="en-US" sz="1600" b="0" dirty="0" smtClean="0"/>
                        <a:t>(n=207)</a:t>
                      </a:r>
                      <a:endParaRPr lang="en-US" sz="1600" dirty="0"/>
                    </a:p>
                  </a:txBody>
                  <a:tcPr anchor="ctr"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Placebo</a:t>
                      </a:r>
                      <a:endParaRPr lang="en-US" b="0" dirty="0" smtClean="0"/>
                    </a:p>
                    <a:p>
                      <a:pPr algn="ctr"/>
                      <a:r>
                        <a:rPr lang="en-US" sz="1600" b="0" dirty="0" smtClean="0"/>
                        <a:t>(n=71)</a:t>
                      </a:r>
                      <a:endParaRPr lang="en-US" sz="1600" dirty="0"/>
                    </a:p>
                  </a:txBody>
                  <a:tcPr anchor="ctr">
                    <a:solidFill>
                      <a:srgbClr val="0B3F5A"/>
                    </a:solidFill>
                  </a:tcPr>
                </a:tc>
              </a:tr>
              <a:tr h="758565"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 anchor="ctr"/>
                </a:tc>
              </a:tr>
              <a:tr h="758565">
                <a:tc>
                  <a:txBody>
                    <a:bodyPr/>
                    <a:lstStyle/>
                    <a:p>
                      <a:r>
                        <a:rPr lang="en-US" dirty="0" smtClean="0"/>
                        <a:t>≤</a:t>
                      </a:r>
                      <a:r>
                        <a:rPr lang="en-US" baseline="0" dirty="0" smtClean="0"/>
                        <a:t> 12 weeks</a:t>
                      </a:r>
                      <a:endParaRPr lang="en-US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 anchor="ctr"/>
                </a:tc>
              </a:tr>
              <a:tr h="758565">
                <a:tc>
                  <a:txBody>
                    <a:bodyPr/>
                    <a:lstStyle/>
                    <a:p>
                      <a:r>
                        <a:rPr lang="en-US" dirty="0" smtClean="0"/>
                        <a:t>&gt; 12 weeks</a:t>
                      </a:r>
                      <a:endParaRPr lang="en-US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3678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532846"/>
              </p:ext>
            </p:extLst>
          </p:nvPr>
        </p:nvGraphicFramePr>
        <p:xfrm>
          <a:off x="455613" y="1905000"/>
          <a:ext cx="8229600" cy="4114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Sofosbuvir for HCV Infection GT 2,3 </a:t>
            </a:r>
            <a:r>
              <a:rPr lang="en-US" sz="2400" dirty="0" smtClean="0">
                <a:solidFill>
                  <a:srgbClr val="F0EADC"/>
                </a:solidFill>
              </a:rPr>
              <a:t>(PEG </a:t>
            </a:r>
            <a:r>
              <a:rPr lang="en-US" sz="2400" dirty="0">
                <a:solidFill>
                  <a:srgbClr val="F0EADC"/>
                </a:solidFill>
              </a:rPr>
              <a:t>not an option)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POSITRON: </a:t>
            </a:r>
            <a:r>
              <a:rPr lang="en-US" sz="2400" dirty="0"/>
              <a:t>Results </a:t>
            </a:r>
            <a:r>
              <a:rPr lang="en-US" sz="2400" dirty="0" smtClean="0"/>
              <a:t>with Sofosbuvir </a:t>
            </a:r>
            <a:r>
              <a:rPr lang="en-US" sz="2400" dirty="0"/>
              <a:t>+ Ribavirin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POSITRON: Patients with </a:t>
            </a:r>
            <a:r>
              <a:rPr lang="en-US" sz="1800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HCV RNA &lt;25 IU/ml by Study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Timepoint</a:t>
            </a:r>
            <a:endParaRPr lang="en-US" sz="18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5791200"/>
            <a:ext cx="9153144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Placebo arm: 0% for each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timepoint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Abbreviations: SOF = sofosbuvir;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7703" y="481760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202/204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0685" y="481760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202/202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97612" y="481760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161/207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748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Sofosbuvir + Ribavirin for HCV GT 2,3 </a:t>
            </a:r>
            <a:r>
              <a:rPr lang="en-US" sz="2400" dirty="0" smtClean="0">
                <a:solidFill>
                  <a:srgbClr val="F0EADC"/>
                </a:solidFill>
              </a:rPr>
              <a:t>(PEG not </a:t>
            </a:r>
            <a:r>
              <a:rPr lang="en-US" sz="2400" dirty="0">
                <a:solidFill>
                  <a:srgbClr val="F0EADC"/>
                </a:solidFill>
              </a:rPr>
              <a:t>an option)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POSITRON: </a:t>
            </a:r>
            <a:r>
              <a:rPr lang="en-US" sz="2400" dirty="0" smtClean="0"/>
              <a:t>Results with Sofosbuvir + Ribavirin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POSITRON: SVR12 by HCV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334677"/>
              </p:ext>
            </p:extLst>
          </p:nvPr>
        </p:nvGraphicFramePr>
        <p:xfrm>
          <a:off x="759619" y="1828800"/>
          <a:ext cx="762158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0" y="6041137"/>
            <a:ext cx="9153144" cy="3596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Placebo arm: 0% for each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timepoint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15312" y="5004960"/>
            <a:ext cx="4183216" cy="381004"/>
            <a:chOff x="2929346" y="4876800"/>
            <a:chExt cx="4001316" cy="381004"/>
          </a:xfrm>
        </p:grpSpPr>
        <p:sp>
          <p:nvSpPr>
            <p:cNvPr id="8" name="Rectangle 7"/>
            <p:cNvSpPr/>
            <p:nvPr/>
          </p:nvSpPr>
          <p:spPr>
            <a:xfrm>
              <a:off x="2929346" y="4876800"/>
              <a:ext cx="862640" cy="3810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101/109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68022" y="4876800"/>
              <a:ext cx="862640" cy="3810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60/98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969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Sofosbuvir + Ribavirin for HCV GT 2,3 </a:t>
            </a:r>
            <a:r>
              <a:rPr lang="en-US" sz="2400" dirty="0" smtClean="0">
                <a:solidFill>
                  <a:srgbClr val="F0EADC"/>
                </a:solidFill>
              </a:rPr>
              <a:t>(PEG not </a:t>
            </a:r>
            <a:r>
              <a:rPr lang="en-US" sz="2400" dirty="0">
                <a:solidFill>
                  <a:srgbClr val="F0EADC"/>
                </a:solidFill>
              </a:rPr>
              <a:t>an option)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POSITRON: </a:t>
            </a:r>
            <a:r>
              <a:rPr lang="en-US" sz="2400" dirty="0"/>
              <a:t>Results </a:t>
            </a:r>
            <a:r>
              <a:rPr lang="en-US" sz="2400" dirty="0" smtClean="0"/>
              <a:t>with Sofosbuvir </a:t>
            </a:r>
            <a:r>
              <a:rPr lang="en-US" sz="2400" dirty="0"/>
              <a:t>+ Ribavirin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POSITRON: SVR12 by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943768"/>
              </p:ext>
            </p:extLst>
          </p:nvPr>
        </p:nvGraphicFramePr>
        <p:xfrm>
          <a:off x="759619" y="1828800"/>
          <a:ext cx="762158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0" y="6041137"/>
            <a:ext cx="9153144" cy="3596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Placebo arm: 0% for each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timepoint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4972" y="501373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142/176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501373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19/31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84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Sofosbuvir + Ribavirin for HCV GT 2,3 </a:t>
            </a:r>
            <a:r>
              <a:rPr lang="en-US" sz="2400" dirty="0" smtClean="0">
                <a:solidFill>
                  <a:srgbClr val="F0EADC"/>
                </a:solidFill>
              </a:rPr>
              <a:t>(PEG not </a:t>
            </a:r>
            <a:r>
              <a:rPr lang="en-US" sz="2400" dirty="0">
                <a:solidFill>
                  <a:srgbClr val="F0EADC"/>
                </a:solidFill>
              </a:rPr>
              <a:t>an option)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POSITRON: </a:t>
            </a:r>
            <a:r>
              <a:rPr lang="en-US" sz="2400" dirty="0"/>
              <a:t>Results </a:t>
            </a:r>
            <a:r>
              <a:rPr lang="en-US" sz="2400" dirty="0" smtClean="0"/>
              <a:t>with Sofosbuvir </a:t>
            </a:r>
            <a:r>
              <a:rPr lang="en-US" sz="2400" dirty="0"/>
              <a:t>+ Ribavirin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POSITRON: SVR12 by Liver Disease and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84273"/>
              </p:ext>
            </p:extLst>
          </p:nvPr>
        </p:nvGraphicFramePr>
        <p:xfrm>
          <a:off x="458788" y="1828800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252160" y="5086046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16/17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5086046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85/92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09760" y="5086046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3</a:t>
            </a:r>
            <a:r>
              <a:rPr lang="en-US" sz="1400" dirty="0" smtClean="0">
                <a:solidFill>
                  <a:srgbClr val="FFFFFF"/>
                </a:solidFill>
              </a:rPr>
              <a:t>/14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26477" y="5086046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57/84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0" y="6005863"/>
            <a:ext cx="9153144" cy="3322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Placebo arm: 0% for each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timepoint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599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59687</TotalTime>
  <Words>628</Words>
  <Application>Microsoft Office PowerPoint</Application>
  <PresentationFormat>On-screen Show (4:3)</PresentationFormat>
  <Paragraphs>104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in HCV Genotype 2, 3 (PEG not an Option) POSITRON</vt:lpstr>
      <vt:lpstr>Sofosbuvir + Ribavirin for HCV GT 2 or 3 (PEG not an option) POSITRON Trial: Design</vt:lpstr>
      <vt:lpstr>Sofosbuvir + Ribavirin for HCV GT 2 or 3 (PEG not an option) POSITRON Trial: Design</vt:lpstr>
      <vt:lpstr>Sofosbuvir + Ribavirin for HCV GT 2 or 3 (PEG not an option) POSITRON Trial: Reasons for Interferon Ineligibility</vt:lpstr>
      <vt:lpstr>Sofosbuvir + Ribavirin for HCV GT 2 or 3 (PEG not an option) POSITRON Trial: Duration on Prior Interferon</vt:lpstr>
      <vt:lpstr>Sofosbuvir for HCV Infection GT 2,3 (PEG not an option) POSITRON: Results with Sofosbuvir + Ribavirin</vt:lpstr>
      <vt:lpstr>Sofosbuvir + Ribavirin for HCV GT 2,3 (PEG not an option) POSITRON: Results with Sofosbuvir + Ribavirin</vt:lpstr>
      <vt:lpstr>Sofosbuvir + Ribavirin for HCV GT 2,3 (PEG not an option) POSITRON: Results with Sofosbuvir + Ribavirin</vt:lpstr>
      <vt:lpstr>Sofosbuvir + Ribavirin for HCV GT 2,3 (PEG not an option) POSITRON: Results with Sofosbuvir + Ribavirin</vt:lpstr>
      <vt:lpstr>Sofosbuvir + Ribavirin for HCV GT 2,3 (PEG not an option) POSITRON Trial: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3105</cp:revision>
  <cp:lastPrinted>2011-04-18T21:48:04Z</cp:lastPrinted>
  <dcterms:created xsi:type="dcterms:W3CDTF">2010-11-28T05:36:22Z</dcterms:created>
  <dcterms:modified xsi:type="dcterms:W3CDTF">2014-10-21T17:05:07Z</dcterms:modified>
</cp:coreProperties>
</file>