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17" r:id="rId2"/>
    <p:sldId id="518" r:id="rId3"/>
    <p:sldId id="519" r:id="rId4"/>
    <p:sldId id="521" r:id="rId5"/>
    <p:sldId id="604" r:id="rId6"/>
    <p:sldId id="520" r:id="rId7"/>
    <p:sldId id="523" r:id="rId8"/>
    <p:sldId id="633" r:id="rId9"/>
    <p:sldId id="546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22F"/>
    <a:srgbClr val="668121"/>
    <a:srgbClr val="7F6839"/>
    <a:srgbClr val="C2D9E1"/>
    <a:srgbClr val="06293B"/>
    <a:srgbClr val="0B3F5A"/>
    <a:srgbClr val="234D74"/>
    <a:srgbClr val="112436"/>
    <a:srgbClr val="163149"/>
    <a:srgbClr val="57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1" autoAdjust="0"/>
    <p:restoredTop sz="94636" autoAdjust="0"/>
  </p:normalViewPr>
  <p:slideViewPr>
    <p:cSldViewPr showGuides="1">
      <p:cViewPr>
        <p:scale>
          <a:sx n="134" d="100"/>
          <a:sy n="134" d="100"/>
        </p:scale>
        <p:origin x="1020" y="-96"/>
      </p:cViewPr>
      <p:guideLst>
        <p:guide orient="horz" pos="2687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2522233264499"/>
          <c:y val="5.4971367215461697E-2"/>
          <c:w val="0.85371110771347802"/>
          <c:h val="0.81479670722977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Ribavirin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dLbl>
              <c:idx val="0"/>
              <c:numFmt formatCode="0" sourceLinked="0"/>
              <c:spPr>
                <a:solidFill>
                  <a:srgbClr val="FFFFFF">
                    <a:alpha val="50000"/>
                  </a:srgbClr>
                </a:solidFill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spPr>
                <a:solidFill>
                  <a:srgbClr val="FFFFFF">
                    <a:alpha val="50000"/>
                  </a:srgbClr>
                </a:solidFill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 </c:v>
                </c:pt>
                <c:pt idx="1">
                  <c:v>Genotype 3 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93.2</c:v>
                </c:pt>
                <c:pt idx="1">
                  <c:v>85.2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4069632"/>
        <c:axId val="384070192"/>
      </c:barChart>
      <c:catAx>
        <c:axId val="38406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40701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40701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3215095685855E-2"/>
              <c:y val="0.19151300405631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40696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2522233264499"/>
          <c:y val="0.109516821760916"/>
          <c:w val="0.85371110771347802"/>
          <c:h val="0.76025125268432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6E6F5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93.2</c:v>
                </c:pt>
                <c:pt idx="1">
                  <c:v>85.2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Treatment-Naïve</c:v>
                </c:pt>
              </c:strCache>
            </c:strRef>
          </c:tx>
          <c:spPr>
            <a:solidFill>
              <a:srgbClr val="668121"/>
            </a:solidFill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lang="en-US"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96.9</c:v>
                </c:pt>
                <c:pt idx="1">
                  <c:v>94.3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Treatment-Experienced</c:v>
                </c:pt>
              </c:strCache>
            </c:strRef>
          </c:tx>
          <c:spPr>
            <a:solidFill>
              <a:srgbClr val="8F7540"/>
            </a:solidFill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>
                  <c:v>90.2</c:v>
                </c:pt>
                <c:pt idx="1">
                  <c:v>78.599999999999994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84073552"/>
        <c:axId val="384074112"/>
      </c:barChart>
      <c:catAx>
        <c:axId val="38407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840741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40741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1758785006243E-2"/>
              <c:y val="0.17636148890479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40735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194972351757"/>
          <c:y val="9.0909090909090905E-3"/>
          <c:w val="0.85247649262288805"/>
          <c:h val="8.4542352660462894E-2"/>
        </c:manualLayout>
      </c:layout>
      <c:overlay val="0"/>
      <c:spPr>
        <a:solidFill>
          <a:srgbClr val="E6EBF2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13396019672299"/>
          <c:y val="7.5702521168936901E-2"/>
          <c:w val="0.86018359962286295"/>
          <c:h val="0.79406555846703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681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681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F75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8F75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#,##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Noncirrhotic</c:v>
                </c:pt>
                <c:pt idx="1">
                  <c:v>Cirrhotic</c:v>
                </c:pt>
                <c:pt idx="2">
                  <c:v>Noncirrhotic</c:v>
                </c:pt>
                <c:pt idx="3">
                  <c:v>Cirrhotic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96.7</c:v>
                </c:pt>
                <c:pt idx="1">
                  <c:v>100</c:v>
                </c:pt>
                <c:pt idx="2">
                  <c:v>93.8</c:v>
                </c:pt>
                <c:pt idx="3">
                  <c:v>77.8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4076352"/>
        <c:axId val="384076912"/>
      </c:barChart>
      <c:catAx>
        <c:axId val="38407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40769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40769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8963703355598199E-2"/>
              <c:y val="0.16654850072031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40763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13396019672299"/>
          <c:y val="5.4971367215461697E-2"/>
          <c:w val="0.86018359962286295"/>
          <c:h val="0.81479670722977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681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681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F75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8F75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Noncirrhotic</c:v>
                </c:pt>
                <c:pt idx="1">
                  <c:v>Cirrhotic</c:v>
                </c:pt>
                <c:pt idx="2">
                  <c:v>Noncirrhotic</c:v>
                </c:pt>
                <c:pt idx="3">
                  <c:v>Cirrhotic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94.6</c:v>
                </c:pt>
                <c:pt idx="1">
                  <c:v>92.3</c:v>
                </c:pt>
                <c:pt idx="2">
                  <c:v>86.7</c:v>
                </c:pt>
                <c:pt idx="3">
                  <c:v>61.7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4079152"/>
        <c:axId val="384079712"/>
      </c:barChart>
      <c:catAx>
        <c:axId val="38407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840797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40797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3293643172652E-2"/>
              <c:y val="0.155615536038763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40791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0.18555</cdr:x>
      <cdr:y>0.77626</cdr:y>
    </cdr:from>
    <cdr:to>
      <cdr:x>0.93947</cdr:x>
      <cdr:y>0.87323</cdr:y>
    </cdr:to>
    <cdr:grpSp>
      <cdr:nvGrpSpPr>
        <cdr:cNvPr id="2" name="Group 1"/>
        <cdr:cNvGrpSpPr/>
      </cdr:nvGrpSpPr>
      <cdr:grpSpPr>
        <a:xfrm xmlns:a="http://schemas.openxmlformats.org/drawingml/2006/main">
          <a:off x="1526829" y="3153233"/>
          <a:ext cx="6203757" cy="393901"/>
          <a:chOff x="1460467" y="3200415"/>
          <a:chExt cx="5917217" cy="406402"/>
        </a:xfrm>
      </cdr:grpSpPr>
      <cdr:sp macro="" textlink="">
        <cdr:nvSpPr>
          <cdr:cNvPr id="12" name="Rectangle 11"/>
          <cdr:cNvSpPr/>
        </cdr:nvSpPr>
        <cdr:spPr>
          <a:xfrm xmlns:a="http://schemas.openxmlformats.org/drawingml/2006/main">
            <a:off x="1460467" y="3200415"/>
            <a:ext cx="862640" cy="38100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 smtClean="0">
                <a:solidFill>
                  <a:srgbClr val="FFFFFF"/>
                </a:solidFill>
              </a:rPr>
              <a:t>29/30</a:t>
            </a:r>
            <a:endParaRPr lang="en-US" sz="1400" dirty="0">
              <a:solidFill>
                <a:srgbClr val="FFFFFF"/>
              </a:solidFill>
            </a:endParaRPr>
          </a:p>
        </cdr:txBody>
      </cdr:sp>
      <cdr:sp macro="" textlink="">
        <cdr:nvSpPr>
          <cdr:cNvPr id="11" name="Rectangle 10"/>
          <cdr:cNvSpPr/>
        </cdr:nvSpPr>
        <cdr:spPr>
          <a:xfrm xmlns:a="http://schemas.openxmlformats.org/drawingml/2006/main">
            <a:off x="6515123" y="3200415"/>
            <a:ext cx="862561" cy="38100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/9</a:t>
            </a:r>
            <a:endParaRPr lang="en-US" sz="1400" dirty="0">
              <a:solidFill>
                <a:srgbClr val="FFFFFF"/>
              </a:solidFill>
            </a:endParaRPr>
          </a:p>
        </cdr:txBody>
      </cdr:sp>
      <cdr:sp macro="" textlink="">
        <cdr:nvSpPr>
          <cdr:cNvPr id="10" name="Rectangle 9"/>
          <cdr:cNvSpPr/>
        </cdr:nvSpPr>
        <cdr:spPr>
          <a:xfrm xmlns:a="http://schemas.openxmlformats.org/drawingml/2006/main">
            <a:off x="4838662" y="3225813"/>
            <a:ext cx="862640" cy="38100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 smtClean="0">
                <a:solidFill>
                  <a:srgbClr val="FFFFFF"/>
                </a:solidFill>
              </a:rPr>
              <a:t>30/32</a:t>
            </a:r>
            <a:endParaRPr lang="en-US" sz="1400" dirty="0">
              <a:solidFill>
                <a:srgbClr val="FFFFFF"/>
              </a:solidFill>
            </a:endParaRPr>
          </a:p>
        </cdr:txBody>
      </cdr:sp>
      <cdr:sp macro="" textlink="">
        <cdr:nvSpPr>
          <cdr:cNvPr id="9" name="Rectangle 8"/>
          <cdr:cNvSpPr/>
        </cdr:nvSpPr>
        <cdr:spPr>
          <a:xfrm xmlns:a="http://schemas.openxmlformats.org/drawingml/2006/main">
            <a:off x="3127460" y="3200415"/>
            <a:ext cx="862640" cy="38100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 smtClean="0">
                <a:solidFill>
                  <a:srgbClr val="FFFFFF"/>
                </a:solidFill>
              </a:rPr>
              <a:t>2/2</a:t>
            </a:r>
            <a:endParaRPr lang="en-US" sz="1400" dirty="0">
              <a:solidFill>
                <a:srgbClr val="FFFFFF"/>
              </a:solidFill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3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00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1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Sofosbuvir in Genotypes 2 or 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VALENCE Trial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/>
                <a:cs typeface="Arial"/>
              </a:rPr>
              <a:t>Zeuzem</a:t>
            </a:r>
            <a:r>
              <a:rPr lang="en-US" sz="1400" dirty="0">
                <a:latin typeface="Arial"/>
                <a:cs typeface="Arial"/>
              </a:rPr>
              <a:t> S, et al.  </a:t>
            </a:r>
            <a:r>
              <a:rPr lang="en-US" sz="1400" dirty="0" smtClean="0"/>
              <a:t>N </a:t>
            </a:r>
            <a:r>
              <a:rPr lang="en-US" sz="1400" dirty="0" err="1"/>
              <a:t>Engl</a:t>
            </a:r>
            <a:r>
              <a:rPr lang="en-US" sz="1400" dirty="0"/>
              <a:t> J Med. 2014;370:1993-2001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7622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2014;370:1993-</a:t>
            </a:r>
            <a:r>
              <a:rPr lang="en-US" dirty="0" smtClean="0"/>
              <a:t>2001.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VALENCE Trial: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01288"/>
              </p:ext>
            </p:extLst>
          </p:nvPr>
        </p:nvGraphicFramePr>
        <p:xfrm>
          <a:off x="495300" y="1462446"/>
          <a:ext cx="81153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VALENCE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3, using sofosbuvir + ribavirin in treatment naive or experienced, chronic HCV GT 2 or 3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2 or 3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or treatment experienced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Platelet ≥ 50,000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 (range in different treatment arms)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419 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Sex: male (55-62%)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Race: white (89-100%)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Cirrhosis: (14-23%)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IL28B Genotype: non-CC (64-74%) 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SVR12; Secondary = safety 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160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2014;370:1993-</a:t>
            </a:r>
            <a:r>
              <a:rPr lang="en-US" dirty="0" smtClean="0"/>
              <a:t>2001.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HCV GT 2 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VALENCE: Treatment Arms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089868" y="2504633"/>
            <a:ext cx="22494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835525" y="2179333"/>
            <a:ext cx="2249614" cy="640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n = 73)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331324" y="3378356"/>
            <a:ext cx="22494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835525" y="3048000"/>
            <a:ext cx="4499166" cy="640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Sofosbuvir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(n = 250)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2179333"/>
            <a:ext cx="1317380" cy="63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2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" y="3048000"/>
            <a:ext cx="1317380" cy="63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3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-12330" y="5434595"/>
            <a:ext cx="9180577" cy="8138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-12330" y="4706541"/>
            <a:ext cx="9180577" cy="722358"/>
          </a:xfrm>
          <a:prstGeom prst="rect">
            <a:avLst/>
          </a:prstGeom>
          <a:solidFill>
            <a:srgbClr val="EEEEF2"/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Original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Study Protocol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Placebo versus 12 weeks treatment for GT 2 and 3. 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Amended Protocol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GT3 treatment extended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from 12 to 24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weeks; Placebo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arm offered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alternative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962400"/>
            <a:ext cx="9144000" cy="405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Note: 85 patients enrolled in placebo arm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295400"/>
            <a:ext cx="9162291" cy="515104"/>
            <a:chOff x="-6113" y="1371600"/>
            <a:chExt cx="9162291" cy="515104"/>
          </a:xfrm>
        </p:grpSpPr>
        <p:sp>
          <p:nvSpPr>
            <p:cNvPr id="29" name="Rectangle 28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851111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0549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633702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82174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10000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409202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5909365" y="2313433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86784" y="317677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615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VALENCE: </a:t>
            </a:r>
            <a:r>
              <a:rPr lang="en-US" sz="2400" dirty="0" smtClean="0"/>
              <a:t>Results for Treatment Naïve and Experienced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VALENCE: SVR12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6461760"/>
            <a:ext cx="7388319" cy="320040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Zeuzem</a:t>
            </a:r>
            <a:r>
              <a:rPr lang="en-US" dirty="0" smtClean="0"/>
              <a:t> </a:t>
            </a:r>
            <a:r>
              <a:rPr lang="en-US" dirty="0"/>
              <a:t>S, et al. N </a:t>
            </a:r>
            <a:r>
              <a:rPr lang="en-US" dirty="0" err="1"/>
              <a:t>Engl</a:t>
            </a:r>
            <a:r>
              <a:rPr lang="en-US" dirty="0"/>
              <a:t> J Med. 2014;370:1993-</a:t>
            </a:r>
            <a:r>
              <a:rPr lang="en-US" dirty="0" smtClean="0"/>
              <a:t>2001.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453817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547740" y="5943600"/>
            <a:ext cx="3429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5028558" y="5943600"/>
            <a:ext cx="3377182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24-week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24170" y="5943600"/>
            <a:ext cx="3255264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5943600"/>
            <a:ext cx="3255205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67000" y="5140353"/>
            <a:ext cx="12192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68/73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5140353"/>
            <a:ext cx="12192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213/250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73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VALENCE: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VALENCE: SVR12 by Genotype and Prior Treatment Experience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Zeuzem</a:t>
            </a:r>
            <a:r>
              <a:rPr lang="en-US" dirty="0" smtClean="0"/>
              <a:t> S, et al. </a:t>
            </a:r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Med. 2014;370:1993-</a:t>
            </a:r>
            <a:r>
              <a:rPr lang="en-US" dirty="0" smtClean="0"/>
              <a:t>2001.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144656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1864077" y="5140353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68/73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5118" y="5140353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213/250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5140353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31/32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4723" y="5140353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37/41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200" y="5140353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99/105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39282" y="5140353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114/145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510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VALENCE: </a:t>
            </a:r>
            <a:r>
              <a:rPr lang="en-US" sz="2400" dirty="0" smtClean="0"/>
              <a:t>Results for GT 2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VALENCE: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GT 2 SVR12, by Treatment Experience &amp;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686862"/>
              </p:ext>
            </p:extLst>
          </p:nvPr>
        </p:nvGraphicFramePr>
        <p:xfrm>
          <a:off x="459254" y="1793526"/>
          <a:ext cx="8228667" cy="406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611492" y="5726758"/>
            <a:ext cx="3416164" cy="362711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Arial" pitchFamily="22" charset="0"/>
              </a:rPr>
              <a:t>Treatment-Naive</a:t>
            </a:r>
            <a:endParaRPr lang="en-US" sz="1600" dirty="0">
              <a:solidFill>
                <a:schemeClr val="bg1"/>
              </a:solidFill>
              <a:latin typeface="Arial" pitchFamily="22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5134389" y="5726758"/>
            <a:ext cx="3432046" cy="362711"/>
          </a:xfrm>
          <a:prstGeom prst="rect">
            <a:avLst/>
          </a:prstGeom>
          <a:solidFill>
            <a:srgbClr val="8F7540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 pitchFamily="22" charset="0"/>
              </a:rPr>
              <a:t>Treatment-Experienced</a:t>
            </a:r>
            <a:endParaRPr lang="en-US" sz="1600" dirty="0">
              <a:solidFill>
                <a:srgbClr val="FFFFFF"/>
              </a:solidFill>
              <a:latin typeface="Arial" pitchFamily="2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2014;370:1993-</a:t>
            </a:r>
            <a:r>
              <a:rPr lang="en-US" dirty="0" smtClean="0"/>
              <a:t>2001.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105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VALENCE: </a:t>
            </a:r>
            <a:r>
              <a:rPr lang="en-US" sz="2400" dirty="0" smtClean="0"/>
              <a:t>Results for GT 3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VALENCE: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GT 3 SVR12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by Treatment Experience &amp; Liver Disease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2014;370:1993-2001.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151538"/>
              </p:ext>
            </p:extLst>
          </p:nvPr>
        </p:nvGraphicFramePr>
        <p:xfrm>
          <a:off x="668338" y="1905000"/>
          <a:ext cx="78105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084317" y="4953000"/>
            <a:ext cx="8625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87/92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4661" y="4953000"/>
            <a:ext cx="8625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12/13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4204" y="4953000"/>
            <a:ext cx="8625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85/98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52364" y="4953000"/>
            <a:ext cx="8625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29/47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717323" y="5762032"/>
            <a:ext cx="3288148" cy="362711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Arial" pitchFamily="22" charset="0"/>
              </a:rPr>
              <a:t>Treatment-Naive</a:t>
            </a:r>
            <a:endParaRPr lang="en-US" sz="1600" dirty="0">
              <a:solidFill>
                <a:schemeClr val="bg1"/>
              </a:solidFill>
              <a:latin typeface="Arial" pitchFamily="22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5110871" y="5762032"/>
            <a:ext cx="3285742" cy="362711"/>
          </a:xfrm>
          <a:prstGeom prst="rect">
            <a:avLst/>
          </a:prstGeom>
          <a:solidFill>
            <a:srgbClr val="8F7540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 pitchFamily="22" charset="0"/>
              </a:rPr>
              <a:t>Treatment-Experienced</a:t>
            </a:r>
            <a:endParaRPr lang="en-US" sz="1600" dirty="0">
              <a:solidFill>
                <a:srgbClr val="FFFFFF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13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2014;370:1993-2001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Ribavirin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VALENCE: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80517"/>
              </p:ext>
            </p:extLst>
          </p:nvPr>
        </p:nvGraphicFramePr>
        <p:xfrm>
          <a:off x="0" y="23622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Therapy with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–ribavirin for 12 weeks in patients with HCV genotype 2 infection and for 24 weeks in patients with HCV genotype 3 infection resulted in high rates of sustained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response.”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2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59704</TotalTime>
  <Words>405</Words>
  <Application>Microsoft Office PowerPoint</Application>
  <PresentationFormat>On-screen Show (4:3)</PresentationFormat>
  <Paragraphs>81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in Genotypes 2 or 3 VALENCE Trial</vt:lpstr>
      <vt:lpstr>Sofosbuvir and Ribavirin for HCV GT 2 or 3 VALENCE Trial: Study Features</vt:lpstr>
      <vt:lpstr>Sofosbuvir and Ribavirin for HCV GT 2 or 3 VALENCE: Treatment Arms</vt:lpstr>
      <vt:lpstr>Sofosbuvir and Ribavirin for HCV GT 2 or 3 VALENCE: Results for Treatment Naïve and Experienced</vt:lpstr>
      <vt:lpstr>Sofosbuvir and Ribavirin for HCV GT 2 or 3 VALENCE: Results</vt:lpstr>
      <vt:lpstr>Sofosbuvir and Ribavirin for HCV GT 2 or 3 VALENCE: Results for GT 2</vt:lpstr>
      <vt:lpstr>Sofosbuvir and Ribavirin for HCV GT 2 or 3 VALENCE: Results for GT 3</vt:lpstr>
      <vt:lpstr>Sofosbuvir and Ribavirin for HCV GT 2 or 3 VALENCE: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3114</cp:revision>
  <cp:lastPrinted>2011-04-18T21:48:04Z</cp:lastPrinted>
  <dcterms:created xsi:type="dcterms:W3CDTF">2010-11-28T05:36:22Z</dcterms:created>
  <dcterms:modified xsi:type="dcterms:W3CDTF">2014-10-21T17:22:21Z</dcterms:modified>
</cp:coreProperties>
</file>