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68" r:id="rId2"/>
    <p:sldId id="570" r:id="rId3"/>
    <p:sldId id="569" r:id="rId4"/>
    <p:sldId id="571" r:id="rId5"/>
    <p:sldId id="572" r:id="rId6"/>
    <p:sldId id="580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095485023301"/>
          <c:y val="2.96296296296296E-2"/>
          <c:w val="0.85314746539876096"/>
          <c:h val="0.79748080101098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>
                <a:lumMod val="60000"/>
                <a:lumOff val="40000"/>
              </a:srgb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8648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D6F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SOF + RBV x 12 Wks</c:v>
                </c:pt>
                <c:pt idx="1">
                  <c:v>SOF + RBV x 24 Wks</c:v>
                </c:pt>
                <c:pt idx="2">
                  <c:v>SOF + RBV _x000d_Retreatment x 24 Wks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56</c:v>
                </c:pt>
                <c:pt idx="1">
                  <c:v>52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0559552"/>
        <c:axId val="380560112"/>
      </c:barChart>
      <c:catAx>
        <c:axId val="38055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05601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5601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smtClean="0">
                    <a:effectLst/>
                  </a:rPr>
                  <a:t>Patients (%) with SVR12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5595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095485023301"/>
          <c:y val="2.96296296296296E-2"/>
          <c:w val="0.85314746539876096"/>
          <c:h val="0.79748080101098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</c:v>
                </c:pt>
              </c:strCache>
            </c:strRef>
          </c:tx>
          <c:spPr>
            <a:solidFill>
              <a:srgbClr val="2E5E6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SOF + RBV x 12 Wks</c:v>
                </c:pt>
                <c:pt idx="1">
                  <c:v>SOF + RBV x 24 Wks</c:v>
                </c:pt>
                <c:pt idx="2">
                  <c:v>SOF + RBV _x000d_Retreatment x 24 Wks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53</c:v>
                </c:pt>
                <c:pt idx="1">
                  <c:v>47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0562352"/>
        <c:axId val="380562912"/>
      </c:barChart>
      <c:catAx>
        <c:axId val="38056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0562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05629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smtClean="0">
                    <a:effectLst/>
                  </a:rPr>
                  <a:t>Patients (%) with SVR12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05623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095485023301"/>
          <c:y val="2.96296296296296E-2"/>
          <c:w val="0.85314746539876096"/>
          <c:h val="0.79748080101098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1a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SOF + RBV x 12 Wks</c:v>
                </c:pt>
                <c:pt idx="1">
                  <c:v>SOF + RBV x 24 Wks</c:v>
                </c:pt>
                <c:pt idx="2">
                  <c:v>SOF + RBV _x000d_Retreatment x 24 Wks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53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v>Genotype 1b</c:v>
          </c:tx>
          <c:spPr>
            <a:solidFill>
              <a:srgbClr val="66812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SOF + RBV x 12 Wks</c:v>
                </c:pt>
                <c:pt idx="1">
                  <c:v>SOF + RBV x 24 Wks</c:v>
                </c:pt>
                <c:pt idx="2">
                  <c:v>SOF + RBV _x000d_Retreatment x 24 Wks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50</c:v>
                </c:pt>
                <c:pt idx="1">
                  <c:v>50</c:v>
                </c:pt>
                <c:pt idx="2" formatCode="General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548448"/>
        <c:axId val="382549008"/>
      </c:barChart>
      <c:catAx>
        <c:axId val="38254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3825490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54900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 smtClean="0">
                    <a:effectLst/>
                  </a:rPr>
                  <a:t>Patients (%) with SVR12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25484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7973598890307899"/>
          <c:y val="3.7037037037037E-2"/>
          <c:w val="0.44052790291315602"/>
          <c:h val="8.6107951783804801E-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9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0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1301" y="2550414"/>
            <a:ext cx="8686800" cy="1640586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2000"/>
              </a:spcBef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Sofosbuvir, Ribavirin, GS</a:t>
            </a:r>
            <a:r>
              <a:rPr lang="en-US" sz="2800" dirty="0"/>
              <a:t>-</a:t>
            </a:r>
            <a:r>
              <a:rPr lang="en-US" sz="2800" dirty="0" smtClean="0"/>
              <a:t>0938 in GT 1-4</a:t>
            </a:r>
            <a:br>
              <a:rPr lang="en-US" sz="2800" dirty="0" smtClean="0"/>
            </a:br>
            <a:r>
              <a:rPr lang="en-US" dirty="0" smtClean="0"/>
              <a:t>QUANTUM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Lalezari</a:t>
            </a:r>
            <a:r>
              <a:rPr lang="en-US" sz="1400" dirty="0" smtClean="0">
                <a:latin typeface="Arial"/>
                <a:cs typeface="Arial"/>
              </a:rPr>
              <a:t> JP, et al.  EASL. 2013; Abstract 845.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945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EASL. 2013; Abstract 845.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Sofosbuvir, Ribavirin, &amp; GS-0938 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QUANTUM Trial: Features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46392"/>
              </p:ext>
            </p:extLst>
          </p:nvPr>
        </p:nvGraphicFramePr>
        <p:xfrm>
          <a:off x="512763" y="1447800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FUSION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2b trial comparing combinations of sofosbuvir, ribavirin, and GS-0938 in treatment-naïve GT 1-4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44 hepatitis C treatment centers in the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RNA ≥ 50,000 IU/mL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235 HCV-monoinfected patients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GT-1 = 73-79%; GT-2 = 8-13%; GT-3 = 11-16%; GT-4 = 0-6%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 Modification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All arms with GS-0938 halted due increases in ALT/AST &gt; 5x baseline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Patients (n = 132) on GS-0938 regimen who did not achieve SRV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retreated with 24 week course of SOF + RBV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3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>
            <a:off x="5957525" y="343716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957525" y="378096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957525" y="415062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957525" y="448944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10661" y="196170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EASL. 2013; Abstract 845.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Sofosbuvir, Ribavirin, &amp; GS-0938  in Treatment Naïve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QUANTUM Trial: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832401" y="1809300"/>
            <a:ext cx="2054904" cy="266127"/>
          </a:xfrm>
          <a:prstGeom prst="rect">
            <a:avLst/>
          </a:prstGeom>
          <a:solidFill>
            <a:srgbClr val="C3D3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GS-0938*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5700" y="176076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18289" y="5440335"/>
            <a:ext cx="9180577" cy="9418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91440" rIns="92486" bIns="45720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 (SOF): 400 mg 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(RBV)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GS-0938: 300 mg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7381" y="213749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7381" y="178662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28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832401" y="2168220"/>
            <a:ext cx="2054904" cy="266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GS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0938*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7381" y="2492599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832401" y="2527140"/>
            <a:ext cx="2054904" cy="26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7381" y="2859112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832401" y="2886060"/>
            <a:ext cx="2054904" cy="26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+ GS-0938*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910661" y="230550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585700" y="210456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910661" y="267516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585700" y="24742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910661" y="301398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585700" y="281304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1832401" y="3284760"/>
            <a:ext cx="4114800" cy="266127"/>
          </a:xfrm>
          <a:prstGeom prst="rect">
            <a:avLst/>
          </a:prstGeom>
          <a:solidFill>
            <a:srgbClr val="ABBAC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GS-0938*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09884" y="32362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Rectangle 5"/>
          <p:cNvSpPr>
            <a:spLocks noChangeArrowheads="1"/>
          </p:cNvSpPr>
          <p:nvPr/>
        </p:nvSpPr>
        <p:spPr bwMode="auto">
          <a:xfrm>
            <a:off x="1832401" y="3643680"/>
            <a:ext cx="4114800" cy="266127"/>
          </a:xfrm>
          <a:prstGeom prst="rect">
            <a:avLst/>
          </a:prstGeom>
          <a:solidFill>
            <a:srgbClr val="C9BDA6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GS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0938*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832401" y="4002600"/>
            <a:ext cx="4114800" cy="266127"/>
          </a:xfrm>
          <a:prstGeom prst="rect">
            <a:avLst/>
          </a:prstGeom>
          <a:solidFill>
            <a:srgbClr val="B3C782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832401" y="4361520"/>
            <a:ext cx="4114800" cy="266127"/>
          </a:xfrm>
          <a:prstGeom prst="rect">
            <a:avLst/>
          </a:prstGeom>
          <a:solidFill>
            <a:srgbClr val="AE9BB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 + RBV + GS-0938*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09884" y="35800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609884" y="39496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09884" y="42885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5957525" y="4852320"/>
            <a:ext cx="20574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1832401" y="4724400"/>
            <a:ext cx="4114800" cy="26612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Placebo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122280" y="4651380"/>
            <a:ext cx="2513013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Randomized to available arm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7381" y="361224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47381" y="3250028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n</a:t>
            </a:r>
            <a:r>
              <a:rPr lang="en-US" sz="1200" dirty="0" smtClean="0">
                <a:solidFill>
                  <a:srgbClr val="000000"/>
                </a:solidFill>
              </a:rPr>
              <a:t> =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27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7381" y="3967347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47381" y="433386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47381" y="4698540"/>
            <a:ext cx="636892" cy="3139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n = 26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-18289" y="5144548"/>
            <a:ext cx="9180577" cy="3474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27432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Study Modification: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all GS-0938 arms stopped; patients without SVR12 retreated with SOF + RBV x 24 weeks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73" name="Octagon 72"/>
          <p:cNvSpPr>
            <a:spLocks noChangeAspect="1"/>
          </p:cNvSpPr>
          <p:nvPr/>
        </p:nvSpPr>
        <p:spPr>
          <a:xfrm>
            <a:off x="838200" y="1828800"/>
            <a:ext cx="252901" cy="254547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sp>
        <p:nvSpPr>
          <p:cNvPr id="74" name="Octagon 73"/>
          <p:cNvSpPr>
            <a:spLocks noChangeAspect="1"/>
          </p:cNvSpPr>
          <p:nvPr/>
        </p:nvSpPr>
        <p:spPr>
          <a:xfrm>
            <a:off x="838200" y="2187120"/>
            <a:ext cx="252901" cy="254547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sp>
        <p:nvSpPr>
          <p:cNvPr id="90" name="Octagon 89"/>
          <p:cNvSpPr>
            <a:spLocks noChangeAspect="1"/>
          </p:cNvSpPr>
          <p:nvPr/>
        </p:nvSpPr>
        <p:spPr>
          <a:xfrm>
            <a:off x="838200" y="2906940"/>
            <a:ext cx="252901" cy="254547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sp>
        <p:nvSpPr>
          <p:cNvPr id="96" name="Octagon 95"/>
          <p:cNvSpPr>
            <a:spLocks noChangeAspect="1"/>
          </p:cNvSpPr>
          <p:nvPr/>
        </p:nvSpPr>
        <p:spPr>
          <a:xfrm>
            <a:off x="34022" y="5215622"/>
            <a:ext cx="179745" cy="180914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sp>
        <p:nvSpPr>
          <p:cNvPr id="97" name="Octagon 96"/>
          <p:cNvSpPr>
            <a:spLocks noChangeAspect="1"/>
          </p:cNvSpPr>
          <p:nvPr/>
        </p:nvSpPr>
        <p:spPr>
          <a:xfrm>
            <a:off x="838200" y="3307440"/>
            <a:ext cx="252901" cy="254547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sp>
        <p:nvSpPr>
          <p:cNvPr id="98" name="Octagon 97"/>
          <p:cNvSpPr>
            <a:spLocks noChangeAspect="1"/>
          </p:cNvSpPr>
          <p:nvPr/>
        </p:nvSpPr>
        <p:spPr>
          <a:xfrm>
            <a:off x="838200" y="3665760"/>
            <a:ext cx="252901" cy="254547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sp>
        <p:nvSpPr>
          <p:cNvPr id="99" name="Octagon 98"/>
          <p:cNvSpPr>
            <a:spLocks noChangeAspect="1"/>
          </p:cNvSpPr>
          <p:nvPr/>
        </p:nvSpPr>
        <p:spPr>
          <a:xfrm>
            <a:off x="838200" y="4385580"/>
            <a:ext cx="252901" cy="254547"/>
          </a:xfrm>
          <a:prstGeom prst="octagon">
            <a:avLst/>
          </a:prstGeom>
          <a:solidFill>
            <a:schemeClr val="accent6">
              <a:alpha val="43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"/>
              </a:lnSpc>
            </a:pPr>
            <a:endParaRPr lang="en-US" sz="1000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-6113" y="1229061"/>
            <a:ext cx="9162291" cy="515104"/>
            <a:chOff x="-6113" y="1295400"/>
            <a:chExt cx="9162291" cy="515104"/>
          </a:xfrm>
        </p:grpSpPr>
        <p:sp>
          <p:nvSpPr>
            <p:cNvPr id="63" name="Rectangle 62"/>
            <p:cNvSpPr/>
            <p:nvPr/>
          </p:nvSpPr>
          <p:spPr>
            <a:xfrm>
              <a:off x="-6113" y="13807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71766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-6113" y="17830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843027" y="17038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026982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696044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5978066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7733278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09600" y="13814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609834" y="12954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V="1">
              <a:off x="3891856" y="17038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1239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Sofosbuvir, Ribavirin, &amp; GS-0938  in Treatment Naïve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QUANTUM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QUANTUM: SVR12 Results for Completed Arms (all genotypes)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EASL. 2013; Abstract 845.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537427"/>
              </p:ext>
            </p:extLst>
          </p:nvPr>
        </p:nvGraphicFramePr>
        <p:xfrm>
          <a:off x="381794" y="1905000"/>
          <a:ext cx="838358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6061046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9240" y="492534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180" y="492534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13/25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8420" y="492534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92/132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8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Sofosbuvir, Ribavirin, &amp; GS-0938  in Treatment Naïve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QUANTUM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QUANTUM: SVR12 Results for Patients with Genotype 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EASL. 2013; Abstract 845.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301919"/>
              </p:ext>
            </p:extLst>
          </p:nvPr>
        </p:nvGraphicFramePr>
        <p:xfrm>
          <a:off x="381794" y="1905000"/>
          <a:ext cx="838358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6061046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5256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10/1</a:t>
            </a:r>
            <a:r>
              <a:rPr lang="en-US" sz="14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00136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9</a:t>
            </a:r>
            <a:r>
              <a:rPr lang="en-US" sz="1400" dirty="0" smtClean="0">
                <a:solidFill>
                  <a:srgbClr val="FFFFFF"/>
                </a:solidFill>
              </a:rPr>
              <a:t>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1836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69/105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10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Sofosbuvir, Ribavirin, &amp; GS-0938  in Treatment Naïve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QUANTUM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QUANTUM: SVR12 Results for Patients with Genotype 1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Lalezari</a:t>
            </a:r>
            <a:r>
              <a:rPr lang="en-US" dirty="0"/>
              <a:t> JP, et al.  EASL. 2013; Abstract 845.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701496"/>
              </p:ext>
            </p:extLst>
          </p:nvPr>
        </p:nvGraphicFramePr>
        <p:xfrm>
          <a:off x="381794" y="1905000"/>
          <a:ext cx="838358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0" y="6061046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SOF = sofosbuvir; RBV =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8/</a:t>
            </a:r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5100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sz="1400" dirty="0" smtClean="0">
                <a:solidFill>
                  <a:srgbClr val="FFFFFF"/>
                </a:solidFill>
              </a:rPr>
              <a:t>/4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8100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</a:t>
            </a:r>
            <a:r>
              <a:rPr lang="en-US" sz="14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54320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</a:t>
            </a:r>
            <a:r>
              <a:rPr lang="en-US" sz="1400" dirty="0">
                <a:solidFill>
                  <a:srgbClr val="FFFFFF"/>
                </a:solidFill>
              </a:rPr>
              <a:t>7</a:t>
            </a:r>
            <a:r>
              <a:rPr lang="en-US" sz="1400" dirty="0" smtClean="0">
                <a:solidFill>
                  <a:srgbClr val="FFFFFF"/>
                </a:solidFill>
              </a:rPr>
              <a:t>/</a:t>
            </a:r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4360" y="4922156"/>
            <a:ext cx="780344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12/25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28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59690</TotalTime>
  <Words>371</Words>
  <Application>Microsoft Office PowerPoint</Application>
  <PresentationFormat>On-screen Show (4:3)</PresentationFormat>
  <Paragraphs>87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 Sofosbuvir, Ribavirin, GS-0938 in GT 1-4 QUANTUM</vt:lpstr>
      <vt:lpstr>Sofosbuvir, Ribavirin, &amp; GS-0938  in Treatment Naïve QUANTUM Trial: Features</vt:lpstr>
      <vt:lpstr>Sofosbuvir, Ribavirin, &amp; GS-0938  in Treatment Naïve QUANTUM Trial: Design</vt:lpstr>
      <vt:lpstr>Sofosbuvir, Ribavirin, &amp; GS-0938  in Treatment Naïve QUANTUM Trial: Results</vt:lpstr>
      <vt:lpstr>Sofosbuvir, Ribavirin, &amp; GS-0938  in Treatment Naïve QUANTUM Trial: Results</vt:lpstr>
      <vt:lpstr>Sofosbuvir, Ribavirin, &amp; GS-0938  in Treatment Naïve QUANTUM Trial: Results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3108</cp:revision>
  <cp:lastPrinted>2011-04-18T21:48:04Z</cp:lastPrinted>
  <dcterms:created xsi:type="dcterms:W3CDTF">2010-11-28T05:36:22Z</dcterms:created>
  <dcterms:modified xsi:type="dcterms:W3CDTF">2014-10-21T17:08:27Z</dcterms:modified>
</cp:coreProperties>
</file>