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573" r:id="rId2"/>
    <p:sldId id="574" r:id="rId3"/>
    <p:sldId id="565" r:id="rId4"/>
    <p:sldId id="546" r:id="rId5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 + Additional Agents</a:t>
            </a:r>
            <a:r>
              <a:rPr lang="en-US" sz="2800" dirty="0">
                <a:solidFill>
                  <a:srgbClr val="001D48"/>
                </a:solidFill>
              </a:rPr>
              <a:t/>
            </a:r>
            <a:br>
              <a:rPr lang="en-US" sz="2800" dirty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ELECTRON (Overview): 6 parts, 22 arms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smtClean="0">
                <a:latin typeface="Arial"/>
                <a:cs typeface="Arial"/>
              </a:rPr>
              <a:t>Clinical </a:t>
            </a:r>
            <a:r>
              <a:rPr lang="en-US" sz="1400" dirty="0" err="1" smtClean="0">
                <a:latin typeface="Arial"/>
                <a:cs typeface="Arial"/>
              </a:rPr>
              <a:t>Trials.gov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155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Summary of ELECTRON Trials Design (1 of 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/>
              <a:t>Part 1 </a:t>
            </a:r>
            <a:br>
              <a:rPr lang="en-US" sz="1600" b="1" dirty="0" smtClean="0"/>
            </a:br>
            <a:r>
              <a:rPr lang="en-US" sz="1600" dirty="0" smtClean="0"/>
              <a:t>- </a:t>
            </a:r>
            <a:r>
              <a:rPr lang="en-US" sz="1600" dirty="0"/>
              <a:t>Arm 1: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(GT </a:t>
            </a:r>
            <a:r>
              <a:rPr lang="en-US" sz="1600" dirty="0" smtClean="0"/>
              <a:t>2,3; </a:t>
            </a:r>
            <a:r>
              <a:rPr lang="en-US" sz="1600" dirty="0"/>
              <a:t>naive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2: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+ Peginterferon for weeks 1-4 (GT </a:t>
            </a:r>
            <a:r>
              <a:rPr lang="en-US" sz="1600" dirty="0" smtClean="0"/>
              <a:t>2,3; naive) 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3: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</a:t>
            </a:r>
            <a:r>
              <a:rPr lang="en-US" sz="1600" dirty="0"/>
              <a:t>+ Ribavirin </a:t>
            </a:r>
            <a:r>
              <a:rPr lang="en-US" sz="1600" dirty="0" smtClean="0"/>
              <a:t>x 12 weeks + Peginterferon for weeks 1-8 (</a:t>
            </a:r>
            <a:r>
              <a:rPr lang="en-US" sz="1600" dirty="0"/>
              <a:t>GT </a:t>
            </a:r>
            <a:r>
              <a:rPr lang="en-US" sz="1600" dirty="0" smtClean="0"/>
              <a:t>2,3; </a:t>
            </a:r>
            <a:r>
              <a:rPr lang="en-US" sz="1600" dirty="0"/>
              <a:t>naive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4: </a:t>
            </a:r>
            <a:r>
              <a:rPr lang="en-US" sz="1600" dirty="0" err="1"/>
              <a:t>Sofosbuvir</a:t>
            </a:r>
            <a:r>
              <a:rPr lang="en-US" sz="1600" dirty="0"/>
              <a:t> + Ribavirin + Peginterferon x 12 weeks (GT </a:t>
            </a:r>
            <a:r>
              <a:rPr lang="en-US" sz="1600" dirty="0" smtClean="0"/>
              <a:t>2,3;</a:t>
            </a:r>
            <a:r>
              <a:rPr lang="en-US" sz="1600" dirty="0"/>
              <a:t> naive</a:t>
            </a:r>
            <a:r>
              <a:rPr lang="en-US" sz="1600" dirty="0" smtClean="0"/>
              <a:t>)</a:t>
            </a:r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5: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 x 12 weeks (GT 2,3; naive)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6: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+ Peginterferon x 8 weeks (GT 2,3; naive)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7: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x 12 weeks (GT 1; experienced null)</a:t>
            </a:r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3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8: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Ribavirin </a:t>
            </a:r>
            <a:r>
              <a:rPr lang="en-US" sz="1600" dirty="0"/>
              <a:t>x </a:t>
            </a:r>
            <a:r>
              <a:rPr lang="en-US" sz="1600" dirty="0" smtClean="0"/>
              <a:t>12 </a:t>
            </a:r>
            <a:r>
              <a:rPr lang="en-US" sz="1600" dirty="0"/>
              <a:t>weeks (</a:t>
            </a:r>
            <a:r>
              <a:rPr lang="en-US" sz="1600" dirty="0" smtClean="0"/>
              <a:t>GT 1; naive)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9: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+ </a:t>
            </a:r>
            <a:r>
              <a:rPr lang="en-US" sz="1600" dirty="0"/>
              <a:t>Ribavirin </a:t>
            </a:r>
            <a:r>
              <a:rPr lang="en-US" sz="1600" dirty="0" smtClean="0"/>
              <a:t>x </a:t>
            </a:r>
            <a:r>
              <a:rPr lang="en-US" sz="1600" dirty="0"/>
              <a:t>12 weeks </a:t>
            </a:r>
            <a:r>
              <a:rPr lang="en-US" sz="1600" dirty="0" smtClean="0"/>
              <a:t>(</a:t>
            </a:r>
            <a:r>
              <a:rPr lang="en-US" sz="1600" dirty="0"/>
              <a:t>GT </a:t>
            </a:r>
            <a:r>
              <a:rPr lang="en-US" sz="1600" dirty="0" smtClean="0"/>
              <a:t>2,3; experienced)</a:t>
            </a:r>
          </a:p>
          <a:p>
            <a:pPr>
              <a:lnSpc>
                <a:spcPts val="2000"/>
              </a:lnSpc>
            </a:pPr>
            <a:r>
              <a:rPr lang="en-US" sz="1600" b="1" dirty="0"/>
              <a:t>Part </a:t>
            </a:r>
            <a:r>
              <a:rPr lang="en-US" sz="1600" b="1" dirty="0" smtClean="0"/>
              <a:t>4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10: </a:t>
            </a:r>
            <a:r>
              <a:rPr lang="en-US" sz="1600" dirty="0" err="1"/>
              <a:t>Sofosbuvir</a:t>
            </a:r>
            <a:r>
              <a:rPr lang="en-US" sz="1600" dirty="0"/>
              <a:t> + Ribavirin x </a:t>
            </a:r>
            <a:r>
              <a:rPr lang="en-US" sz="1600" dirty="0" smtClean="0"/>
              <a:t>8 </a:t>
            </a:r>
            <a:r>
              <a:rPr lang="en-US" sz="1600" dirty="0"/>
              <a:t>weeks (</a:t>
            </a:r>
            <a:r>
              <a:rPr lang="en-US" sz="1600" dirty="0" smtClean="0"/>
              <a:t>GT 2,3;</a:t>
            </a:r>
            <a:r>
              <a:rPr lang="en-US" sz="1600" dirty="0"/>
              <a:t> </a:t>
            </a:r>
            <a:r>
              <a:rPr lang="en-US" sz="1600" dirty="0" smtClean="0"/>
              <a:t>naive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11: </a:t>
            </a:r>
            <a:r>
              <a:rPr lang="en-US" sz="1600" dirty="0" err="1"/>
              <a:t>Sofosbuvir</a:t>
            </a:r>
            <a:r>
              <a:rPr lang="en-US" sz="1600" dirty="0"/>
              <a:t> + Ribavirin x 12 weeks (GT 2,3; naive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12: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err="1"/>
              <a:t>Ledipasvir</a:t>
            </a:r>
            <a:r>
              <a:rPr lang="en-US" sz="1600" dirty="0"/>
              <a:t> </a:t>
            </a:r>
            <a:r>
              <a:rPr lang="en-US" sz="1600" dirty="0" smtClean="0"/>
              <a:t>+ Ribavirin x </a:t>
            </a:r>
            <a:r>
              <a:rPr lang="en-US" sz="1600" dirty="0"/>
              <a:t>12 weeks (</a:t>
            </a:r>
            <a:r>
              <a:rPr lang="en-US" sz="1600" dirty="0" smtClean="0"/>
              <a:t>GT 1</a:t>
            </a:r>
            <a:r>
              <a:rPr lang="en-US" sz="1600" dirty="0"/>
              <a:t>, experienced null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13: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err="1"/>
              <a:t>Ledipasvir</a:t>
            </a:r>
            <a:r>
              <a:rPr lang="en-US" sz="1600" dirty="0"/>
              <a:t> + Ribavirin </a:t>
            </a:r>
            <a:r>
              <a:rPr lang="en-US" sz="1600" dirty="0" smtClean="0"/>
              <a:t>x </a:t>
            </a:r>
            <a:r>
              <a:rPr lang="en-US" sz="1600" dirty="0"/>
              <a:t>12 weeks (</a:t>
            </a:r>
            <a:r>
              <a:rPr lang="en-US" sz="1600" dirty="0" smtClean="0"/>
              <a:t>GT 1</a:t>
            </a:r>
            <a:r>
              <a:rPr lang="en-US" sz="1600" dirty="0"/>
              <a:t>, naive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ClinicalTrials.gov</a:t>
            </a:r>
            <a:r>
              <a:rPr lang="en-US" dirty="0"/>
              <a:t>  ID </a:t>
            </a:r>
            <a:r>
              <a:rPr lang="en-US" dirty="0" smtClean="0"/>
              <a:t>NCT01260350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48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Summary of ELECTRON Trials Design (2 of 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/>
              <a:t>Part 5 </a:t>
            </a:r>
            <a:br>
              <a:rPr lang="en-US" sz="1600" b="1" dirty="0" smtClean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14: </a:t>
            </a:r>
            <a:r>
              <a:rPr lang="en-US" sz="1600" dirty="0" err="1"/>
              <a:t>Sofosbuvir</a:t>
            </a:r>
            <a:r>
              <a:rPr lang="en-US" sz="1600" dirty="0"/>
              <a:t> + </a:t>
            </a:r>
            <a:r>
              <a:rPr lang="en-US" sz="1600" dirty="0" smtClean="0"/>
              <a:t>GS-9669 + Ribavirin x </a:t>
            </a:r>
            <a:r>
              <a:rPr lang="en-US" sz="1600" dirty="0"/>
              <a:t>12 weeks (GT </a:t>
            </a:r>
            <a:r>
              <a:rPr lang="en-US" sz="1600" dirty="0" smtClean="0"/>
              <a:t>1; </a:t>
            </a:r>
            <a:r>
              <a:rPr lang="en-US" sz="1600" dirty="0"/>
              <a:t>experienced null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/>
              <a:t>- Arm </a:t>
            </a:r>
            <a:r>
              <a:rPr lang="en-US" sz="1600" dirty="0" smtClean="0"/>
              <a:t>15: </a:t>
            </a:r>
            <a:r>
              <a:rPr lang="en-US" sz="1600" dirty="0" err="1"/>
              <a:t>Sofosbuvir</a:t>
            </a:r>
            <a:r>
              <a:rPr lang="en-US" sz="1600" dirty="0"/>
              <a:t> + GS-9669 </a:t>
            </a:r>
            <a:r>
              <a:rPr lang="en-US" sz="1600" dirty="0" smtClean="0"/>
              <a:t>+ </a:t>
            </a:r>
            <a:r>
              <a:rPr lang="en-US" sz="1600" dirty="0"/>
              <a:t>Ribavirin x 12 weeks x 12 </a:t>
            </a:r>
            <a:r>
              <a:rPr lang="en-US" sz="1600" dirty="0" smtClean="0"/>
              <a:t>weeks (</a:t>
            </a:r>
            <a:r>
              <a:rPr lang="en-US" sz="1600" dirty="0"/>
              <a:t>GT </a:t>
            </a:r>
            <a:r>
              <a:rPr lang="en-US" sz="1600" dirty="0" smtClean="0"/>
              <a:t>1; naive) </a:t>
            </a:r>
            <a:endParaRPr lang="en-US" sz="1600" dirty="0"/>
          </a:p>
          <a:p>
            <a:pPr>
              <a:lnSpc>
                <a:spcPts val="2000"/>
              </a:lnSpc>
            </a:pPr>
            <a:r>
              <a:rPr lang="en-US" sz="1600" b="1" dirty="0" smtClean="0"/>
              <a:t>Part 6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16: </a:t>
            </a:r>
            <a:r>
              <a:rPr lang="en-US" sz="1600" dirty="0" err="1" smtClean="0"/>
              <a:t>Sofosbuvir-Ledipasvir</a:t>
            </a:r>
            <a:r>
              <a:rPr lang="en-US" sz="1600" dirty="0" smtClean="0"/>
              <a:t> x </a:t>
            </a:r>
            <a:r>
              <a:rPr lang="en-US" sz="1600" dirty="0"/>
              <a:t>12 weeks (GT 1; experienced </a:t>
            </a:r>
            <a:r>
              <a:rPr lang="en-US" sz="1600" dirty="0" smtClean="0"/>
              <a:t>null; F4)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17: </a:t>
            </a:r>
            <a:r>
              <a:rPr lang="en-US" sz="1600" dirty="0" err="1"/>
              <a:t>Sofosbuvir-Ledipasvir</a:t>
            </a:r>
            <a:r>
              <a:rPr lang="en-US" sz="1600" dirty="0"/>
              <a:t> + </a:t>
            </a:r>
            <a:r>
              <a:rPr lang="en-US" sz="1600" dirty="0" smtClean="0"/>
              <a:t>Ribavirin x </a:t>
            </a:r>
            <a:r>
              <a:rPr lang="en-US" sz="1600" dirty="0"/>
              <a:t>12 weeks (GT 1; experienced null; F4)</a:t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18: </a:t>
            </a:r>
            <a:r>
              <a:rPr lang="en-US" sz="1600" dirty="0" err="1"/>
              <a:t>Sofosbuvir-Ledipasvir</a:t>
            </a:r>
            <a:r>
              <a:rPr lang="en-US" sz="1600" dirty="0"/>
              <a:t> x 12 weeks </a:t>
            </a:r>
            <a:r>
              <a:rPr lang="en-US" sz="1600" dirty="0" smtClean="0"/>
              <a:t>x 12 </a:t>
            </a:r>
            <a:r>
              <a:rPr lang="en-US" sz="1600" dirty="0"/>
              <a:t>weeks </a:t>
            </a:r>
            <a:r>
              <a:rPr lang="en-US" sz="1600" dirty="0" smtClean="0"/>
              <a:t>(</a:t>
            </a:r>
            <a:r>
              <a:rPr lang="en-US" sz="1600" dirty="0"/>
              <a:t>GT 2,3, </a:t>
            </a:r>
            <a:r>
              <a:rPr lang="en-US" sz="1600" dirty="0" smtClean="0"/>
              <a:t>naive)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19: </a:t>
            </a:r>
            <a:r>
              <a:rPr lang="en-US" sz="1600" dirty="0" err="1"/>
              <a:t>Sofosbuvir-Ledipasvir</a:t>
            </a:r>
            <a:r>
              <a:rPr lang="en-US" sz="1600" dirty="0"/>
              <a:t> x 12 weeks </a:t>
            </a:r>
            <a:r>
              <a:rPr lang="en-US" sz="1600" dirty="0" smtClean="0"/>
              <a:t>x </a:t>
            </a:r>
            <a:r>
              <a:rPr lang="en-US" sz="1600" dirty="0"/>
              <a:t>12 weeks (</a:t>
            </a:r>
            <a:r>
              <a:rPr lang="en-US" sz="1600" dirty="0" smtClean="0"/>
              <a:t>GT 2,3, experienced)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</a:t>
            </a:r>
            <a:r>
              <a:rPr lang="en-US" sz="1600" dirty="0"/>
              <a:t>Arm </a:t>
            </a:r>
            <a:r>
              <a:rPr lang="en-US" sz="1600" dirty="0" smtClean="0"/>
              <a:t>20: </a:t>
            </a:r>
            <a:r>
              <a:rPr lang="en-US" sz="1600" dirty="0" err="1"/>
              <a:t>Sofosbuvir-Ledipasvir</a:t>
            </a:r>
            <a:r>
              <a:rPr lang="en-US" sz="1600" dirty="0"/>
              <a:t> + Ribavirin </a:t>
            </a:r>
            <a:r>
              <a:rPr lang="en-US" sz="1600" dirty="0" smtClean="0"/>
              <a:t>x </a:t>
            </a:r>
            <a:r>
              <a:rPr lang="en-US" sz="1600" dirty="0"/>
              <a:t>12 weeks (GT 1, </a:t>
            </a:r>
            <a:r>
              <a:rPr lang="en-US" sz="1600" dirty="0" smtClean="0"/>
              <a:t>naïve, hemophiliacs)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21: </a:t>
            </a:r>
            <a:r>
              <a:rPr lang="en-US" sz="1600" dirty="0" err="1"/>
              <a:t>Sofosbuvir-Ledipasvir</a:t>
            </a:r>
            <a:r>
              <a:rPr lang="en-US" sz="1600" dirty="0"/>
              <a:t> + Ribavirin </a:t>
            </a:r>
            <a:r>
              <a:rPr lang="en-US" sz="1600" dirty="0" smtClean="0"/>
              <a:t>x 6 </a:t>
            </a:r>
            <a:r>
              <a:rPr lang="en-US" sz="1600" dirty="0"/>
              <a:t>weeks (GT 1, naive)</a:t>
            </a:r>
            <a:br>
              <a:rPr lang="en-US" sz="1600" dirty="0"/>
            </a:br>
            <a:r>
              <a:rPr lang="en-US" sz="1600" dirty="0"/>
              <a:t>- Arm </a:t>
            </a:r>
            <a:r>
              <a:rPr lang="en-US" sz="1600" dirty="0" smtClean="0"/>
              <a:t>22: </a:t>
            </a:r>
            <a:r>
              <a:rPr lang="en-US" sz="1600" dirty="0" err="1"/>
              <a:t>Sofosbuvir-Ledipasvir</a:t>
            </a:r>
            <a:r>
              <a:rPr lang="en-US" sz="1600" dirty="0"/>
              <a:t>  </a:t>
            </a:r>
            <a:r>
              <a:rPr lang="en-US" sz="1600" dirty="0" smtClean="0"/>
              <a:t>x </a:t>
            </a:r>
            <a:r>
              <a:rPr lang="en-US" sz="1600" dirty="0"/>
              <a:t>6 weeks </a:t>
            </a:r>
            <a:r>
              <a:rPr lang="en-US" sz="1600" dirty="0" smtClean="0"/>
              <a:t>(</a:t>
            </a:r>
            <a:r>
              <a:rPr lang="en-US" sz="1600" dirty="0"/>
              <a:t>GT 1, naive)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ClinicalTrials.gov</a:t>
            </a:r>
            <a:r>
              <a:rPr lang="en-US" dirty="0" smtClean="0"/>
              <a:t>  ID NCT01260350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77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59702</TotalTime>
  <Words>49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Sofosbuvir + Additional Agents ELECTRON (Overview): 6 parts, 22 arms</vt:lpstr>
      <vt:lpstr>Sofosbuvir Summary of ELECTRON Trials Design (1 of 2)</vt:lpstr>
      <vt:lpstr>Sofosbuvir Summary of ELECTRON Trials Design (2 of 2)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3112</cp:revision>
  <cp:lastPrinted>2011-04-18T21:48:04Z</cp:lastPrinted>
  <dcterms:created xsi:type="dcterms:W3CDTF">2010-11-28T05:36:22Z</dcterms:created>
  <dcterms:modified xsi:type="dcterms:W3CDTF">2014-10-21T17:19:56Z</dcterms:modified>
</cp:coreProperties>
</file>