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62" r:id="rId2"/>
    <p:sldId id="575" r:id="rId3"/>
    <p:sldId id="576" r:id="rId4"/>
    <p:sldId id="578" r:id="rId5"/>
    <p:sldId id="577" r:id="rId6"/>
    <p:sldId id="546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7429185899176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8959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C9F7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D8AC9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SOF 12 wks _x000d_RBV 12 wks</c:v>
                </c:pt>
                <c:pt idx="1">
                  <c:v>SOF 12 wks _x000d_RBV 12 wks _x000d_PEG wk 1-4</c:v>
                </c:pt>
                <c:pt idx="2">
                  <c:v>SOF 12 wks _x000d_RBV 12 wks _x000d_PEG wk 1-8</c:v>
                </c:pt>
                <c:pt idx="3">
                  <c:v>SOF 12 wks _x000d_RBV 12 wks _x000d_PEG 12 wks</c:v>
                </c:pt>
                <c:pt idx="4">
                  <c:v>SOF 12 wks</c:v>
                </c:pt>
                <c:pt idx="5">
                  <c:v>SOF 8 wks _x000d_RBV 8 wks_x000d_PEG 8 wks</c:v>
                </c:pt>
                <c:pt idx="6">
                  <c:v>SOF 12 wks _x000d_RBV 12 wks</c:v>
                </c:pt>
                <c:pt idx="7">
                  <c:v>SOF 12 wks _x000d_RBV 12 wks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60</c:v>
                </c:pt>
                <c:pt idx="5">
                  <c:v>100</c:v>
                </c:pt>
                <c:pt idx="6">
                  <c:v>10</c:v>
                </c:pt>
                <c:pt idx="7" formatCode="General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4066832"/>
        <c:axId val="384067392"/>
      </c:barChart>
      <c:catAx>
        <c:axId val="38406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3840673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40673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731896551724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0668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2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Sofosbuvir</a:t>
            </a:r>
            <a:r>
              <a:rPr lang="en-US" sz="2800" dirty="0">
                <a:solidFill>
                  <a:srgbClr val="001D48"/>
                </a:solidFill>
              </a:rPr>
              <a:t> </a:t>
            </a:r>
            <a:r>
              <a:rPr lang="en-US" sz="2800" dirty="0" smtClean="0">
                <a:solidFill>
                  <a:srgbClr val="001D48"/>
                </a:solidFill>
              </a:rPr>
              <a:t>and Ribavirin +/- Peginterferon in GT 1-3</a:t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Trial (Arms 1-8)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2013;368:34-44.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707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and Ribavirin +/- </a:t>
            </a:r>
            <a:r>
              <a:rPr lang="en-US" sz="2400" dirty="0" smtClean="0">
                <a:solidFill>
                  <a:srgbClr val="F0EADC"/>
                </a:solidFill>
              </a:rPr>
              <a:t>Peginterferon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ELECTRON </a:t>
            </a:r>
            <a:r>
              <a:rPr lang="en-US" sz="2400" dirty="0"/>
              <a:t>Trial (Arms 1-8</a:t>
            </a:r>
            <a:r>
              <a:rPr lang="en-US" sz="2400" dirty="0" smtClean="0"/>
              <a:t>): Features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04004"/>
              </p:ext>
            </p:extLst>
          </p:nvPr>
        </p:nvGraphicFramePr>
        <p:xfrm>
          <a:off x="512763" y="1447800"/>
          <a:ext cx="8115300" cy="45720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Trial (Arms 1-8):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2052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2a trial comparing different combinations of sofosbuvir and ribavirin with or without peginterferon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2 hepatitis C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Study Arms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Arms 1-6: genotype 2,3 treatment naïve: SOF + RBV +/- PEG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Arm 7: GT 1; treatment experienced, prior null responder: SOF + RBV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Arm 8: GT 1; treatment naïve: SOF + RBV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57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>
            <a:off x="5242692" y="478148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+/- Peginterferon in GT 1-3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1-8)</a:t>
            </a:r>
            <a:r>
              <a:rPr lang="en-US" sz="2400" dirty="0" smtClean="0"/>
              <a:t>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19410" y="1923408"/>
            <a:ext cx="3291840" cy="266127"/>
          </a:xfrm>
          <a:prstGeom prst="rect">
            <a:avLst/>
          </a:prstGeom>
          <a:solidFill>
            <a:srgbClr val="C3D3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</a:t>
            </a:r>
            <a:r>
              <a:rPr lang="en-US" sz="1400" b="1" dirty="0">
                <a:latin typeface="Arial"/>
                <a:cs typeface="Arial"/>
              </a:rPr>
              <a:t>+ RBV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181600"/>
            <a:ext cx="9180577" cy="987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45720" rIns="92486" bIns="45720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alfa-2a (PEG)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180 µg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79750" y="225160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79750" y="1900728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919410" y="2282328"/>
            <a:ext cx="3291840" cy="266127"/>
          </a:xfrm>
          <a:prstGeom prst="rect">
            <a:avLst/>
          </a:prstGeom>
          <a:solidFill>
            <a:srgbClr val="E1D4B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+ PEG (week 1-4)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02430" y="2606707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942090" y="2641248"/>
            <a:ext cx="3291840" cy="26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(week 1</a:t>
            </a:r>
            <a:r>
              <a:rPr lang="en-US" sz="1400" b="1" dirty="0" smtClean="0">
                <a:latin typeface="Arial"/>
                <a:cs typeface="Arial"/>
              </a:rPr>
              <a:t>-8)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02430" y="297322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42090" y="3000168"/>
            <a:ext cx="3291840" cy="266127"/>
          </a:xfrm>
          <a:prstGeom prst="rect">
            <a:avLst/>
          </a:prstGeom>
          <a:solidFill>
            <a:srgbClr val="EFBEB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942125" y="3364848"/>
            <a:ext cx="3291840" cy="266127"/>
          </a:xfrm>
          <a:prstGeom prst="rect">
            <a:avLst/>
          </a:prstGeom>
          <a:solidFill>
            <a:srgbClr val="B8E4F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1942090" y="3723768"/>
            <a:ext cx="2194560" cy="266127"/>
          </a:xfrm>
          <a:prstGeom prst="rect">
            <a:avLst/>
          </a:prstGeom>
          <a:solidFill>
            <a:srgbClr val="DFE3B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</a:t>
            </a: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942090" y="4265608"/>
            <a:ext cx="3291840" cy="266127"/>
          </a:xfrm>
          <a:prstGeom prst="rect">
            <a:avLst/>
          </a:prstGeom>
          <a:solidFill>
            <a:srgbClr val="FFCAB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942095" y="4624528"/>
            <a:ext cx="3291840" cy="26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166602" y="458552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302430" y="3692328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2430" y="3330116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302430" y="4230355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02430" y="4596868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20012" y="207262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143922" y="187666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220012" y="242278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166602" y="222682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242692" y="279212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166602" y="259616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242692" y="313942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166602" y="294346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42692" y="350092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166602" y="330496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148709" y="387058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124512" y="367462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242692" y="441500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166602" y="42190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4249887"/>
            <a:ext cx="1295400" cy="31210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1 Null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1908888"/>
            <a:ext cx="1293204" cy="2093976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lnSpc>
                <a:spcPts val="2460"/>
              </a:lnSpc>
            </a:pPr>
            <a:r>
              <a:rPr lang="en-US" sz="1600" b="1" dirty="0" smtClean="0">
                <a:latin typeface="Arial"/>
                <a:cs typeface="Arial"/>
              </a:rPr>
              <a:t>GT 2,3</a:t>
            </a:r>
            <a:r>
              <a:rPr lang="en-US" sz="1600" b="1" dirty="0">
                <a:cs typeface="Arial"/>
              </a:rPr>
              <a:t/>
            </a:r>
            <a:br>
              <a:rPr lang="en-US" sz="1600" b="1" dirty="0">
                <a:cs typeface="Arial"/>
              </a:rPr>
            </a:br>
            <a:r>
              <a:rPr lang="en-US" sz="1600" b="1" dirty="0"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0" y="4621248"/>
            <a:ext cx="1295400" cy="31210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1 Naive 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199972"/>
            <a:ext cx="9162291" cy="515104"/>
            <a:chOff x="-6113" y="1371600"/>
            <a:chExt cx="9162291" cy="515104"/>
          </a:xfrm>
        </p:grpSpPr>
        <p:sp>
          <p:nvSpPr>
            <p:cNvPr id="57" name="Rectangle 56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5397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92523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8539546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7314824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7596846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8245842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5739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413941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492419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520621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5664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Ribavirin +/- Peginterferon in GT 1-3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</a:t>
            </a:r>
            <a:r>
              <a:rPr lang="en-US" sz="2400" dirty="0" smtClean="0"/>
              <a:t>Trial (Arms 1-8):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ELECTRON: SVR 12,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35898"/>
              </p:ext>
            </p:extLst>
          </p:nvPr>
        </p:nvGraphicFramePr>
        <p:xfrm>
          <a:off x="192088" y="176076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64108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066800" y="5864220"/>
            <a:ext cx="5715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Genotype 2 or 3 (all treatment naïve)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32780" y="5812500"/>
            <a:ext cx="572414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934200" y="5954940"/>
            <a:ext cx="18288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Genotype 1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55536" y="5812500"/>
            <a:ext cx="179222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858000" y="1890480"/>
            <a:ext cx="0" cy="330403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66160" y="5740860"/>
            <a:ext cx="990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Arial" pitchFamily="22" charset="0"/>
              </a:rPr>
              <a:t>Exp</a:t>
            </a: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200" b="1" dirty="0" smtClean="0">
                <a:solidFill>
                  <a:srgbClr val="001D48"/>
                </a:solidFill>
                <a:latin typeface="Arial" pitchFamily="22" charset="0"/>
              </a:rPr>
              <a:t>Null</a:t>
            </a:r>
            <a:endParaRPr lang="en-US" sz="1200" b="1" dirty="0">
              <a:solidFill>
                <a:srgbClr val="001D48"/>
              </a:solidFill>
              <a:latin typeface="Arial" pitchFamily="22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7947480" y="5740860"/>
            <a:ext cx="762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200" b="1" dirty="0" smtClean="0">
                <a:solidFill>
                  <a:srgbClr val="001D48"/>
                </a:solidFill>
                <a:latin typeface="Arial" pitchFamily="22" charset="0"/>
              </a:rPr>
              <a:t>Naive</a:t>
            </a:r>
            <a:endParaRPr lang="en-US" sz="1200" b="1" dirty="0">
              <a:solidFill>
                <a:srgbClr val="001D48"/>
              </a:solidFill>
              <a:latin typeface="Arial" pitchFamily="2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544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0470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8396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11/11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980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5564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10400" y="449580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1/10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88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ELECTRON Trial (Arms 1-8):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1621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 plus ribavirin for 12 weeks may be effective in previously untreated patients with HCV genotype 1, 2, or 3 infection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3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59703</TotalTime>
  <Words>330</Words>
  <Application>Microsoft Office PowerPoint</Application>
  <PresentationFormat>On-screen Show (4:3)</PresentationFormat>
  <Paragraphs>76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and Ribavirin +/- Peginterferon in GT 1-3 ELECTRON Trial (Arms 1-8)</vt:lpstr>
      <vt:lpstr>Sofosbuvir and Ribavirin +/- Peginterferon in GT 1-3 ELECTRON Trial (Arms 1-8): Features</vt:lpstr>
      <vt:lpstr>Sofosbuvir and Ribavirin +/- Peginterferon in GT 1-3 ELECTRON Trial (Arms 1-8): Design</vt:lpstr>
      <vt:lpstr>Sofosbuvir and Ribavirin +/- Peginterferon in GT 1-3 ELECTRON Trial (Arms 1-8): Results</vt:lpstr>
      <vt:lpstr>Sofosbuvir + RBV in Treatment-Experienced HCV GT 2 or 3 ELECTRON Trial (Arms 1-8):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3113</cp:revision>
  <cp:lastPrinted>2011-04-18T21:48:04Z</cp:lastPrinted>
  <dcterms:created xsi:type="dcterms:W3CDTF">2010-11-28T05:36:22Z</dcterms:created>
  <dcterms:modified xsi:type="dcterms:W3CDTF">2014-10-21T17:21:20Z</dcterms:modified>
</cp:coreProperties>
</file>