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7" r:id="rId5"/>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Encode Sans" panose="02000000000000000000" pitchFamily="2" charset="77"/>
      <p:regular r:id="rId40"/>
      <p:bold r:id="rId41"/>
    </p:embeddedFont>
    <p:embeddedFont>
      <p:font typeface="Encode Sans Black" pitchFamily="2" charset="77"/>
      <p:bold r:id="rId42"/>
    </p:embeddedFont>
    <p:embeddedFont>
      <p:font typeface="Merriweather Sans" pitchFamily="2" charset="77"/>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Open Sans Light"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i5jSYu/B7ZXHKzlxlciGihFRSo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80749"/>
  </p:normalViewPr>
  <p:slideViewPr>
    <p:cSldViewPr snapToGrid="0">
      <p:cViewPr varScale="1">
        <p:scale>
          <a:sx n="108" d="100"/>
          <a:sy n="108" d="100"/>
        </p:scale>
        <p:origin x="200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customschemas.google.com/relationships/presentationmetadata" Target="meta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areers.uw.edu/videos/preparing-for-an-interview-fall-202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epts.washington.edu/hfsresed/20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77b1912301_13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b="1"/>
              <a:t>IMPORTANT: As individuals are coming in, give reminders to fill out and scan the QR code. Give 1-2min at start of the session for attendees to complete the form. This is essential for their attendance to be counted and to complete the info session requirement.</a:t>
            </a:r>
            <a:endParaRPr b="1"/>
          </a:p>
          <a:p>
            <a:pPr marL="457200" lvl="0" indent="-317500" algn="l" rtl="0">
              <a:spcBef>
                <a:spcPts val="0"/>
              </a:spcBef>
              <a:spcAft>
                <a:spcPts val="0"/>
              </a:spcAft>
              <a:buSzPts val="1400"/>
              <a:buChar char="●"/>
            </a:pPr>
            <a:r>
              <a:rPr lang="en-US"/>
              <a:t>Welcome group</a:t>
            </a:r>
            <a:endParaRPr/>
          </a:p>
          <a:p>
            <a:pPr marL="457200" lvl="0" indent="-317500" algn="l" rtl="0">
              <a:spcBef>
                <a:spcPts val="0"/>
              </a:spcBef>
              <a:spcAft>
                <a:spcPts val="0"/>
              </a:spcAft>
              <a:buSzPts val="1400"/>
              <a:buChar char="●"/>
            </a:pPr>
            <a:r>
              <a:rPr lang="en-US"/>
              <a:t>Introductions of staff</a:t>
            </a:r>
            <a:endParaRPr/>
          </a:p>
          <a:p>
            <a:pPr marL="914400" lvl="1" indent="-317500" algn="l" rtl="0">
              <a:spcBef>
                <a:spcPts val="0"/>
              </a:spcBef>
              <a:spcAft>
                <a:spcPts val="0"/>
              </a:spcAft>
              <a:buSzPts val="1400"/>
              <a:buChar char="○"/>
            </a:pPr>
            <a:r>
              <a:rPr lang="en-US"/>
              <a:t>Name/Pronouns</a:t>
            </a:r>
            <a:endParaRPr/>
          </a:p>
          <a:p>
            <a:pPr marL="914400" lvl="1" indent="-317500" algn="l" rtl="0">
              <a:spcBef>
                <a:spcPts val="0"/>
              </a:spcBef>
              <a:spcAft>
                <a:spcPts val="0"/>
              </a:spcAft>
              <a:buSzPts val="1400"/>
              <a:buChar char="○"/>
            </a:pPr>
            <a:r>
              <a:rPr lang="en-US"/>
              <a:t>Position</a:t>
            </a:r>
            <a:endParaRPr/>
          </a:p>
        </p:txBody>
      </p:sp>
      <p:sp>
        <p:nvSpPr>
          <p:cNvPr id="73" name="Google Shape;73;g177b1912301_13_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f8c2d56686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f8c2d56686_0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855ba8fc88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855ba8fc88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Review the skills. No need to elaborate in depth</a:t>
            </a:r>
            <a:endParaRPr/>
          </a:p>
          <a:p>
            <a:pPr marL="457200" lvl="0" indent="-317500" algn="l" rtl="0">
              <a:spcBef>
                <a:spcPts val="0"/>
              </a:spcBef>
              <a:spcAft>
                <a:spcPts val="0"/>
              </a:spcAft>
              <a:buSzPts val="1400"/>
              <a:buChar char="●"/>
            </a:pPr>
            <a:r>
              <a:rPr lang="en-US"/>
              <a:t>Emphasis that these are skills to keep in mind and to consider highlighting in application materials. </a:t>
            </a:r>
            <a:endParaRPr/>
          </a:p>
        </p:txBody>
      </p:sp>
      <p:sp>
        <p:nvSpPr>
          <p:cNvPr id="144" name="Google Shape;144;g1855ba8fc88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8eeeeef635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8eeeeef635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Provide a brief overview of the application components and emphasise that detailed information and links for each component are on the Student Leader Application Page</a:t>
            </a:r>
            <a:endParaRPr/>
          </a:p>
        </p:txBody>
      </p:sp>
      <p:sp>
        <p:nvSpPr>
          <p:cNvPr id="151" name="Google Shape;151;g18eeeeef635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8eeeeef635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8eeeeef635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Inform audience that there is a template word document on the Student Leader Application page for candidates to download and use to write their written materials for ease of use when applying.</a:t>
            </a:r>
            <a:endParaRPr/>
          </a:p>
        </p:txBody>
      </p:sp>
      <p:sp>
        <p:nvSpPr>
          <p:cNvPr id="158" name="Google Shape;158;g18eeeeef635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8eeeeef635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8eeeeef635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Briefly explain what LLCs are</a:t>
            </a:r>
            <a:endParaRPr/>
          </a:p>
          <a:p>
            <a:pPr marL="457200" lvl="0" indent="-317500" algn="l" rtl="0">
              <a:spcBef>
                <a:spcPts val="0"/>
              </a:spcBef>
              <a:spcAft>
                <a:spcPts val="0"/>
              </a:spcAft>
              <a:buSzPts val="1400"/>
              <a:buChar char="●"/>
            </a:pPr>
            <a:r>
              <a:rPr lang="en-US"/>
              <a:t>Explain that LLC RAs complete same responsibilities as RAs but the subject matter of their work is more grounded in the LLC theme.</a:t>
            </a:r>
            <a:endParaRPr/>
          </a:p>
        </p:txBody>
      </p:sp>
      <p:sp>
        <p:nvSpPr>
          <p:cNvPr id="165" name="Google Shape;165;g18eeeeef635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8eeeeef635_0_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8eeeeef635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18eeeeef635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8e4ddde51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8e4ddde51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18e4ddde51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8e4ddde51d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8e4ddde51d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18e4ddde51d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8eeeeef635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8eeeeef635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300">
                <a:solidFill>
                  <a:srgbClr val="373A3C"/>
                </a:solidFill>
                <a:highlight>
                  <a:srgbClr val="FFFFFF"/>
                </a:highlight>
                <a:latin typeface="Open Sans"/>
                <a:ea typeface="Open Sans"/>
                <a:cs typeface="Open Sans"/>
                <a:sym typeface="Open Sans"/>
              </a:rPr>
              <a:t>After applying, materials will be reviewed and candidates will be notified in </a:t>
            </a:r>
            <a:r>
              <a:rPr lang="en-US" sz="1300" b="1">
                <a:solidFill>
                  <a:srgbClr val="373A3C"/>
                </a:solidFill>
                <a:highlight>
                  <a:srgbClr val="FFFFFF"/>
                </a:highlight>
                <a:latin typeface="Open Sans"/>
                <a:ea typeface="Open Sans"/>
                <a:cs typeface="Open Sans"/>
                <a:sym typeface="Open Sans"/>
              </a:rPr>
              <a:t>early February</a:t>
            </a:r>
            <a:r>
              <a:rPr lang="en-US" sz="1300">
                <a:solidFill>
                  <a:srgbClr val="373A3C"/>
                </a:solidFill>
                <a:highlight>
                  <a:srgbClr val="FFFFFF"/>
                </a:highlight>
                <a:latin typeface="Open Sans"/>
                <a:ea typeface="Open Sans"/>
                <a:cs typeface="Open Sans"/>
                <a:sym typeface="Open Sans"/>
              </a:rPr>
              <a:t> if they have been selected to move on to the next round of the selection process which is the Live Interviews.</a:t>
            </a:r>
            <a:endParaRPr/>
          </a:p>
        </p:txBody>
      </p:sp>
      <p:sp>
        <p:nvSpPr>
          <p:cNvPr id="193" name="Google Shape;193;g18eeeeef635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8eeeeef635_0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8eeeeef635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300">
                <a:solidFill>
                  <a:srgbClr val="373A3C"/>
                </a:solidFill>
                <a:highlight>
                  <a:srgbClr val="FFFFFF"/>
                </a:highlight>
                <a:latin typeface="Open Sans"/>
                <a:ea typeface="Open Sans"/>
                <a:cs typeface="Open Sans"/>
                <a:sym typeface="Open Sans"/>
              </a:rPr>
              <a:t>Candidates who receive and accept a Student Leader position or Alternate offer will be required to complete the Student Leader Class in Spring Quarter. This class is a requirement of the role and offers will be rescinded if student’s are unable to attend. Please see the Spring 2023 Class Time options below and keep them in mind when planning your Spring schedule:</a:t>
            </a:r>
            <a:endParaRPr/>
          </a:p>
        </p:txBody>
      </p:sp>
      <p:sp>
        <p:nvSpPr>
          <p:cNvPr id="200" name="Google Shape;200;g18eeeeef635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Review topics briefly, no need to elaborate.</a:t>
            </a:r>
            <a:endParaRPr/>
          </a:p>
          <a:p>
            <a:pPr marL="0" lvl="0" indent="0" algn="l" rtl="0">
              <a:lnSpc>
                <a:spcPct val="100000"/>
              </a:lnSpc>
              <a:spcBef>
                <a:spcPts val="0"/>
              </a:spcBef>
              <a:spcAft>
                <a:spcPts val="0"/>
              </a:spcAft>
              <a:buSzPts val="1400"/>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If they have concerns about Conduct history, candidates can contact Nick</a:t>
            </a:r>
            <a:endParaRPr/>
          </a:p>
          <a:p>
            <a:pPr marL="457200" lvl="0" indent="-317500" algn="l" rtl="0">
              <a:lnSpc>
                <a:spcPct val="100000"/>
              </a:lnSpc>
              <a:spcBef>
                <a:spcPts val="0"/>
              </a:spcBef>
              <a:spcAft>
                <a:spcPts val="0"/>
              </a:spcAft>
              <a:buSzPts val="1400"/>
              <a:buChar char="●"/>
            </a:pPr>
            <a:r>
              <a:rPr lang="en-US"/>
              <a:t>Emphasize the Financial Piece and encourage candidates to discuss with financial aid if they are concerned about the impacts.</a:t>
            </a:r>
            <a:endParaRPr/>
          </a:p>
        </p:txBody>
      </p:sp>
      <p:sp>
        <p:nvSpPr>
          <p:cNvPr id="207" name="Google Shape;20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8eeeeef635_0_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8eeeeef635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Emphasize that fall training is mandatory and a contracted expectation</a:t>
            </a:r>
            <a:endParaRPr/>
          </a:p>
          <a:p>
            <a:pPr marL="457200" lvl="0" indent="-317500" algn="l" rtl="0">
              <a:spcBef>
                <a:spcPts val="0"/>
              </a:spcBef>
              <a:spcAft>
                <a:spcPts val="0"/>
              </a:spcAft>
              <a:buSzPts val="1400"/>
              <a:buChar char="●"/>
            </a:pPr>
            <a:r>
              <a:rPr lang="en-US"/>
              <a:t>Emphasize that we encourage students without live-on experience to apply</a:t>
            </a:r>
            <a:endParaRPr/>
          </a:p>
        </p:txBody>
      </p:sp>
      <p:sp>
        <p:nvSpPr>
          <p:cNvPr id="214" name="Google Shape;214;g18eeeeef635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d04c726ac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d04c726a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For 2022-2023 a Level 4 Plan equates to ~$19.64 per day</a:t>
            </a:r>
            <a:endParaRPr/>
          </a:p>
          <a:p>
            <a:pPr marL="457200" lvl="0" indent="-317500" algn="l" rtl="0">
              <a:spcBef>
                <a:spcPts val="0"/>
              </a:spcBef>
              <a:spcAft>
                <a:spcPts val="0"/>
              </a:spcAft>
              <a:buSzPts val="1400"/>
              <a:buChar char="●"/>
            </a:pPr>
            <a:r>
              <a:rPr lang="en-US"/>
              <a:t>for 2022-2023 a Level 1 Plan equates to ~$14 per day</a:t>
            </a:r>
            <a:endParaRPr/>
          </a:p>
        </p:txBody>
      </p:sp>
      <p:sp>
        <p:nvSpPr>
          <p:cNvPr id="221" name="Google Shape;221;g18d04c726a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6a95919794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6a9591979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Clr>
                <a:srgbClr val="4B2E83"/>
              </a:buClr>
              <a:buSzPts val="2400"/>
              <a:buFont typeface="Merriweather Sans"/>
              <a:buChar char="&gt;"/>
            </a:pPr>
            <a:r>
              <a:rPr lang="en-US" sz="2400" u="sng">
                <a:solidFill>
                  <a:srgbClr val="26005C"/>
                </a:solidFill>
                <a:hlinkClick r:id="rId3">
                  <a:extLst>
                    <a:ext uri="{A12FA001-AC4F-418D-AE19-62706E023703}">
                      <ahyp:hlinkClr xmlns:ahyp="http://schemas.microsoft.com/office/drawing/2018/hyperlinkcolor" val="tx"/>
                    </a:ext>
                  </a:extLst>
                </a:hlinkClick>
              </a:rPr>
              <a:t>Interview Prep</a:t>
            </a:r>
            <a:endParaRPr/>
          </a:p>
        </p:txBody>
      </p:sp>
      <p:sp>
        <p:nvSpPr>
          <p:cNvPr id="228" name="Google Shape;228;g16a9591979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8d04c726ac_1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8d04c726ac_1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application asks for personal statement not cover letter but wanted to provide this resource</a:t>
            </a:r>
            <a:endParaRPr/>
          </a:p>
        </p:txBody>
      </p:sp>
      <p:sp>
        <p:nvSpPr>
          <p:cNvPr id="235" name="Google Shape;235;g18d04c726ac_1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8c2d56686_0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f8c2d56686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Introduce the Q&amp;A and explain that it will include some pre-set questions from student leaders and time to ask audience questions for the panel.</a:t>
            </a:r>
            <a:endParaRPr/>
          </a:p>
        </p:txBody>
      </p:sp>
      <p:sp>
        <p:nvSpPr>
          <p:cNvPr id="242" name="Google Shape;242;gf8c2d56686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855ba8fc88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855ba8fc88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t>If student leader is an ARD, have either you or the student leader explain that these are promotional/elevated student leader positions and you must be a student leader for one academic year to be eligible for this position and this position will not be included in this selection process. </a:t>
            </a:r>
            <a:endParaRPr dirty="0"/>
          </a:p>
        </p:txBody>
      </p:sp>
      <p:sp>
        <p:nvSpPr>
          <p:cNvPr id="249" name="Google Shape;249;g1855ba8fc88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8eeeeef635_0_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8eeeeef635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After allowing Student LEaders to answer the 3 questions, turn it over to the audience to ask questions to the Student LEaders or about the process</a:t>
            </a:r>
            <a:endParaRPr/>
          </a:p>
          <a:p>
            <a:pPr marL="914400" lvl="1" indent="-317500" algn="l" rtl="0">
              <a:spcBef>
                <a:spcPts val="0"/>
              </a:spcBef>
              <a:spcAft>
                <a:spcPts val="0"/>
              </a:spcAft>
              <a:buSzPts val="1400"/>
              <a:buChar char="○"/>
            </a:pPr>
            <a:r>
              <a:rPr lang="en-US"/>
              <a:t>It is up to the facilitator to determine if Student Leaders are best suited to answer or if the facilitator should</a:t>
            </a:r>
            <a:endParaRPr/>
          </a:p>
          <a:p>
            <a:pPr marL="457200" lvl="0" indent="-317500" algn="l" rtl="0">
              <a:spcBef>
                <a:spcPts val="0"/>
              </a:spcBef>
              <a:spcAft>
                <a:spcPts val="0"/>
              </a:spcAft>
              <a:buSzPts val="1400"/>
              <a:buChar char="●"/>
            </a:pPr>
            <a:r>
              <a:rPr lang="en-US"/>
              <a:t>If Facilitator does not know the answer, please write down the question and send it to Nick ASAP. Nick will answer in the next day in the email he sends to attendees to confirm their attendance.</a:t>
            </a:r>
            <a:endParaRPr/>
          </a:p>
        </p:txBody>
      </p:sp>
      <p:sp>
        <p:nvSpPr>
          <p:cNvPr id="256" name="Google Shape;256;g18eeeeef635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8c2d56686_0_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f8c2d56686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263" name="Google Shape;263;gf8c2d56686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6c14fb1345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t>If students ask about where they can access this info direct them to the recruitment site. All information from the powerpoint is also on the website.</a:t>
            </a:r>
          </a:p>
          <a:p>
            <a:r>
              <a:rPr lang="en-US">
                <a:hlinkClick r:id="rId3"/>
              </a:rPr>
              <a:t>https://depts.washington.edu/hfsresed/2017/</a:t>
            </a:r>
            <a:r>
              <a:rPr lang="en-US"/>
              <a:t> </a:t>
            </a:r>
            <a:endParaRPr/>
          </a:p>
        </p:txBody>
      </p:sp>
      <p:sp>
        <p:nvSpPr>
          <p:cNvPr id="269" name="Google Shape;269;g16c14fb1345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62cc7c8dd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f62cc7c8dd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gf62cc7c8dd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Review some of the hats that Resident Advisers will typically where. Be sure to expand upon each bullet using the guidelines below.</a:t>
            </a:r>
            <a:endParaRPr dirty="0"/>
          </a:p>
          <a:p>
            <a:pPr marL="457200" lvl="0" indent="-317500" algn="l" rtl="0">
              <a:lnSpc>
                <a:spcPct val="100000"/>
              </a:lnSpc>
              <a:spcBef>
                <a:spcPts val="0"/>
              </a:spcBef>
              <a:spcAft>
                <a:spcPts val="0"/>
              </a:spcAft>
              <a:buSzPts val="1400"/>
              <a:buChar char="-"/>
            </a:pPr>
            <a:r>
              <a:rPr lang="en-US" dirty="0"/>
              <a:t>Community Builder</a:t>
            </a:r>
            <a:endParaRPr dirty="0"/>
          </a:p>
          <a:p>
            <a:pPr marL="914400" lvl="1" indent="-317500" algn="l" rtl="0">
              <a:lnSpc>
                <a:spcPct val="100000"/>
              </a:lnSpc>
              <a:spcBef>
                <a:spcPts val="0"/>
              </a:spcBef>
              <a:spcAft>
                <a:spcPts val="0"/>
              </a:spcAft>
              <a:buSzPts val="1400"/>
              <a:buChar char="-"/>
            </a:pPr>
            <a:r>
              <a:rPr lang="en-US" dirty="0"/>
              <a:t>Ensure people feel welcome in the community, help residents meet one another and create connections, and make the halls feel like a home!</a:t>
            </a:r>
            <a:endParaRPr dirty="0"/>
          </a:p>
          <a:p>
            <a:pPr marL="457200" lvl="0" indent="-317500" algn="l" rtl="0">
              <a:lnSpc>
                <a:spcPct val="100000"/>
              </a:lnSpc>
              <a:spcBef>
                <a:spcPts val="0"/>
              </a:spcBef>
              <a:spcAft>
                <a:spcPts val="0"/>
              </a:spcAft>
              <a:buSzPts val="1400"/>
              <a:buChar char="-"/>
            </a:pPr>
            <a:r>
              <a:rPr lang="en-US" dirty="0"/>
              <a:t>Educator</a:t>
            </a:r>
            <a:endParaRPr dirty="0"/>
          </a:p>
          <a:p>
            <a:pPr marL="914400" lvl="1" indent="-317500" algn="l" rtl="0">
              <a:lnSpc>
                <a:spcPct val="100000"/>
              </a:lnSpc>
              <a:spcBef>
                <a:spcPts val="0"/>
              </a:spcBef>
              <a:spcAft>
                <a:spcPts val="0"/>
              </a:spcAft>
              <a:buSzPts val="1400"/>
              <a:buChar char="-"/>
            </a:pPr>
            <a:r>
              <a:rPr lang="en-US" dirty="0"/>
              <a:t>Help residents understand policies/processes at UW and within HFS. </a:t>
            </a:r>
            <a:endParaRPr dirty="0"/>
          </a:p>
          <a:p>
            <a:pPr marL="457200" lvl="0" indent="-317500" algn="l" rtl="0">
              <a:lnSpc>
                <a:spcPct val="100000"/>
              </a:lnSpc>
              <a:spcBef>
                <a:spcPts val="0"/>
              </a:spcBef>
              <a:spcAft>
                <a:spcPts val="0"/>
              </a:spcAft>
              <a:buSzPts val="1400"/>
              <a:buChar char="-"/>
            </a:pPr>
            <a:r>
              <a:rPr lang="en-US" dirty="0"/>
              <a:t>Role Model</a:t>
            </a:r>
            <a:endParaRPr dirty="0"/>
          </a:p>
          <a:p>
            <a:pPr marL="914400" lvl="1" indent="-317500" algn="l" rtl="0">
              <a:lnSpc>
                <a:spcPct val="100000"/>
              </a:lnSpc>
              <a:spcBef>
                <a:spcPts val="0"/>
              </a:spcBef>
              <a:spcAft>
                <a:spcPts val="0"/>
              </a:spcAft>
              <a:buSzPts val="1400"/>
              <a:buChar char="-"/>
            </a:pPr>
            <a:r>
              <a:rPr lang="en-US" dirty="0"/>
              <a:t>Be a positive and mature presence on the floor.  Role model how to have fun in the halls while respecting community standards. </a:t>
            </a:r>
            <a:endParaRPr dirty="0"/>
          </a:p>
          <a:p>
            <a:pPr marL="457200" lvl="0" indent="-317500" algn="l" rtl="0">
              <a:lnSpc>
                <a:spcPct val="100000"/>
              </a:lnSpc>
              <a:spcBef>
                <a:spcPts val="0"/>
              </a:spcBef>
              <a:spcAft>
                <a:spcPts val="0"/>
              </a:spcAft>
              <a:buSzPts val="1400"/>
              <a:buChar char="-"/>
            </a:pPr>
            <a:r>
              <a:rPr lang="en-US" dirty="0"/>
              <a:t>Mediator</a:t>
            </a:r>
            <a:endParaRPr dirty="0"/>
          </a:p>
          <a:p>
            <a:pPr marL="914400" lvl="1" indent="-317500" algn="l" rtl="0">
              <a:lnSpc>
                <a:spcPct val="100000"/>
              </a:lnSpc>
              <a:spcBef>
                <a:spcPts val="0"/>
              </a:spcBef>
              <a:spcAft>
                <a:spcPts val="0"/>
              </a:spcAft>
              <a:buSzPts val="1400"/>
              <a:buChar char="-"/>
            </a:pPr>
            <a:r>
              <a:rPr lang="en-US" dirty="0"/>
              <a:t>Help residents talk out disagreements and guide them toward constructive solutions. </a:t>
            </a:r>
            <a:endParaRPr dirty="0"/>
          </a:p>
          <a:p>
            <a:pPr marL="457200" lvl="0" indent="-317500" algn="l" rtl="0">
              <a:lnSpc>
                <a:spcPct val="100000"/>
              </a:lnSpc>
              <a:spcBef>
                <a:spcPts val="0"/>
              </a:spcBef>
              <a:spcAft>
                <a:spcPts val="0"/>
              </a:spcAft>
              <a:buSzPts val="1400"/>
              <a:buChar char="-"/>
            </a:pPr>
            <a:r>
              <a:rPr lang="en-US" dirty="0"/>
              <a:t>Programmer</a:t>
            </a:r>
            <a:endParaRPr dirty="0"/>
          </a:p>
          <a:p>
            <a:pPr marL="914400" lvl="1" indent="-317500" algn="l" rtl="0">
              <a:lnSpc>
                <a:spcPct val="100000"/>
              </a:lnSpc>
              <a:spcBef>
                <a:spcPts val="0"/>
              </a:spcBef>
              <a:spcAft>
                <a:spcPts val="0"/>
              </a:spcAft>
              <a:buSzPts val="1400"/>
              <a:buChar char="-"/>
            </a:pPr>
            <a:r>
              <a:rPr lang="en-US" dirty="0"/>
              <a:t>Plan small-scale social programs to help students build connections.  (This is a relatively small part of the RA role. If programming is of strong interest to you, one of our other positions may be of interest to you!)</a:t>
            </a:r>
            <a:endParaRPr dirty="0"/>
          </a:p>
          <a:p>
            <a:pPr marL="457200" lvl="0" indent="-317500" algn="l" rtl="0">
              <a:lnSpc>
                <a:spcPct val="100000"/>
              </a:lnSpc>
              <a:spcBef>
                <a:spcPts val="0"/>
              </a:spcBef>
              <a:spcAft>
                <a:spcPts val="0"/>
              </a:spcAft>
              <a:buSzPts val="1400"/>
              <a:buChar char="-"/>
            </a:pPr>
            <a:r>
              <a:rPr lang="en-US" dirty="0"/>
              <a:t>Administrator</a:t>
            </a:r>
            <a:endParaRPr dirty="0"/>
          </a:p>
          <a:p>
            <a:pPr marL="914400" lvl="1" indent="-317500" algn="l" rtl="0">
              <a:lnSpc>
                <a:spcPct val="100000"/>
              </a:lnSpc>
              <a:spcBef>
                <a:spcPts val="0"/>
              </a:spcBef>
              <a:spcAft>
                <a:spcPts val="0"/>
              </a:spcAft>
              <a:buSzPts val="1400"/>
              <a:buChar char="-"/>
            </a:pPr>
            <a:r>
              <a:rPr lang="en-US" dirty="0"/>
              <a:t>Complete administrative tasks as assigned.  These will include written reports and documentation, weekly info logs, and inspection paperwork.  This is a great opportunity to develop skills around administrative work, time management, and professional writing.</a:t>
            </a:r>
            <a:endParaRPr dirty="0"/>
          </a:p>
          <a:p>
            <a:pPr marL="457200" lvl="0" indent="-317500" algn="l" rtl="0">
              <a:lnSpc>
                <a:spcPct val="100000"/>
              </a:lnSpc>
              <a:spcBef>
                <a:spcPts val="0"/>
              </a:spcBef>
              <a:spcAft>
                <a:spcPts val="0"/>
              </a:spcAft>
              <a:buSzPts val="1400"/>
              <a:buChar char="-"/>
            </a:pPr>
            <a:r>
              <a:rPr lang="en-US" dirty="0"/>
              <a:t>Team Member</a:t>
            </a:r>
            <a:endParaRPr dirty="0"/>
          </a:p>
          <a:p>
            <a:pPr marL="914400" lvl="1" indent="-317500" algn="l" rtl="0">
              <a:lnSpc>
                <a:spcPct val="100000"/>
              </a:lnSpc>
              <a:spcBef>
                <a:spcPts val="0"/>
              </a:spcBef>
              <a:spcAft>
                <a:spcPts val="0"/>
              </a:spcAft>
              <a:buSzPts val="1400"/>
              <a:buChar char="-"/>
            </a:pPr>
            <a:r>
              <a:rPr lang="en-US" dirty="0"/>
              <a:t>Work within a team of other students and professional staff to create the best living environment we can provide to UW students! </a:t>
            </a:r>
            <a:endParaRPr dirty="0"/>
          </a:p>
          <a:p>
            <a:pPr marL="457200" lvl="0" indent="-317500" algn="l" rtl="0">
              <a:lnSpc>
                <a:spcPct val="100000"/>
              </a:lnSpc>
              <a:spcBef>
                <a:spcPts val="0"/>
              </a:spcBef>
              <a:spcAft>
                <a:spcPts val="0"/>
              </a:spcAft>
              <a:buSzPts val="1400"/>
              <a:buChar char="-"/>
            </a:pPr>
            <a:r>
              <a:rPr lang="en-US" dirty="0"/>
              <a:t>Safety, Security, and Initial Response</a:t>
            </a:r>
            <a:endParaRPr dirty="0"/>
          </a:p>
          <a:p>
            <a:pPr marL="914400" lvl="1" indent="-317500" algn="l" rtl="0">
              <a:lnSpc>
                <a:spcPct val="100000"/>
              </a:lnSpc>
              <a:spcBef>
                <a:spcPts val="0"/>
              </a:spcBef>
              <a:spcAft>
                <a:spcPts val="0"/>
              </a:spcAft>
              <a:buSzPts val="1400"/>
              <a:buChar char="-"/>
            </a:pPr>
            <a:r>
              <a:rPr lang="en-US" dirty="0"/>
              <a:t>Regularly act as the RA on-call to ensure resident safety and resolve issues (with professional staff support) after hours.</a:t>
            </a:r>
            <a:endParaRPr dirty="0"/>
          </a:p>
          <a:p>
            <a:pPr marL="0" lvl="0" indent="0" algn="l" rtl="0">
              <a:lnSpc>
                <a:spcPct val="100000"/>
              </a:lnSpc>
              <a:spcBef>
                <a:spcPts val="0"/>
              </a:spcBef>
              <a:spcAft>
                <a:spcPts val="0"/>
              </a:spcAft>
              <a:buSzPts val="1400"/>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a:p>
        </p:txBody>
      </p:sp>
      <p:sp>
        <p:nvSpPr>
          <p:cNvPr id="103" name="Google Shape;1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8eeeeef63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8eeeeef63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Regarding supporting students, focus on RA role being about connecting to resources and avoid getting in the weeds about actual crisis response.</a:t>
            </a:r>
            <a:endParaRPr/>
          </a:p>
        </p:txBody>
      </p:sp>
      <p:sp>
        <p:nvSpPr>
          <p:cNvPr id="110" name="Google Shape;110;g18eeeeef63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0"/>
        <p:cNvGrpSpPr/>
        <p:nvPr/>
      </p:nvGrpSpPr>
      <p:grpSpPr>
        <a:xfrm>
          <a:off x="0" y="0"/>
          <a:ext cx="0" cy="0"/>
          <a:chOff x="0" y="0"/>
          <a:chExt cx="0" cy="0"/>
        </a:xfrm>
      </p:grpSpPr>
      <p:sp>
        <p:nvSpPr>
          <p:cNvPr id="11" name="Google Shape;11;g177b1912301_1_52"/>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g177b1912301_1_5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3" name="Google Shape;13;g177b1912301_1_52"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
        <p:nvSpPr>
          <p:cNvPr id="14" name="Google Shape;14;g177b1912301_1_52"/>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55"/>
        <p:cNvGrpSpPr/>
        <p:nvPr/>
      </p:nvGrpSpPr>
      <p:grpSpPr>
        <a:xfrm>
          <a:off x="0" y="0"/>
          <a:ext cx="0" cy="0"/>
          <a:chOff x="0" y="0"/>
          <a:chExt cx="0" cy="0"/>
        </a:xfrm>
      </p:grpSpPr>
      <p:sp>
        <p:nvSpPr>
          <p:cNvPr id="56" name="Google Shape;56;g177b1912301_13_6"/>
          <p:cNvSpPr txBox="1">
            <a:spLocks noGrp="1"/>
          </p:cNvSpPr>
          <p:nvPr>
            <p:ph type="body" idx="1"/>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7" name="Google Shape;57;g177b1912301_13_6"/>
          <p:cNvSpPr txBox="1">
            <a:spLocks noGrp="1"/>
          </p:cNvSpPr>
          <p:nvPr>
            <p:ph type="body" idx="2"/>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8" name="Google Shape;58;g177b1912301_13_6"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59" name="Google Shape;59;g177b1912301_13_6"/>
          <p:cNvSpPr txBox="1">
            <a:spLocks noGrp="1"/>
          </p:cNvSpPr>
          <p:nvPr>
            <p:ph type="title"/>
          </p:nvPr>
        </p:nvSpPr>
        <p:spPr>
          <a:xfrm>
            <a:off x="671757" y="365069"/>
            <a:ext cx="8184662" cy="99844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0" name="Google Shape;60;g177b1912301_13_6" descr="HFS_horizontal_UW_SL_white.png"/>
          <p:cNvPicPr preferRelativeResize="0"/>
          <p:nvPr/>
        </p:nvPicPr>
        <p:blipFill rotWithShape="1">
          <a:blip r:embed="rId3">
            <a:alphaModFix/>
          </a:blip>
          <a:srcRect/>
          <a:stretch/>
        </p:blipFill>
        <p:spPr>
          <a:xfrm>
            <a:off x="3406595" y="6445686"/>
            <a:ext cx="5449824" cy="20116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61"/>
        <p:cNvGrpSpPr/>
        <p:nvPr/>
      </p:nvGrpSpPr>
      <p:grpSpPr>
        <a:xfrm>
          <a:off x="0" y="0"/>
          <a:ext cx="0" cy="0"/>
          <a:chOff x="0" y="0"/>
          <a:chExt cx="0" cy="0"/>
        </a:xfrm>
      </p:grpSpPr>
      <p:pic>
        <p:nvPicPr>
          <p:cNvPr id="62" name="Google Shape;62;g177b1912301_13_12"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63" name="Google Shape;63;g177b1912301_13_12"/>
          <p:cNvSpPr txBox="1">
            <a:spLocks noGrp="1"/>
          </p:cNvSpPr>
          <p:nvPr>
            <p:ph type="body" idx="1"/>
          </p:nvPr>
        </p:nvSpPr>
        <p:spPr>
          <a:xfrm>
            <a:off x="659305" y="1736725"/>
            <a:ext cx="8076956"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4" name="Google Shape;64;g177b1912301_13_12"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65" name="Google Shape;65;g177b1912301_13_12"/>
          <p:cNvSpPr txBox="1">
            <a:spLocks noGrp="1"/>
          </p:cNvSpPr>
          <p:nvPr>
            <p:ph type="title"/>
          </p:nvPr>
        </p:nvSpPr>
        <p:spPr>
          <a:xfrm>
            <a:off x="671756" y="371511"/>
            <a:ext cx="8064505" cy="99199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66"/>
        <p:cNvGrpSpPr/>
        <p:nvPr/>
      </p:nvGrpSpPr>
      <p:grpSpPr>
        <a:xfrm>
          <a:off x="0" y="0"/>
          <a:ext cx="0" cy="0"/>
          <a:chOff x="0" y="0"/>
          <a:chExt cx="0" cy="0"/>
        </a:xfrm>
      </p:grpSpPr>
      <p:sp>
        <p:nvSpPr>
          <p:cNvPr id="67" name="Google Shape;67;g177b1912301_13_17"/>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8" name="Google Shape;68;g177b1912301_13_17"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69" name="Google Shape;69;g177b1912301_13_17"/>
          <p:cNvSpPr txBox="1">
            <a:spLocks noGrp="1"/>
          </p:cNvSpPr>
          <p:nvPr>
            <p:ph type="title"/>
          </p:nvPr>
        </p:nvSpPr>
        <p:spPr>
          <a:xfrm>
            <a:off x="671756" y="371511"/>
            <a:ext cx="8116644" cy="99199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 name="Google Shape;70;g177b1912301_13_17" descr="HFS_horizontal_UW_SL_white.png"/>
          <p:cNvPicPr preferRelativeResize="0"/>
          <p:nvPr/>
        </p:nvPicPr>
        <p:blipFill rotWithShape="1">
          <a:blip r:embed="rId3">
            <a:alphaModFix/>
          </a:blip>
          <a:srcRect/>
          <a:stretch/>
        </p:blipFill>
        <p:spPr>
          <a:xfrm>
            <a:off x="3406595" y="6445686"/>
            <a:ext cx="5449824" cy="20116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g177b1912301_1_5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7" name="Google Shape;17;g177b1912301_1_57"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18" name="Google Shape;18;g177b1912301_1_57"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
        <p:nvSpPr>
          <p:cNvPr id="19" name="Google Shape;19;g177b1912301_1_57"/>
          <p:cNvSpPr txBox="1">
            <a:spLocks noGrp="1"/>
          </p:cNvSpPr>
          <p:nvPr>
            <p:ph type="title"/>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5000"/>
              <a:buFont typeface="Encode Sans Black"/>
              <a:buNone/>
              <a:defRPr sz="50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
        <p:cNvGrpSpPr/>
        <p:nvPr/>
      </p:nvGrpSpPr>
      <p:grpSpPr>
        <a:xfrm>
          <a:off x="0" y="0"/>
          <a:ext cx="0" cy="0"/>
          <a:chOff x="0" y="0"/>
          <a:chExt cx="0" cy="0"/>
        </a:xfrm>
      </p:grpSpPr>
      <p:sp>
        <p:nvSpPr>
          <p:cNvPr id="21" name="Google Shape;21;g177b1912301_1_62"/>
          <p:cNvSpPr txBox="1">
            <a:spLocks noGrp="1"/>
          </p:cNvSpPr>
          <p:nvPr>
            <p:ph type="body" idx="1"/>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g177b1912301_1_62"/>
          <p:cNvSpPr txBox="1">
            <a:spLocks noGrp="1"/>
          </p:cNvSpPr>
          <p:nvPr>
            <p:ph type="body" idx="2"/>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g177b1912301_1_62"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24" name="Google Shape;24;g177b1912301_1_62"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
        <p:nvSpPr>
          <p:cNvPr id="25" name="Google Shape;25;g177b1912301_1_62"/>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3000"/>
              <a:buFont typeface="Encode Sans Black"/>
              <a:buNone/>
              <a:defRPr sz="30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
        <p:cNvGrpSpPr/>
        <p:nvPr/>
      </p:nvGrpSpPr>
      <p:grpSpPr>
        <a:xfrm>
          <a:off x="0" y="0"/>
          <a:ext cx="0" cy="0"/>
          <a:chOff x="0" y="0"/>
          <a:chExt cx="0" cy="0"/>
        </a:xfrm>
      </p:grpSpPr>
      <p:sp>
        <p:nvSpPr>
          <p:cNvPr id="27" name="Google Shape;27;g177b1912301_1_68"/>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 name="Google Shape;28;g177b1912301_1_68"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29" name="Google Shape;29;g177b1912301_1_6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
        <p:nvSpPr>
          <p:cNvPr id="30" name="Google Shape;30;g177b1912301_1_68"/>
          <p:cNvSpPr txBox="1">
            <a:spLocks noGrp="1"/>
          </p:cNvSpPr>
          <p:nvPr>
            <p:ph type="title"/>
          </p:nvPr>
        </p:nvSpPr>
        <p:spPr>
          <a:xfrm>
            <a:off x="671756" y="371511"/>
            <a:ext cx="8116500" cy="992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1"/>
        <p:cNvGrpSpPr/>
        <p:nvPr/>
      </p:nvGrpSpPr>
      <p:grpSpPr>
        <a:xfrm>
          <a:off x="0" y="0"/>
          <a:ext cx="0" cy="0"/>
          <a:chOff x="0" y="0"/>
          <a:chExt cx="0" cy="0"/>
        </a:xfrm>
      </p:grpSpPr>
      <p:pic>
        <p:nvPicPr>
          <p:cNvPr id="32" name="Google Shape;32;g177b1912301_1_73"/>
          <p:cNvPicPr preferRelativeResize="0"/>
          <p:nvPr/>
        </p:nvPicPr>
        <p:blipFill rotWithShape="1">
          <a:blip r:embed="rId2">
            <a:alphaModFix/>
          </a:blip>
          <a:srcRect/>
          <a:stretch/>
        </p:blipFill>
        <p:spPr>
          <a:xfrm>
            <a:off x="779463" y="4716352"/>
            <a:ext cx="1600200" cy="139700"/>
          </a:xfrm>
          <a:prstGeom prst="rect">
            <a:avLst/>
          </a:prstGeom>
          <a:noFill/>
          <a:ln>
            <a:noFill/>
          </a:ln>
        </p:spPr>
      </p:pic>
      <p:pic>
        <p:nvPicPr>
          <p:cNvPr id="33" name="Google Shape;33;g177b1912301_1_73" descr="W Logo_Purple_RGB.png"/>
          <p:cNvPicPr preferRelativeResize="0"/>
          <p:nvPr/>
        </p:nvPicPr>
        <p:blipFill rotWithShape="1">
          <a:blip r:embed="rId3">
            <a:alphaModFix/>
          </a:blip>
          <a:srcRect/>
          <a:stretch/>
        </p:blipFill>
        <p:spPr>
          <a:xfrm>
            <a:off x="7772400" y="378987"/>
            <a:ext cx="1371600" cy="923544"/>
          </a:xfrm>
          <a:prstGeom prst="rect">
            <a:avLst/>
          </a:prstGeom>
          <a:noFill/>
          <a:ln>
            <a:noFill/>
          </a:ln>
        </p:spPr>
      </p:pic>
      <p:sp>
        <p:nvSpPr>
          <p:cNvPr id="34" name="Google Shape;34;g177b1912301_1_73"/>
          <p:cNvSpPr txBox="1">
            <a:spLocks noGrp="1"/>
          </p:cNvSpPr>
          <p:nvPr>
            <p:ph type="body" idx="1"/>
          </p:nvPr>
        </p:nvSpPr>
        <p:spPr>
          <a:xfrm>
            <a:off x="616541" y="1131352"/>
            <a:ext cx="6972300" cy="2641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1400"/>
              </a:spcBef>
              <a:spcAft>
                <a:spcPts val="0"/>
              </a:spcAft>
              <a:buClr>
                <a:schemeClr val="dk1"/>
              </a:buClr>
              <a:buSzPts val="7000"/>
              <a:buFont typeface="Arial"/>
              <a:buNone/>
              <a:defRPr sz="70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 name="Google Shape;35;g177b1912301_1_73"/>
          <p:cNvPicPr preferRelativeResize="0"/>
          <p:nvPr/>
        </p:nvPicPr>
        <p:blipFill rotWithShape="1">
          <a:blip r:embed="rId4">
            <a:alphaModFix/>
          </a:blip>
          <a:srcRect/>
          <a:stretch/>
        </p:blipFill>
        <p:spPr>
          <a:xfrm>
            <a:off x="671757" y="6445686"/>
            <a:ext cx="5449824" cy="2011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1">
  <p:cSld name="1_Title Slide_1">
    <p:bg>
      <p:bgPr>
        <a:solidFill>
          <a:srgbClr val="4B2E83"/>
        </a:solidFill>
        <a:effectLst/>
      </p:bgPr>
    </p:bg>
    <p:spTree>
      <p:nvGrpSpPr>
        <p:cNvPr id="1" name="Shape 36"/>
        <p:cNvGrpSpPr/>
        <p:nvPr/>
      </p:nvGrpSpPr>
      <p:grpSpPr>
        <a:xfrm>
          <a:off x="0" y="0"/>
          <a:ext cx="0" cy="0"/>
          <a:chOff x="0" y="0"/>
          <a:chExt cx="0" cy="0"/>
        </a:xfrm>
      </p:grpSpPr>
      <p:pic>
        <p:nvPicPr>
          <p:cNvPr id="37" name="Google Shape;37;g177b1912301_1_78"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38" name="Google Shape;38;g177b1912301_1_78"/>
          <p:cNvPicPr preferRelativeResize="0"/>
          <p:nvPr/>
        </p:nvPicPr>
        <p:blipFill rotWithShape="1">
          <a:blip r:embed="rId3">
            <a:alphaModFix/>
          </a:blip>
          <a:srcRect/>
          <a:stretch/>
        </p:blipFill>
        <p:spPr>
          <a:xfrm>
            <a:off x="677334" y="6354234"/>
            <a:ext cx="2540002" cy="266700"/>
          </a:xfrm>
          <a:prstGeom prst="rect">
            <a:avLst/>
          </a:prstGeom>
          <a:noFill/>
          <a:ln>
            <a:noFill/>
          </a:ln>
        </p:spPr>
      </p:pic>
      <p:pic>
        <p:nvPicPr>
          <p:cNvPr id="39" name="Google Shape;39;g177b1912301_1_78"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
        <p:nvSpPr>
          <p:cNvPr id="40" name="Google Shape;40;g177b1912301_1_78"/>
          <p:cNvSpPr txBox="1">
            <a:spLocks noGrp="1"/>
          </p:cNvSpPr>
          <p:nvPr>
            <p:ph type="title"/>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Content 1">
  <p:cSld name="Header + Content_1">
    <p:spTree>
      <p:nvGrpSpPr>
        <p:cNvPr id="1" name="Shape 41"/>
        <p:cNvGrpSpPr/>
        <p:nvPr/>
      </p:nvGrpSpPr>
      <p:grpSpPr>
        <a:xfrm>
          <a:off x="0" y="0"/>
          <a:ext cx="0" cy="0"/>
          <a:chOff x="0" y="0"/>
          <a:chExt cx="0" cy="0"/>
        </a:xfrm>
      </p:grpSpPr>
      <p:pic>
        <p:nvPicPr>
          <p:cNvPr id="42" name="Google Shape;42;g177b1912301_1_83"/>
          <p:cNvPicPr preferRelativeResize="0"/>
          <p:nvPr/>
        </p:nvPicPr>
        <p:blipFill rotWithShape="1">
          <a:blip r:embed="rId2">
            <a:alphaModFix/>
          </a:blip>
          <a:srcRect/>
          <a:stretch/>
        </p:blipFill>
        <p:spPr>
          <a:xfrm>
            <a:off x="671757" y="6445686"/>
            <a:ext cx="5449824" cy="201168"/>
          </a:xfrm>
          <a:prstGeom prst="rect">
            <a:avLst/>
          </a:prstGeom>
          <a:noFill/>
          <a:ln>
            <a:noFill/>
          </a:ln>
        </p:spPr>
      </p:pic>
      <p:sp>
        <p:nvSpPr>
          <p:cNvPr id="43" name="Google Shape;43;g177b1912301_1_83"/>
          <p:cNvSpPr txBox="1">
            <a:spLocks noGrp="1"/>
          </p:cNvSpPr>
          <p:nvPr>
            <p:ph type="body" idx="1"/>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Merriweather Sans"/>
              <a:buChar char="&gt;"/>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Merriweather Sans"/>
              <a:buChar char="&gt;"/>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dk1"/>
              </a:buClr>
              <a:buSzPts val="1400"/>
              <a:buFont typeface="Merriweather Sans"/>
              <a:buChar char="&gt;"/>
              <a:defRPr sz="1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g177b1912301_1_83"/>
          <p:cNvSpPr txBox="1">
            <a:spLocks noGrp="1"/>
          </p:cNvSpPr>
          <p:nvPr>
            <p:ph type="body" idx="2"/>
          </p:nvPr>
        </p:nvSpPr>
        <p:spPr>
          <a:xfrm>
            <a:off x="671757" y="371510"/>
            <a:ext cx="8184600" cy="99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720"/>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1">
  <p:cSld name="Header + Graphic_1">
    <p:spTree>
      <p:nvGrpSpPr>
        <p:cNvPr id="1" name="Shape 45"/>
        <p:cNvGrpSpPr/>
        <p:nvPr/>
      </p:nvGrpSpPr>
      <p:grpSpPr>
        <a:xfrm>
          <a:off x="0" y="0"/>
          <a:ext cx="0" cy="0"/>
          <a:chOff x="0" y="0"/>
          <a:chExt cx="0" cy="0"/>
        </a:xfrm>
      </p:grpSpPr>
      <p:pic>
        <p:nvPicPr>
          <p:cNvPr id="46" name="Google Shape;46;g177b1912301_1_87"/>
          <p:cNvPicPr preferRelativeResize="0"/>
          <p:nvPr/>
        </p:nvPicPr>
        <p:blipFill rotWithShape="1">
          <a:blip r:embed="rId2">
            <a:alphaModFix/>
          </a:blip>
          <a:srcRect/>
          <a:stretch/>
        </p:blipFill>
        <p:spPr>
          <a:xfrm>
            <a:off x="671757" y="6445686"/>
            <a:ext cx="5449824" cy="201168"/>
          </a:xfrm>
          <a:prstGeom prst="rect">
            <a:avLst/>
          </a:prstGeom>
          <a:noFill/>
          <a:ln>
            <a:noFill/>
          </a:ln>
        </p:spPr>
      </p:pic>
      <p:sp>
        <p:nvSpPr>
          <p:cNvPr id="47" name="Google Shape;47;g177b1912301_1_87"/>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g177b1912301_1_8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720"/>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50"/>
        <p:cNvGrpSpPr/>
        <p:nvPr/>
      </p:nvGrpSpPr>
      <p:grpSpPr>
        <a:xfrm>
          <a:off x="0" y="0"/>
          <a:ext cx="0" cy="0"/>
          <a:chOff x="0" y="0"/>
          <a:chExt cx="0" cy="0"/>
        </a:xfrm>
      </p:grpSpPr>
      <p:pic>
        <p:nvPicPr>
          <p:cNvPr id="51" name="Google Shape;51;g177b1912301_13_1"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52" name="Google Shape;52;g177b1912301_13_1" descr="Bar_RtAngle_7502_RGB.png"/>
          <p:cNvPicPr preferRelativeResize="0"/>
          <p:nvPr/>
        </p:nvPicPr>
        <p:blipFill rotWithShape="1">
          <a:blip r:embed="rId3">
            <a:alphaModFix/>
          </a:blip>
          <a:srcRect/>
          <a:stretch/>
        </p:blipFill>
        <p:spPr>
          <a:xfrm>
            <a:off x="813587" y="4006085"/>
            <a:ext cx="2284303" cy="112770"/>
          </a:xfrm>
          <a:prstGeom prst="rect">
            <a:avLst/>
          </a:prstGeom>
          <a:noFill/>
          <a:ln>
            <a:noFill/>
          </a:ln>
        </p:spPr>
      </p:pic>
      <p:sp>
        <p:nvSpPr>
          <p:cNvPr id="53" name="Google Shape;53;g177b1912301_13_1"/>
          <p:cNvSpPr txBox="1">
            <a:spLocks noGrp="1"/>
          </p:cNvSpPr>
          <p:nvPr>
            <p:ph type="title"/>
          </p:nvPr>
        </p:nvSpPr>
        <p:spPr>
          <a:xfrm>
            <a:off x="671757" y="1179824"/>
            <a:ext cx="6972300" cy="264175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 name="Google Shape;54;g177b1912301_13_1" descr="HFS_horizontal_UW_SL_white.png"/>
          <p:cNvPicPr preferRelativeResize="0"/>
          <p:nvPr/>
        </p:nvPicPr>
        <p:blipFill rotWithShape="1">
          <a:blip r:embed="rId4">
            <a:alphaModFix/>
          </a:blip>
          <a:srcRect/>
          <a:stretch/>
        </p:blipFill>
        <p:spPr>
          <a:xfrm>
            <a:off x="671757" y="6445686"/>
            <a:ext cx="5449824" cy="20116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4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careers.uw.edu/"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academicsupport.uw.edu/clue/subjects/writing-center/" TargetMode="External"/><Relationship Id="rId4" Type="http://schemas.openxmlformats.org/officeDocument/2006/relationships/hyperlink" Target="mailto:askcic@uw.ed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areers.uw.edu/channels/build-skill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177b1912301_13_22"/>
          <p:cNvSpPr txBox="1">
            <a:spLocks noGrp="1"/>
          </p:cNvSpPr>
          <p:nvPr>
            <p:ph type="title"/>
          </p:nvPr>
        </p:nvSpPr>
        <p:spPr>
          <a:xfrm>
            <a:off x="671757" y="1179824"/>
            <a:ext cx="6972300" cy="264175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RESIDENTIAL LIFE STUDENT LEADER INFO SESSION</a:t>
            </a:r>
            <a:endParaRPr/>
          </a:p>
          <a:p>
            <a:pPr marL="0" lvl="0" indent="0" algn="l" rtl="0">
              <a:spcBef>
                <a:spcPts val="0"/>
              </a:spcBef>
              <a:spcAft>
                <a:spcPts val="0"/>
              </a:spcAft>
              <a:buClr>
                <a:schemeClr val="lt2"/>
              </a:buClr>
              <a:buSzPts val="5000"/>
              <a:buFont typeface="Encode Sans Black"/>
              <a:buNone/>
            </a:pPr>
            <a:r>
              <a:rPr lang="en-US" sz="3800" b="0">
                <a:latin typeface="Encode Sans"/>
                <a:ea typeface="Encode Sans"/>
                <a:cs typeface="Encode Sans"/>
                <a:sym typeface="Encode Sans"/>
              </a:rPr>
              <a:t>APPLICANTS FOR 2023-2024</a:t>
            </a:r>
            <a:endParaRPr/>
          </a:p>
        </p:txBody>
      </p:sp>
      <p:pic>
        <p:nvPicPr>
          <p:cNvPr id="76" name="Google Shape;76;g177b1912301_13_22"/>
          <p:cNvPicPr preferRelativeResize="0"/>
          <p:nvPr/>
        </p:nvPicPr>
        <p:blipFill>
          <a:blip r:embed="rId3">
            <a:alphaModFix/>
          </a:blip>
          <a:stretch>
            <a:fillRect/>
          </a:stretch>
        </p:blipFill>
        <p:spPr>
          <a:xfrm>
            <a:off x="671750" y="4414375"/>
            <a:ext cx="1752050" cy="1752050"/>
          </a:xfrm>
          <a:prstGeom prst="rect">
            <a:avLst/>
          </a:prstGeom>
          <a:noFill/>
          <a:ln>
            <a:noFill/>
          </a:ln>
        </p:spPr>
      </p:pic>
      <p:sp>
        <p:nvSpPr>
          <p:cNvPr id="77" name="Google Shape;77;g177b1912301_13_22"/>
          <p:cNvSpPr txBox="1"/>
          <p:nvPr/>
        </p:nvSpPr>
        <p:spPr>
          <a:xfrm>
            <a:off x="2600100" y="4414375"/>
            <a:ext cx="204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accent3"/>
                </a:solidFill>
                <a:latin typeface="Encode Sans"/>
                <a:ea typeface="Encode Sans"/>
                <a:cs typeface="Encode Sans"/>
                <a:sym typeface="Encode Sans"/>
              </a:rPr>
              <a:t>Please scan &amp; sign in!</a:t>
            </a:r>
            <a:endParaRPr>
              <a:solidFill>
                <a:schemeClr val="accent3"/>
              </a:solidFill>
              <a:latin typeface="Encode Sans"/>
              <a:ea typeface="Encode Sans"/>
              <a:cs typeface="Encode Sans"/>
              <a:sym typeface="Encode Sans"/>
            </a:endParaRPr>
          </a:p>
        </p:txBody>
      </p:sp>
      <p:sp>
        <p:nvSpPr>
          <p:cNvPr id="78" name="Google Shape;78;g177b1912301_13_22"/>
          <p:cNvSpPr txBox="1"/>
          <p:nvPr/>
        </p:nvSpPr>
        <p:spPr>
          <a:xfrm>
            <a:off x="2600100" y="5044100"/>
            <a:ext cx="2661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3"/>
                </a:solidFill>
                <a:latin typeface="Open Sans"/>
                <a:ea typeface="Open Sans"/>
                <a:cs typeface="Open Sans"/>
                <a:sym typeface="Open Sans"/>
              </a:rPr>
              <a:t>https://bit.ly/SL_Info</a:t>
            </a:r>
            <a:endParaRPr sz="2000">
              <a:solidFill>
                <a:schemeClr val="accent3"/>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f8c2d56686_0_54"/>
          <p:cNvSpPr txBox="1">
            <a:spLocks noGrp="1"/>
          </p:cNvSpPr>
          <p:nvPr>
            <p:ph type="body" idx="1"/>
          </p:nvPr>
        </p:nvSpPr>
        <p:spPr>
          <a:xfrm>
            <a:off x="647097" y="849550"/>
            <a:ext cx="7849800" cy="5325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latin typeface="Open Sans"/>
                <a:ea typeface="Open Sans"/>
                <a:cs typeface="Open Sans"/>
                <a:sym typeface="Open Sans"/>
              </a:rPr>
              <a:t>Residential Programming Board seeks to promote </a:t>
            </a:r>
            <a:r>
              <a:rPr lang="en-US" sz="2200" b="1">
                <a:latin typeface="Open Sans"/>
                <a:ea typeface="Open Sans"/>
                <a:cs typeface="Open Sans"/>
                <a:sym typeface="Open Sans"/>
              </a:rPr>
              <a:t>community building </a:t>
            </a:r>
            <a:r>
              <a:rPr lang="en-US" sz="2200">
                <a:latin typeface="Open Sans"/>
                <a:ea typeface="Open Sans"/>
                <a:cs typeface="Open Sans"/>
                <a:sym typeface="Open Sans"/>
              </a:rPr>
              <a:t>within residential spaces</a:t>
            </a:r>
            <a:endParaRPr sz="2200">
              <a:latin typeface="Open Sans"/>
              <a:ea typeface="Open Sans"/>
              <a:cs typeface="Open Sans"/>
              <a:sym typeface="Open Sans"/>
            </a:endParaRPr>
          </a:p>
          <a:p>
            <a:pPr marL="457200" lvl="0" indent="0" algn="l" rtl="0">
              <a:lnSpc>
                <a:spcPct val="115000"/>
              </a:lnSpc>
              <a:spcBef>
                <a:spcPts val="0"/>
              </a:spcBef>
              <a:spcAft>
                <a:spcPts val="0"/>
              </a:spcAft>
              <a:buNone/>
            </a:pPr>
            <a:endParaRPr sz="2200">
              <a:latin typeface="Open Sans"/>
              <a:ea typeface="Open Sans"/>
              <a:cs typeface="Open Sans"/>
              <a:sym typeface="Open Sans"/>
            </a:endParaRPr>
          </a:p>
          <a:p>
            <a:pPr marL="342900" lvl="0" indent="-311150" algn="l" rtl="0">
              <a:lnSpc>
                <a:spcPct val="115000"/>
              </a:lnSpc>
              <a:spcBef>
                <a:spcPts val="0"/>
              </a:spcBef>
              <a:spcAft>
                <a:spcPts val="0"/>
              </a:spcAft>
              <a:buSzPts val="1900"/>
              <a:buFont typeface="Open Sans"/>
              <a:buChar char="&gt;"/>
            </a:pPr>
            <a:r>
              <a:rPr lang="en-US" sz="1900" b="1">
                <a:latin typeface="Open Sans"/>
                <a:ea typeface="Open Sans"/>
                <a:cs typeface="Open Sans"/>
                <a:sym typeface="Open Sans"/>
              </a:rPr>
              <a:t>Programming</a:t>
            </a:r>
            <a:endParaRPr sz="1900" b="1">
              <a:latin typeface="Open Sans"/>
              <a:ea typeface="Open Sans"/>
              <a:cs typeface="Open Sans"/>
              <a:sym typeface="Open Sans"/>
            </a:endParaRPr>
          </a:p>
          <a:p>
            <a:pPr marL="914400" lvl="1" indent="-349250" algn="l" rtl="0">
              <a:lnSpc>
                <a:spcPct val="115000"/>
              </a:lnSpc>
              <a:spcBef>
                <a:spcPts val="0"/>
              </a:spcBef>
              <a:spcAft>
                <a:spcPts val="0"/>
              </a:spcAft>
              <a:buSzPts val="1900"/>
              <a:buFont typeface="Open Sans"/>
              <a:buChar char="–"/>
            </a:pPr>
            <a:r>
              <a:rPr lang="en-US" sz="1900">
                <a:latin typeface="Open Sans"/>
                <a:ea typeface="Open Sans"/>
                <a:cs typeface="Open Sans"/>
                <a:sym typeface="Open Sans"/>
              </a:rPr>
              <a:t>Host large scale social events for the entire residential population to increase communication and engagement across communities</a:t>
            </a:r>
            <a:endParaRPr sz="1900">
              <a:latin typeface="Open Sans"/>
              <a:ea typeface="Open Sans"/>
              <a:cs typeface="Open Sans"/>
              <a:sym typeface="Open Sans"/>
            </a:endParaRPr>
          </a:p>
          <a:p>
            <a:pPr marL="914400" lvl="1" indent="-349250" algn="l" rtl="0">
              <a:lnSpc>
                <a:spcPct val="115000"/>
              </a:lnSpc>
              <a:spcBef>
                <a:spcPts val="0"/>
              </a:spcBef>
              <a:spcAft>
                <a:spcPts val="0"/>
              </a:spcAft>
              <a:buSzPts val="1900"/>
              <a:buFont typeface="Open Sans"/>
              <a:buChar char="–"/>
            </a:pPr>
            <a:r>
              <a:rPr lang="en-US" sz="1900">
                <a:latin typeface="Open Sans"/>
                <a:ea typeface="Open Sans"/>
                <a:cs typeface="Open Sans"/>
                <a:sym typeface="Open Sans"/>
              </a:rPr>
              <a:t>Host ~26 programs each year</a:t>
            </a:r>
            <a:endParaRPr sz="1900">
              <a:latin typeface="Open Sans"/>
              <a:ea typeface="Open Sans"/>
              <a:cs typeface="Open Sans"/>
              <a:sym typeface="Open Sans"/>
            </a:endParaRPr>
          </a:p>
          <a:p>
            <a:pPr marL="342900" lvl="0" indent="-311150" algn="l" rtl="0">
              <a:lnSpc>
                <a:spcPct val="115000"/>
              </a:lnSpc>
              <a:spcBef>
                <a:spcPts val="0"/>
              </a:spcBef>
              <a:spcAft>
                <a:spcPts val="0"/>
              </a:spcAft>
              <a:buSzPts val="1900"/>
              <a:buChar char="&gt;"/>
            </a:pPr>
            <a:r>
              <a:rPr lang="en-US" sz="1900" b="1">
                <a:latin typeface="Open Sans"/>
                <a:ea typeface="Open Sans"/>
                <a:cs typeface="Open Sans"/>
                <a:sym typeface="Open Sans"/>
              </a:rPr>
              <a:t>Collaboration &amp; Teamwork</a:t>
            </a:r>
            <a:endParaRPr sz="1900" b="1">
              <a:latin typeface="Open Sans"/>
              <a:ea typeface="Open Sans"/>
              <a:cs typeface="Open Sans"/>
              <a:sym typeface="Open Sans"/>
            </a:endParaRPr>
          </a:p>
          <a:p>
            <a:pPr marL="914400" lvl="1" indent="-349250" algn="l" rtl="0">
              <a:lnSpc>
                <a:spcPct val="115000"/>
              </a:lnSpc>
              <a:spcBef>
                <a:spcPts val="0"/>
              </a:spcBef>
              <a:spcAft>
                <a:spcPts val="0"/>
              </a:spcAft>
              <a:buSzPts val="1900"/>
              <a:buChar char="–"/>
            </a:pPr>
            <a:r>
              <a:rPr lang="en-US" sz="1900">
                <a:latin typeface="Open Sans"/>
                <a:ea typeface="Open Sans"/>
                <a:cs typeface="Open Sans"/>
                <a:sym typeface="Open Sans"/>
              </a:rPr>
              <a:t>Work with other Student Leader groups (REP, RCSA, hall councils, etc) to host events. </a:t>
            </a:r>
            <a:endParaRPr sz="1900">
              <a:latin typeface="Open Sans"/>
              <a:ea typeface="Open Sans"/>
              <a:cs typeface="Open Sans"/>
              <a:sym typeface="Open Sans"/>
            </a:endParaRPr>
          </a:p>
          <a:p>
            <a:pPr marL="457200" lvl="0" indent="-349250" algn="l" rtl="0">
              <a:lnSpc>
                <a:spcPct val="115000"/>
              </a:lnSpc>
              <a:spcBef>
                <a:spcPts val="0"/>
              </a:spcBef>
              <a:spcAft>
                <a:spcPts val="0"/>
              </a:spcAft>
              <a:buSzPts val="1900"/>
              <a:buFont typeface="Open Sans"/>
              <a:buChar char="&gt;"/>
            </a:pPr>
            <a:r>
              <a:rPr lang="en-US" sz="1900" b="1">
                <a:highlight>
                  <a:schemeClr val="lt2"/>
                </a:highlight>
                <a:latin typeface="Open Sans"/>
                <a:ea typeface="Open Sans"/>
                <a:cs typeface="Open Sans"/>
                <a:sym typeface="Open Sans"/>
              </a:rPr>
              <a:t>Other areas to contribute: </a:t>
            </a:r>
            <a:endParaRPr sz="1900" b="1">
              <a:highlight>
                <a:schemeClr val="lt2"/>
              </a:highlight>
              <a:latin typeface="Open Sans"/>
              <a:ea typeface="Open Sans"/>
              <a:cs typeface="Open Sans"/>
              <a:sym typeface="Open Sans"/>
            </a:endParaRPr>
          </a:p>
          <a:p>
            <a:pPr marL="914400" lvl="1" indent="-349250" algn="l" rtl="0">
              <a:lnSpc>
                <a:spcPct val="115000"/>
              </a:lnSpc>
              <a:spcBef>
                <a:spcPts val="0"/>
              </a:spcBef>
              <a:spcAft>
                <a:spcPts val="0"/>
              </a:spcAft>
              <a:buSzPts val="1900"/>
              <a:buFont typeface="Open Sans"/>
              <a:buChar char="–"/>
            </a:pPr>
            <a:r>
              <a:rPr lang="en-US" sz="1900">
                <a:highlight>
                  <a:schemeClr val="lt2"/>
                </a:highlight>
                <a:latin typeface="Open Sans"/>
                <a:ea typeface="Open Sans"/>
                <a:cs typeface="Open Sans"/>
                <a:sym typeface="Open Sans"/>
              </a:rPr>
              <a:t>There are opportunities for RPBs to participate in elective areas to gain more skills and insights, such as: social media management, staff team development activities, creating a newsletter and more! </a:t>
            </a:r>
            <a:endParaRPr sz="1900"/>
          </a:p>
          <a:p>
            <a:pPr marL="0" lvl="0" indent="0" algn="l" rtl="0">
              <a:lnSpc>
                <a:spcPct val="115000"/>
              </a:lnSpc>
              <a:spcBef>
                <a:spcPts val="1200"/>
              </a:spcBef>
              <a:spcAft>
                <a:spcPts val="0"/>
              </a:spcAft>
              <a:buNone/>
            </a:pPr>
            <a:endParaRPr sz="2500" b="1">
              <a:solidFill>
                <a:srgbClr val="FF0000"/>
              </a:solidFill>
              <a:highlight>
                <a:srgbClr val="FFF2CC"/>
              </a:highlight>
            </a:endParaRPr>
          </a:p>
          <a:p>
            <a:pPr marL="342900" lvl="0" indent="0" algn="l" rtl="0">
              <a:lnSpc>
                <a:spcPct val="115000"/>
              </a:lnSpc>
              <a:spcBef>
                <a:spcPts val="1200"/>
              </a:spcBef>
              <a:spcAft>
                <a:spcPts val="1200"/>
              </a:spcAft>
              <a:buSzPts val="2400"/>
              <a:buNone/>
            </a:pPr>
            <a:endParaRPr sz="1500">
              <a:solidFill>
                <a:srgbClr val="595959"/>
              </a:solidFill>
              <a:latin typeface="Arial"/>
              <a:ea typeface="Arial"/>
              <a:cs typeface="Arial"/>
              <a:sym typeface="Arial"/>
            </a:endParaRPr>
          </a:p>
        </p:txBody>
      </p:sp>
      <p:sp>
        <p:nvSpPr>
          <p:cNvPr id="140" name="Google Shape;140;gf8c2d56686_0_54"/>
          <p:cNvSpPr txBox="1">
            <a:spLocks noGrp="1"/>
          </p:cNvSpPr>
          <p:nvPr>
            <p:ph type="body" idx="2"/>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3600"/>
              <a:buNone/>
            </a:pPr>
            <a:r>
              <a:rPr lang="en-US"/>
              <a:t>RPB</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855ba8fc88_0_9"/>
          <p:cNvSpPr txBox="1">
            <a:spLocks noGrp="1"/>
          </p:cNvSpPr>
          <p:nvPr>
            <p:ph type="body" idx="1"/>
          </p:nvPr>
        </p:nvSpPr>
        <p:spPr>
          <a:xfrm>
            <a:off x="725605" y="1421250"/>
            <a:ext cx="8076900" cy="4015500"/>
          </a:xfrm>
          <a:prstGeom prst="rect">
            <a:avLst/>
          </a:prstGeom>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SzPts val="2400"/>
              <a:buChar char="&gt;"/>
            </a:pPr>
            <a:r>
              <a:rPr lang="en-US"/>
              <a:t>Accountability</a:t>
            </a:r>
            <a:endParaRPr/>
          </a:p>
          <a:p>
            <a:pPr marL="342900" lvl="0" indent="-342900" algn="l" rtl="0">
              <a:lnSpc>
                <a:spcPct val="115000"/>
              </a:lnSpc>
              <a:spcBef>
                <a:spcPts val="0"/>
              </a:spcBef>
              <a:spcAft>
                <a:spcPts val="0"/>
              </a:spcAft>
              <a:buSzPts val="2400"/>
              <a:buChar char="&gt;"/>
            </a:pPr>
            <a:r>
              <a:rPr lang="en-US"/>
              <a:t>Active Listening</a:t>
            </a:r>
            <a:endParaRPr/>
          </a:p>
          <a:p>
            <a:pPr marL="342900" lvl="0" indent="-342900" algn="l" rtl="0">
              <a:lnSpc>
                <a:spcPct val="115000"/>
              </a:lnSpc>
              <a:spcBef>
                <a:spcPts val="0"/>
              </a:spcBef>
              <a:spcAft>
                <a:spcPts val="0"/>
              </a:spcAft>
              <a:buSzPts val="2400"/>
              <a:buChar char="&gt;"/>
            </a:pPr>
            <a:r>
              <a:rPr lang="en-US"/>
              <a:t>Communication</a:t>
            </a:r>
            <a:endParaRPr/>
          </a:p>
          <a:p>
            <a:pPr marL="342900" lvl="0" indent="-342900" algn="l" rtl="0">
              <a:lnSpc>
                <a:spcPct val="115000"/>
              </a:lnSpc>
              <a:spcBef>
                <a:spcPts val="0"/>
              </a:spcBef>
              <a:spcAft>
                <a:spcPts val="0"/>
              </a:spcAft>
              <a:buSzPts val="2400"/>
              <a:buChar char="&gt;"/>
            </a:pPr>
            <a:r>
              <a:rPr lang="en-US"/>
              <a:t>Community Building</a:t>
            </a:r>
            <a:endParaRPr/>
          </a:p>
          <a:p>
            <a:pPr marL="342900" lvl="0" indent="-342900" algn="l" rtl="0">
              <a:lnSpc>
                <a:spcPct val="115000"/>
              </a:lnSpc>
              <a:spcBef>
                <a:spcPts val="0"/>
              </a:spcBef>
              <a:spcAft>
                <a:spcPts val="0"/>
              </a:spcAft>
              <a:buSzPts val="2400"/>
              <a:buChar char="&gt;"/>
            </a:pPr>
            <a:r>
              <a:rPr lang="en-US"/>
              <a:t>Problem solving</a:t>
            </a:r>
            <a:endParaRPr/>
          </a:p>
          <a:p>
            <a:pPr marL="342900" lvl="0" indent="-342900" algn="l" rtl="0">
              <a:lnSpc>
                <a:spcPct val="115000"/>
              </a:lnSpc>
              <a:spcBef>
                <a:spcPts val="0"/>
              </a:spcBef>
              <a:spcAft>
                <a:spcPts val="0"/>
              </a:spcAft>
              <a:buSzPts val="2400"/>
              <a:buChar char="&gt;"/>
            </a:pPr>
            <a:r>
              <a:rPr lang="en-US"/>
              <a:t>Adaptability</a:t>
            </a:r>
            <a:endParaRPr/>
          </a:p>
          <a:p>
            <a:pPr marL="342900" lvl="0" indent="-342900" algn="l" rtl="0">
              <a:lnSpc>
                <a:spcPct val="115000"/>
              </a:lnSpc>
              <a:spcBef>
                <a:spcPts val="0"/>
              </a:spcBef>
              <a:spcAft>
                <a:spcPts val="0"/>
              </a:spcAft>
              <a:buSzPts val="2400"/>
              <a:buChar char="&gt;"/>
            </a:pPr>
            <a:r>
              <a:rPr lang="en-US"/>
              <a:t>Empathy</a:t>
            </a:r>
            <a:endParaRPr/>
          </a:p>
          <a:p>
            <a:pPr marL="342900" lvl="0" indent="-342900" algn="l" rtl="0">
              <a:lnSpc>
                <a:spcPct val="115000"/>
              </a:lnSpc>
              <a:spcBef>
                <a:spcPts val="0"/>
              </a:spcBef>
              <a:spcAft>
                <a:spcPts val="0"/>
              </a:spcAft>
              <a:buSzPts val="2400"/>
              <a:buChar char="&gt;"/>
            </a:pPr>
            <a:r>
              <a:rPr lang="en-US"/>
              <a:t>Time-management</a:t>
            </a:r>
            <a:endParaRPr/>
          </a:p>
          <a:p>
            <a:pPr marL="342900" lvl="0" indent="-342900" algn="l" rtl="0">
              <a:lnSpc>
                <a:spcPct val="115000"/>
              </a:lnSpc>
              <a:spcBef>
                <a:spcPts val="0"/>
              </a:spcBef>
              <a:spcAft>
                <a:spcPts val="0"/>
              </a:spcAft>
              <a:buSzPts val="2400"/>
              <a:buChar char="&gt;"/>
            </a:pPr>
            <a:r>
              <a:rPr lang="en-US"/>
              <a:t>Taking Initiative</a:t>
            </a:r>
            <a:endParaRPr/>
          </a:p>
          <a:p>
            <a:pPr marL="342900" lvl="0" indent="-342900" algn="l" rtl="0">
              <a:lnSpc>
                <a:spcPct val="115000"/>
              </a:lnSpc>
              <a:spcBef>
                <a:spcPts val="0"/>
              </a:spcBef>
              <a:spcAft>
                <a:spcPts val="0"/>
              </a:spcAft>
              <a:buSzPts val="2400"/>
              <a:buChar char="&gt;"/>
            </a:pPr>
            <a:r>
              <a:rPr lang="en-US"/>
              <a:t>Resourcefulness</a:t>
            </a:r>
            <a:endParaRPr/>
          </a:p>
        </p:txBody>
      </p:sp>
      <p:sp>
        <p:nvSpPr>
          <p:cNvPr id="147" name="Google Shape;147;g1855ba8fc88_0_9"/>
          <p:cNvSpPr txBox="1">
            <a:spLocks noGrp="1"/>
          </p:cNvSpPr>
          <p:nvPr>
            <p:ph type="body" idx="2"/>
          </p:nvPr>
        </p:nvSpPr>
        <p:spPr>
          <a:xfrm>
            <a:off x="671750" y="371500"/>
            <a:ext cx="8224800" cy="9921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KEY SKILLS OF THE STUDENT LEADER ROLES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8eeeeef635_0_9"/>
          <p:cNvSpPr txBox="1">
            <a:spLocks noGrp="1"/>
          </p:cNvSpPr>
          <p:nvPr>
            <p:ph type="body" idx="1"/>
          </p:nvPr>
        </p:nvSpPr>
        <p:spPr>
          <a:xfrm>
            <a:off x="659300" y="1128800"/>
            <a:ext cx="8076900" cy="46233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480"/>
              </a:spcBef>
              <a:spcAft>
                <a:spcPts val="0"/>
              </a:spcAft>
              <a:buSzPts val="3000"/>
              <a:buAutoNum type="arabicPeriod"/>
            </a:pPr>
            <a:r>
              <a:rPr lang="en-US" sz="3000"/>
              <a:t>Attend a </a:t>
            </a:r>
            <a:r>
              <a:rPr lang="en-US" sz="3000" b="1"/>
              <a:t>required </a:t>
            </a:r>
            <a:r>
              <a:rPr lang="en-US" sz="3000"/>
              <a:t>information session ✅</a:t>
            </a:r>
            <a:endParaRPr sz="3000"/>
          </a:p>
          <a:p>
            <a:pPr marL="457200" lvl="0" indent="-419100" algn="l" rtl="0">
              <a:lnSpc>
                <a:spcPct val="115000"/>
              </a:lnSpc>
              <a:spcBef>
                <a:spcPts val="0"/>
              </a:spcBef>
              <a:spcAft>
                <a:spcPts val="0"/>
              </a:spcAft>
              <a:buSzPts val="3000"/>
              <a:buAutoNum type="arabicPeriod"/>
            </a:pPr>
            <a:r>
              <a:rPr lang="en-US" sz="3000"/>
              <a:t>Complete written application materials</a:t>
            </a:r>
            <a:endParaRPr sz="3000"/>
          </a:p>
          <a:p>
            <a:pPr marL="457200" lvl="0" indent="-419100" algn="l" rtl="0">
              <a:lnSpc>
                <a:spcPct val="115000"/>
              </a:lnSpc>
              <a:spcBef>
                <a:spcPts val="0"/>
              </a:spcBef>
              <a:spcAft>
                <a:spcPts val="0"/>
              </a:spcAft>
              <a:buSzPts val="3000"/>
              <a:buAutoNum type="arabicPeriod"/>
            </a:pPr>
            <a:r>
              <a:rPr lang="en-US" sz="3000"/>
              <a:t>Record virtual interview</a:t>
            </a:r>
            <a:endParaRPr sz="3000"/>
          </a:p>
          <a:p>
            <a:pPr marL="457200" lvl="0" indent="-419100" algn="l" rtl="0">
              <a:lnSpc>
                <a:spcPct val="115000"/>
              </a:lnSpc>
              <a:spcBef>
                <a:spcPts val="0"/>
              </a:spcBef>
              <a:spcAft>
                <a:spcPts val="0"/>
              </a:spcAft>
              <a:buSzPts val="3000"/>
              <a:buAutoNum type="arabicPeriod"/>
            </a:pPr>
            <a:r>
              <a:rPr lang="en-US" sz="3000"/>
              <a:t>Submit materials using application form</a:t>
            </a:r>
            <a:endParaRPr sz="3000"/>
          </a:p>
          <a:p>
            <a:pPr marL="0" lvl="0" indent="0" algn="l" rtl="0">
              <a:lnSpc>
                <a:spcPct val="115000"/>
              </a:lnSpc>
              <a:spcBef>
                <a:spcPts val="480"/>
              </a:spcBef>
              <a:spcAft>
                <a:spcPts val="0"/>
              </a:spcAft>
              <a:buNone/>
            </a:pPr>
            <a:endParaRPr sz="3000"/>
          </a:p>
        </p:txBody>
      </p:sp>
      <p:sp>
        <p:nvSpPr>
          <p:cNvPr id="154" name="Google Shape;154;g18eeeeef635_0_9"/>
          <p:cNvSpPr txBox="1">
            <a:spLocks noGrp="1"/>
          </p:cNvSpPr>
          <p:nvPr>
            <p:ph type="body" idx="2"/>
          </p:nvPr>
        </p:nvSpPr>
        <p:spPr>
          <a:xfrm>
            <a:off x="671750" y="371505"/>
            <a:ext cx="8184600" cy="5367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Application Process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8eeeeef635_0_21"/>
          <p:cNvSpPr txBox="1">
            <a:spLocks noGrp="1"/>
          </p:cNvSpPr>
          <p:nvPr>
            <p:ph type="body" idx="1"/>
          </p:nvPr>
        </p:nvSpPr>
        <p:spPr>
          <a:xfrm>
            <a:off x="659300" y="1104275"/>
            <a:ext cx="8076900" cy="46479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b="1"/>
              <a:t>3 components: </a:t>
            </a:r>
            <a:endParaRPr b="1"/>
          </a:p>
          <a:p>
            <a:pPr marL="457200" lvl="0" indent="-381000" algn="l" rtl="0">
              <a:spcBef>
                <a:spcPts val="480"/>
              </a:spcBef>
              <a:spcAft>
                <a:spcPts val="0"/>
              </a:spcAft>
              <a:buSzPts val="2400"/>
              <a:buChar char="-"/>
            </a:pPr>
            <a:r>
              <a:rPr lang="en-US"/>
              <a:t>Diversity Statement, a Personal Statement, and supplemental questions</a:t>
            </a:r>
            <a:endParaRPr/>
          </a:p>
          <a:p>
            <a:pPr marL="914400" lvl="1" indent="-355600" algn="l" rtl="0">
              <a:spcBef>
                <a:spcPts val="0"/>
              </a:spcBef>
              <a:spcAft>
                <a:spcPts val="0"/>
              </a:spcAft>
              <a:buSzPts val="2000"/>
              <a:buChar char="-"/>
            </a:pPr>
            <a:r>
              <a:rPr lang="en-US"/>
              <a:t>If applying for an RA and an REP or RPB role, you will need to write 2 personal statements; one for the RA position and one for the REP/RPB positions.</a:t>
            </a:r>
            <a:endParaRPr/>
          </a:p>
          <a:p>
            <a:pPr marL="0" lvl="0" indent="0" algn="l" rtl="0">
              <a:spcBef>
                <a:spcPts val="480"/>
              </a:spcBef>
              <a:spcAft>
                <a:spcPts val="0"/>
              </a:spcAft>
              <a:buNone/>
            </a:pPr>
            <a:endParaRPr/>
          </a:p>
          <a:p>
            <a:pPr marL="0" lvl="0" indent="0" algn="l" rtl="0">
              <a:spcBef>
                <a:spcPts val="480"/>
              </a:spcBef>
              <a:spcAft>
                <a:spcPts val="0"/>
              </a:spcAft>
              <a:buNone/>
            </a:pPr>
            <a:r>
              <a:rPr lang="en-US" b="1"/>
              <a:t>Diversity Statement</a:t>
            </a:r>
            <a:endParaRPr b="1"/>
          </a:p>
          <a:p>
            <a:pPr marL="457200" lvl="0" indent="-381000" algn="l" rtl="0">
              <a:spcBef>
                <a:spcPts val="480"/>
              </a:spcBef>
              <a:spcAft>
                <a:spcPts val="0"/>
              </a:spcAft>
              <a:buSzPts val="2400"/>
              <a:buChar char="-"/>
            </a:pPr>
            <a:r>
              <a:rPr lang="en-US"/>
              <a:t>In 250 words or less, please tell us: What diversity, equity, and inclusion mean to you, and how you plan to foster DEI in the roles you are applying for.</a:t>
            </a:r>
            <a:endParaRPr/>
          </a:p>
          <a:p>
            <a:pPr marL="0" lvl="0" indent="0" algn="l" rtl="0">
              <a:spcBef>
                <a:spcPts val="480"/>
              </a:spcBef>
              <a:spcAft>
                <a:spcPts val="0"/>
              </a:spcAft>
              <a:buNone/>
            </a:pPr>
            <a:endParaRPr/>
          </a:p>
        </p:txBody>
      </p:sp>
      <p:sp>
        <p:nvSpPr>
          <p:cNvPr id="161" name="Google Shape;161;g18eeeeef635_0_21"/>
          <p:cNvSpPr txBox="1">
            <a:spLocks noGrp="1"/>
          </p:cNvSpPr>
          <p:nvPr>
            <p:ph type="body" idx="2"/>
          </p:nvPr>
        </p:nvSpPr>
        <p:spPr>
          <a:xfrm>
            <a:off x="671750" y="371505"/>
            <a:ext cx="8184600" cy="4875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Written Application Materials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8eeeeef635_0_32"/>
          <p:cNvSpPr txBox="1">
            <a:spLocks noGrp="1"/>
          </p:cNvSpPr>
          <p:nvPr>
            <p:ph type="body" idx="1"/>
          </p:nvPr>
        </p:nvSpPr>
        <p:spPr>
          <a:xfrm>
            <a:off x="725600" y="1148375"/>
            <a:ext cx="8076900" cy="48588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b="1"/>
              <a:t>Resident Adviser Specific Questions</a:t>
            </a:r>
            <a:endParaRPr b="1"/>
          </a:p>
          <a:p>
            <a:pPr marL="457200" lvl="0" indent="-381000" algn="l" rtl="0">
              <a:spcBef>
                <a:spcPts val="480"/>
              </a:spcBef>
              <a:spcAft>
                <a:spcPts val="0"/>
              </a:spcAft>
              <a:buSzPts val="2400"/>
              <a:buChar char="-"/>
            </a:pPr>
            <a:r>
              <a:rPr lang="en-US" b="1"/>
              <a:t>Personal Statement: </a:t>
            </a:r>
            <a:r>
              <a:rPr lang="en-US"/>
              <a:t>In 500 words or less, please submit a personal statement that: </a:t>
            </a:r>
            <a:endParaRPr/>
          </a:p>
          <a:p>
            <a:pPr marL="914400" lvl="1" indent="-355600" algn="l" rtl="0">
              <a:spcBef>
                <a:spcPts val="0"/>
              </a:spcBef>
              <a:spcAft>
                <a:spcPts val="0"/>
              </a:spcAft>
              <a:buSzPts val="2000"/>
              <a:buChar char="-"/>
            </a:pPr>
            <a:r>
              <a:rPr lang="en-US"/>
              <a:t>Describes why you are interested in the Resident Adviser position; </a:t>
            </a:r>
            <a:endParaRPr/>
          </a:p>
          <a:p>
            <a:pPr marL="914400" lvl="1" indent="-355600" algn="l" rtl="0">
              <a:spcBef>
                <a:spcPts val="0"/>
              </a:spcBef>
              <a:spcAft>
                <a:spcPts val="0"/>
              </a:spcAft>
              <a:buSzPts val="2000"/>
              <a:buChar char="-"/>
            </a:pPr>
            <a:r>
              <a:rPr lang="en-US"/>
              <a:t>describes a skill you have learned through a job, project, or position that you feel would positively contribute to the role, and </a:t>
            </a:r>
            <a:endParaRPr/>
          </a:p>
          <a:p>
            <a:pPr marL="914400" lvl="1" indent="-355600" algn="l" rtl="0">
              <a:spcBef>
                <a:spcPts val="0"/>
              </a:spcBef>
              <a:spcAft>
                <a:spcPts val="0"/>
              </a:spcAft>
              <a:buSzPts val="2000"/>
              <a:buChar char="-"/>
            </a:pPr>
            <a:r>
              <a:rPr lang="en-US"/>
              <a:t>describes a skill you would like to develop if selected for the position.</a:t>
            </a:r>
            <a:endParaRPr/>
          </a:p>
          <a:p>
            <a:pPr marL="457200" lvl="0" indent="-381000" algn="l" rtl="0">
              <a:spcBef>
                <a:spcPts val="0"/>
              </a:spcBef>
              <a:spcAft>
                <a:spcPts val="0"/>
              </a:spcAft>
              <a:buSzPts val="2400"/>
              <a:buChar char="-"/>
            </a:pPr>
            <a:r>
              <a:rPr lang="en-US" b="1"/>
              <a:t>Supplemental Question:</a:t>
            </a:r>
            <a:r>
              <a:rPr lang="en-US"/>
              <a:t> In 75 words or less, tell us what is your understanding of what a Resident Adviser does?</a:t>
            </a:r>
            <a:endParaRPr/>
          </a:p>
          <a:p>
            <a:pPr marL="457200" lvl="0" indent="-381000" algn="l" rtl="0">
              <a:spcBef>
                <a:spcPts val="0"/>
              </a:spcBef>
              <a:spcAft>
                <a:spcPts val="0"/>
              </a:spcAft>
              <a:buSzPts val="2400"/>
              <a:buChar char="-"/>
            </a:pPr>
            <a:r>
              <a:rPr lang="en-US" b="1"/>
              <a:t>For LLC RA Applicants</a:t>
            </a:r>
            <a:r>
              <a:rPr lang="en-US"/>
              <a:t>: For </a:t>
            </a:r>
            <a:r>
              <a:rPr lang="en-US" b="1"/>
              <a:t>EACH LLC </a:t>
            </a:r>
            <a:r>
              <a:rPr lang="en-US"/>
              <a:t>you are interested in, describe why you are interested in that LLC in no more than 75 words per LLC.</a:t>
            </a:r>
            <a:endParaRPr/>
          </a:p>
          <a:p>
            <a:pPr marL="0" lvl="0" indent="0" algn="l" rtl="0">
              <a:spcBef>
                <a:spcPts val="480"/>
              </a:spcBef>
              <a:spcAft>
                <a:spcPts val="0"/>
              </a:spcAft>
              <a:buNone/>
            </a:pPr>
            <a:endParaRPr/>
          </a:p>
        </p:txBody>
      </p:sp>
      <p:sp>
        <p:nvSpPr>
          <p:cNvPr id="168" name="Google Shape;168;g18eeeeef635_0_32"/>
          <p:cNvSpPr txBox="1">
            <a:spLocks noGrp="1"/>
          </p:cNvSpPr>
          <p:nvPr>
            <p:ph type="body" idx="2"/>
          </p:nvPr>
        </p:nvSpPr>
        <p:spPr>
          <a:xfrm>
            <a:off x="671757" y="371510"/>
            <a:ext cx="8184600" cy="9921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Written Application Materials cont.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8eeeeef635_0_39"/>
          <p:cNvSpPr txBox="1">
            <a:spLocks noGrp="1"/>
          </p:cNvSpPr>
          <p:nvPr>
            <p:ph type="body" idx="1"/>
          </p:nvPr>
        </p:nvSpPr>
        <p:spPr>
          <a:xfrm>
            <a:off x="725600" y="1020475"/>
            <a:ext cx="8076900" cy="48834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b="1"/>
              <a:t>REP/RPB Specific Questions</a:t>
            </a:r>
            <a:endParaRPr b="1"/>
          </a:p>
          <a:p>
            <a:pPr marL="457200" lvl="0" indent="-381000" algn="l" rtl="0">
              <a:spcBef>
                <a:spcPts val="480"/>
              </a:spcBef>
              <a:spcAft>
                <a:spcPts val="0"/>
              </a:spcAft>
              <a:buSzPts val="2400"/>
              <a:buChar char="-"/>
            </a:pPr>
            <a:r>
              <a:rPr lang="en-US" b="1"/>
              <a:t>Personal Statement:</a:t>
            </a:r>
            <a:r>
              <a:rPr lang="en-US"/>
              <a:t> In 500 words or less, please submit a personal statement that: </a:t>
            </a:r>
            <a:endParaRPr/>
          </a:p>
          <a:p>
            <a:pPr marL="914400" lvl="1" indent="-355600" algn="l" rtl="0">
              <a:spcBef>
                <a:spcPts val="0"/>
              </a:spcBef>
              <a:spcAft>
                <a:spcPts val="0"/>
              </a:spcAft>
              <a:buSzPts val="2000"/>
              <a:buChar char="-"/>
            </a:pPr>
            <a:r>
              <a:rPr lang="en-US"/>
              <a:t>Describes why you are interested in a Programming Team position; </a:t>
            </a:r>
            <a:endParaRPr/>
          </a:p>
          <a:p>
            <a:pPr marL="914400" lvl="1" indent="-355600" algn="l" rtl="0">
              <a:spcBef>
                <a:spcPts val="0"/>
              </a:spcBef>
              <a:spcAft>
                <a:spcPts val="0"/>
              </a:spcAft>
              <a:buSzPts val="2000"/>
              <a:buChar char="-"/>
            </a:pPr>
            <a:r>
              <a:rPr lang="en-US"/>
              <a:t>describes a skill you have learned through a job, project, or position that you feel would positively contribute to the role, and </a:t>
            </a:r>
            <a:endParaRPr/>
          </a:p>
          <a:p>
            <a:pPr marL="914400" lvl="1" indent="-355600" algn="l" rtl="0">
              <a:spcBef>
                <a:spcPts val="0"/>
              </a:spcBef>
              <a:spcAft>
                <a:spcPts val="0"/>
              </a:spcAft>
              <a:buSzPts val="2000"/>
              <a:buChar char="-"/>
            </a:pPr>
            <a:r>
              <a:rPr lang="en-US"/>
              <a:t>describes a skill you would like to develop if selected for the position.</a:t>
            </a:r>
            <a:endParaRPr/>
          </a:p>
          <a:p>
            <a:pPr marL="457200" lvl="0" indent="-381000" algn="l" rtl="0">
              <a:spcBef>
                <a:spcPts val="0"/>
              </a:spcBef>
              <a:spcAft>
                <a:spcPts val="0"/>
              </a:spcAft>
              <a:buSzPts val="2400"/>
              <a:buChar char="-"/>
            </a:pPr>
            <a:r>
              <a:rPr lang="en-US" b="1"/>
              <a:t>Supplemental Question 1</a:t>
            </a:r>
            <a:r>
              <a:rPr lang="en-US"/>
              <a:t>: In 75 words or less, tell us what is your understanding of what the Programming Team(s) you are applying for do.</a:t>
            </a:r>
            <a:endParaRPr/>
          </a:p>
          <a:p>
            <a:pPr marL="457200" lvl="0" indent="-381000" algn="l" rtl="0">
              <a:spcBef>
                <a:spcPts val="0"/>
              </a:spcBef>
              <a:spcAft>
                <a:spcPts val="0"/>
              </a:spcAft>
              <a:buSzPts val="2400"/>
              <a:buChar char="-"/>
            </a:pPr>
            <a:r>
              <a:rPr lang="en-US" b="1"/>
              <a:t>Supplemental Question 2</a:t>
            </a:r>
            <a:r>
              <a:rPr lang="en-US"/>
              <a:t>: In 75 words or less, tell us how you believe programming contributes to a sense of community and belonging for residents</a:t>
            </a:r>
            <a:endParaRPr/>
          </a:p>
          <a:p>
            <a:pPr marL="0" lvl="0" indent="0" algn="l" rtl="0">
              <a:spcBef>
                <a:spcPts val="480"/>
              </a:spcBef>
              <a:spcAft>
                <a:spcPts val="0"/>
              </a:spcAft>
              <a:buNone/>
            </a:pPr>
            <a:endParaRPr/>
          </a:p>
        </p:txBody>
      </p:sp>
      <p:sp>
        <p:nvSpPr>
          <p:cNvPr id="175" name="Google Shape;175;g18eeeeef635_0_39"/>
          <p:cNvSpPr txBox="1">
            <a:spLocks noGrp="1"/>
          </p:cNvSpPr>
          <p:nvPr>
            <p:ph type="body" idx="2"/>
          </p:nvPr>
        </p:nvSpPr>
        <p:spPr>
          <a:xfrm>
            <a:off x="671750" y="371504"/>
            <a:ext cx="8184600" cy="6348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Written Application Materials cont.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8e4ddde51d_0_0"/>
          <p:cNvSpPr txBox="1">
            <a:spLocks noGrp="1"/>
          </p:cNvSpPr>
          <p:nvPr>
            <p:ph type="body" idx="1"/>
          </p:nvPr>
        </p:nvSpPr>
        <p:spPr>
          <a:xfrm>
            <a:off x="533555" y="1246450"/>
            <a:ext cx="8076900" cy="40155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US"/>
              <a:t>Record video responses to 7 interview questions</a:t>
            </a:r>
            <a:endParaRPr/>
          </a:p>
          <a:p>
            <a:pPr marL="457200" lvl="0" indent="-381000" algn="l" rtl="0">
              <a:spcBef>
                <a:spcPts val="0"/>
              </a:spcBef>
              <a:spcAft>
                <a:spcPts val="0"/>
              </a:spcAft>
              <a:buSzPts val="2400"/>
              <a:buChar char="-"/>
            </a:pPr>
            <a:r>
              <a:rPr lang="en-US"/>
              <a:t>You will need a device with camera and microphone capabilities.</a:t>
            </a:r>
            <a:endParaRPr/>
          </a:p>
          <a:p>
            <a:pPr marL="457200" lvl="0" indent="-381000" algn="l" rtl="0">
              <a:spcBef>
                <a:spcPts val="0"/>
              </a:spcBef>
              <a:spcAft>
                <a:spcPts val="0"/>
              </a:spcAft>
              <a:buSzPts val="2400"/>
              <a:buChar char="-"/>
            </a:pPr>
            <a:r>
              <a:rPr lang="en-US"/>
              <a:t>Just like a real interview, once the question is asked, the system will automatically begin recording your response</a:t>
            </a:r>
            <a:endParaRPr/>
          </a:p>
          <a:p>
            <a:pPr marL="914400" lvl="1" indent="-355600" algn="l" rtl="0">
              <a:spcBef>
                <a:spcPts val="0"/>
              </a:spcBef>
              <a:spcAft>
                <a:spcPts val="0"/>
              </a:spcAft>
              <a:buSzPts val="2000"/>
              <a:buChar char="-"/>
            </a:pPr>
            <a:r>
              <a:rPr lang="en-US"/>
              <a:t>maximum of 2.5 minutes to respond to each question</a:t>
            </a:r>
            <a:endParaRPr/>
          </a:p>
          <a:p>
            <a:pPr marL="457200" lvl="0" indent="-381000" algn="l" rtl="0">
              <a:spcBef>
                <a:spcPts val="0"/>
              </a:spcBef>
              <a:spcAft>
                <a:spcPts val="0"/>
              </a:spcAft>
              <a:buSzPts val="2400"/>
              <a:buChar char="-"/>
            </a:pPr>
            <a:r>
              <a:rPr lang="en-US"/>
              <a:t>You will be allowed to re-attempt the interview up to 2 times if you wish</a:t>
            </a:r>
            <a:endParaRPr/>
          </a:p>
          <a:p>
            <a:pPr marL="914400" lvl="1" indent="-355600" algn="l" rtl="0">
              <a:spcBef>
                <a:spcPts val="0"/>
              </a:spcBef>
              <a:spcAft>
                <a:spcPts val="0"/>
              </a:spcAft>
              <a:buSzPts val="2000"/>
              <a:buChar char="-"/>
            </a:pPr>
            <a:r>
              <a:rPr lang="en-US"/>
              <a:t>You will have the option to either re-record the entire interview or specific questions. Redoing a specific question will count as 1 of your 2 attempts.</a:t>
            </a:r>
            <a:endParaRPr/>
          </a:p>
        </p:txBody>
      </p:sp>
      <p:sp>
        <p:nvSpPr>
          <p:cNvPr id="182" name="Google Shape;182;g18e4ddde51d_0_0"/>
          <p:cNvSpPr txBox="1">
            <a:spLocks noGrp="1"/>
          </p:cNvSpPr>
          <p:nvPr>
            <p:ph type="body" idx="2"/>
          </p:nvPr>
        </p:nvSpPr>
        <p:spPr>
          <a:xfrm>
            <a:off x="671757" y="371510"/>
            <a:ext cx="8184600" cy="9921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Virtual Recorded Interview</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8e4ddde51d_0_13"/>
          <p:cNvSpPr txBox="1">
            <a:spLocks noGrp="1"/>
          </p:cNvSpPr>
          <p:nvPr>
            <p:ph type="body" idx="1"/>
          </p:nvPr>
        </p:nvSpPr>
        <p:spPr>
          <a:xfrm>
            <a:off x="725605" y="1274175"/>
            <a:ext cx="8076900" cy="40155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US"/>
              <a:t>After you have completed your interview you will need to follow the steps on the Application page to create a link to share your responses with the Selection Committee</a:t>
            </a:r>
            <a:endParaRPr/>
          </a:p>
          <a:p>
            <a:pPr marL="457200" lvl="0" indent="-381000" algn="l" rtl="0">
              <a:spcBef>
                <a:spcPts val="0"/>
              </a:spcBef>
              <a:spcAft>
                <a:spcPts val="0"/>
              </a:spcAft>
              <a:buSzPts val="2400"/>
              <a:buChar char="-"/>
            </a:pPr>
            <a:r>
              <a:rPr lang="en-US"/>
              <a:t>If you are not familiar with the StandOut software it is </a:t>
            </a:r>
            <a:r>
              <a:rPr lang="en-US" b="1"/>
              <a:t>HIGHLY ENCOURAGED</a:t>
            </a:r>
            <a:r>
              <a:rPr lang="en-US"/>
              <a:t> that you try one of the practice interviews </a:t>
            </a:r>
            <a:endParaRPr/>
          </a:p>
          <a:p>
            <a:pPr marL="457200" lvl="0" indent="-381000" algn="l" rtl="0">
              <a:spcBef>
                <a:spcPts val="0"/>
              </a:spcBef>
              <a:spcAft>
                <a:spcPts val="0"/>
              </a:spcAft>
              <a:buSzPts val="2400"/>
              <a:buChar char="-"/>
            </a:pPr>
            <a:r>
              <a:rPr lang="en-US"/>
              <a:t>Guide on how to navigate the software and how to access the link to share your responses can be found on the recruitment website</a:t>
            </a:r>
            <a:endParaRPr/>
          </a:p>
          <a:p>
            <a:pPr marL="0" lvl="0" indent="0" algn="l" rtl="0">
              <a:spcBef>
                <a:spcPts val="480"/>
              </a:spcBef>
              <a:spcAft>
                <a:spcPts val="0"/>
              </a:spcAft>
              <a:buNone/>
            </a:pPr>
            <a:endParaRPr/>
          </a:p>
        </p:txBody>
      </p:sp>
      <p:sp>
        <p:nvSpPr>
          <p:cNvPr id="189" name="Google Shape;189;g18e4ddde51d_0_13"/>
          <p:cNvSpPr txBox="1">
            <a:spLocks noGrp="1"/>
          </p:cNvSpPr>
          <p:nvPr>
            <p:ph type="body" idx="2"/>
          </p:nvPr>
        </p:nvSpPr>
        <p:spPr>
          <a:xfrm>
            <a:off x="671757" y="429160"/>
            <a:ext cx="8184600" cy="9921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Virtual Recorded Interview pt. 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8eeeeef635_0_15"/>
          <p:cNvSpPr txBox="1">
            <a:spLocks noGrp="1"/>
          </p:cNvSpPr>
          <p:nvPr>
            <p:ph type="body" idx="1"/>
          </p:nvPr>
        </p:nvSpPr>
        <p:spPr>
          <a:xfrm>
            <a:off x="671750" y="1185900"/>
            <a:ext cx="8076900" cy="44862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2500" b="1" dirty="0"/>
              <a:t>Application</a:t>
            </a:r>
            <a:endParaRPr sz="2500" b="1" dirty="0"/>
          </a:p>
          <a:p>
            <a:pPr marL="457200" lvl="0" indent="-374650" algn="l" rtl="0">
              <a:spcBef>
                <a:spcPts val="480"/>
              </a:spcBef>
              <a:spcAft>
                <a:spcPts val="0"/>
              </a:spcAft>
              <a:buSzPts val="2300"/>
              <a:buChar char="&gt;"/>
            </a:pPr>
            <a:r>
              <a:rPr lang="en-US" sz="2300" dirty="0"/>
              <a:t>Due January 3, 2023 by 9AM</a:t>
            </a:r>
            <a:endParaRPr sz="2300" dirty="0"/>
          </a:p>
          <a:p>
            <a:pPr marL="0" lvl="0" indent="0" algn="l" rtl="0">
              <a:spcBef>
                <a:spcPts val="480"/>
              </a:spcBef>
              <a:spcAft>
                <a:spcPts val="0"/>
              </a:spcAft>
              <a:buNone/>
            </a:pPr>
            <a:endParaRPr dirty="0"/>
          </a:p>
          <a:p>
            <a:pPr marL="0" lvl="0" indent="0" algn="l" rtl="0">
              <a:spcBef>
                <a:spcPts val="480"/>
              </a:spcBef>
              <a:spcAft>
                <a:spcPts val="0"/>
              </a:spcAft>
              <a:buNone/>
            </a:pPr>
            <a:r>
              <a:rPr lang="en-US" b="1" dirty="0"/>
              <a:t>Live Interview</a:t>
            </a:r>
            <a:endParaRPr b="1" dirty="0"/>
          </a:p>
          <a:p>
            <a:pPr marL="457200" lvl="0" indent="-374650" algn="l" rtl="0">
              <a:spcBef>
                <a:spcPts val="480"/>
              </a:spcBef>
              <a:spcAft>
                <a:spcPts val="0"/>
              </a:spcAft>
              <a:buSzPts val="2300"/>
              <a:buChar char="&gt;"/>
            </a:pPr>
            <a:r>
              <a:rPr lang="en-US" sz="2300" dirty="0"/>
              <a:t>Occur week of February 20 - 24</a:t>
            </a:r>
            <a:endParaRPr sz="2300" dirty="0"/>
          </a:p>
          <a:p>
            <a:pPr marL="457200" lvl="0" indent="-374650" algn="l" rtl="0">
              <a:spcBef>
                <a:spcPts val="0"/>
              </a:spcBef>
              <a:spcAft>
                <a:spcPts val="0"/>
              </a:spcAft>
              <a:buSzPts val="2300"/>
              <a:buChar char="&gt;"/>
            </a:pPr>
            <a:r>
              <a:rPr lang="en-US" sz="2300" dirty="0"/>
              <a:t>Activity-based rather than question-based</a:t>
            </a:r>
            <a:endParaRPr sz="2300" dirty="0"/>
          </a:p>
          <a:p>
            <a:pPr marL="914400" lvl="1" indent="-374650" algn="l" rtl="0">
              <a:spcBef>
                <a:spcPts val="0"/>
              </a:spcBef>
              <a:spcAft>
                <a:spcPts val="0"/>
              </a:spcAft>
              <a:buSzPts val="2300"/>
              <a:buChar char="–"/>
            </a:pPr>
            <a:r>
              <a:rPr lang="en-US" sz="2300" dirty="0"/>
              <a:t>If selected to proceed to this stage, candidates will learn more about what to expect closer to the interview.</a:t>
            </a:r>
            <a:endParaRPr sz="2300" dirty="0"/>
          </a:p>
          <a:p>
            <a:pPr marL="457200" lvl="0" indent="-374650" algn="l" rtl="0">
              <a:spcBef>
                <a:spcPts val="0"/>
              </a:spcBef>
              <a:spcAft>
                <a:spcPts val="0"/>
              </a:spcAft>
              <a:buSzPts val="2300"/>
              <a:buChar char="&gt;"/>
            </a:pPr>
            <a:r>
              <a:rPr lang="en-US" sz="2300" b="1" dirty="0"/>
              <a:t>Only required for RA candidates </a:t>
            </a:r>
            <a:endParaRPr sz="2300" b="1" dirty="0"/>
          </a:p>
          <a:p>
            <a:pPr marL="914400" lvl="1" indent="-374650" algn="l" rtl="0">
              <a:spcBef>
                <a:spcPts val="0"/>
              </a:spcBef>
              <a:spcAft>
                <a:spcPts val="0"/>
              </a:spcAft>
              <a:buSzPts val="2300"/>
              <a:buChar char="–"/>
            </a:pPr>
            <a:r>
              <a:rPr lang="en-US" sz="2300" dirty="0"/>
              <a:t>REP/RPB candidates will complete a program presentation which will occur the week of February 27.</a:t>
            </a:r>
            <a:endParaRPr dirty="0"/>
          </a:p>
          <a:p>
            <a:pPr marL="0" lvl="0" indent="0" algn="l" rtl="0">
              <a:spcBef>
                <a:spcPts val="480"/>
              </a:spcBef>
              <a:spcAft>
                <a:spcPts val="0"/>
              </a:spcAft>
              <a:buNone/>
            </a:pPr>
            <a:r>
              <a:rPr lang="en-US" b="1" dirty="0"/>
              <a:t>Offers sent out by end of Winter quarter following interviews/presentations.</a:t>
            </a:r>
            <a:endParaRPr b="1" dirty="0"/>
          </a:p>
          <a:p>
            <a:pPr marL="0" lvl="0" indent="0" algn="l" rtl="0">
              <a:spcBef>
                <a:spcPts val="480"/>
              </a:spcBef>
              <a:spcAft>
                <a:spcPts val="0"/>
              </a:spcAft>
              <a:buNone/>
            </a:pPr>
            <a:endParaRPr b="1" dirty="0"/>
          </a:p>
          <a:p>
            <a:pPr marL="0" lvl="0" indent="0" algn="l" rtl="0">
              <a:spcBef>
                <a:spcPts val="480"/>
              </a:spcBef>
              <a:spcAft>
                <a:spcPts val="0"/>
              </a:spcAft>
              <a:buNone/>
            </a:pPr>
            <a:endParaRPr dirty="0"/>
          </a:p>
          <a:p>
            <a:pPr marL="0" lvl="0" indent="0" algn="l" rtl="0">
              <a:spcBef>
                <a:spcPts val="480"/>
              </a:spcBef>
              <a:spcAft>
                <a:spcPts val="0"/>
              </a:spcAft>
              <a:buNone/>
            </a:pPr>
            <a:endParaRPr dirty="0"/>
          </a:p>
          <a:p>
            <a:pPr marL="0" lvl="0" indent="0" algn="l" rtl="0">
              <a:spcBef>
                <a:spcPts val="480"/>
              </a:spcBef>
              <a:spcAft>
                <a:spcPts val="0"/>
              </a:spcAft>
              <a:buNone/>
            </a:pPr>
            <a:endParaRPr dirty="0"/>
          </a:p>
        </p:txBody>
      </p:sp>
      <p:sp>
        <p:nvSpPr>
          <p:cNvPr id="196" name="Google Shape;196;g18eeeeef635_0_15"/>
          <p:cNvSpPr txBox="1">
            <a:spLocks noGrp="1"/>
          </p:cNvSpPr>
          <p:nvPr>
            <p:ph type="body" idx="2"/>
          </p:nvPr>
        </p:nvSpPr>
        <p:spPr>
          <a:xfrm>
            <a:off x="671757" y="371510"/>
            <a:ext cx="8184600" cy="9921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Selection Process Overview/Timeline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8eeeeef635_0_46"/>
          <p:cNvSpPr txBox="1">
            <a:spLocks noGrp="1"/>
          </p:cNvSpPr>
          <p:nvPr>
            <p:ph type="body" idx="1"/>
          </p:nvPr>
        </p:nvSpPr>
        <p:spPr>
          <a:xfrm>
            <a:off x="533550" y="1363600"/>
            <a:ext cx="8076900" cy="4805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200">
                <a:highlight>
                  <a:srgbClr val="FFFFFF"/>
                </a:highlight>
              </a:rPr>
              <a:t>This class is a requirement of the role and offers will be rescinded if students are unable to attend. The class is 2 credits and is credit/non-credit. Student LEaders can enroll for credit or not enroll but attend.</a:t>
            </a:r>
            <a:endParaRPr sz="2200">
              <a:highlight>
                <a:srgbClr val="FFFFFF"/>
              </a:highlight>
            </a:endParaRPr>
          </a:p>
          <a:p>
            <a:pPr marL="0" lvl="0" indent="0" algn="l" rtl="0">
              <a:spcBef>
                <a:spcPts val="0"/>
              </a:spcBef>
              <a:spcAft>
                <a:spcPts val="0"/>
              </a:spcAft>
              <a:buNone/>
            </a:pPr>
            <a:endParaRPr sz="600">
              <a:highlight>
                <a:srgbClr val="FFFFFF"/>
              </a:highlight>
              <a:latin typeface="Open Sans"/>
              <a:ea typeface="Open Sans"/>
              <a:cs typeface="Open Sans"/>
              <a:sym typeface="Open Sans"/>
            </a:endParaRPr>
          </a:p>
          <a:p>
            <a:pPr marL="0" lvl="0" indent="0" algn="l" rtl="0">
              <a:spcBef>
                <a:spcPts val="0"/>
              </a:spcBef>
              <a:spcAft>
                <a:spcPts val="0"/>
              </a:spcAft>
              <a:buNone/>
            </a:pPr>
            <a:r>
              <a:rPr lang="en-US" sz="2600" b="1">
                <a:solidFill>
                  <a:srgbClr val="4B2E83"/>
                </a:solidFill>
                <a:highlight>
                  <a:srgbClr val="FFFFFF"/>
                </a:highlight>
              </a:rPr>
              <a:t>Spring 2023 Class Time options</a:t>
            </a:r>
            <a:endParaRPr sz="3600" b="1">
              <a:solidFill>
                <a:srgbClr val="4B2E83"/>
              </a:solidFill>
              <a:highlight>
                <a:srgbClr val="FFFFFF"/>
              </a:highlight>
            </a:endParaRPr>
          </a:p>
          <a:p>
            <a:pPr marL="457200" lvl="0" indent="-368300" algn="l" rtl="0">
              <a:lnSpc>
                <a:spcPct val="115000"/>
              </a:lnSpc>
              <a:spcBef>
                <a:spcPts val="480"/>
              </a:spcBef>
              <a:spcAft>
                <a:spcPts val="0"/>
              </a:spcAft>
              <a:buSzPts val="2200"/>
              <a:buChar char="&gt;"/>
            </a:pPr>
            <a:r>
              <a:rPr lang="en-US" sz="2200" b="1"/>
              <a:t>Section B</a:t>
            </a:r>
            <a:r>
              <a:rPr lang="en-US" sz="2200"/>
              <a:t>: Mon/Wed | 8:30 AM – 9:50 AM</a:t>
            </a:r>
            <a:endParaRPr sz="2200"/>
          </a:p>
          <a:p>
            <a:pPr marL="457200" lvl="0" indent="-368300" algn="l" rtl="0">
              <a:lnSpc>
                <a:spcPct val="115000"/>
              </a:lnSpc>
              <a:spcBef>
                <a:spcPts val="0"/>
              </a:spcBef>
              <a:spcAft>
                <a:spcPts val="0"/>
              </a:spcAft>
              <a:buSzPts val="2200"/>
              <a:buChar char="&gt;"/>
            </a:pPr>
            <a:r>
              <a:rPr lang="en-US" sz="2200" b="1"/>
              <a:t>Section C: </a:t>
            </a:r>
            <a:r>
              <a:rPr lang="en-US" sz="2200"/>
              <a:t>Mon/Wed | 10:00 AM – 11:20 AM</a:t>
            </a:r>
            <a:endParaRPr sz="2200"/>
          </a:p>
          <a:p>
            <a:pPr marL="457200" lvl="0" indent="-368300" algn="l" rtl="0">
              <a:lnSpc>
                <a:spcPct val="115000"/>
              </a:lnSpc>
              <a:spcBef>
                <a:spcPts val="0"/>
              </a:spcBef>
              <a:spcAft>
                <a:spcPts val="0"/>
              </a:spcAft>
              <a:buSzPts val="2200"/>
              <a:buChar char="&gt;"/>
            </a:pPr>
            <a:r>
              <a:rPr lang="en-US" sz="2200" b="1"/>
              <a:t>Section D:</a:t>
            </a:r>
            <a:r>
              <a:rPr lang="en-US" sz="2200"/>
              <a:t> Mon/Wed | 1:00 PM – 2:20 PM</a:t>
            </a:r>
            <a:endParaRPr sz="2200"/>
          </a:p>
          <a:p>
            <a:pPr marL="457200" lvl="0" indent="-368300" algn="l" rtl="0">
              <a:lnSpc>
                <a:spcPct val="115000"/>
              </a:lnSpc>
              <a:spcBef>
                <a:spcPts val="0"/>
              </a:spcBef>
              <a:spcAft>
                <a:spcPts val="0"/>
              </a:spcAft>
              <a:buSzPts val="2200"/>
              <a:buChar char="&gt;"/>
            </a:pPr>
            <a:r>
              <a:rPr lang="en-US" sz="2200" b="1"/>
              <a:t>Section E: </a:t>
            </a:r>
            <a:r>
              <a:rPr lang="en-US" sz="2200"/>
              <a:t>Mon/Wed | 3:30 PM – 4:50 PM</a:t>
            </a:r>
            <a:endParaRPr sz="2200"/>
          </a:p>
          <a:p>
            <a:pPr marL="457200" lvl="0" indent="-368300" algn="l" rtl="0">
              <a:lnSpc>
                <a:spcPct val="115000"/>
              </a:lnSpc>
              <a:spcBef>
                <a:spcPts val="0"/>
              </a:spcBef>
              <a:spcAft>
                <a:spcPts val="0"/>
              </a:spcAft>
              <a:buSzPts val="2200"/>
              <a:buChar char="&gt;"/>
            </a:pPr>
            <a:r>
              <a:rPr lang="en-US" sz="2200" b="1"/>
              <a:t>Section F:</a:t>
            </a:r>
            <a:r>
              <a:rPr lang="en-US" sz="2200"/>
              <a:t> Tue/Thu | 1:30 PM – 2:50 PM</a:t>
            </a:r>
            <a:endParaRPr sz="2200"/>
          </a:p>
          <a:p>
            <a:pPr marL="457200" lvl="0" indent="-368300" algn="l" rtl="0">
              <a:lnSpc>
                <a:spcPct val="115000"/>
              </a:lnSpc>
              <a:spcBef>
                <a:spcPts val="0"/>
              </a:spcBef>
              <a:spcAft>
                <a:spcPts val="0"/>
              </a:spcAft>
              <a:buSzPts val="2200"/>
              <a:buChar char="&gt;"/>
            </a:pPr>
            <a:r>
              <a:rPr lang="en-US" sz="2200" b="1"/>
              <a:t>Section G: </a:t>
            </a:r>
            <a:r>
              <a:rPr lang="en-US" sz="2200"/>
              <a:t>Tue/Thu | 2:30 PM – 3:50 PM</a:t>
            </a:r>
            <a:endParaRPr sz="2200"/>
          </a:p>
          <a:p>
            <a:pPr marL="457200" lvl="0" indent="-368300" algn="l" rtl="0">
              <a:lnSpc>
                <a:spcPct val="115000"/>
              </a:lnSpc>
              <a:spcBef>
                <a:spcPts val="0"/>
              </a:spcBef>
              <a:spcAft>
                <a:spcPts val="0"/>
              </a:spcAft>
              <a:buSzPts val="2200"/>
              <a:buChar char="&gt;"/>
            </a:pPr>
            <a:r>
              <a:rPr lang="en-US" sz="2200" b="1"/>
              <a:t>Section H:</a:t>
            </a:r>
            <a:r>
              <a:rPr lang="en-US" sz="2200"/>
              <a:t> Tue/Thu | 2:30 PM – 3:50 PM</a:t>
            </a:r>
            <a:endParaRPr sz="2200"/>
          </a:p>
          <a:p>
            <a:pPr marL="457200" lvl="0" indent="-368300" algn="l" rtl="0">
              <a:lnSpc>
                <a:spcPct val="115000"/>
              </a:lnSpc>
              <a:spcBef>
                <a:spcPts val="0"/>
              </a:spcBef>
              <a:spcAft>
                <a:spcPts val="0"/>
              </a:spcAft>
              <a:buSzPts val="2200"/>
              <a:buChar char="&gt;"/>
            </a:pPr>
            <a:r>
              <a:rPr lang="en-US" sz="2200" b="1"/>
              <a:t>Section I: </a:t>
            </a:r>
            <a:r>
              <a:rPr lang="en-US" sz="2200"/>
              <a:t>Tue/Thu | 3:30 PM – 4:50 PM</a:t>
            </a:r>
            <a:endParaRPr sz="2200"/>
          </a:p>
          <a:p>
            <a:pPr marL="0" lvl="0" indent="0" algn="l" rtl="0">
              <a:spcBef>
                <a:spcPts val="480"/>
              </a:spcBef>
              <a:spcAft>
                <a:spcPts val="0"/>
              </a:spcAft>
              <a:buNone/>
            </a:pPr>
            <a:endParaRPr/>
          </a:p>
        </p:txBody>
      </p:sp>
      <p:sp>
        <p:nvSpPr>
          <p:cNvPr id="203" name="Google Shape;203;g18eeeeef635_0_46"/>
          <p:cNvSpPr txBox="1">
            <a:spLocks noGrp="1"/>
          </p:cNvSpPr>
          <p:nvPr>
            <p:ph type="body" idx="2"/>
          </p:nvPr>
        </p:nvSpPr>
        <p:spPr>
          <a:xfrm>
            <a:off x="533557" y="371510"/>
            <a:ext cx="8184600" cy="9921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Student Leader Class </a:t>
            </a:r>
            <a:endParaRPr/>
          </a:p>
          <a:p>
            <a:pPr marL="0" lvl="0" indent="0" algn="l" rtl="0">
              <a:spcBef>
                <a:spcPts val="720"/>
              </a:spcBef>
              <a:spcAft>
                <a:spcPts val="0"/>
              </a:spcAft>
              <a:buNone/>
            </a:pPr>
            <a:r>
              <a:rPr lang="en-US" sz="2200"/>
              <a:t>(after selection process)</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body" idx="1"/>
          </p:nvPr>
        </p:nvSpPr>
        <p:spPr>
          <a:xfrm>
            <a:off x="725618" y="935175"/>
            <a:ext cx="8076900" cy="4409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80"/>
              </a:spcBef>
              <a:spcAft>
                <a:spcPts val="0"/>
              </a:spcAft>
              <a:buClr>
                <a:schemeClr val="dk1"/>
              </a:buClr>
              <a:buSzPts val="2400"/>
              <a:buFont typeface="Merriweather Sans"/>
              <a:buChar char="&gt;"/>
            </a:pPr>
            <a:r>
              <a:rPr lang="en-US"/>
              <a:t>Student Leader Positions</a:t>
            </a:r>
            <a:endParaRPr/>
          </a:p>
          <a:p>
            <a:pPr marL="342900" lvl="0" indent="-342900" algn="l" rtl="0">
              <a:lnSpc>
                <a:spcPct val="100000"/>
              </a:lnSpc>
              <a:spcBef>
                <a:spcPts val="480"/>
              </a:spcBef>
              <a:spcAft>
                <a:spcPts val="0"/>
              </a:spcAft>
              <a:buSzPts val="2400"/>
              <a:buChar char="&gt;"/>
            </a:pPr>
            <a:r>
              <a:rPr lang="en-US"/>
              <a:t>Key Skills of a Student Leader</a:t>
            </a:r>
            <a:endParaRPr/>
          </a:p>
          <a:p>
            <a:pPr marL="342900" lvl="0" indent="-342900" algn="l" rtl="0">
              <a:lnSpc>
                <a:spcPct val="100000"/>
              </a:lnSpc>
              <a:spcBef>
                <a:spcPts val="480"/>
              </a:spcBef>
              <a:spcAft>
                <a:spcPts val="0"/>
              </a:spcAft>
              <a:buClr>
                <a:schemeClr val="dk1"/>
              </a:buClr>
              <a:buSzPts val="2400"/>
              <a:buFont typeface="Merriweather Sans"/>
              <a:buChar char="&gt;"/>
            </a:pPr>
            <a:r>
              <a:rPr lang="en-US"/>
              <a:t>Application Process</a:t>
            </a:r>
            <a:endParaRPr/>
          </a:p>
          <a:p>
            <a:pPr marL="342900" lvl="0" indent="-342900" algn="l" rtl="0">
              <a:lnSpc>
                <a:spcPct val="100000"/>
              </a:lnSpc>
              <a:spcBef>
                <a:spcPts val="480"/>
              </a:spcBef>
              <a:spcAft>
                <a:spcPts val="0"/>
              </a:spcAft>
              <a:buClr>
                <a:schemeClr val="dk1"/>
              </a:buClr>
              <a:buSzPts val="2400"/>
              <a:buFont typeface="Merriweather Sans"/>
              <a:buChar char="&gt;"/>
            </a:pPr>
            <a:r>
              <a:rPr lang="en-US"/>
              <a:t>Selection Timeline</a:t>
            </a:r>
            <a:endParaRPr/>
          </a:p>
          <a:p>
            <a:pPr marL="342900" lvl="0" indent="-342900" algn="l" rtl="0">
              <a:lnSpc>
                <a:spcPct val="100000"/>
              </a:lnSpc>
              <a:spcBef>
                <a:spcPts val="480"/>
              </a:spcBef>
              <a:spcAft>
                <a:spcPts val="0"/>
              </a:spcAft>
              <a:buSzPts val="2400"/>
              <a:buChar char="&gt;"/>
            </a:pPr>
            <a:r>
              <a:rPr lang="en-US"/>
              <a:t>Considerations</a:t>
            </a:r>
            <a:endParaRPr/>
          </a:p>
          <a:p>
            <a:pPr marL="342900" lvl="0" indent="-342900" algn="l" rtl="0">
              <a:lnSpc>
                <a:spcPct val="100000"/>
              </a:lnSpc>
              <a:spcBef>
                <a:spcPts val="480"/>
              </a:spcBef>
              <a:spcAft>
                <a:spcPts val="0"/>
              </a:spcAft>
              <a:buSzPts val="2400"/>
              <a:buChar char="&gt;"/>
            </a:pPr>
            <a:r>
              <a:rPr lang="en-US"/>
              <a:t>Compensation </a:t>
            </a:r>
            <a:endParaRPr/>
          </a:p>
          <a:p>
            <a:pPr marL="342900" lvl="0" indent="-342900" algn="l" rtl="0">
              <a:lnSpc>
                <a:spcPct val="100000"/>
              </a:lnSpc>
              <a:spcBef>
                <a:spcPts val="480"/>
              </a:spcBef>
              <a:spcAft>
                <a:spcPts val="0"/>
              </a:spcAft>
              <a:buClr>
                <a:schemeClr val="dk1"/>
              </a:buClr>
              <a:buSzPts val="2400"/>
              <a:buFont typeface="Merriweather Sans"/>
              <a:buChar char="&gt;"/>
            </a:pPr>
            <a:r>
              <a:rPr lang="en-US"/>
              <a:t>Resources</a:t>
            </a:r>
            <a:endParaRPr/>
          </a:p>
          <a:p>
            <a:pPr marL="342900" lvl="0" indent="-342900" algn="l" rtl="0">
              <a:lnSpc>
                <a:spcPct val="100000"/>
              </a:lnSpc>
              <a:spcBef>
                <a:spcPts val="480"/>
              </a:spcBef>
              <a:spcAft>
                <a:spcPts val="0"/>
              </a:spcAft>
              <a:buClr>
                <a:schemeClr val="dk1"/>
              </a:buClr>
              <a:buSzPts val="2400"/>
              <a:buFont typeface="Merriweather Sans"/>
              <a:buChar char="&gt;"/>
            </a:pPr>
            <a:r>
              <a:rPr lang="en-US"/>
              <a:t>Q&amp;A </a:t>
            </a:r>
            <a:endParaRPr/>
          </a:p>
          <a:p>
            <a:pPr marL="0" lvl="0" indent="0" algn="l" rtl="0">
              <a:lnSpc>
                <a:spcPct val="100000"/>
              </a:lnSpc>
              <a:spcBef>
                <a:spcPts val="480"/>
              </a:spcBef>
              <a:spcAft>
                <a:spcPts val="0"/>
              </a:spcAft>
              <a:buClr>
                <a:schemeClr val="dk1"/>
              </a:buClr>
              <a:buSzPts val="2400"/>
              <a:buNone/>
            </a:pPr>
            <a:endParaRPr/>
          </a:p>
        </p:txBody>
      </p:sp>
      <p:sp>
        <p:nvSpPr>
          <p:cNvPr id="85" name="Google Shape;85;p2"/>
          <p:cNvSpPr txBox="1">
            <a:spLocks noGrp="1"/>
          </p:cNvSpPr>
          <p:nvPr>
            <p:ph type="body" idx="2"/>
          </p:nvPr>
        </p:nvSpPr>
        <p:spPr>
          <a:xfrm>
            <a:off x="671770" y="371510"/>
            <a:ext cx="8184600" cy="992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3600"/>
              <a:buNone/>
            </a:pPr>
            <a:r>
              <a:rPr lang="en-US"/>
              <a:t>TODAY’S 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2"/>
          <p:cNvSpPr txBox="1">
            <a:spLocks noGrp="1"/>
          </p:cNvSpPr>
          <p:nvPr>
            <p:ph type="body" idx="1"/>
          </p:nvPr>
        </p:nvSpPr>
        <p:spPr>
          <a:xfrm>
            <a:off x="671600" y="979200"/>
            <a:ext cx="8184600" cy="5340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Merriweather Sans"/>
              <a:buChar char="&gt;"/>
            </a:pPr>
            <a:r>
              <a:rPr lang="en-US"/>
              <a:t>Conduct History</a:t>
            </a:r>
            <a:endParaRPr/>
          </a:p>
          <a:p>
            <a:pPr marL="742950" lvl="1" indent="-285750" algn="l" rtl="0">
              <a:lnSpc>
                <a:spcPct val="100000"/>
              </a:lnSpc>
              <a:spcBef>
                <a:spcPts val="400"/>
              </a:spcBef>
              <a:spcAft>
                <a:spcPts val="0"/>
              </a:spcAft>
              <a:buClr>
                <a:schemeClr val="dk1"/>
              </a:buClr>
              <a:buSzPts val="2000"/>
              <a:buChar char="–"/>
            </a:pPr>
            <a:r>
              <a:rPr lang="en-US"/>
              <a:t>Student conduct history is assessed on an individual basis. If this is something you are concerned or unsure about, please still consider applying. </a:t>
            </a:r>
            <a:endParaRPr/>
          </a:p>
          <a:p>
            <a:pPr marL="342900" lvl="0" indent="-342900" algn="l" rtl="0">
              <a:lnSpc>
                <a:spcPct val="100000"/>
              </a:lnSpc>
              <a:spcBef>
                <a:spcPts val="480"/>
              </a:spcBef>
              <a:spcAft>
                <a:spcPts val="0"/>
              </a:spcAft>
              <a:buClr>
                <a:schemeClr val="dk1"/>
              </a:buClr>
              <a:buSzPts val="2400"/>
              <a:buFont typeface="Merriweather Sans"/>
              <a:buChar char="&gt;"/>
            </a:pPr>
            <a:r>
              <a:rPr lang="en-US"/>
              <a:t>Financial Aid</a:t>
            </a:r>
            <a:endParaRPr/>
          </a:p>
          <a:p>
            <a:pPr marL="742950" lvl="1" indent="-285750" algn="l" rtl="0">
              <a:lnSpc>
                <a:spcPct val="100000"/>
              </a:lnSpc>
              <a:spcBef>
                <a:spcPts val="400"/>
              </a:spcBef>
              <a:spcAft>
                <a:spcPts val="0"/>
              </a:spcAft>
              <a:buClr>
                <a:schemeClr val="dk1"/>
              </a:buClr>
              <a:buSzPts val="2000"/>
              <a:buChar char="–"/>
            </a:pPr>
            <a:r>
              <a:rPr lang="en-US"/>
              <a:t>Compensation for the student leader positions are required to be reported to the Financial Aid Office and may affect a student’s Financial Aid package. It is the applicant’s responsibility to understand their individual impacts. The Financial Aid Office is happy to talk with you proactively about what may be the anticipated impact to your Financial Aid package.</a:t>
            </a:r>
            <a:endParaRPr/>
          </a:p>
          <a:p>
            <a:pPr marL="342900" lvl="0" indent="-342900" algn="l" rtl="0">
              <a:lnSpc>
                <a:spcPct val="100000"/>
              </a:lnSpc>
              <a:spcBef>
                <a:spcPts val="480"/>
              </a:spcBef>
              <a:spcAft>
                <a:spcPts val="0"/>
              </a:spcAft>
              <a:buClr>
                <a:schemeClr val="dk1"/>
              </a:buClr>
              <a:buSzPts val="2400"/>
              <a:buFont typeface="Merriweather Sans"/>
              <a:buChar char="&gt;"/>
            </a:pPr>
            <a:r>
              <a:rPr lang="en-US"/>
              <a:t>GPA</a:t>
            </a:r>
            <a:endParaRPr/>
          </a:p>
          <a:p>
            <a:pPr marL="914400" lvl="1" indent="-355600" algn="l" rtl="0">
              <a:lnSpc>
                <a:spcPct val="100000"/>
              </a:lnSpc>
              <a:spcBef>
                <a:spcPts val="480"/>
              </a:spcBef>
              <a:spcAft>
                <a:spcPts val="0"/>
              </a:spcAft>
              <a:buSzPts val="2000"/>
              <a:buChar char="–"/>
            </a:pPr>
            <a:r>
              <a:rPr lang="en-US"/>
              <a:t>Maintain a cumulative GPA of at least 2.45 throughout the selection process</a:t>
            </a:r>
            <a:endParaRPr/>
          </a:p>
        </p:txBody>
      </p:sp>
      <p:sp>
        <p:nvSpPr>
          <p:cNvPr id="210" name="Google Shape;210;p12"/>
          <p:cNvSpPr txBox="1">
            <a:spLocks noGrp="1"/>
          </p:cNvSpPr>
          <p:nvPr>
            <p:ph type="body" idx="2"/>
          </p:nvPr>
        </p:nvSpPr>
        <p:spPr>
          <a:xfrm>
            <a:off x="671595" y="371510"/>
            <a:ext cx="8184600" cy="992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3600"/>
              <a:buNone/>
            </a:pPr>
            <a:r>
              <a:rPr lang="en-US"/>
              <a:t>CONSIDERATIONS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8eeeeef635_0_53"/>
          <p:cNvSpPr txBox="1">
            <a:spLocks noGrp="1"/>
          </p:cNvSpPr>
          <p:nvPr>
            <p:ph type="body" idx="1"/>
          </p:nvPr>
        </p:nvSpPr>
        <p:spPr>
          <a:xfrm>
            <a:off x="659300" y="1128800"/>
            <a:ext cx="8076900" cy="4623300"/>
          </a:xfrm>
          <a:prstGeom prst="rect">
            <a:avLst/>
          </a:prstGeom>
        </p:spPr>
        <p:txBody>
          <a:bodyPr spcFirstLastPara="1" wrap="square" lIns="91425" tIns="45700" rIns="91425" bIns="45700" anchor="t" anchorCtr="0">
            <a:noAutofit/>
          </a:bodyPr>
          <a:lstStyle/>
          <a:p>
            <a:pPr marL="342900" lvl="0" indent="-330200" algn="l" rtl="0">
              <a:spcBef>
                <a:spcPts val="480"/>
              </a:spcBef>
              <a:spcAft>
                <a:spcPts val="0"/>
              </a:spcAft>
              <a:buSzPts val="2200"/>
              <a:buFont typeface="Calibri"/>
              <a:buChar char="&gt;"/>
            </a:pPr>
            <a:r>
              <a:rPr lang="en-US" sz="2200"/>
              <a:t>Commitment</a:t>
            </a:r>
            <a:endParaRPr sz="2200"/>
          </a:p>
          <a:p>
            <a:pPr marL="742950" lvl="1" indent="-298450" algn="l" rtl="0">
              <a:spcBef>
                <a:spcPts val="400"/>
              </a:spcBef>
              <a:spcAft>
                <a:spcPts val="0"/>
              </a:spcAft>
              <a:buSzPts val="2200"/>
              <a:buChar char="–"/>
            </a:pPr>
            <a:r>
              <a:rPr lang="en-US" sz="2200"/>
              <a:t>All positions require a commitment for </a:t>
            </a:r>
            <a:r>
              <a:rPr lang="en-US" sz="2200" b="1"/>
              <a:t>one full academic year</a:t>
            </a:r>
            <a:r>
              <a:rPr lang="en-US" sz="2200"/>
              <a:t>, including </a:t>
            </a:r>
            <a:r>
              <a:rPr lang="en-US" sz="2200" b="1"/>
              <a:t>mandatory fall training </a:t>
            </a:r>
            <a:r>
              <a:rPr lang="en-US" sz="2200"/>
              <a:t>in early September.</a:t>
            </a:r>
            <a:endParaRPr sz="2200"/>
          </a:p>
          <a:p>
            <a:pPr marL="1371600" lvl="2" indent="-368300" algn="l" rtl="0">
              <a:spcBef>
                <a:spcPts val="360"/>
              </a:spcBef>
              <a:spcAft>
                <a:spcPts val="0"/>
              </a:spcAft>
              <a:buSzPts val="2200"/>
              <a:buChar char="&gt;"/>
            </a:pPr>
            <a:r>
              <a:rPr lang="en-US" sz="2200" b="1"/>
              <a:t>Training Dates: </a:t>
            </a:r>
            <a:r>
              <a:rPr lang="en-US" sz="2200"/>
              <a:t>Tuesday, September 5, 2023 – Friday September 22, 2023</a:t>
            </a:r>
            <a:endParaRPr sz="2200"/>
          </a:p>
          <a:p>
            <a:pPr marL="1371600" lvl="2" indent="-368300" algn="l" rtl="0">
              <a:spcBef>
                <a:spcPts val="360"/>
              </a:spcBef>
              <a:spcAft>
                <a:spcPts val="0"/>
              </a:spcAft>
              <a:buSzPts val="2200"/>
              <a:buChar char="&gt;"/>
            </a:pPr>
            <a:r>
              <a:rPr lang="en-US" sz="2200" b="1"/>
              <a:t>Agreement Dates</a:t>
            </a:r>
            <a:r>
              <a:rPr lang="en-US" sz="2200"/>
              <a:t>: Tuesday, September 5, 2023 – Saturday, June 8, 2024</a:t>
            </a:r>
            <a:endParaRPr sz="2200"/>
          </a:p>
          <a:p>
            <a:pPr marL="914400" lvl="1" indent="-368300" algn="l" rtl="0">
              <a:spcBef>
                <a:spcPts val="400"/>
              </a:spcBef>
              <a:spcAft>
                <a:spcPts val="0"/>
              </a:spcAft>
              <a:buSzPts val="2200"/>
              <a:buFont typeface="Calibri"/>
              <a:buChar char="–"/>
            </a:pPr>
            <a:r>
              <a:rPr lang="en-US" sz="2200"/>
              <a:t>Average of 19.5 hours per week</a:t>
            </a:r>
            <a:endParaRPr sz="2200"/>
          </a:p>
          <a:p>
            <a:pPr marL="1371600" lvl="2" indent="-368300" algn="l" rtl="0">
              <a:spcBef>
                <a:spcPts val="360"/>
              </a:spcBef>
              <a:spcAft>
                <a:spcPts val="0"/>
              </a:spcAft>
              <a:buSzPts val="2200"/>
              <a:buFont typeface="Calibri"/>
              <a:buChar char="&gt;"/>
            </a:pPr>
            <a:r>
              <a:rPr lang="en-US" sz="2200"/>
              <a:t>Peak operational times</a:t>
            </a:r>
            <a:endParaRPr sz="2200"/>
          </a:p>
          <a:p>
            <a:pPr marL="1828800" lvl="3" indent="-368300" algn="l" rtl="0">
              <a:spcBef>
                <a:spcPts val="320"/>
              </a:spcBef>
              <a:spcAft>
                <a:spcPts val="0"/>
              </a:spcAft>
              <a:buSzPts val="2200"/>
              <a:buFont typeface="Calibri"/>
              <a:buChar char="–"/>
            </a:pPr>
            <a:r>
              <a:rPr lang="en-US" sz="2200"/>
              <a:t>Autumn training</a:t>
            </a:r>
            <a:endParaRPr sz="2200"/>
          </a:p>
          <a:p>
            <a:pPr marL="1828800" lvl="3" indent="-368300" algn="l" rtl="0">
              <a:spcBef>
                <a:spcPts val="320"/>
              </a:spcBef>
              <a:spcAft>
                <a:spcPts val="0"/>
              </a:spcAft>
              <a:buSzPts val="2200"/>
              <a:buFont typeface="Calibri"/>
              <a:buChar char="–"/>
            </a:pPr>
            <a:r>
              <a:rPr lang="en-US" sz="2200"/>
              <a:t>Move-in</a:t>
            </a:r>
            <a:endParaRPr sz="2200"/>
          </a:p>
          <a:p>
            <a:pPr marL="1828800" lvl="3" indent="-368300" algn="l" rtl="0">
              <a:spcBef>
                <a:spcPts val="320"/>
              </a:spcBef>
              <a:spcAft>
                <a:spcPts val="0"/>
              </a:spcAft>
              <a:buSzPts val="2200"/>
              <a:buFont typeface="Calibri"/>
              <a:buChar char="–"/>
            </a:pPr>
            <a:r>
              <a:rPr lang="en-US" sz="2200"/>
              <a:t>Spring closing </a:t>
            </a:r>
            <a:endParaRPr sz="2200"/>
          </a:p>
          <a:p>
            <a:pPr marL="342900" lvl="0" indent="-330200" algn="l" rtl="0">
              <a:spcBef>
                <a:spcPts val="480"/>
              </a:spcBef>
              <a:spcAft>
                <a:spcPts val="0"/>
              </a:spcAft>
              <a:buSzPts val="2200"/>
              <a:buChar char="&gt;"/>
            </a:pPr>
            <a:r>
              <a:rPr lang="en-US" sz="2200"/>
              <a:t>You </a:t>
            </a:r>
            <a:r>
              <a:rPr lang="en-US" sz="2200" b="1" u="sng"/>
              <a:t>do not </a:t>
            </a:r>
            <a:r>
              <a:rPr lang="en-US" sz="2200"/>
              <a:t>have to have lived on campus to apply!</a:t>
            </a:r>
            <a:endParaRPr sz="2200"/>
          </a:p>
          <a:p>
            <a:pPr marL="0" lvl="0" indent="0" algn="l" rtl="0">
              <a:spcBef>
                <a:spcPts val="480"/>
              </a:spcBef>
              <a:spcAft>
                <a:spcPts val="0"/>
              </a:spcAft>
              <a:buNone/>
            </a:pPr>
            <a:endParaRPr sz="2200"/>
          </a:p>
        </p:txBody>
      </p:sp>
      <p:sp>
        <p:nvSpPr>
          <p:cNvPr id="217" name="Google Shape;217;g18eeeeef635_0_53"/>
          <p:cNvSpPr txBox="1">
            <a:spLocks noGrp="1"/>
          </p:cNvSpPr>
          <p:nvPr>
            <p:ph type="body" idx="2"/>
          </p:nvPr>
        </p:nvSpPr>
        <p:spPr>
          <a:xfrm>
            <a:off x="671757" y="371510"/>
            <a:ext cx="8184600" cy="99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CONSIDERATIONS cont.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8d04c726ac_1_0"/>
          <p:cNvSpPr txBox="1">
            <a:spLocks noGrp="1"/>
          </p:cNvSpPr>
          <p:nvPr>
            <p:ph type="body" idx="1"/>
          </p:nvPr>
        </p:nvSpPr>
        <p:spPr>
          <a:xfrm>
            <a:off x="725600" y="1058800"/>
            <a:ext cx="8076900" cy="47046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b="1"/>
              <a:t>RA</a:t>
            </a:r>
            <a:endParaRPr b="1"/>
          </a:p>
          <a:p>
            <a:pPr marL="457200" lvl="0" indent="-381000" algn="l" rtl="0">
              <a:spcBef>
                <a:spcPts val="480"/>
              </a:spcBef>
              <a:spcAft>
                <a:spcPts val="0"/>
              </a:spcAft>
              <a:buSzPts val="2400"/>
              <a:buChar char="-"/>
            </a:pPr>
            <a:r>
              <a:rPr lang="en-US"/>
              <a:t>A private room in a Residence Hall, or a room within an apartment and are not assigned a roommate</a:t>
            </a:r>
            <a:endParaRPr/>
          </a:p>
          <a:p>
            <a:pPr marL="914400" lvl="1" indent="-355600" algn="l" rtl="0">
              <a:spcBef>
                <a:spcPts val="0"/>
              </a:spcBef>
              <a:spcAft>
                <a:spcPts val="0"/>
              </a:spcAft>
              <a:buSzPts val="2000"/>
              <a:buChar char="-"/>
            </a:pPr>
            <a:r>
              <a:rPr lang="en-US"/>
              <a:t>Apartment RAs will have other residents living in the apartment space</a:t>
            </a:r>
            <a:endParaRPr/>
          </a:p>
          <a:p>
            <a:pPr marL="457200" lvl="0" indent="-381000" algn="l" rtl="0">
              <a:spcBef>
                <a:spcPts val="0"/>
              </a:spcBef>
              <a:spcAft>
                <a:spcPts val="0"/>
              </a:spcAft>
              <a:buSzPts val="2400"/>
              <a:buChar char="-"/>
            </a:pPr>
            <a:r>
              <a:rPr lang="en-US"/>
              <a:t>Level 4 Dining Plan</a:t>
            </a:r>
            <a:endParaRPr/>
          </a:p>
          <a:p>
            <a:pPr marL="914400" lvl="1" indent="-355600" algn="l" rtl="0">
              <a:spcBef>
                <a:spcPts val="0"/>
              </a:spcBef>
              <a:spcAft>
                <a:spcPts val="0"/>
              </a:spcAft>
              <a:buSzPts val="2000"/>
              <a:buChar char="-"/>
            </a:pPr>
            <a:r>
              <a:rPr lang="en-US"/>
              <a:t>Additional dining funds for Autumn Training</a:t>
            </a:r>
            <a:endParaRPr/>
          </a:p>
          <a:p>
            <a:pPr marL="457200" lvl="0" indent="-381000" algn="l" rtl="0">
              <a:spcBef>
                <a:spcPts val="0"/>
              </a:spcBef>
              <a:spcAft>
                <a:spcPts val="0"/>
              </a:spcAft>
              <a:buSzPts val="2400"/>
              <a:buChar char="-"/>
            </a:pPr>
            <a:r>
              <a:rPr lang="en-US"/>
              <a:t>$60.00 per academic quarter for laundry use only</a:t>
            </a:r>
            <a:endParaRPr/>
          </a:p>
          <a:p>
            <a:pPr marL="0" lvl="0" indent="0" algn="l" rtl="0">
              <a:spcBef>
                <a:spcPts val="480"/>
              </a:spcBef>
              <a:spcAft>
                <a:spcPts val="0"/>
              </a:spcAft>
              <a:buNone/>
            </a:pPr>
            <a:r>
              <a:rPr lang="en-US" b="1"/>
              <a:t>REP/RPB</a:t>
            </a:r>
            <a:endParaRPr b="1"/>
          </a:p>
          <a:p>
            <a:pPr marL="457200" lvl="0" indent="-381000" algn="l" rtl="0">
              <a:spcBef>
                <a:spcPts val="480"/>
              </a:spcBef>
              <a:spcAft>
                <a:spcPts val="0"/>
              </a:spcAft>
              <a:buSzPts val="2400"/>
              <a:buChar char="-"/>
            </a:pPr>
            <a:r>
              <a:rPr lang="en-US"/>
              <a:t>Housing credit up to the value of the cost of a double room with a private bath</a:t>
            </a:r>
            <a:endParaRPr/>
          </a:p>
          <a:p>
            <a:pPr marL="457200" lvl="0" indent="-381000" algn="l" rtl="0">
              <a:spcBef>
                <a:spcPts val="0"/>
              </a:spcBef>
              <a:spcAft>
                <a:spcPts val="0"/>
              </a:spcAft>
              <a:buSzPts val="2400"/>
              <a:buChar char="-"/>
            </a:pPr>
            <a:r>
              <a:rPr lang="en-US"/>
              <a:t>Level 1 Dining Plan</a:t>
            </a:r>
            <a:endParaRPr/>
          </a:p>
          <a:p>
            <a:pPr marL="914400" lvl="1" indent="-355600" algn="l" rtl="0">
              <a:spcBef>
                <a:spcPts val="0"/>
              </a:spcBef>
              <a:spcAft>
                <a:spcPts val="0"/>
              </a:spcAft>
              <a:buSzPts val="2000"/>
              <a:buChar char="-"/>
            </a:pPr>
            <a:r>
              <a:rPr lang="en-US"/>
              <a:t>Additional dining funds for Autumn Training</a:t>
            </a:r>
            <a:endParaRPr/>
          </a:p>
          <a:p>
            <a:pPr marL="457200" lvl="0" indent="-381000" algn="l" rtl="0">
              <a:spcBef>
                <a:spcPts val="0"/>
              </a:spcBef>
              <a:spcAft>
                <a:spcPts val="0"/>
              </a:spcAft>
              <a:buSzPts val="2400"/>
              <a:buChar char="-"/>
            </a:pPr>
            <a:r>
              <a:rPr lang="en-US"/>
              <a:t>Do not receive laundry compensation</a:t>
            </a:r>
            <a:endParaRPr/>
          </a:p>
        </p:txBody>
      </p:sp>
      <p:sp>
        <p:nvSpPr>
          <p:cNvPr id="224" name="Google Shape;224;g18d04c726ac_1_0"/>
          <p:cNvSpPr txBox="1">
            <a:spLocks noGrp="1"/>
          </p:cNvSpPr>
          <p:nvPr>
            <p:ph type="body" idx="2"/>
          </p:nvPr>
        </p:nvSpPr>
        <p:spPr>
          <a:xfrm>
            <a:off x="671757" y="371510"/>
            <a:ext cx="8184600" cy="9921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COMPENSATION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6a95919794_0_1"/>
          <p:cNvSpPr txBox="1">
            <a:spLocks noGrp="1"/>
          </p:cNvSpPr>
          <p:nvPr>
            <p:ph type="body" idx="1"/>
          </p:nvPr>
        </p:nvSpPr>
        <p:spPr>
          <a:xfrm>
            <a:off x="671755" y="1421250"/>
            <a:ext cx="8076900" cy="4015500"/>
          </a:xfrm>
          <a:prstGeom prst="rect">
            <a:avLst/>
          </a:prstGeom>
        </p:spPr>
        <p:txBody>
          <a:bodyPr spcFirstLastPara="1" wrap="square" lIns="91425" tIns="45700" rIns="91425" bIns="45700" anchor="t" anchorCtr="0">
            <a:noAutofit/>
          </a:bodyPr>
          <a:lstStyle/>
          <a:p>
            <a:pPr marL="342900" lvl="0" indent="-342900" algn="l" rtl="0">
              <a:spcBef>
                <a:spcPts val="480"/>
              </a:spcBef>
              <a:spcAft>
                <a:spcPts val="0"/>
              </a:spcAft>
              <a:buSzPts val="2400"/>
              <a:buChar char="&gt;"/>
            </a:pPr>
            <a:r>
              <a:rPr lang="en-US" b="1"/>
              <a:t>Career Center</a:t>
            </a:r>
            <a:endParaRPr b="1"/>
          </a:p>
          <a:p>
            <a:pPr marL="914400" lvl="1" indent="-355600" algn="l" rtl="0">
              <a:spcBef>
                <a:spcPts val="400"/>
              </a:spcBef>
              <a:spcAft>
                <a:spcPts val="0"/>
              </a:spcAft>
              <a:buSzPts val="2000"/>
              <a:buChar char="–"/>
            </a:pPr>
            <a:r>
              <a:rPr lang="en-US"/>
              <a:t>134 Mary Gates Hall</a:t>
            </a:r>
            <a:endParaRPr/>
          </a:p>
          <a:p>
            <a:pPr marL="1371600" lvl="2" indent="-342900" algn="l" rtl="0">
              <a:spcBef>
                <a:spcPts val="360"/>
              </a:spcBef>
              <a:spcAft>
                <a:spcPts val="0"/>
              </a:spcAft>
              <a:buSzPts val="1800"/>
              <a:buChar char="&gt;"/>
            </a:pPr>
            <a:r>
              <a:rPr lang="en-US" u="sng">
                <a:solidFill>
                  <a:schemeClr val="hlink"/>
                </a:solidFill>
                <a:hlinkClick r:id="rId3"/>
              </a:rPr>
              <a:t>https://careers.uw.edu/</a:t>
            </a:r>
            <a:r>
              <a:rPr lang="en-US"/>
              <a:t> </a:t>
            </a:r>
            <a:endParaRPr/>
          </a:p>
          <a:p>
            <a:pPr marL="914400" lvl="1" indent="-355600" algn="l" rtl="0">
              <a:spcBef>
                <a:spcPts val="400"/>
              </a:spcBef>
              <a:spcAft>
                <a:spcPts val="0"/>
              </a:spcAft>
              <a:buSzPts val="2000"/>
              <a:buChar char="–"/>
            </a:pPr>
            <a:r>
              <a:rPr lang="en-US"/>
              <a:t>Monday-Friday</a:t>
            </a:r>
            <a:endParaRPr/>
          </a:p>
          <a:p>
            <a:pPr marL="1371600" lvl="2" indent="-342900" algn="l" rtl="0">
              <a:spcBef>
                <a:spcPts val="360"/>
              </a:spcBef>
              <a:spcAft>
                <a:spcPts val="0"/>
              </a:spcAft>
              <a:buSzPts val="1800"/>
              <a:buChar char="&gt;"/>
            </a:pPr>
            <a:r>
              <a:rPr lang="en-US"/>
              <a:t>Lobby hours 9:00am-5:00pm</a:t>
            </a:r>
            <a:endParaRPr/>
          </a:p>
          <a:p>
            <a:pPr marL="1371600" lvl="2" indent="-342900" algn="l" rtl="0">
              <a:spcBef>
                <a:spcPts val="360"/>
              </a:spcBef>
              <a:spcAft>
                <a:spcPts val="0"/>
              </a:spcAft>
              <a:buSzPts val="1800"/>
              <a:buChar char="&gt;"/>
            </a:pPr>
            <a:r>
              <a:rPr lang="en-US"/>
              <a:t>closed Nov. 24-25th</a:t>
            </a:r>
            <a:endParaRPr/>
          </a:p>
          <a:p>
            <a:pPr marL="914400" lvl="1" indent="-355600" algn="l" rtl="0">
              <a:spcBef>
                <a:spcPts val="400"/>
              </a:spcBef>
              <a:spcAft>
                <a:spcPts val="0"/>
              </a:spcAft>
              <a:buSzPts val="2000"/>
              <a:buChar char="–"/>
            </a:pPr>
            <a:r>
              <a:rPr lang="en-US"/>
              <a:t>206-543-0535</a:t>
            </a:r>
            <a:endParaRPr/>
          </a:p>
          <a:p>
            <a:pPr marL="914400" lvl="1" indent="-355600" algn="l" rtl="0">
              <a:spcBef>
                <a:spcPts val="400"/>
              </a:spcBef>
              <a:spcAft>
                <a:spcPts val="0"/>
              </a:spcAft>
              <a:buSzPts val="2000"/>
              <a:buChar char="–"/>
            </a:pPr>
            <a:r>
              <a:rPr lang="en-US" u="sng">
                <a:solidFill>
                  <a:schemeClr val="hlink"/>
                </a:solidFill>
                <a:hlinkClick r:id="rId4"/>
              </a:rPr>
              <a:t>askcic@uw.edu</a:t>
            </a:r>
            <a:r>
              <a:rPr lang="en-US"/>
              <a:t> </a:t>
            </a:r>
            <a:endParaRPr/>
          </a:p>
          <a:p>
            <a:pPr marL="457200" lvl="0" indent="-381000" algn="l" rtl="0">
              <a:spcBef>
                <a:spcPts val="480"/>
              </a:spcBef>
              <a:spcAft>
                <a:spcPts val="0"/>
              </a:spcAft>
              <a:buSzPts val="2400"/>
              <a:buChar char="&gt;"/>
            </a:pPr>
            <a:r>
              <a:rPr lang="en-US" b="1"/>
              <a:t>UW CLUE Writing Center</a:t>
            </a:r>
            <a:endParaRPr b="1"/>
          </a:p>
          <a:p>
            <a:pPr marL="914400" lvl="1" indent="-355600" algn="l" rtl="0">
              <a:spcBef>
                <a:spcPts val="400"/>
              </a:spcBef>
              <a:spcAft>
                <a:spcPts val="0"/>
              </a:spcAft>
              <a:buSzPts val="2000"/>
              <a:buChar char="–"/>
            </a:pPr>
            <a:r>
              <a:rPr lang="en-US"/>
              <a:t>Mary Gates Hall Commons</a:t>
            </a:r>
            <a:endParaRPr/>
          </a:p>
          <a:p>
            <a:pPr marL="1371600" lvl="2" indent="-342900" algn="l" rtl="0">
              <a:spcBef>
                <a:spcPts val="360"/>
              </a:spcBef>
              <a:spcAft>
                <a:spcPts val="0"/>
              </a:spcAft>
              <a:buSzPts val="1800"/>
              <a:buChar char="&gt;"/>
            </a:pPr>
            <a:r>
              <a:rPr lang="en-US" u="sng">
                <a:solidFill>
                  <a:schemeClr val="hlink"/>
                </a:solidFill>
                <a:hlinkClick r:id="rId5"/>
              </a:rPr>
              <a:t>https://academicsupport.uw.edu/clue/subjects/writing-center/</a:t>
            </a:r>
            <a:r>
              <a:rPr lang="en-US"/>
              <a:t> </a:t>
            </a:r>
            <a:endParaRPr/>
          </a:p>
          <a:p>
            <a:pPr marL="914400" lvl="1" indent="-355600" algn="l" rtl="0">
              <a:spcBef>
                <a:spcPts val="400"/>
              </a:spcBef>
              <a:spcAft>
                <a:spcPts val="0"/>
              </a:spcAft>
              <a:buSzPts val="2000"/>
              <a:buChar char="–"/>
            </a:pPr>
            <a:r>
              <a:rPr lang="en-US"/>
              <a:t>Sunday-Thursday 7pm-11pm</a:t>
            </a: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231" name="Google Shape;231;g16a95919794_0_1"/>
          <p:cNvSpPr txBox="1">
            <a:spLocks noGrp="1"/>
          </p:cNvSpPr>
          <p:nvPr>
            <p:ph type="body" idx="2"/>
          </p:nvPr>
        </p:nvSpPr>
        <p:spPr>
          <a:xfrm>
            <a:off x="671757" y="371510"/>
            <a:ext cx="8184600" cy="9921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RESOURCES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8d04c726ac_1_17"/>
          <p:cNvSpPr txBox="1">
            <a:spLocks noGrp="1"/>
          </p:cNvSpPr>
          <p:nvPr>
            <p:ph type="body" idx="1"/>
          </p:nvPr>
        </p:nvSpPr>
        <p:spPr>
          <a:xfrm>
            <a:off x="725605" y="1095525"/>
            <a:ext cx="8076900" cy="40155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b="1"/>
              <a:t>Career Center</a:t>
            </a:r>
            <a:endParaRPr b="1"/>
          </a:p>
          <a:p>
            <a:pPr marL="457200" lvl="0" indent="-381000" algn="l" rtl="0">
              <a:spcBef>
                <a:spcPts val="480"/>
              </a:spcBef>
              <a:spcAft>
                <a:spcPts val="0"/>
              </a:spcAft>
              <a:buSzPts val="2400"/>
              <a:buChar char="-"/>
            </a:pPr>
            <a:r>
              <a:rPr lang="en-US"/>
              <a:t>Workshops</a:t>
            </a:r>
            <a:endParaRPr/>
          </a:p>
          <a:p>
            <a:pPr marL="914400" lvl="1" indent="-355600" algn="l" rtl="0">
              <a:spcBef>
                <a:spcPts val="0"/>
              </a:spcBef>
              <a:spcAft>
                <a:spcPts val="0"/>
              </a:spcAft>
              <a:buSzPts val="2000"/>
              <a:buChar char="-"/>
            </a:pPr>
            <a:r>
              <a:rPr lang="en-US"/>
              <a:t>Cover letter*</a:t>
            </a:r>
            <a:endParaRPr/>
          </a:p>
          <a:p>
            <a:pPr marL="914400" lvl="1" indent="-355600" algn="l" rtl="0">
              <a:spcBef>
                <a:spcPts val="0"/>
              </a:spcBef>
              <a:spcAft>
                <a:spcPts val="0"/>
              </a:spcAft>
              <a:buSzPts val="2000"/>
              <a:buChar char="-"/>
            </a:pPr>
            <a:r>
              <a:rPr lang="en-US"/>
              <a:t>Preparing for an interview </a:t>
            </a:r>
            <a:endParaRPr/>
          </a:p>
          <a:p>
            <a:pPr marL="457200" lvl="0" indent="-381000" algn="l" rtl="0">
              <a:spcBef>
                <a:spcPts val="0"/>
              </a:spcBef>
              <a:spcAft>
                <a:spcPts val="0"/>
              </a:spcAft>
              <a:buSzPts val="2400"/>
              <a:buChar char="-"/>
            </a:pPr>
            <a:r>
              <a:rPr lang="en-US"/>
              <a:t>Build Skills</a:t>
            </a:r>
            <a:endParaRPr/>
          </a:p>
          <a:p>
            <a:pPr marL="914400" lvl="1" indent="-355600" algn="l" rtl="0">
              <a:spcBef>
                <a:spcPts val="0"/>
              </a:spcBef>
              <a:spcAft>
                <a:spcPts val="0"/>
              </a:spcAft>
              <a:buSzPts val="2000"/>
              <a:buChar char="-"/>
            </a:pPr>
            <a:r>
              <a:rPr lang="en-US" u="sng">
                <a:solidFill>
                  <a:schemeClr val="hlink"/>
                </a:solidFill>
                <a:hlinkClick r:id="rId3"/>
              </a:rPr>
              <a:t>https://careers.uw.edu/channels/build-skills/</a:t>
            </a:r>
            <a:r>
              <a:rPr lang="en-US"/>
              <a:t> </a:t>
            </a:r>
            <a:endParaRPr/>
          </a:p>
          <a:p>
            <a:pPr marL="0" lvl="0" indent="0" algn="l" rtl="0">
              <a:spcBef>
                <a:spcPts val="480"/>
              </a:spcBef>
              <a:spcAft>
                <a:spcPts val="0"/>
              </a:spcAft>
              <a:buNone/>
            </a:pPr>
            <a:r>
              <a:rPr lang="en-US" b="1"/>
              <a:t>CLUE Writing Center</a:t>
            </a:r>
            <a:endParaRPr b="1"/>
          </a:p>
          <a:p>
            <a:pPr marL="457200" lvl="0" indent="-381000" algn="l" rtl="0">
              <a:spcBef>
                <a:spcPts val="480"/>
              </a:spcBef>
              <a:spcAft>
                <a:spcPts val="0"/>
              </a:spcAft>
              <a:buSzPts val="2400"/>
              <a:buChar char="-"/>
            </a:pPr>
            <a:r>
              <a:rPr lang="en-US"/>
              <a:t>CLUE tutoring Sun-Thurs</a:t>
            </a:r>
            <a:endParaRPr/>
          </a:p>
          <a:p>
            <a:pPr marL="914400" lvl="1" indent="-355600" algn="l" rtl="0">
              <a:spcBef>
                <a:spcPts val="0"/>
              </a:spcBef>
              <a:spcAft>
                <a:spcPts val="0"/>
              </a:spcAft>
              <a:buSzPts val="2000"/>
              <a:buChar char="-"/>
            </a:pPr>
            <a:r>
              <a:rPr lang="en-US"/>
              <a:t>Specific writing tutors available</a:t>
            </a:r>
            <a:endParaRPr/>
          </a:p>
          <a:p>
            <a:pPr marL="0" lvl="0" indent="0" algn="l" rtl="0">
              <a:spcBef>
                <a:spcPts val="480"/>
              </a:spcBef>
              <a:spcAft>
                <a:spcPts val="0"/>
              </a:spcAft>
              <a:buNone/>
            </a:pPr>
            <a:endParaRPr/>
          </a:p>
        </p:txBody>
      </p:sp>
      <p:sp>
        <p:nvSpPr>
          <p:cNvPr id="238" name="Google Shape;238;g18d04c726ac_1_17"/>
          <p:cNvSpPr txBox="1">
            <a:spLocks noGrp="1"/>
          </p:cNvSpPr>
          <p:nvPr>
            <p:ph type="body" idx="2"/>
          </p:nvPr>
        </p:nvSpPr>
        <p:spPr>
          <a:xfrm>
            <a:off x="671757" y="371510"/>
            <a:ext cx="8184600" cy="9921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RESOURCES pt. 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f8c2d56686_0_66"/>
          <p:cNvSpPr txBox="1">
            <a:spLocks noGrp="1"/>
          </p:cNvSpPr>
          <p:nvPr>
            <p:ph type="body" idx="1"/>
          </p:nvPr>
        </p:nvSpPr>
        <p:spPr>
          <a:xfrm>
            <a:off x="685325" y="2105721"/>
            <a:ext cx="8184600" cy="914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720"/>
              </a:spcBef>
              <a:spcAft>
                <a:spcPts val="0"/>
              </a:spcAft>
              <a:buSzPts val="3600"/>
              <a:buNone/>
            </a:pPr>
            <a:r>
              <a:rPr lang="en-US" sz="6600"/>
              <a:t>Student Leader Q&amp;A</a:t>
            </a:r>
            <a:endParaRPr sz="6600"/>
          </a:p>
        </p:txBody>
      </p:sp>
      <p:sp>
        <p:nvSpPr>
          <p:cNvPr id="245" name="Google Shape;245;gf8c2d56686_0_66"/>
          <p:cNvSpPr>
            <a:spLocks noGrp="1"/>
          </p:cNvSpPr>
          <p:nvPr>
            <p:ph type="chart" idx="2"/>
          </p:nvPr>
        </p:nvSpPr>
        <p:spPr>
          <a:xfrm>
            <a:off x="766775" y="3019825"/>
            <a:ext cx="8021700" cy="210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Each community has varying needs and those nuances impact an individual experience and perspective</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855ba8fc88_0_25"/>
          <p:cNvSpPr>
            <a:spLocks noGrp="1"/>
          </p:cNvSpPr>
          <p:nvPr>
            <p:ph type="chart" idx="2"/>
          </p:nvPr>
        </p:nvSpPr>
        <p:spPr>
          <a:xfrm>
            <a:off x="766763" y="1736725"/>
            <a:ext cx="8021700" cy="4432200"/>
          </a:xfrm>
          <a:prstGeom prst="rect">
            <a:avLst/>
          </a:prstGeom>
        </p:spPr>
        <p:txBody>
          <a:bodyPr spcFirstLastPara="1" wrap="square" lIns="91425" tIns="45700" rIns="91425" bIns="45700" anchor="t" anchorCtr="0">
            <a:noAutofit/>
          </a:bodyPr>
          <a:lstStyle/>
          <a:p>
            <a:pPr marL="342900" lvl="0" indent="-342900" algn="l" rtl="0">
              <a:spcBef>
                <a:spcPts val="480"/>
              </a:spcBef>
              <a:spcAft>
                <a:spcPts val="0"/>
              </a:spcAft>
              <a:buSzPts val="2400"/>
              <a:buFont typeface="Merriweather Sans"/>
              <a:buChar char="&gt;"/>
            </a:pPr>
            <a:r>
              <a:rPr lang="en-US"/>
              <a:t>Name</a:t>
            </a:r>
            <a:endParaRPr/>
          </a:p>
          <a:p>
            <a:pPr marL="342900" lvl="0" indent="-342900" algn="l" rtl="0">
              <a:spcBef>
                <a:spcPts val="480"/>
              </a:spcBef>
              <a:spcAft>
                <a:spcPts val="0"/>
              </a:spcAft>
              <a:buSzPts val="2400"/>
              <a:buFont typeface="Merriweather Sans"/>
              <a:buChar char="&gt;"/>
            </a:pPr>
            <a:r>
              <a:rPr lang="en-US"/>
              <a:t>Pronouns</a:t>
            </a:r>
            <a:endParaRPr/>
          </a:p>
          <a:p>
            <a:pPr marL="342900" lvl="0" indent="-342900" algn="l" rtl="0">
              <a:spcBef>
                <a:spcPts val="480"/>
              </a:spcBef>
              <a:spcAft>
                <a:spcPts val="0"/>
              </a:spcAft>
              <a:buSzPts val="2400"/>
              <a:buFont typeface="Merriweather Sans"/>
              <a:buChar char="&gt;"/>
            </a:pPr>
            <a:r>
              <a:rPr lang="en-US"/>
              <a:t>Position</a:t>
            </a:r>
            <a:endParaRPr/>
          </a:p>
          <a:p>
            <a:pPr marL="342900" indent="-342900">
              <a:buFont typeface="Merriweather Sans"/>
              <a:buChar char="&gt;"/>
            </a:pPr>
            <a:r>
              <a:rPr lang="en-US"/>
              <a:t>Major</a:t>
            </a:r>
            <a:endParaRPr lang="en-US" dirty="0"/>
          </a:p>
          <a:p>
            <a:pPr marL="342900" lvl="0" indent="-342900" algn="l" rtl="0">
              <a:spcBef>
                <a:spcPts val="480"/>
              </a:spcBef>
              <a:spcAft>
                <a:spcPts val="0"/>
              </a:spcAft>
              <a:buSzPts val="2400"/>
              <a:buFont typeface="Merriweather Sans"/>
              <a:buChar char="&gt;"/>
            </a:pPr>
            <a:r>
              <a:rPr lang="en-US"/>
              <a:t>How long have you been a student leader?</a:t>
            </a:r>
            <a:endParaRPr/>
          </a:p>
          <a:p>
            <a:pPr marL="914400" lvl="1" indent="-355600" algn="l" rtl="0">
              <a:spcBef>
                <a:spcPts val="560"/>
              </a:spcBef>
              <a:spcAft>
                <a:spcPts val="0"/>
              </a:spcAft>
              <a:buSzPts val="2000"/>
              <a:buChar char="–"/>
            </a:pPr>
            <a:r>
              <a:rPr lang="en-US" sz="2000"/>
              <a:t>Prior communities?</a:t>
            </a:r>
            <a:endParaRPr sz="2000"/>
          </a:p>
          <a:p>
            <a:pPr marL="914400" lvl="1" indent="-355600" algn="l" rtl="0">
              <a:spcBef>
                <a:spcPts val="560"/>
              </a:spcBef>
              <a:spcAft>
                <a:spcPts val="0"/>
              </a:spcAft>
              <a:buSzPts val="2000"/>
              <a:buChar char="–"/>
            </a:pPr>
            <a:r>
              <a:rPr lang="en-US" sz="2000"/>
              <a:t>Prior SL roles?</a:t>
            </a:r>
            <a:endParaRPr sz="2000"/>
          </a:p>
          <a:p>
            <a:pPr marL="0" lvl="0" indent="0" algn="l" rtl="0">
              <a:spcBef>
                <a:spcPts val="480"/>
              </a:spcBef>
              <a:spcAft>
                <a:spcPts val="0"/>
              </a:spcAft>
              <a:buNone/>
            </a:pPr>
            <a:endParaRPr/>
          </a:p>
        </p:txBody>
      </p:sp>
      <p:sp>
        <p:nvSpPr>
          <p:cNvPr id="252" name="Google Shape;252;g1855ba8fc88_0_25"/>
          <p:cNvSpPr txBox="1">
            <a:spLocks noGrp="1"/>
          </p:cNvSpPr>
          <p:nvPr>
            <p:ph type="body" idx="1"/>
          </p:nvPr>
        </p:nvSpPr>
        <p:spPr>
          <a:xfrm>
            <a:off x="671757" y="371510"/>
            <a:ext cx="8184600" cy="9921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Introduction of Student Leaders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8eeeeef635_0_62"/>
          <p:cNvSpPr>
            <a:spLocks noGrp="1"/>
          </p:cNvSpPr>
          <p:nvPr>
            <p:ph type="chart" idx="2"/>
          </p:nvPr>
        </p:nvSpPr>
        <p:spPr>
          <a:xfrm>
            <a:off x="766763" y="1736725"/>
            <a:ext cx="8021700" cy="44322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a:t>1.	What are some skills you have learned/developed within the student leader role?</a:t>
            </a:r>
            <a:endParaRPr/>
          </a:p>
          <a:p>
            <a:pPr marL="0" lvl="0" indent="0" algn="l" rtl="0">
              <a:spcBef>
                <a:spcPts val="480"/>
              </a:spcBef>
              <a:spcAft>
                <a:spcPts val="0"/>
              </a:spcAft>
              <a:buNone/>
            </a:pPr>
            <a:r>
              <a:rPr lang="en-US"/>
              <a:t>2.	What do you like about your student leader position/role?</a:t>
            </a:r>
            <a:endParaRPr/>
          </a:p>
          <a:p>
            <a:pPr marL="0" lvl="0" indent="0" algn="l" rtl="0">
              <a:spcBef>
                <a:spcPts val="480"/>
              </a:spcBef>
              <a:spcAft>
                <a:spcPts val="0"/>
              </a:spcAft>
              <a:buNone/>
            </a:pPr>
            <a:r>
              <a:rPr lang="en-US"/>
              <a:t>3.	Why did you become a student leader?</a:t>
            </a: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259" name="Google Shape;259;g18eeeeef635_0_62"/>
          <p:cNvSpPr txBox="1">
            <a:spLocks noGrp="1"/>
          </p:cNvSpPr>
          <p:nvPr>
            <p:ph type="body" idx="1"/>
          </p:nvPr>
        </p:nvSpPr>
        <p:spPr>
          <a:xfrm>
            <a:off x="671757" y="371510"/>
            <a:ext cx="8184600" cy="992100"/>
          </a:xfrm>
          <a:prstGeom prst="rect">
            <a:avLst/>
          </a:prstGeom>
        </p:spPr>
        <p:txBody>
          <a:bodyPr spcFirstLastPara="1" wrap="square" lIns="91425" tIns="45700" rIns="91425" bIns="45700" anchor="t" anchorCtr="0">
            <a:noAutofit/>
          </a:bodyPr>
          <a:lstStyle/>
          <a:p>
            <a:pPr marL="0" lvl="0" indent="0" algn="l" rtl="0">
              <a:spcBef>
                <a:spcPts val="720"/>
              </a:spcBef>
              <a:spcAft>
                <a:spcPts val="0"/>
              </a:spcAft>
              <a:buNone/>
            </a:pPr>
            <a:r>
              <a:rPr lang="en-US"/>
              <a:t>Q&amp;A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f8c2d56686_0_60"/>
          <p:cNvSpPr txBox="1">
            <a:spLocks noGrp="1"/>
          </p:cNvSpPr>
          <p:nvPr>
            <p:ph type="body" idx="1"/>
          </p:nvPr>
        </p:nvSpPr>
        <p:spPr>
          <a:xfrm>
            <a:off x="448733" y="1736725"/>
            <a:ext cx="8287500" cy="4015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000"/>
              <a:buNone/>
            </a:pPr>
            <a:r>
              <a:rPr lang="en-US" sz="3000"/>
              <a:t>If you have additional questions, please contact </a:t>
            </a:r>
            <a:endParaRPr/>
          </a:p>
          <a:p>
            <a:pPr marL="0" lvl="0" indent="0" algn="ctr" rtl="0">
              <a:lnSpc>
                <a:spcPct val="100000"/>
              </a:lnSpc>
              <a:spcBef>
                <a:spcPts val="560"/>
              </a:spcBef>
              <a:spcAft>
                <a:spcPts val="0"/>
              </a:spcAft>
              <a:buClr>
                <a:schemeClr val="dk1"/>
              </a:buClr>
              <a:buSzPts val="2800"/>
              <a:buNone/>
            </a:pPr>
            <a:endParaRPr sz="2800" b="1"/>
          </a:p>
          <a:p>
            <a:pPr marL="0" lvl="0" indent="0" algn="ctr" rtl="0">
              <a:lnSpc>
                <a:spcPct val="100000"/>
              </a:lnSpc>
              <a:spcBef>
                <a:spcPts val="560"/>
              </a:spcBef>
              <a:spcAft>
                <a:spcPts val="0"/>
              </a:spcAft>
              <a:buClr>
                <a:schemeClr val="dk1"/>
              </a:buClr>
              <a:buSzPts val="2800"/>
              <a:buNone/>
            </a:pPr>
            <a:r>
              <a:rPr lang="en-US" sz="2800" b="1"/>
              <a:t>Nick Vitalone</a:t>
            </a:r>
            <a:endParaRPr/>
          </a:p>
          <a:p>
            <a:pPr marL="0" lvl="0" indent="0" algn="ctr" rtl="0">
              <a:lnSpc>
                <a:spcPct val="100000"/>
              </a:lnSpc>
              <a:spcBef>
                <a:spcPts val="560"/>
              </a:spcBef>
              <a:spcAft>
                <a:spcPts val="0"/>
              </a:spcAft>
              <a:buClr>
                <a:schemeClr val="dk1"/>
              </a:buClr>
              <a:buSzPts val="2800"/>
              <a:buNone/>
            </a:pPr>
            <a:r>
              <a:rPr lang="en-US" sz="2800"/>
              <a:t>Specialist for Training &amp; Selection </a:t>
            </a:r>
            <a:endParaRPr sz="2800"/>
          </a:p>
          <a:p>
            <a:pPr marL="0" lvl="0" indent="0" algn="ctr" rtl="0">
              <a:lnSpc>
                <a:spcPct val="100000"/>
              </a:lnSpc>
              <a:spcBef>
                <a:spcPts val="560"/>
              </a:spcBef>
              <a:spcAft>
                <a:spcPts val="0"/>
              </a:spcAft>
              <a:buClr>
                <a:schemeClr val="dk1"/>
              </a:buClr>
              <a:buSzPts val="2800"/>
              <a:buNone/>
            </a:pPr>
            <a:r>
              <a:rPr lang="en-US" sz="2800"/>
              <a:t>njvitalo@uw.edu</a:t>
            </a:r>
            <a:endParaRPr sz="2800"/>
          </a:p>
          <a:p>
            <a:pPr marL="0" lvl="0" indent="0" algn="ctr" rtl="0">
              <a:lnSpc>
                <a:spcPct val="100000"/>
              </a:lnSpc>
              <a:spcBef>
                <a:spcPts val="560"/>
              </a:spcBef>
              <a:spcAft>
                <a:spcPts val="0"/>
              </a:spcAft>
              <a:buClr>
                <a:schemeClr val="dk1"/>
              </a:buClr>
              <a:buSzPts val="2800"/>
              <a:buNone/>
            </a:pPr>
            <a:r>
              <a:rPr lang="en-US" sz="2800"/>
              <a:t>206-897-2107</a:t>
            </a:r>
            <a:endParaRPr sz="2800"/>
          </a:p>
          <a:p>
            <a:pPr marL="0" lvl="0" indent="0" algn="ctr" rtl="0">
              <a:lnSpc>
                <a:spcPct val="100000"/>
              </a:lnSpc>
              <a:spcBef>
                <a:spcPts val="560"/>
              </a:spcBef>
              <a:spcAft>
                <a:spcPts val="0"/>
              </a:spcAft>
              <a:buClr>
                <a:schemeClr val="dk1"/>
              </a:buClr>
              <a:buSzPts val="2800"/>
              <a:buNone/>
            </a:pPr>
            <a:endParaRPr/>
          </a:p>
          <a:p>
            <a:pPr marL="0" lvl="0" indent="0" algn="ctr" rtl="0">
              <a:lnSpc>
                <a:spcPct val="100000"/>
              </a:lnSpc>
              <a:spcBef>
                <a:spcPts val="560"/>
              </a:spcBef>
              <a:spcAft>
                <a:spcPts val="0"/>
              </a:spcAft>
              <a:buClr>
                <a:schemeClr val="dk1"/>
              </a:buClr>
              <a:buSzPts val="2800"/>
              <a:buNone/>
            </a:pPr>
            <a:endParaRPr sz="2800"/>
          </a:p>
          <a:p>
            <a:pPr marL="0" lvl="0" indent="0" algn="ctr" rtl="0">
              <a:lnSpc>
                <a:spcPct val="100000"/>
              </a:lnSpc>
              <a:spcBef>
                <a:spcPts val="400"/>
              </a:spcBef>
              <a:spcAft>
                <a:spcPts val="0"/>
              </a:spcAft>
              <a:buClr>
                <a:schemeClr val="dk1"/>
              </a:buClr>
              <a:buSzPts val="2000"/>
              <a:buNone/>
            </a:pPr>
            <a:endParaRPr sz="2000" i="1"/>
          </a:p>
        </p:txBody>
      </p:sp>
      <p:sp>
        <p:nvSpPr>
          <p:cNvPr id="266" name="Google Shape;266;gf8c2d56686_0_60"/>
          <p:cNvSpPr txBox="1">
            <a:spLocks noGrp="1"/>
          </p:cNvSpPr>
          <p:nvPr>
            <p:ph type="body" idx="2"/>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3600"/>
              <a:buNone/>
            </a:pPr>
            <a:r>
              <a:rPr lang="en-US"/>
              <a:t>QUESTIONS?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6c14fb1345_0_1"/>
          <p:cNvSpPr txBox="1">
            <a:spLocks noGrp="1"/>
          </p:cNvSpPr>
          <p:nvPr>
            <p:ph type="title"/>
          </p:nvPr>
        </p:nvSpPr>
        <p:spPr>
          <a:xfrm>
            <a:off x="671750" y="341625"/>
            <a:ext cx="7963800" cy="2641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000"/>
              <a:buFont typeface="Encode Sans Black"/>
              <a:buNone/>
            </a:pPr>
            <a:r>
              <a:rPr lang="en-US"/>
              <a:t>REMINDER: </a:t>
            </a:r>
            <a:r>
              <a:rPr lang="en-US" b="0">
                <a:latin typeface="Encode Sans"/>
                <a:ea typeface="Encode Sans"/>
                <a:cs typeface="Encode Sans"/>
                <a:sym typeface="Encode Sans"/>
              </a:rPr>
              <a:t>Sign-In on Attendance Form if You Have Not Yet Done So</a:t>
            </a:r>
            <a:endParaRPr b="0">
              <a:latin typeface="Encode Sans"/>
              <a:ea typeface="Encode Sans"/>
              <a:cs typeface="Encode Sans"/>
              <a:sym typeface="Encode Sans"/>
            </a:endParaRPr>
          </a:p>
        </p:txBody>
      </p:sp>
      <p:pic>
        <p:nvPicPr>
          <p:cNvPr id="272" name="Google Shape;272;g16c14fb1345_0_1"/>
          <p:cNvPicPr preferRelativeResize="0"/>
          <p:nvPr/>
        </p:nvPicPr>
        <p:blipFill>
          <a:blip r:embed="rId3">
            <a:alphaModFix/>
          </a:blip>
          <a:stretch>
            <a:fillRect/>
          </a:stretch>
        </p:blipFill>
        <p:spPr>
          <a:xfrm>
            <a:off x="4124650" y="3213475"/>
            <a:ext cx="3082224" cy="3082226"/>
          </a:xfrm>
          <a:prstGeom prst="rect">
            <a:avLst/>
          </a:prstGeom>
          <a:noFill/>
          <a:ln>
            <a:noFill/>
          </a:ln>
        </p:spPr>
      </p:pic>
      <p:sp>
        <p:nvSpPr>
          <p:cNvPr id="273" name="Google Shape;273;g16c14fb1345_0_1"/>
          <p:cNvSpPr txBox="1"/>
          <p:nvPr/>
        </p:nvSpPr>
        <p:spPr>
          <a:xfrm>
            <a:off x="481100" y="4414375"/>
            <a:ext cx="3448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solidFill>
                  <a:schemeClr val="accent3"/>
                </a:solidFill>
                <a:latin typeface="Open Sans"/>
                <a:ea typeface="Open Sans"/>
                <a:cs typeface="Open Sans"/>
                <a:sym typeface="Open Sans"/>
              </a:rPr>
              <a:t>https://bit.ly/SL_Info</a:t>
            </a:r>
            <a:endParaRPr sz="2700">
              <a:solidFill>
                <a:schemeClr val="accent3"/>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f62cc7c8dd_1_0"/>
          <p:cNvSpPr txBox="1">
            <a:spLocks noGrp="1"/>
          </p:cNvSpPr>
          <p:nvPr>
            <p:ph type="body" idx="1"/>
          </p:nvPr>
        </p:nvSpPr>
        <p:spPr>
          <a:xfrm>
            <a:off x="725600" y="1421250"/>
            <a:ext cx="77751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a:t>Participants will will be able to </a:t>
            </a:r>
            <a:endParaRPr/>
          </a:p>
          <a:p>
            <a:pPr marL="457200" lvl="0" indent="-381000" algn="l" rtl="0">
              <a:lnSpc>
                <a:spcPct val="100000"/>
              </a:lnSpc>
              <a:spcBef>
                <a:spcPts val="480"/>
              </a:spcBef>
              <a:spcAft>
                <a:spcPts val="0"/>
              </a:spcAft>
              <a:buSzPts val="2400"/>
              <a:buChar char="&gt;"/>
            </a:pPr>
            <a:r>
              <a:rPr lang="en-US"/>
              <a:t>Describe the student leader roles</a:t>
            </a:r>
            <a:endParaRPr/>
          </a:p>
          <a:p>
            <a:pPr marL="457200" lvl="0" indent="-381000" algn="l" rtl="0">
              <a:lnSpc>
                <a:spcPct val="100000"/>
              </a:lnSpc>
              <a:spcBef>
                <a:spcPts val="0"/>
              </a:spcBef>
              <a:spcAft>
                <a:spcPts val="0"/>
              </a:spcAft>
              <a:buSzPts val="2400"/>
              <a:buChar char="&gt;"/>
            </a:pPr>
            <a:r>
              <a:rPr lang="en-US"/>
              <a:t>Differentiate between the student leader roles</a:t>
            </a:r>
            <a:endParaRPr/>
          </a:p>
          <a:p>
            <a:pPr marL="457200" lvl="0" indent="-381000" algn="l" rtl="0">
              <a:lnSpc>
                <a:spcPct val="100000"/>
              </a:lnSpc>
              <a:spcBef>
                <a:spcPts val="0"/>
              </a:spcBef>
              <a:spcAft>
                <a:spcPts val="0"/>
              </a:spcAft>
              <a:buSzPts val="2400"/>
              <a:buChar char="&gt;"/>
            </a:pPr>
            <a:r>
              <a:rPr lang="en-US"/>
              <a:t>Formulate a decision on which student leader roles they are suited for</a:t>
            </a:r>
            <a:endParaRPr/>
          </a:p>
          <a:p>
            <a:pPr marL="457200" lvl="0" indent="-381000" algn="l" rtl="0">
              <a:lnSpc>
                <a:spcPct val="100000"/>
              </a:lnSpc>
              <a:spcBef>
                <a:spcPts val="0"/>
              </a:spcBef>
              <a:spcAft>
                <a:spcPts val="0"/>
              </a:spcAft>
              <a:buSzPts val="2400"/>
              <a:buChar char="&gt;"/>
            </a:pPr>
            <a:r>
              <a:rPr lang="en-US"/>
              <a:t>Understand the steps of the Student Leader Application process</a:t>
            </a:r>
            <a:endParaRPr/>
          </a:p>
        </p:txBody>
      </p:sp>
      <p:sp>
        <p:nvSpPr>
          <p:cNvPr id="92" name="Google Shape;92;gf62cc7c8dd_1_0"/>
          <p:cNvSpPr txBox="1">
            <a:spLocks noGrp="1"/>
          </p:cNvSpPr>
          <p:nvPr>
            <p:ph type="body" idx="2"/>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720"/>
              </a:spcBef>
              <a:spcAft>
                <a:spcPts val="0"/>
              </a:spcAft>
              <a:buSzPts val="3600"/>
              <a:buNone/>
            </a:pPr>
            <a:r>
              <a:rPr lang="en-US"/>
              <a:t>Learning Outcomes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671750" y="1137750"/>
            <a:ext cx="8120100" cy="5023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Merriweather Sans"/>
              <a:buChar char="&gt;"/>
            </a:pPr>
            <a:r>
              <a:rPr lang="en-US"/>
              <a:t>Community Builder</a:t>
            </a:r>
            <a:endParaRPr/>
          </a:p>
          <a:p>
            <a:pPr marL="342900" lvl="0" indent="-342900" algn="l" rtl="0">
              <a:lnSpc>
                <a:spcPct val="100000"/>
              </a:lnSpc>
              <a:spcBef>
                <a:spcPts val="480"/>
              </a:spcBef>
              <a:spcAft>
                <a:spcPts val="0"/>
              </a:spcAft>
              <a:buClr>
                <a:schemeClr val="dk1"/>
              </a:buClr>
              <a:buSzPts val="2400"/>
              <a:buFont typeface="Merriweather Sans"/>
              <a:buChar char="&gt;"/>
            </a:pPr>
            <a:r>
              <a:rPr lang="en-US"/>
              <a:t>Educator</a:t>
            </a:r>
            <a:endParaRPr/>
          </a:p>
          <a:p>
            <a:pPr marL="342900" lvl="0" indent="-342900" algn="l" rtl="0">
              <a:lnSpc>
                <a:spcPct val="100000"/>
              </a:lnSpc>
              <a:spcBef>
                <a:spcPts val="480"/>
              </a:spcBef>
              <a:spcAft>
                <a:spcPts val="0"/>
              </a:spcAft>
              <a:buClr>
                <a:schemeClr val="dk1"/>
              </a:buClr>
              <a:buSzPts val="2400"/>
              <a:buFont typeface="Merriweather Sans"/>
              <a:buChar char="&gt;"/>
            </a:pPr>
            <a:r>
              <a:rPr lang="en-US"/>
              <a:t>Role Model</a:t>
            </a:r>
            <a:endParaRPr/>
          </a:p>
          <a:p>
            <a:pPr marL="342900" lvl="0" indent="-342900" algn="l" rtl="0">
              <a:lnSpc>
                <a:spcPct val="100000"/>
              </a:lnSpc>
              <a:spcBef>
                <a:spcPts val="480"/>
              </a:spcBef>
              <a:spcAft>
                <a:spcPts val="0"/>
              </a:spcAft>
              <a:buClr>
                <a:schemeClr val="dk1"/>
              </a:buClr>
              <a:buSzPts val="2400"/>
              <a:buFont typeface="Merriweather Sans"/>
              <a:buChar char="&gt;"/>
            </a:pPr>
            <a:r>
              <a:rPr lang="en-US"/>
              <a:t>Mediator</a:t>
            </a:r>
            <a:endParaRPr/>
          </a:p>
          <a:p>
            <a:pPr marL="342900" lvl="0" indent="-342900" algn="l" rtl="0">
              <a:lnSpc>
                <a:spcPct val="100000"/>
              </a:lnSpc>
              <a:spcBef>
                <a:spcPts val="480"/>
              </a:spcBef>
              <a:spcAft>
                <a:spcPts val="0"/>
              </a:spcAft>
              <a:buClr>
                <a:schemeClr val="dk1"/>
              </a:buClr>
              <a:buSzPts val="2400"/>
              <a:buFont typeface="Merriweather Sans"/>
              <a:buChar char="&gt;"/>
            </a:pPr>
            <a:r>
              <a:rPr lang="en-US"/>
              <a:t>Programmer</a:t>
            </a:r>
            <a:endParaRPr/>
          </a:p>
          <a:p>
            <a:pPr marL="342900" lvl="0" indent="-342900" algn="l" rtl="0">
              <a:lnSpc>
                <a:spcPct val="100000"/>
              </a:lnSpc>
              <a:spcBef>
                <a:spcPts val="480"/>
              </a:spcBef>
              <a:spcAft>
                <a:spcPts val="0"/>
              </a:spcAft>
              <a:buClr>
                <a:schemeClr val="dk1"/>
              </a:buClr>
              <a:buSzPts val="2400"/>
              <a:buFont typeface="Merriweather Sans"/>
              <a:buChar char="&gt;"/>
            </a:pPr>
            <a:r>
              <a:rPr lang="en-US"/>
              <a:t>Administrator</a:t>
            </a:r>
            <a:endParaRPr/>
          </a:p>
          <a:p>
            <a:pPr marL="342900" lvl="0" indent="-342900" algn="l" rtl="0">
              <a:lnSpc>
                <a:spcPct val="100000"/>
              </a:lnSpc>
              <a:spcBef>
                <a:spcPts val="480"/>
              </a:spcBef>
              <a:spcAft>
                <a:spcPts val="0"/>
              </a:spcAft>
              <a:buClr>
                <a:schemeClr val="dk1"/>
              </a:buClr>
              <a:buSzPts val="2400"/>
              <a:buFont typeface="Merriweather Sans"/>
              <a:buChar char="&gt;"/>
            </a:pPr>
            <a:r>
              <a:rPr lang="en-US"/>
              <a:t>Team Member</a:t>
            </a:r>
            <a:endParaRPr/>
          </a:p>
          <a:p>
            <a:pPr marL="342900" lvl="0" indent="-342900" algn="l" rtl="0">
              <a:lnSpc>
                <a:spcPct val="100000"/>
              </a:lnSpc>
              <a:spcBef>
                <a:spcPts val="480"/>
              </a:spcBef>
              <a:spcAft>
                <a:spcPts val="0"/>
              </a:spcAft>
              <a:buClr>
                <a:schemeClr val="dk1"/>
              </a:buClr>
              <a:buSzPts val="2400"/>
              <a:buFont typeface="Merriweather Sans"/>
              <a:buChar char="&gt;"/>
            </a:pPr>
            <a:r>
              <a:rPr lang="en-US"/>
              <a:t>Safety, Security, and Initial Response</a:t>
            </a:r>
            <a:endParaRPr/>
          </a:p>
          <a:p>
            <a:pPr marL="0" lvl="0" indent="0" algn="l" rtl="0">
              <a:spcBef>
                <a:spcPts val="360"/>
              </a:spcBef>
              <a:spcAft>
                <a:spcPts val="0"/>
              </a:spcAft>
              <a:buNone/>
            </a:pPr>
            <a:endParaRPr/>
          </a:p>
        </p:txBody>
      </p:sp>
      <p:sp>
        <p:nvSpPr>
          <p:cNvPr id="99" name="Google Shape;99;p4"/>
          <p:cNvSpPr txBox="1">
            <a:spLocks noGrp="1"/>
          </p:cNvSpPr>
          <p:nvPr>
            <p:ph type="body" idx="2"/>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3600"/>
              <a:buNone/>
            </a:pPr>
            <a:r>
              <a:rPr lang="en-US"/>
              <a:t>WHAT IS AN RA?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body" idx="1"/>
          </p:nvPr>
        </p:nvSpPr>
        <p:spPr>
          <a:xfrm>
            <a:off x="479700" y="1075200"/>
            <a:ext cx="8259000" cy="50436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SzPts val="1900"/>
              <a:buFont typeface="Calibri"/>
              <a:buChar char="&gt;"/>
            </a:pPr>
            <a:r>
              <a:rPr lang="en-US" sz="1900" b="1">
                <a:highlight>
                  <a:srgbClr val="FFFFFF"/>
                </a:highlight>
              </a:rPr>
              <a:t>Interactions: </a:t>
            </a:r>
            <a:endParaRPr sz="1900" b="1">
              <a:solidFill>
                <a:srgbClr val="4B2E83"/>
              </a:solidFill>
              <a:highlight>
                <a:srgbClr val="FFFFFF"/>
              </a:highlight>
            </a:endParaRPr>
          </a:p>
          <a:p>
            <a:pPr marL="914400" lvl="1" indent="-349250" algn="l" rtl="0">
              <a:lnSpc>
                <a:spcPct val="115000"/>
              </a:lnSpc>
              <a:spcBef>
                <a:spcPts val="0"/>
              </a:spcBef>
              <a:spcAft>
                <a:spcPts val="0"/>
              </a:spcAft>
              <a:buClr>
                <a:srgbClr val="4B2E83"/>
              </a:buClr>
              <a:buSzPts val="1900"/>
              <a:buFont typeface="Calibri"/>
              <a:buChar char="–"/>
            </a:pPr>
            <a:r>
              <a:rPr lang="en-US" sz="1900">
                <a:solidFill>
                  <a:srgbClr val="4B2E83"/>
                </a:solidFill>
                <a:highlight>
                  <a:srgbClr val="FFFFFF"/>
                </a:highlight>
              </a:rPr>
              <a:t>Resident Advisers regularly interact with the residents on their floor. RAs have consistent scheduled or impromptu conversations in 1-on-1 or group settings to check in on residents, get to know them, and build a trusting relationship. </a:t>
            </a:r>
            <a:endParaRPr sz="1900">
              <a:solidFill>
                <a:srgbClr val="4B2E83"/>
              </a:solidFill>
              <a:highlight>
                <a:srgbClr val="FFFFFF"/>
              </a:highlight>
            </a:endParaRPr>
          </a:p>
          <a:p>
            <a:pPr marL="457200" lvl="0" indent="-349250" algn="l" rtl="0">
              <a:lnSpc>
                <a:spcPct val="115000"/>
              </a:lnSpc>
              <a:spcBef>
                <a:spcPts val="1000"/>
              </a:spcBef>
              <a:spcAft>
                <a:spcPts val="0"/>
              </a:spcAft>
              <a:buClr>
                <a:srgbClr val="4B2E83"/>
              </a:buClr>
              <a:buSzPts val="1900"/>
              <a:buFont typeface="Calibri"/>
              <a:buChar char="&gt;"/>
            </a:pPr>
            <a:r>
              <a:rPr lang="en-US" sz="1900" b="1">
                <a:solidFill>
                  <a:srgbClr val="4B2E83"/>
                </a:solidFill>
                <a:highlight>
                  <a:srgbClr val="FFFFFF"/>
                </a:highlight>
              </a:rPr>
              <a:t>Programming: </a:t>
            </a:r>
            <a:endParaRPr sz="1900" b="1">
              <a:solidFill>
                <a:srgbClr val="4B2E83"/>
              </a:solidFill>
              <a:highlight>
                <a:srgbClr val="FFFFFF"/>
              </a:highlight>
            </a:endParaRPr>
          </a:p>
          <a:p>
            <a:pPr marL="914400" lvl="1" indent="-349250" algn="l" rtl="0">
              <a:lnSpc>
                <a:spcPct val="115000"/>
              </a:lnSpc>
              <a:spcBef>
                <a:spcPts val="0"/>
              </a:spcBef>
              <a:spcAft>
                <a:spcPts val="0"/>
              </a:spcAft>
              <a:buClr>
                <a:srgbClr val="4B2E83"/>
              </a:buClr>
              <a:buSzPts val="1900"/>
              <a:buFont typeface="Calibri"/>
              <a:buChar char="–"/>
            </a:pPr>
            <a:r>
              <a:rPr lang="en-US" sz="1900">
                <a:solidFill>
                  <a:srgbClr val="4B2E83"/>
                </a:solidFill>
                <a:highlight>
                  <a:srgbClr val="FFFFFF"/>
                </a:highlight>
              </a:rPr>
              <a:t>Resident Advisers plan programs periodically each quarter. Programs planned by RAs are typically smaller in scale and can be social or educational in nature. </a:t>
            </a:r>
            <a:endParaRPr sz="1900">
              <a:solidFill>
                <a:srgbClr val="4B2E83"/>
              </a:solidFill>
              <a:highlight>
                <a:srgbClr val="FFFFFF"/>
              </a:highlight>
            </a:endParaRPr>
          </a:p>
          <a:p>
            <a:pPr marL="457200" lvl="0" indent="-349250" algn="l" rtl="0">
              <a:lnSpc>
                <a:spcPct val="115000"/>
              </a:lnSpc>
              <a:spcBef>
                <a:spcPts val="1000"/>
              </a:spcBef>
              <a:spcAft>
                <a:spcPts val="0"/>
              </a:spcAft>
              <a:buClr>
                <a:srgbClr val="4B2E83"/>
              </a:buClr>
              <a:buSzPts val="1900"/>
              <a:buFont typeface="Calibri"/>
              <a:buChar char="&gt;"/>
            </a:pPr>
            <a:r>
              <a:rPr lang="en-US" sz="1900" b="1">
                <a:solidFill>
                  <a:srgbClr val="4B2E83"/>
                </a:solidFill>
                <a:highlight>
                  <a:srgbClr val="FFFFFF"/>
                </a:highlight>
              </a:rPr>
              <a:t>Passive Engagement: </a:t>
            </a:r>
            <a:endParaRPr sz="1900" b="1">
              <a:solidFill>
                <a:srgbClr val="4B2E83"/>
              </a:solidFill>
              <a:highlight>
                <a:srgbClr val="FFFFFF"/>
              </a:highlight>
            </a:endParaRPr>
          </a:p>
          <a:p>
            <a:pPr marL="914400" lvl="1" indent="-349250" algn="l" rtl="0">
              <a:lnSpc>
                <a:spcPct val="115000"/>
              </a:lnSpc>
              <a:spcBef>
                <a:spcPts val="0"/>
              </a:spcBef>
              <a:spcAft>
                <a:spcPts val="0"/>
              </a:spcAft>
              <a:buClr>
                <a:srgbClr val="4B2E83"/>
              </a:buClr>
              <a:buSzPts val="1900"/>
              <a:buFont typeface="Calibri"/>
              <a:buChar char="–"/>
            </a:pPr>
            <a:r>
              <a:rPr lang="en-US" sz="1900">
                <a:solidFill>
                  <a:srgbClr val="4B2E83"/>
                </a:solidFill>
                <a:highlight>
                  <a:srgbClr val="FFFFFF"/>
                </a:highlight>
              </a:rPr>
              <a:t>Resident Advisers build community passively by creating decorations for their assigned floors, hanging and distributing informative flyers, and creating bulletin boards and/or displays for digital screens located in their communities.</a:t>
            </a:r>
            <a:endParaRPr sz="1900">
              <a:solidFill>
                <a:srgbClr val="4B2E83"/>
              </a:solidFill>
              <a:highlight>
                <a:srgbClr val="FFFFFF"/>
              </a:highlight>
            </a:endParaRPr>
          </a:p>
          <a:p>
            <a:pPr marL="457200" lvl="0" indent="0" algn="l" rtl="0">
              <a:lnSpc>
                <a:spcPct val="100000"/>
              </a:lnSpc>
              <a:spcBef>
                <a:spcPts val="1200"/>
              </a:spcBef>
              <a:spcAft>
                <a:spcPts val="0"/>
              </a:spcAft>
              <a:buNone/>
            </a:pPr>
            <a:endParaRPr sz="1800"/>
          </a:p>
        </p:txBody>
      </p:sp>
      <p:sp>
        <p:nvSpPr>
          <p:cNvPr id="106" name="Google Shape;106;p5"/>
          <p:cNvSpPr txBox="1">
            <a:spLocks noGrp="1"/>
          </p:cNvSpPr>
          <p:nvPr>
            <p:ph type="body" idx="2"/>
          </p:nvPr>
        </p:nvSpPr>
        <p:spPr>
          <a:xfrm>
            <a:off x="479700" y="504300"/>
            <a:ext cx="8184600" cy="6660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3600"/>
              <a:buNone/>
            </a:pPr>
            <a:r>
              <a:rPr lang="en-US"/>
              <a:t>What does the RA role look like in action?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8eeeeef635_0_0"/>
          <p:cNvSpPr txBox="1">
            <a:spLocks noGrp="1"/>
          </p:cNvSpPr>
          <p:nvPr>
            <p:ph type="body" idx="1"/>
          </p:nvPr>
        </p:nvSpPr>
        <p:spPr>
          <a:xfrm>
            <a:off x="659300" y="988900"/>
            <a:ext cx="7999500" cy="54243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4B2E83"/>
              </a:buClr>
              <a:buSzPts val="2000"/>
              <a:buFont typeface="Calibri"/>
              <a:buChar char="&gt;"/>
            </a:pPr>
            <a:r>
              <a:rPr lang="en-US" sz="2000" b="1">
                <a:solidFill>
                  <a:srgbClr val="4B2E83"/>
                </a:solidFill>
                <a:highlight>
                  <a:schemeClr val="lt2"/>
                </a:highlight>
              </a:rPr>
              <a:t>Serving On-Call</a:t>
            </a:r>
            <a:endParaRPr sz="1500">
              <a:solidFill>
                <a:srgbClr val="373A3C"/>
              </a:solidFill>
              <a:highlight>
                <a:srgbClr val="FFFFFF"/>
              </a:highlight>
            </a:endParaRPr>
          </a:p>
          <a:p>
            <a:pPr marL="914400" lvl="1" indent="-361950" algn="l" rtl="0">
              <a:lnSpc>
                <a:spcPct val="115000"/>
              </a:lnSpc>
              <a:spcBef>
                <a:spcPts val="0"/>
              </a:spcBef>
              <a:spcAft>
                <a:spcPts val="0"/>
              </a:spcAft>
              <a:buClr>
                <a:srgbClr val="4B2E83"/>
              </a:buClr>
              <a:buSzPts val="2100"/>
              <a:buFont typeface="Calibri"/>
              <a:buChar char="–"/>
            </a:pPr>
            <a:r>
              <a:rPr lang="en-US" sz="1600">
                <a:solidFill>
                  <a:srgbClr val="4B2E83"/>
                </a:solidFill>
                <a:highlight>
                  <a:srgbClr val="FFFFFF"/>
                </a:highlight>
              </a:rPr>
              <a:t>Resident Advisers serve on call overnight. RAs complete rounds and hold an on-call phone for residents to reach out if they have concerns after business hours.</a:t>
            </a:r>
            <a:endParaRPr sz="1600">
              <a:solidFill>
                <a:srgbClr val="4B2E83"/>
              </a:solidFill>
              <a:highlight>
                <a:srgbClr val="FFFFFF"/>
              </a:highlight>
            </a:endParaRPr>
          </a:p>
          <a:p>
            <a:pPr marL="457200" lvl="0" indent="-355600" algn="l" rtl="0">
              <a:lnSpc>
                <a:spcPct val="115000"/>
              </a:lnSpc>
              <a:spcBef>
                <a:spcPts val="0"/>
              </a:spcBef>
              <a:spcAft>
                <a:spcPts val="0"/>
              </a:spcAft>
              <a:buClr>
                <a:srgbClr val="4B2E83"/>
              </a:buClr>
              <a:buSzPts val="2000"/>
              <a:buFont typeface="Calibri"/>
              <a:buChar char="&gt;"/>
            </a:pPr>
            <a:r>
              <a:rPr lang="en-US" sz="2000" b="1">
                <a:solidFill>
                  <a:srgbClr val="4B2E83"/>
                </a:solidFill>
                <a:highlight>
                  <a:schemeClr val="lt2"/>
                </a:highlight>
              </a:rPr>
              <a:t>Responding to Violations of the Housing Agreement</a:t>
            </a:r>
            <a:endParaRPr sz="2000" b="1">
              <a:solidFill>
                <a:srgbClr val="4B2E83"/>
              </a:solidFill>
              <a:highlight>
                <a:schemeClr val="lt2"/>
              </a:highlight>
            </a:endParaRPr>
          </a:p>
          <a:p>
            <a:pPr marL="914400" lvl="1" indent="-361950" algn="l" rtl="0">
              <a:lnSpc>
                <a:spcPct val="115000"/>
              </a:lnSpc>
              <a:spcBef>
                <a:spcPts val="0"/>
              </a:spcBef>
              <a:spcAft>
                <a:spcPts val="0"/>
              </a:spcAft>
              <a:buClr>
                <a:srgbClr val="4B2E83"/>
              </a:buClr>
              <a:buSzPts val="2100"/>
              <a:buFont typeface="Calibri"/>
              <a:buChar char="–"/>
            </a:pPr>
            <a:r>
              <a:rPr lang="en-US" sz="1600">
                <a:solidFill>
                  <a:srgbClr val="4B2E83"/>
                </a:solidFill>
                <a:highlight>
                  <a:srgbClr val="FFFFFF"/>
                </a:highlight>
              </a:rPr>
              <a:t>Resident Advisers learn about the housing agreement and the policies therein to educate residents on the policies. RAs also confront policy violations and provide educational conversations to residents and document behaviors that they notice within their community.</a:t>
            </a:r>
            <a:endParaRPr sz="1600">
              <a:solidFill>
                <a:srgbClr val="4B2E83"/>
              </a:solidFill>
              <a:highlight>
                <a:srgbClr val="FFFFFF"/>
              </a:highlight>
            </a:endParaRPr>
          </a:p>
          <a:p>
            <a:pPr marL="457200" lvl="0" indent="-355600" algn="l" rtl="0">
              <a:lnSpc>
                <a:spcPct val="115000"/>
              </a:lnSpc>
              <a:spcBef>
                <a:spcPts val="1200"/>
              </a:spcBef>
              <a:spcAft>
                <a:spcPts val="0"/>
              </a:spcAft>
              <a:buClr>
                <a:srgbClr val="4B2E83"/>
              </a:buClr>
              <a:buSzPts val="2000"/>
              <a:buFont typeface="Open Sans"/>
              <a:buChar char="&gt;"/>
            </a:pPr>
            <a:r>
              <a:rPr lang="en-US" sz="2000" b="1">
                <a:solidFill>
                  <a:srgbClr val="4B2E83"/>
                </a:solidFill>
                <a:highlight>
                  <a:srgbClr val="FFFFFF"/>
                </a:highlight>
              </a:rPr>
              <a:t>Supporting Students by Connecting Them to Resources</a:t>
            </a:r>
            <a:endParaRPr sz="2000" b="1">
              <a:solidFill>
                <a:srgbClr val="4B2E83"/>
              </a:solidFill>
              <a:highlight>
                <a:srgbClr val="FFFFFF"/>
              </a:highlight>
            </a:endParaRPr>
          </a:p>
          <a:p>
            <a:pPr marL="914400" lvl="1" indent="-330200" algn="l" rtl="0">
              <a:lnSpc>
                <a:spcPct val="115000"/>
              </a:lnSpc>
              <a:spcBef>
                <a:spcPts val="0"/>
              </a:spcBef>
              <a:spcAft>
                <a:spcPts val="0"/>
              </a:spcAft>
              <a:buClr>
                <a:srgbClr val="4B2E83"/>
              </a:buClr>
              <a:buSzPts val="1600"/>
              <a:buFont typeface="Open Sans"/>
              <a:buChar char="–"/>
            </a:pPr>
            <a:r>
              <a:rPr lang="en-US" sz="1600">
                <a:solidFill>
                  <a:srgbClr val="4B2E83"/>
                </a:solidFill>
                <a:highlight>
                  <a:srgbClr val="FFFFFF"/>
                </a:highlight>
              </a:rPr>
              <a:t>Resident Advisers are trained with helping skills to support students experiencing crisis. RAs are one of multiple layers of support for students, and they report when students are experiencing crisis to their supervisors. </a:t>
            </a:r>
            <a:endParaRPr sz="1600">
              <a:solidFill>
                <a:srgbClr val="4B2E83"/>
              </a:solidFill>
              <a:highlight>
                <a:srgbClr val="FFFFFF"/>
              </a:highlight>
            </a:endParaRPr>
          </a:p>
          <a:p>
            <a:pPr marL="914400" lvl="1" indent="-330200" algn="l" rtl="0">
              <a:lnSpc>
                <a:spcPct val="115000"/>
              </a:lnSpc>
              <a:spcBef>
                <a:spcPts val="0"/>
              </a:spcBef>
              <a:spcAft>
                <a:spcPts val="0"/>
              </a:spcAft>
              <a:buClr>
                <a:srgbClr val="4B2E83"/>
              </a:buClr>
              <a:buSzPts val="1600"/>
              <a:buFont typeface="Open Sans"/>
              <a:buChar char="–"/>
            </a:pPr>
            <a:r>
              <a:rPr lang="en-US" sz="1600">
                <a:solidFill>
                  <a:srgbClr val="4B2E83"/>
                </a:solidFill>
                <a:highlight>
                  <a:schemeClr val="lt2"/>
                </a:highlight>
              </a:rPr>
              <a:t>RAs can help residents who are experiencing conflict with their roommates with mediations and in learning about other housing options. </a:t>
            </a:r>
            <a:endParaRPr sz="1600">
              <a:solidFill>
                <a:srgbClr val="4B2E83"/>
              </a:solidFill>
              <a:highlight>
                <a:schemeClr val="lt2"/>
              </a:highlight>
            </a:endParaRPr>
          </a:p>
          <a:p>
            <a:pPr marL="914400" lvl="1" indent="-330200" algn="l" rtl="0">
              <a:lnSpc>
                <a:spcPct val="115000"/>
              </a:lnSpc>
              <a:spcBef>
                <a:spcPts val="0"/>
              </a:spcBef>
              <a:spcAft>
                <a:spcPts val="0"/>
              </a:spcAft>
              <a:buClr>
                <a:srgbClr val="4B2E83"/>
              </a:buClr>
              <a:buSzPts val="1600"/>
              <a:buFont typeface="Open Sans"/>
              <a:buChar char="–"/>
            </a:pPr>
            <a:r>
              <a:rPr lang="en-US" sz="1600">
                <a:solidFill>
                  <a:srgbClr val="4B2E83"/>
                </a:solidFill>
                <a:highlight>
                  <a:schemeClr val="lt2"/>
                </a:highlight>
              </a:rPr>
              <a:t>RAs are trained to identify facilities concerns within their community, and trained to support the triage of those concerns.</a:t>
            </a:r>
            <a:endParaRPr sz="1600">
              <a:solidFill>
                <a:srgbClr val="4B2E83"/>
              </a:solidFill>
              <a:highlight>
                <a:srgbClr val="FFFFFF"/>
              </a:highlight>
            </a:endParaRPr>
          </a:p>
          <a:p>
            <a:pPr marL="0" lvl="0" indent="0" algn="l" rtl="0">
              <a:spcBef>
                <a:spcPts val="1200"/>
              </a:spcBef>
              <a:spcAft>
                <a:spcPts val="0"/>
              </a:spcAft>
              <a:buNone/>
            </a:pPr>
            <a:endParaRPr/>
          </a:p>
        </p:txBody>
      </p:sp>
      <p:sp>
        <p:nvSpPr>
          <p:cNvPr id="113" name="Google Shape;113;g18eeeeef635_0_0"/>
          <p:cNvSpPr txBox="1">
            <a:spLocks noGrp="1"/>
          </p:cNvSpPr>
          <p:nvPr>
            <p:ph type="body" idx="2"/>
          </p:nvPr>
        </p:nvSpPr>
        <p:spPr>
          <a:xfrm>
            <a:off x="671750" y="371503"/>
            <a:ext cx="8184600" cy="66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the RA role look like in action?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body" idx="1"/>
          </p:nvPr>
        </p:nvSpPr>
        <p:spPr>
          <a:xfrm>
            <a:off x="659305" y="1736725"/>
            <a:ext cx="8076956" cy="401549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a:t>Residential Life has two Programming Teams made up of Student Leaders: </a:t>
            </a:r>
            <a:r>
              <a:rPr lang="en-US" b="1"/>
              <a:t>Residence Education Programmers (REP)</a:t>
            </a:r>
            <a:r>
              <a:rPr lang="en-US"/>
              <a:t> and the </a:t>
            </a:r>
            <a:r>
              <a:rPr lang="en-US" b="1"/>
              <a:t>Residential Programming Board (RPB)</a:t>
            </a:r>
            <a:r>
              <a:rPr lang="en-US"/>
              <a:t>. </a:t>
            </a: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en-US"/>
              <a:t>Both teams focus on large scale programming for our residents. The goals of these programs vary by team.</a:t>
            </a:r>
            <a:endParaRPr sz="2100"/>
          </a:p>
        </p:txBody>
      </p:sp>
      <p:sp>
        <p:nvSpPr>
          <p:cNvPr id="119" name="Google Shape;119;p6"/>
          <p:cNvSpPr txBox="1">
            <a:spLocks noGrp="1"/>
          </p:cNvSpPr>
          <p:nvPr>
            <p:ph type="body" idx="2"/>
          </p:nvPr>
        </p:nvSpPr>
        <p:spPr>
          <a:xfrm>
            <a:off x="671757" y="371510"/>
            <a:ext cx="8184662" cy="99199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3600"/>
              <a:buNone/>
            </a:pPr>
            <a:r>
              <a:rPr lang="en-US"/>
              <a:t>WHAT IS AN REP OR RPB MEMBER?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body" idx="2"/>
          </p:nvPr>
        </p:nvSpPr>
        <p:spPr>
          <a:xfrm>
            <a:off x="671757" y="371510"/>
            <a:ext cx="8184662" cy="99199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3600"/>
              <a:buNone/>
            </a:pPr>
            <a:r>
              <a:rPr lang="en-US"/>
              <a:t>WHAT DO REP AND RPB DO?</a:t>
            </a:r>
            <a:endParaRPr/>
          </a:p>
        </p:txBody>
      </p:sp>
      <p:sp>
        <p:nvSpPr>
          <p:cNvPr id="125" name="Google Shape;125;p7"/>
          <p:cNvSpPr txBox="1"/>
          <p:nvPr/>
        </p:nvSpPr>
        <p:spPr>
          <a:xfrm>
            <a:off x="671787" y="1127100"/>
            <a:ext cx="8184600" cy="4603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Merriweather Sans"/>
              <a:buChar char="&gt;"/>
            </a:pPr>
            <a:r>
              <a:rPr lang="en-US" sz="2400" b="0" i="0" u="none" strike="noStrike" cap="none">
                <a:solidFill>
                  <a:schemeClr val="dk1"/>
                </a:solidFill>
                <a:latin typeface="Calibri"/>
                <a:ea typeface="Calibri"/>
                <a:cs typeface="Calibri"/>
                <a:sym typeface="Calibri"/>
              </a:rPr>
              <a:t>Build Community Through Programming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Merriweather Sans"/>
              <a:buChar char="&gt;"/>
            </a:pPr>
            <a:r>
              <a:rPr lang="en-US" sz="2400" b="0" i="0" u="none" strike="noStrike" cap="none">
                <a:solidFill>
                  <a:schemeClr val="dk1"/>
                </a:solidFill>
                <a:latin typeface="Calibri"/>
                <a:ea typeface="Calibri"/>
                <a:cs typeface="Calibri"/>
                <a:sym typeface="Calibri"/>
              </a:rPr>
              <a:t>Role Model leadership</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Merriweather Sans"/>
              <a:buChar char="&gt;"/>
            </a:pPr>
            <a:r>
              <a:rPr lang="en-US" sz="2400">
                <a:solidFill>
                  <a:schemeClr val="dk1"/>
                </a:solidFill>
                <a:latin typeface="Calibri"/>
                <a:ea typeface="Calibri"/>
                <a:cs typeface="Calibri"/>
                <a:sym typeface="Calibri"/>
              </a:rPr>
              <a:t>Event Planning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Merriweather Sans"/>
              <a:buChar char="&gt;"/>
            </a:pPr>
            <a:r>
              <a:rPr lang="en-US" sz="2400">
                <a:solidFill>
                  <a:schemeClr val="dk1"/>
                </a:solidFill>
                <a:latin typeface="Calibri"/>
                <a:ea typeface="Calibri"/>
                <a:cs typeface="Calibri"/>
                <a:sym typeface="Calibri"/>
              </a:rPr>
              <a:t>Collaborate with campus &amp; community partners</a:t>
            </a:r>
            <a:endParaRPr sz="2400">
              <a:solidFill>
                <a:schemeClr val="dk1"/>
              </a:solidFill>
              <a:latin typeface="Calibri"/>
              <a:ea typeface="Calibri"/>
              <a:cs typeface="Calibri"/>
              <a:sym typeface="Calibri"/>
            </a:endParaRPr>
          </a:p>
          <a:p>
            <a:pPr marL="342900" marR="0" lvl="0" indent="-190500" algn="l" rtl="0">
              <a:lnSpc>
                <a:spcPct val="100000"/>
              </a:lnSpc>
              <a:spcBef>
                <a:spcPts val="480"/>
              </a:spcBef>
              <a:spcAft>
                <a:spcPts val="0"/>
              </a:spcAft>
              <a:buClr>
                <a:schemeClr val="dk1"/>
              </a:buClr>
              <a:buSzPts val="2400"/>
              <a:buFont typeface="Merriweather Sans"/>
              <a:buNone/>
            </a:pPr>
            <a:endParaRPr sz="2400" b="0" i="0" u="none" strike="noStrike" cap="none">
              <a:solidFill>
                <a:schemeClr val="dk1"/>
              </a:solidFill>
              <a:latin typeface="Calibri"/>
              <a:ea typeface="Calibri"/>
              <a:cs typeface="Calibri"/>
              <a:sym typeface="Calibri"/>
            </a:endParaRPr>
          </a:p>
        </p:txBody>
      </p:sp>
      <p:sp>
        <p:nvSpPr>
          <p:cNvPr id="126" name="Google Shape;126;p7"/>
          <p:cNvSpPr txBox="1"/>
          <p:nvPr/>
        </p:nvSpPr>
        <p:spPr>
          <a:xfrm>
            <a:off x="4315500" y="3826200"/>
            <a:ext cx="4447500" cy="2253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400" b="1">
                <a:solidFill>
                  <a:schemeClr val="dk1"/>
                </a:solidFill>
                <a:latin typeface="Calibri"/>
                <a:ea typeface="Calibri"/>
                <a:cs typeface="Calibri"/>
                <a:sym typeface="Calibri"/>
              </a:rPr>
              <a:t>RPB</a:t>
            </a:r>
            <a:endParaRPr b="1"/>
          </a:p>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Movie Screenings</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Rolling Through the Decades</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Trip to the Pumpkin Patch</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Late Night Carnival</a:t>
            </a:r>
            <a:endParaRPr sz="2400">
              <a:solidFill>
                <a:schemeClr val="dk1"/>
              </a:solidFill>
              <a:latin typeface="Calibri"/>
              <a:ea typeface="Calibri"/>
              <a:cs typeface="Calibri"/>
              <a:sym typeface="Calibri"/>
            </a:endParaRPr>
          </a:p>
        </p:txBody>
      </p:sp>
      <p:sp>
        <p:nvSpPr>
          <p:cNvPr id="127" name="Google Shape;127;p7"/>
          <p:cNvSpPr txBox="1"/>
          <p:nvPr/>
        </p:nvSpPr>
        <p:spPr>
          <a:xfrm>
            <a:off x="633475" y="3826200"/>
            <a:ext cx="3498600" cy="2253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400" b="1">
                <a:solidFill>
                  <a:schemeClr val="dk1"/>
                </a:solidFill>
                <a:latin typeface="Calibri"/>
                <a:ea typeface="Calibri"/>
                <a:cs typeface="Calibri"/>
                <a:sym typeface="Calibri"/>
              </a:rPr>
              <a:t>REP</a:t>
            </a:r>
            <a:endParaRPr sz="2400" b="1">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Destress Crafts</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Spice up your Studying</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DIY Planners</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Late Night Carnival</a:t>
            </a:r>
            <a:endParaRPr sz="2400">
              <a:solidFill>
                <a:schemeClr val="dk1"/>
              </a:solidFill>
              <a:latin typeface="Calibri"/>
              <a:ea typeface="Calibri"/>
              <a:cs typeface="Calibri"/>
              <a:sym typeface="Calibri"/>
            </a:endParaRPr>
          </a:p>
        </p:txBody>
      </p:sp>
      <p:sp>
        <p:nvSpPr>
          <p:cNvPr id="128" name="Google Shape;128;p7"/>
          <p:cNvSpPr txBox="1">
            <a:spLocks noGrp="1"/>
          </p:cNvSpPr>
          <p:nvPr>
            <p:ph type="body" idx="2"/>
          </p:nvPr>
        </p:nvSpPr>
        <p:spPr>
          <a:xfrm>
            <a:off x="2310300" y="3206100"/>
            <a:ext cx="4523400" cy="5982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3600"/>
              <a:buNone/>
            </a:pPr>
            <a:r>
              <a:rPr lang="en-US"/>
              <a:t>Example Programs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body" idx="1"/>
          </p:nvPr>
        </p:nvSpPr>
        <p:spPr>
          <a:xfrm>
            <a:off x="591650" y="1127200"/>
            <a:ext cx="8264700" cy="50481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2"/>
              </a:buClr>
              <a:buSzPts val="1800"/>
              <a:buFont typeface="Open Sans"/>
              <a:buChar char="&gt;"/>
            </a:pPr>
            <a:r>
              <a:rPr lang="en-US" sz="1800" b="1">
                <a:solidFill>
                  <a:schemeClr val="dk2"/>
                </a:solidFill>
                <a:highlight>
                  <a:srgbClr val="FFFFFF"/>
                </a:highlight>
                <a:latin typeface="Open Sans"/>
                <a:ea typeface="Open Sans"/>
                <a:cs typeface="Open Sans"/>
                <a:sym typeface="Open Sans"/>
              </a:rPr>
              <a:t>Educational Programming</a:t>
            </a:r>
            <a:endParaRPr sz="1800" b="1">
              <a:solidFill>
                <a:schemeClr val="dk2"/>
              </a:solidFill>
              <a:highlight>
                <a:srgbClr val="FFFFFF"/>
              </a:highlight>
              <a:latin typeface="Open Sans"/>
              <a:ea typeface="Open Sans"/>
              <a:cs typeface="Open Sans"/>
              <a:sym typeface="Open Sans"/>
            </a:endParaRPr>
          </a:p>
          <a:p>
            <a:pPr marL="914400" lvl="1" indent="-342900" algn="l" rtl="0">
              <a:lnSpc>
                <a:spcPct val="115000"/>
              </a:lnSpc>
              <a:spcBef>
                <a:spcPts val="0"/>
              </a:spcBef>
              <a:spcAft>
                <a:spcPts val="0"/>
              </a:spcAft>
              <a:buClr>
                <a:schemeClr val="dk2"/>
              </a:buClr>
              <a:buSzPts val="1800"/>
              <a:buFont typeface="Open Sans"/>
              <a:buChar char="–"/>
            </a:pPr>
            <a:r>
              <a:rPr lang="en-US" sz="1800">
                <a:solidFill>
                  <a:schemeClr val="dk2"/>
                </a:solidFill>
                <a:highlight>
                  <a:srgbClr val="FFFFFF"/>
                </a:highlight>
                <a:latin typeface="Open Sans"/>
                <a:ea typeface="Open Sans"/>
                <a:cs typeface="Open Sans"/>
                <a:sym typeface="Open Sans"/>
              </a:rPr>
              <a:t>The Residence Education Programmer team will collaboratively plan numerous programs each quarter, including both active and passive programs, social media campaigns, and other educational initiatives.</a:t>
            </a:r>
            <a:endParaRPr sz="1800">
              <a:solidFill>
                <a:schemeClr val="dk2"/>
              </a:solidFill>
              <a:highlight>
                <a:srgbClr val="FFFFFF"/>
              </a:highlight>
              <a:latin typeface="Open Sans"/>
              <a:ea typeface="Open Sans"/>
              <a:cs typeface="Open Sans"/>
              <a:sym typeface="Open Sans"/>
            </a:endParaRPr>
          </a:p>
          <a:p>
            <a:pPr marL="914400" lvl="1" indent="-342900" algn="l" rtl="0">
              <a:lnSpc>
                <a:spcPct val="115000"/>
              </a:lnSpc>
              <a:spcBef>
                <a:spcPts val="0"/>
              </a:spcBef>
              <a:spcAft>
                <a:spcPts val="0"/>
              </a:spcAft>
              <a:buClr>
                <a:schemeClr val="dk2"/>
              </a:buClr>
              <a:buSzPts val="1800"/>
              <a:buFont typeface="Open Sans"/>
              <a:buChar char="–"/>
            </a:pPr>
            <a:r>
              <a:rPr lang="en-US" sz="1800">
                <a:solidFill>
                  <a:schemeClr val="dk2"/>
                </a:solidFill>
                <a:highlight>
                  <a:srgbClr val="FFFFFF"/>
                </a:highlight>
                <a:latin typeface="Open Sans"/>
                <a:ea typeface="Open Sans"/>
                <a:cs typeface="Open Sans"/>
                <a:sym typeface="Open Sans"/>
              </a:rPr>
              <a:t>REP programs focus on academic success, wellness, and social justice/diversity. </a:t>
            </a:r>
            <a:endParaRPr sz="1800">
              <a:solidFill>
                <a:schemeClr val="dk2"/>
              </a:solidFill>
              <a:highlight>
                <a:srgbClr val="FFFFFF"/>
              </a:highlight>
              <a:latin typeface="Open Sans"/>
              <a:ea typeface="Open Sans"/>
              <a:cs typeface="Open Sans"/>
              <a:sym typeface="Open Sans"/>
            </a:endParaRPr>
          </a:p>
          <a:p>
            <a:pPr marL="457200" lvl="0" indent="-342900" algn="l" rtl="0">
              <a:lnSpc>
                <a:spcPct val="115000"/>
              </a:lnSpc>
              <a:spcBef>
                <a:spcPts val="0"/>
              </a:spcBef>
              <a:spcAft>
                <a:spcPts val="0"/>
              </a:spcAft>
              <a:buClr>
                <a:schemeClr val="dk2"/>
              </a:buClr>
              <a:buSzPts val="1800"/>
              <a:buFont typeface="Open Sans"/>
              <a:buChar char="&gt;"/>
            </a:pPr>
            <a:r>
              <a:rPr lang="en-US" sz="1800" b="1">
                <a:solidFill>
                  <a:schemeClr val="dk2"/>
                </a:solidFill>
                <a:highlight>
                  <a:srgbClr val="FFFFFF"/>
                </a:highlight>
                <a:latin typeface="Open Sans"/>
                <a:ea typeface="Open Sans"/>
                <a:cs typeface="Open Sans"/>
                <a:sym typeface="Open Sans"/>
              </a:rPr>
              <a:t>Collateral Assignments </a:t>
            </a:r>
            <a:endParaRPr sz="1800" b="1">
              <a:solidFill>
                <a:schemeClr val="dk2"/>
              </a:solidFill>
              <a:highlight>
                <a:srgbClr val="FFFFFF"/>
              </a:highlight>
              <a:latin typeface="Open Sans"/>
              <a:ea typeface="Open Sans"/>
              <a:cs typeface="Open Sans"/>
              <a:sym typeface="Open Sans"/>
            </a:endParaRPr>
          </a:p>
          <a:p>
            <a:pPr marL="914400" lvl="1" indent="-342900" algn="l" rtl="0">
              <a:lnSpc>
                <a:spcPct val="115000"/>
              </a:lnSpc>
              <a:spcBef>
                <a:spcPts val="0"/>
              </a:spcBef>
              <a:spcAft>
                <a:spcPts val="0"/>
              </a:spcAft>
              <a:buClr>
                <a:schemeClr val="dk2"/>
              </a:buClr>
              <a:buSzPts val="1800"/>
              <a:buFont typeface="Open Sans"/>
              <a:buChar char="–"/>
            </a:pPr>
            <a:r>
              <a:rPr lang="en-US" sz="1800">
                <a:solidFill>
                  <a:schemeClr val="dk2"/>
                </a:solidFill>
                <a:highlight>
                  <a:srgbClr val="FFFFFF"/>
                </a:highlight>
                <a:latin typeface="Open Sans"/>
                <a:ea typeface="Open Sans"/>
                <a:cs typeface="Open Sans"/>
                <a:sym typeface="Open Sans"/>
              </a:rPr>
              <a:t>There are opportunities for REPs to participate in elective areas to gain more skills and insights, such as: social media management, staff team development activities, creating a newsletter and more! </a:t>
            </a:r>
            <a:endParaRPr sz="1800">
              <a:solidFill>
                <a:schemeClr val="dk2"/>
              </a:solidFill>
              <a:highlight>
                <a:srgbClr val="FFFFFF"/>
              </a:highlight>
              <a:latin typeface="Open Sans"/>
              <a:ea typeface="Open Sans"/>
              <a:cs typeface="Open Sans"/>
              <a:sym typeface="Open Sans"/>
            </a:endParaRPr>
          </a:p>
          <a:p>
            <a:pPr marL="457200" lvl="0" indent="-342900" algn="l" rtl="0">
              <a:lnSpc>
                <a:spcPct val="115000"/>
              </a:lnSpc>
              <a:spcBef>
                <a:spcPts val="0"/>
              </a:spcBef>
              <a:spcAft>
                <a:spcPts val="0"/>
              </a:spcAft>
              <a:buClr>
                <a:schemeClr val="dk2"/>
              </a:buClr>
              <a:buSzPts val="1800"/>
              <a:buFont typeface="Open Sans"/>
              <a:buChar char="&gt;"/>
            </a:pPr>
            <a:r>
              <a:rPr lang="en-US" sz="1800" b="1">
                <a:solidFill>
                  <a:schemeClr val="dk2"/>
                </a:solidFill>
                <a:highlight>
                  <a:srgbClr val="FFFFFF"/>
                </a:highlight>
                <a:latin typeface="Open Sans"/>
                <a:ea typeface="Open Sans"/>
                <a:cs typeface="Open Sans"/>
                <a:sym typeface="Open Sans"/>
              </a:rPr>
              <a:t>Collaboration and Teamwork</a:t>
            </a:r>
            <a:endParaRPr sz="1800">
              <a:solidFill>
                <a:schemeClr val="dk2"/>
              </a:solidFill>
              <a:highlight>
                <a:srgbClr val="FFFFFF"/>
              </a:highlight>
              <a:latin typeface="Open Sans"/>
              <a:ea typeface="Open Sans"/>
              <a:cs typeface="Open Sans"/>
              <a:sym typeface="Open Sans"/>
            </a:endParaRPr>
          </a:p>
          <a:p>
            <a:pPr marL="914400" lvl="1" indent="-342900" algn="l" rtl="0">
              <a:lnSpc>
                <a:spcPct val="115000"/>
              </a:lnSpc>
              <a:spcBef>
                <a:spcPts val="0"/>
              </a:spcBef>
              <a:spcAft>
                <a:spcPts val="0"/>
              </a:spcAft>
              <a:buClr>
                <a:schemeClr val="dk2"/>
              </a:buClr>
              <a:buSzPts val="1800"/>
              <a:buFont typeface="Open Sans"/>
              <a:buChar char="–"/>
            </a:pPr>
            <a:r>
              <a:rPr lang="en-US" sz="1800">
                <a:solidFill>
                  <a:schemeClr val="dk2"/>
                </a:solidFill>
                <a:highlight>
                  <a:srgbClr val="FFFFFF"/>
                </a:highlight>
                <a:latin typeface="Open Sans"/>
                <a:ea typeface="Open Sans"/>
                <a:cs typeface="Open Sans"/>
                <a:sym typeface="Open Sans"/>
              </a:rPr>
              <a:t>REPs are responsible for many different tasks that require working with a variety of campus and community partners. REPs will support efforts as needed for the Residential Programming Board (RPB), RCSA, and hall councils. </a:t>
            </a:r>
            <a:endParaRPr sz="2500"/>
          </a:p>
        </p:txBody>
      </p:sp>
      <p:sp>
        <p:nvSpPr>
          <p:cNvPr id="134" name="Google Shape;134;p8"/>
          <p:cNvSpPr txBox="1">
            <a:spLocks noGrp="1"/>
          </p:cNvSpPr>
          <p:nvPr>
            <p:ph type="body" idx="2"/>
          </p:nvPr>
        </p:nvSpPr>
        <p:spPr>
          <a:xfrm>
            <a:off x="671750" y="371505"/>
            <a:ext cx="8184600" cy="4944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3600"/>
              <a:buNone/>
            </a:pPr>
            <a:r>
              <a:rPr lang="en-US"/>
              <a:t>REP</a:t>
            </a:r>
            <a:endParaRPr/>
          </a:p>
        </p:txBody>
      </p:sp>
    </p:spTree>
  </p:cSld>
  <p:clrMapOvr>
    <a:masterClrMapping/>
  </p:clrMapOvr>
</p:sld>
</file>

<file path=ppt/theme/theme1.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ove_x0020_to xmlns="d6ab36e1-7c52-4b0a-9e44-c7a34b3591d0" xsi:nil="true"/>
    <Category xmlns="d6ab36e1-7c52-4b0a-9e44-c7a34b3591d0" xsi:nil="true"/>
    <Rename xmlns="d6ab36e1-7c52-4b0a-9e44-c7a34b3591d0" xsi:nil="true"/>
    <Staff_x0020_Type xmlns="d6ab36e1-7c52-4b0a-9e44-c7a34b3591d0" xsi:nil="true"/>
    <Current xmlns="d6ab36e1-7c52-4b0a-9e44-c7a34b3591d0">false</Current>
    <Sub_x002d_category xmlns="d6ab36e1-7c52-4b0a-9e44-c7a34b3591d0" xsi:nil="true"/>
    <Delete_x003f_ xmlns="d6ab36e1-7c52-4b0a-9e44-c7a34b3591d0">false</Delete_x003f_>
    <Archive xmlns="d6ab36e1-7c52-4b0a-9e44-c7a34b3591d0">false</Archiv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3E02A0AD1D6A4FA8E007AEA179F868" ma:contentTypeVersion="10" ma:contentTypeDescription="Create a new document." ma:contentTypeScope="" ma:versionID="4871367441ade5ffd2a9e536a4b05b6f">
  <xsd:schema xmlns:xsd="http://www.w3.org/2001/XMLSchema" xmlns:xs="http://www.w3.org/2001/XMLSchema" xmlns:p="http://schemas.microsoft.com/office/2006/metadata/properties" xmlns:ns2="d6ab36e1-7c52-4b0a-9e44-c7a34b3591d0" xmlns:ns3="2cec9919-09ba-43d8-9600-6b731b4396f0" targetNamespace="http://schemas.microsoft.com/office/2006/metadata/properties" ma:root="true" ma:fieldsID="fc8d4be2ebc6315d1adc5604087a6ece" ns2:_="" ns3:_="">
    <xsd:import namespace="d6ab36e1-7c52-4b0a-9e44-c7a34b3591d0"/>
    <xsd:import namespace="2cec9919-09ba-43d8-9600-6b731b4396f0"/>
    <xsd:element name="properties">
      <xsd:complexType>
        <xsd:sequence>
          <xsd:element name="documentManagement">
            <xsd:complexType>
              <xsd:all>
                <xsd:element ref="ns2:Category" minOccurs="0"/>
                <xsd:element ref="ns2:Sub_x002d_category" minOccurs="0"/>
                <xsd:element ref="ns2:Staff_x0020_Type" minOccurs="0"/>
                <xsd:element ref="ns2:Archive" minOccurs="0"/>
                <xsd:element ref="ns2:Current" minOccurs="0"/>
                <xsd:element ref="ns2:Delete_x003f_" minOccurs="0"/>
                <xsd:element ref="ns2:Move_x0020_to" minOccurs="0"/>
                <xsd:element ref="ns2:Renam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ab36e1-7c52-4b0a-9e44-c7a34b3591d0" elementFormDefault="qualified">
    <xsd:import namespace="http://schemas.microsoft.com/office/2006/documentManagement/types"/>
    <xsd:import namespace="http://schemas.microsoft.com/office/infopath/2007/PartnerControls"/>
    <xsd:element name="Category" ma:index="4" nillable="true" ma:displayName="Category" ma:list="{78a86418-4f42-46ce-93f8-bee3181fd51d}" ma:internalName="Category" ma:readOnly="false" ma:showField="Selection_x0020_1">
      <xsd:simpleType>
        <xsd:restriction base="dms:Lookup"/>
      </xsd:simpleType>
    </xsd:element>
    <xsd:element name="Sub_x002d_category" ma:index="5" nillable="true" ma:displayName="Sub-category" ma:list="{78a86418-4f42-46ce-93f8-bee3181fd51d}" ma:internalName="Sub_x002d_category" ma:readOnly="false" ma:showField="Selection_x0020_2">
      <xsd:simpleType>
        <xsd:restriction base="dms:Lookup"/>
      </xsd:simpleType>
    </xsd:element>
    <xsd:element name="Staff_x0020_Type" ma:index="6" nillable="true" ma:displayName="Staff Type" ma:list="{78a86418-4f42-46ce-93f8-bee3181fd51d}" ma:internalName="Staff_x0020_Type" ma:readOnly="false" ma:showField="LinkTitleNoMenu">
      <xsd:simpleType>
        <xsd:restriction base="dms:Lookup"/>
      </xsd:simpleType>
    </xsd:element>
    <xsd:element name="Archive" ma:index="7" nillable="true" ma:displayName="Archive" ma:default="0" ma:internalName="Archive" ma:readOnly="false">
      <xsd:simpleType>
        <xsd:restriction base="dms:Boolean"/>
      </xsd:simpleType>
    </xsd:element>
    <xsd:element name="Current" ma:index="8" nillable="true" ma:displayName="Current" ma:default="0" ma:internalName="Current" ma:readOnly="false">
      <xsd:simpleType>
        <xsd:restriction base="dms:Boolean"/>
      </xsd:simpleType>
    </xsd:element>
    <xsd:element name="Delete_x003f_" ma:index="9" nillable="true" ma:displayName="Delete?" ma:default="0" ma:internalName="Delete_x003f_" ma:readOnly="false">
      <xsd:simpleType>
        <xsd:restriction base="dms:Boolean"/>
      </xsd:simpleType>
    </xsd:element>
    <xsd:element name="Move_x0020_to" ma:index="10" nillable="true" ma:displayName="Move to" ma:internalName="Move_x0020_to" ma:readOnly="false">
      <xsd:simpleType>
        <xsd:restriction base="dms:Text">
          <xsd:maxLength value="255"/>
        </xsd:restriction>
      </xsd:simpleType>
    </xsd:element>
    <xsd:element name="Rename" ma:index="11" nillable="true" ma:displayName="Rename" ma:internalName="Renam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ec9919-09ba-43d8-9600-6b731b4396f0" elementFormDefault="qualified">
    <xsd:import namespace="http://schemas.microsoft.com/office/2006/documentManagement/types"/>
    <xsd:import namespace="http://schemas.microsoft.com/office/infopath/2007/PartnerControls"/>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A296F2-0913-478F-B5C5-EADB78101177}">
  <ds:schemaRefs>
    <ds:schemaRef ds:uri="http://schemas.microsoft.com/sharepoint/v3/contenttype/forms"/>
  </ds:schemaRefs>
</ds:datastoreItem>
</file>

<file path=customXml/itemProps2.xml><?xml version="1.0" encoding="utf-8"?>
<ds:datastoreItem xmlns:ds="http://schemas.openxmlformats.org/officeDocument/2006/customXml" ds:itemID="{1BA807D8-DC28-4B86-8FE9-C362032B2237}">
  <ds:schemaRefs>
    <ds:schemaRef ds:uri="http://schemas.microsoft.com/office/2006/metadata/properties"/>
    <ds:schemaRef ds:uri="http://schemas.microsoft.com/office/infopath/2007/PartnerControls"/>
    <ds:schemaRef ds:uri="d6ab36e1-7c52-4b0a-9e44-c7a34b3591d0"/>
  </ds:schemaRefs>
</ds:datastoreItem>
</file>

<file path=customXml/itemProps3.xml><?xml version="1.0" encoding="utf-8"?>
<ds:datastoreItem xmlns:ds="http://schemas.openxmlformats.org/officeDocument/2006/customXml" ds:itemID="{F89AA31E-B556-4C5F-8F8E-391E22A05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ab36e1-7c52-4b0a-9e44-c7a34b3591d0"/>
    <ds:schemaRef ds:uri="2cec9919-09ba-43d8-9600-6b731b439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2895</Words>
  <Application>Microsoft Macintosh PowerPoint</Application>
  <PresentationFormat>On-screen Show (4:3)</PresentationFormat>
  <Paragraphs>305</Paragraphs>
  <Slides>29</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Encode Sans Black</vt:lpstr>
      <vt:lpstr>Arial</vt:lpstr>
      <vt:lpstr>Open Sans Light</vt:lpstr>
      <vt:lpstr>Encode Sans</vt:lpstr>
      <vt:lpstr>Calibri</vt:lpstr>
      <vt:lpstr>Open Sans</vt:lpstr>
      <vt:lpstr>Merriweather Sans</vt:lpstr>
      <vt:lpstr>1_Custom Design</vt:lpstr>
      <vt:lpstr>Custom Design</vt:lpstr>
      <vt:lpstr>RESIDENTIAL LIFE STUDENT LEADER INFO SESSION APPLICANTS FOR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REMINDER: Sign-In on Attendance Form if You Have Not Yet Done 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LIFE STUDENT LEADER INFO SESSION APPLICANTS FOR 2023-2024</dc:title>
  <dc:creator>Kelty Spencer</dc:creator>
  <cp:lastModifiedBy>Nick Vitalone</cp:lastModifiedBy>
  <cp:revision>2</cp:revision>
  <dcterms:created xsi:type="dcterms:W3CDTF">2018-10-16T22:55:51Z</dcterms:created>
  <dcterms:modified xsi:type="dcterms:W3CDTF">2022-11-23T19:45:14Z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0x010100763E02A0AD1D6A4FA8E007AEA179F868</vt:lpwstr>
  </property>
</Properties>
</file>