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 id="2147483804" r:id="rId2"/>
  </p:sldMasterIdLst>
  <p:notesMasterIdLst>
    <p:notesMasterId r:id="rId21"/>
  </p:notesMasterIdLst>
  <p:handoutMasterIdLst>
    <p:handoutMasterId r:id="rId22"/>
  </p:handoutMasterIdLst>
  <p:sldIdLst>
    <p:sldId id="272" r:id="rId3"/>
    <p:sldId id="256" r:id="rId4"/>
    <p:sldId id="257" r:id="rId5"/>
    <p:sldId id="275" r:id="rId6"/>
    <p:sldId id="264" r:id="rId7"/>
    <p:sldId id="263" r:id="rId8"/>
    <p:sldId id="265" r:id="rId9"/>
    <p:sldId id="260" r:id="rId10"/>
    <p:sldId id="267" r:id="rId11"/>
    <p:sldId id="270" r:id="rId12"/>
    <p:sldId id="266" r:id="rId13"/>
    <p:sldId id="268" r:id="rId14"/>
    <p:sldId id="277" r:id="rId15"/>
    <p:sldId id="281" r:id="rId16"/>
    <p:sldId id="276" r:id="rId17"/>
    <p:sldId id="271" r:id="rId18"/>
    <p:sldId id="273"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43" autoAdjust="0"/>
  </p:normalViewPr>
  <p:slideViewPr>
    <p:cSldViewPr snapToGrid="0" snapToObjects="1">
      <p:cViewPr varScale="1">
        <p:scale>
          <a:sx n="61" d="100"/>
          <a:sy n="61" d="100"/>
        </p:scale>
        <p:origin x="-150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A74B79-6976-E549-B8A5-51AF98B2C227}" type="datetimeFigureOut">
              <a:rPr lang="en-US" smtClean="0"/>
              <a:t>3/29/13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F541F6-1DDD-FD4B-902D-87DFDFE3178D}" type="slidenum">
              <a:rPr lang="en-US" smtClean="0"/>
              <a:t>‹#›</a:t>
            </a:fld>
            <a:endParaRPr lang="en-US"/>
          </a:p>
        </p:txBody>
      </p:sp>
    </p:spTree>
    <p:extLst>
      <p:ext uri="{BB962C8B-B14F-4D97-AF65-F5344CB8AC3E}">
        <p14:creationId xmlns:p14="http://schemas.microsoft.com/office/powerpoint/2010/main" val="22147466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F3B15-918F-5241-8D07-34C863DC05F8}" type="datetimeFigureOut">
              <a:rPr lang="en-US" smtClean="0"/>
              <a:t>3/29/13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61A18-6496-4140-802E-C73E208BE1B5}" type="slidenum">
              <a:rPr lang="en-US" smtClean="0"/>
              <a:t>‹#›</a:t>
            </a:fld>
            <a:endParaRPr lang="en-US"/>
          </a:p>
        </p:txBody>
      </p:sp>
    </p:spTree>
    <p:extLst>
      <p:ext uri="{BB962C8B-B14F-4D97-AF65-F5344CB8AC3E}">
        <p14:creationId xmlns:p14="http://schemas.microsoft.com/office/powerpoint/2010/main" val="18262817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presentation can be used for public distribution, but not for commercial purposes, that is, not for any fees or charges for use.</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1</a:t>
            </a:fld>
            <a:endParaRPr lang="en-US"/>
          </a:p>
        </p:txBody>
      </p:sp>
    </p:spTree>
    <p:extLst>
      <p:ext uri="{BB962C8B-B14F-4D97-AF65-F5344CB8AC3E}">
        <p14:creationId xmlns:p14="http://schemas.microsoft.com/office/powerpoint/2010/main" val="270516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This research outreach project is supported by the: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		USDA Forest Service, Urban and Community Forestry Program,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		as recommended by the National Urban and Community Forestry Advisory Council,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		and the University of Washington.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Two students helped build the article database and write draft summaries: Katrina Flora &amp; Mary Anne </a:t>
            </a:r>
            <a:r>
              <a:rPr lang="en-US" sz="1200" u="none" kern="1200" baseline="0" dirty="0" err="1" smtClean="0">
                <a:solidFill>
                  <a:schemeClr val="tx1"/>
                </a:solidFill>
                <a:latin typeface="+mn-lt"/>
                <a:ea typeface="+mn-ea"/>
                <a:cs typeface="+mn-cs"/>
              </a:rPr>
              <a:t>Rozance</a:t>
            </a:r>
            <a:r>
              <a:rPr lang="en-US" sz="1200" u="none" kern="1200" baseline="0" dirty="0" smtClean="0">
                <a:solidFill>
                  <a:schemeClr val="tx1"/>
                </a:solidFill>
                <a:latin typeface="+mn-lt"/>
                <a:ea typeface="+mn-ea"/>
                <a:cs typeface="+mn-cs"/>
              </a:rPr>
              <a:t>. Katrina is now in a Masters degree program in urban planning at University of Pennsylvania, and Mary Anne is doing doctoral studies at Portland State University (Oregon).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Project Director is Kathleen Wolf, Ph.D., Research Social Scientist at the University of Washington; </a:t>
            </a:r>
            <a:r>
              <a:rPr lang="en-US" sz="1200" u="none" kern="1200" baseline="0" dirty="0" err="1" smtClean="0">
                <a:solidFill>
                  <a:schemeClr val="tx1"/>
                </a:solidFill>
                <a:latin typeface="+mn-lt"/>
                <a:ea typeface="+mn-ea"/>
                <a:cs typeface="+mn-cs"/>
              </a:rPr>
              <a:t>kwolf@u.washington.edu</a:t>
            </a:r>
            <a:endParaRPr lang="en-US" sz="1200" u="non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10</a:t>
            </a:fld>
            <a:endParaRPr lang="en-US"/>
          </a:p>
        </p:txBody>
      </p:sp>
    </p:spTree>
    <p:extLst>
      <p:ext uri="{BB962C8B-B14F-4D97-AF65-F5344CB8AC3E}">
        <p14:creationId xmlns:p14="http://schemas.microsoft.com/office/powerpoint/2010/main" val="3072377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More complete information about these studies and results can be found at the </a:t>
            </a:r>
            <a:r>
              <a:rPr lang="en-US" i="1" baseline="0" dirty="0" smtClean="0"/>
              <a:t>Green Cities: Good Health </a:t>
            </a:r>
            <a:r>
              <a:rPr lang="en-US" baseline="0" dirty="0" smtClean="0"/>
              <a:t>web site.</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12</a:t>
            </a:fld>
            <a:endParaRPr lang="en-US"/>
          </a:p>
        </p:txBody>
      </p:sp>
    </p:spTree>
    <p:extLst>
      <p:ext uri="{BB962C8B-B14F-4D97-AF65-F5344CB8AC3E}">
        <p14:creationId xmlns:p14="http://schemas.microsoft.com/office/powerpoint/2010/main" val="3270680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Vegetation and landscape character differed across different buildings. these differences in management of the outdoor environments set up natural experiments. Eligible residents were randomly assigned to apartments. Measures were conducted with residents.</a:t>
            </a:r>
          </a:p>
          <a:p>
            <a:endParaRPr lang="en-US" baseline="0" dirty="0" smtClean="0"/>
          </a:p>
          <a:p>
            <a:r>
              <a:rPr lang="en-US" baseline="0" dirty="0" smtClean="0"/>
              <a:t>More </a:t>
            </a:r>
            <a:r>
              <a:rPr lang="en-US" baseline="0" dirty="0" smtClean="0"/>
              <a:t>complete information about these studies and results can be found at the </a:t>
            </a:r>
            <a:r>
              <a:rPr lang="en-US" i="1" baseline="0" dirty="0" smtClean="0"/>
              <a:t>Green Cities: Good Health </a:t>
            </a:r>
            <a:r>
              <a:rPr lang="en-US" baseline="0" dirty="0" smtClean="0"/>
              <a:t>web site.</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13</a:t>
            </a:fld>
            <a:endParaRPr lang="en-US"/>
          </a:p>
        </p:txBody>
      </p:sp>
    </p:spTree>
    <p:extLst>
      <p:ext uri="{BB962C8B-B14F-4D97-AF65-F5344CB8AC3E}">
        <p14:creationId xmlns:p14="http://schemas.microsoft.com/office/powerpoint/2010/main" val="3270680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Crime reports showed that the buildings having greater amounts of vegetation experienced less crime against both property and people. </a:t>
            </a:r>
          </a:p>
          <a:p>
            <a:endParaRPr lang="en-US" baseline="0" dirty="0" smtClean="0"/>
          </a:p>
          <a:p>
            <a:r>
              <a:rPr lang="en-US" baseline="0" dirty="0" smtClean="0"/>
              <a:t>Self-reports in interviews also indicated less domestic aggression and violence in households within buildings having greater amounts of vegetation.</a:t>
            </a:r>
          </a:p>
          <a:p>
            <a:endParaRPr lang="en-US" baseline="0" dirty="0" smtClean="0"/>
          </a:p>
          <a:p>
            <a:r>
              <a:rPr lang="en-US" baseline="0" dirty="0" smtClean="0"/>
              <a:t>More </a:t>
            </a:r>
            <a:r>
              <a:rPr lang="en-US" baseline="0" dirty="0" smtClean="0"/>
              <a:t>complete information about these studies and results can be found at the </a:t>
            </a:r>
            <a:r>
              <a:rPr lang="en-US" i="1" baseline="0" dirty="0" smtClean="0"/>
              <a:t>Green Cities: Good Health </a:t>
            </a:r>
            <a:r>
              <a:rPr lang="en-US" baseline="0" dirty="0" smtClean="0"/>
              <a:t>web site.</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14</a:t>
            </a:fld>
            <a:endParaRPr lang="en-US"/>
          </a:p>
        </p:txBody>
      </p:sp>
    </p:spTree>
    <p:extLst>
      <p:ext uri="{BB962C8B-B14F-4D97-AF65-F5344CB8AC3E}">
        <p14:creationId xmlns:p14="http://schemas.microsoft.com/office/powerpoint/2010/main" val="3270680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Similar to findings from a study of community policing innovations, done by </a:t>
            </a:r>
            <a:r>
              <a:rPr lang="en-US" sz="1200" u="none" kern="1200" baseline="0" dirty="0" smtClean="0">
                <a:solidFill>
                  <a:schemeClr val="tx1"/>
                </a:solidFill>
                <a:latin typeface="+mn-lt"/>
                <a:ea typeface="+mn-ea"/>
                <a:cs typeface="+mn-cs"/>
              </a:rPr>
              <a:t>Braga and Bond, 2008, Criminology.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More complete information about these studies and results can be found at the </a:t>
            </a:r>
            <a:r>
              <a:rPr lang="en-US" i="1" baseline="0" dirty="0" smtClean="0"/>
              <a:t>Green Cities: Good Health </a:t>
            </a:r>
            <a:r>
              <a:rPr lang="en-US" baseline="0" dirty="0" smtClean="0"/>
              <a:t>web site.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D961A18-6496-4140-802E-C73E208BE1B5}" type="slidenum">
              <a:rPr lang="en-US" smtClean="0"/>
              <a:t>15</a:t>
            </a:fld>
            <a:endParaRPr lang="en-US"/>
          </a:p>
        </p:txBody>
      </p:sp>
    </p:spTree>
    <p:extLst>
      <p:ext uri="{BB962C8B-B14F-4D97-AF65-F5344CB8AC3E}">
        <p14:creationId xmlns:p14="http://schemas.microsoft.com/office/powerpoint/2010/main" val="2733833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 number of studies have explored the relationship</a:t>
            </a:r>
            <a:r>
              <a:rPr lang="en-US" baseline="0" dirty="0" smtClean="0"/>
              <a:t> of urban greening and the incidence of crime. Several quality studies suggest the positive affects of quality landscapes.</a:t>
            </a:r>
          </a:p>
          <a:p>
            <a:endParaRPr lang="en-US" baseline="0" dirty="0" smtClean="0"/>
          </a:p>
          <a:p>
            <a:r>
              <a:rPr lang="en-US" baseline="0" dirty="0" smtClean="0"/>
              <a:t>CPTED addresses the elements of a place than can enable or discourage crime. Vegetation can be a physical element in crime. For instance, dense vegetation may inhibit sight lines making a place less secure, as not all activity within a space is immediately visible.</a:t>
            </a:r>
          </a:p>
          <a:p>
            <a:endParaRPr lang="en-US" baseline="0" dirty="0" smtClean="0"/>
          </a:p>
          <a:p>
            <a:r>
              <a:rPr lang="en-US" baseline="0" dirty="0" smtClean="0"/>
              <a:t>More important, perhaps, are the social aspects of crime. Quality landscapes send cues about the level of care and attention of residents, perhaps deterring property crime. Quality landscapes in public spaces provide places for people to gather and interact; social cohesion is the result of informal relationships and is also a product of community projects such as vacant lot clean ups. Socially connected communities are ‘occupied’ by people who care and are the ‘eyes on the streets’ that informally deter undesirable activity.</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16</a:t>
            </a:fld>
            <a:endParaRPr lang="en-US"/>
          </a:p>
        </p:txBody>
      </p:sp>
    </p:spTree>
    <p:extLst>
      <p:ext uri="{BB962C8B-B14F-4D97-AF65-F5344CB8AC3E}">
        <p14:creationId xmlns:p14="http://schemas.microsoft.com/office/powerpoint/2010/main" val="335000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Closing</a:t>
            </a:r>
            <a:r>
              <a:rPr lang="en-US" baseline="0" dirty="0" smtClean="0"/>
              <a:t> information- repeat web site address. Acknowledge project support and the project source.</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17</a:t>
            </a:fld>
            <a:endParaRPr lang="en-US"/>
          </a:p>
        </p:txBody>
      </p:sp>
    </p:spTree>
    <p:extLst>
      <p:ext uri="{BB962C8B-B14F-4D97-AF65-F5344CB8AC3E}">
        <p14:creationId xmlns:p14="http://schemas.microsoft.com/office/powerpoint/2010/main" val="3072377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optional slide if you wish to communicated the breadth and depth</a:t>
            </a:r>
            <a:r>
              <a:rPr lang="en-US" baseline="0" dirty="0" smtClean="0"/>
              <a:t> of the evidence about urban forest and urban greening benefits.</a:t>
            </a:r>
          </a:p>
          <a:p>
            <a:endParaRPr lang="en-US" baseline="0" dirty="0" smtClean="0"/>
          </a:p>
          <a:p>
            <a:r>
              <a:rPr lang="en-US" dirty="0" smtClean="0"/>
              <a:t>This chart</a:t>
            </a:r>
            <a:r>
              <a:rPr lang="en-US" baseline="0" dirty="0" smtClean="0"/>
              <a:t> is a quick overview of the entire article database. On the left axis one can see all of the 13 themes (plus a couple of extras). The publication history spans about 40 years, starting in the 1970s. In December 2012 the database included slightly more than 2,000 peer reviewed articles and scholarly book chapters.</a:t>
            </a:r>
          </a:p>
          <a:p>
            <a:endParaRPr lang="en-US" baseline="0" dirty="0" smtClean="0"/>
          </a:p>
          <a:p>
            <a:r>
              <a:rPr lang="en-US" baseline="0" dirty="0" smtClean="0"/>
              <a:t>For each benefits theme the horizontal bar represents the % of the article count of the total database. Some articles double load, for instance an article might be about garden therapy for dementia so would be listed for both ‘Mental Heath &amp; Function’ and ‘Lifecycle &amp; Gender.’ So one can see that the Active Living theme includes almost 20% of the articles; Safe Streets represents only about 2% of the studies. The database can serve as a research ‘gap analysis’ to discuss and focus future research efforts.</a:t>
            </a:r>
          </a:p>
          <a:p>
            <a:endParaRPr lang="en-US" baseline="0" dirty="0" smtClean="0"/>
          </a:p>
          <a:p>
            <a:r>
              <a:rPr lang="en-US" baseline="0" dirty="0" smtClean="0"/>
              <a:t>Looking more closely at each horizontal bar, one can see the distribution by decade of publication. Up until the 1990s there wasn’t much research to report. Since the year 2000 there has been a surge of science activity and publication. What might the reason for this? Perhaps with greater urbanization (of the U.S. and the world) there is more interest in urban livability. Perhaps there is greater recognition of the role of environment in achieving public health and well-being. Or . . . . ?</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174082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2</a:t>
            </a:fld>
            <a:endParaRPr lang="en-US"/>
          </a:p>
        </p:txBody>
      </p:sp>
    </p:spTree>
    <p:extLst>
      <p:ext uri="{BB962C8B-B14F-4D97-AF65-F5344CB8AC3E}">
        <p14:creationId xmlns:p14="http://schemas.microsoft.com/office/powerpoint/2010/main" val="136495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a:t>
            </a:r>
            <a:r>
              <a:rPr lang="en-US" baseline="0" dirty="0" smtClean="0"/>
              <a:t> is now an urbanized country. And many other countries have high density population concentrations in cities.</a:t>
            </a:r>
          </a:p>
          <a:p>
            <a:endParaRPr lang="en-US" baseline="0" dirty="0" smtClean="0"/>
          </a:p>
          <a:p>
            <a:r>
              <a:rPr lang="en-US" baseline="0" dirty="0" smtClean="0"/>
              <a:t>Jefferson and other early U.S. leaders envisioned an agrarian society where citizens combined civic activity with work on the land for economic gain. The industrial revolution altered that vision as efficient production systems boosted economic activity and provided non-farm jobs in the cities. Yet rapid economic development and urban growth created places that had harsh living conditions.</a:t>
            </a:r>
          </a:p>
          <a:p>
            <a:endParaRPr lang="en-US" baseline="0" dirty="0" smtClean="0"/>
          </a:p>
          <a:p>
            <a:r>
              <a:rPr lang="en-US" baseline="0" dirty="0" smtClean="0"/>
              <a:t>Frederick Law Olmsted, co-designer of Central Park in New York City, generated a plan that had exceptional aesthetic qualities (appreciated by park visitors to this day) but Olmsted also wrote eloquently about the importance of nature respite for people who lived in crowded conditions and worked long hours. Civic leaders in many U.S. cities recognized the benefits of trees and parks in the early 20th century.</a:t>
            </a:r>
          </a:p>
          <a:p>
            <a:endParaRPr lang="en-US" baseline="0" dirty="0" smtClean="0"/>
          </a:p>
          <a:p>
            <a:r>
              <a:rPr lang="en-US" baseline="0" dirty="0" smtClean="0"/>
              <a:t>Today, many concerned citizens, organizations, and public leaders are working to conserve or introduce more greening in cities. Once justified as ‘beautification’ recent science has helped us to understand that urban nature generates many layers of services and benefits in addition to beauty and aesthetics. Urban nature and greening is profoundly important for creating livable, economically competitive communities.</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3</a:t>
            </a:fld>
            <a:endParaRPr lang="en-US"/>
          </a:p>
        </p:txBody>
      </p:sp>
    </p:spTree>
    <p:extLst>
      <p:ext uri="{BB962C8B-B14F-4D97-AF65-F5344CB8AC3E}">
        <p14:creationId xmlns:p14="http://schemas.microsoft.com/office/powerpoint/2010/main" val="236528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there are 3 broad categories of benefits provided by nature in cities – environmental</a:t>
            </a:r>
            <a:r>
              <a:rPr lang="en-US" baseline="0" dirty="0" smtClean="0"/>
              <a:t>, economic, and social. Claims of these benefits and services are supported by scientific evidence. Research has been done over recent decades by scientists working in government agencies, in universities, and supported by foundations or not-for-profit organizations. </a:t>
            </a:r>
          </a:p>
          <a:p>
            <a:endParaRPr lang="en-US" baseline="0" dirty="0" smtClean="0"/>
          </a:p>
          <a:p>
            <a:r>
              <a:rPr lang="en-US" baseline="0" dirty="0" smtClean="0"/>
              <a:t>Environmental benefits are perhaps what first comes to mind when we think about nature’s or ecosystem services. Local governments (cities and counties) are using trees and landscape in ‘green infrastructure.’ Carefully planned and managed nature can be used to to address some of the greatest challenges of cities, as quality urban greening can improve air quality, reduce </a:t>
            </a:r>
            <a:r>
              <a:rPr lang="en-US" baseline="0" dirty="0" err="1" smtClean="0"/>
              <a:t>stormwater</a:t>
            </a:r>
            <a:r>
              <a:rPr lang="en-US" baseline="0" dirty="0" smtClean="0"/>
              <a:t> runoff, and lower the elevated temperatures of urban heat island effect.</a:t>
            </a:r>
          </a:p>
          <a:p>
            <a:endParaRPr lang="en-US" baseline="0" dirty="0" smtClean="0"/>
          </a:p>
          <a:p>
            <a:r>
              <a:rPr lang="en-US" baseline="0" dirty="0" smtClean="0"/>
              <a:t>Economic value is another benefit. Urban trees and vegetation are not harvested to generate market goods. So economic benefits are of several possible sources. It may cost less to use vegetation than gray infrastructure, say for </a:t>
            </a:r>
            <a:r>
              <a:rPr lang="en-US" baseline="0" dirty="0" err="1" smtClean="0"/>
              <a:t>stormwater</a:t>
            </a:r>
            <a:r>
              <a:rPr lang="en-US" baseline="0" dirty="0" smtClean="0"/>
              <a:t> management, so there are cost savings. Or landscape may enhance the value of a home. Or a quality urban forest canopy may attract shoppers, providing greater revenues for local businesses.</a:t>
            </a:r>
          </a:p>
          <a:p>
            <a:endParaRPr lang="en-US" baseline="0" dirty="0" smtClean="0"/>
          </a:p>
          <a:p>
            <a:r>
              <a:rPr lang="en-US" baseline="0" dirty="0" smtClean="0"/>
              <a:t>The last category of benefits – social - is the focus of the </a:t>
            </a:r>
            <a:r>
              <a:rPr lang="en-US" i="1" baseline="0" dirty="0" smtClean="0"/>
              <a:t>Green Cities: Good Health</a:t>
            </a:r>
            <a:r>
              <a:rPr lang="en-US" baseline="0" dirty="0" smtClean="0"/>
              <a:t> project. From the earliest days of human culture, people have written about their intuitions concerning the benefits of the experience of nature. Such writings date back to the times of Greek and Roman civilizations. </a:t>
            </a:r>
          </a:p>
          <a:p>
            <a:endParaRPr lang="en-US" baseline="0" dirty="0" smtClean="0"/>
          </a:p>
          <a:p>
            <a:r>
              <a:rPr lang="en-US" baseline="0" dirty="0" smtClean="0"/>
              <a:t> In recent times we have empirical evidence to support those observations. Scientific evidence from nearly 40 years of research both confirms our intuitions and expands the detailed knowledge of why we need nature in cities.  This presentation focuses on one small slice of the scientific knowledge base – the local economics of communities.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4</a:t>
            </a:fld>
            <a:endParaRPr lang="en-US"/>
          </a:p>
        </p:txBody>
      </p:sp>
    </p:spTree>
    <p:extLst>
      <p:ext uri="{BB962C8B-B14F-4D97-AF65-F5344CB8AC3E}">
        <p14:creationId xmlns:p14="http://schemas.microsoft.com/office/powerpoint/2010/main" val="222914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There are conflicting public attitudes about city trees and vegetation. On one hand, experiences in natural settings are believed to promote healing and renewal. Yet in urban settings the presence of vegetation is often implicated as a screen for criminal activity.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This briefing summarizes the research findings on the relationship between urban vegetation and crimes, aggressive behavior, and safety.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The science findings are not conclusive and may even seem inconsistent or conflicting, yet certain patterns and relationships appear across many studies.</a:t>
            </a:r>
            <a:endParaRPr lang="en-US" baseline="0" dirty="0" smtClean="0"/>
          </a:p>
        </p:txBody>
      </p:sp>
      <p:sp>
        <p:nvSpPr>
          <p:cNvPr id="4" name="Slide Number Placeholder 3"/>
          <p:cNvSpPr>
            <a:spLocks noGrp="1"/>
          </p:cNvSpPr>
          <p:nvPr>
            <p:ph type="sldNum" sz="quarter" idx="10"/>
          </p:nvPr>
        </p:nvSpPr>
        <p:spPr/>
        <p:txBody>
          <a:bodyPr/>
          <a:lstStyle/>
          <a:p>
            <a:fld id="{9D961A18-6496-4140-802E-C73E208BE1B5}" type="slidenum">
              <a:rPr lang="en-US" smtClean="0"/>
              <a:t>5</a:t>
            </a:fld>
            <a:endParaRPr lang="en-US"/>
          </a:p>
        </p:txBody>
      </p:sp>
    </p:spTree>
    <p:extLst>
      <p:ext uri="{BB962C8B-B14F-4D97-AF65-F5344CB8AC3E}">
        <p14:creationId xmlns:p14="http://schemas.microsoft.com/office/powerpoint/2010/main" val="363437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studies about the</a:t>
            </a:r>
            <a:r>
              <a:rPr lang="en-US" baseline="0" dirty="0" smtClean="0"/>
              <a:t> human benefits of urban greening are found within the peer-reviewed journals of many disciplines, including economics, geography, psychology, sociology, and human physiology. The findings about human health and welfare are also found in the scholarly journals of the applied fields of urban forestry, urban planning, public health and epidemiology, and landscape architecture -  and others. </a:t>
            </a:r>
          </a:p>
          <a:p>
            <a:endParaRPr lang="en-US" baseline="0" dirty="0" smtClean="0"/>
          </a:p>
          <a:p>
            <a:r>
              <a:rPr lang="en-US" baseline="0" dirty="0" smtClean="0"/>
              <a:t>Accessing the research articles can be difficult as many of the journals are only found in academic libraries, or fees are charged if one is able to find an on-line article. </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6</a:t>
            </a:fld>
            <a:endParaRPr lang="en-US"/>
          </a:p>
        </p:txBody>
      </p:sp>
    </p:spTree>
    <p:extLst>
      <p:ext uri="{BB962C8B-B14F-4D97-AF65-F5344CB8AC3E}">
        <p14:creationId xmlns:p14="http://schemas.microsoft.com/office/powerpoint/2010/main" val="369265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time</a:t>
            </a:r>
            <a:r>
              <a:rPr lang="en-US" baseline="0" dirty="0" smtClean="0"/>
              <a:t> period of </a:t>
            </a:r>
            <a:r>
              <a:rPr lang="en-US" dirty="0" smtClean="0"/>
              <a:t>2009-2012 a team</a:t>
            </a:r>
            <a:r>
              <a:rPr lang="en-US" baseline="0" dirty="0" smtClean="0"/>
              <a:t> at the University of Washington (Seattle) collected research publications about urban greening and human benefits. </a:t>
            </a:r>
          </a:p>
          <a:p>
            <a:endParaRPr lang="en-US" baseline="0" dirty="0" smtClean="0"/>
          </a:p>
          <a:p>
            <a:r>
              <a:rPr lang="en-US" baseline="0" dirty="0" smtClean="0"/>
              <a:t>After collecting several hundred articles the publications were sorted by topic (using content analysis) into human benefits and welfare themes. </a:t>
            </a:r>
          </a:p>
          <a:p>
            <a:endParaRPr lang="en-US" baseline="0" dirty="0" smtClean="0"/>
          </a:p>
          <a:p>
            <a:r>
              <a:rPr lang="en-US" baseline="0" dirty="0" smtClean="0"/>
              <a:t>Additional articles were collected during an extensive literature search, and the database of publications eventually exceeded 2,200 in number. As the article collections grew, summaries were prepared for each theme to capture the highlights of the research results.</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7</a:t>
            </a:fld>
            <a:endParaRPr lang="en-US"/>
          </a:p>
        </p:txBody>
      </p:sp>
    </p:spTree>
    <p:extLst>
      <p:ext uri="{BB962C8B-B14F-4D97-AF65-F5344CB8AC3E}">
        <p14:creationId xmlns:p14="http://schemas.microsoft.com/office/powerpoint/2010/main" val="367981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 site is organized</a:t>
            </a:r>
            <a:r>
              <a:rPr lang="en-US" baseline="0" dirty="0" smtClean="0"/>
              <a:t> by 13 themes of benefits (left column in slide). </a:t>
            </a:r>
          </a:p>
          <a:p>
            <a:endParaRPr lang="en-US" baseline="0" dirty="0" smtClean="0"/>
          </a:p>
          <a:p>
            <a:r>
              <a:rPr lang="en-US" baseline="0" dirty="0" smtClean="0"/>
              <a:t>Each online summary starts with a brief introduction. ‘Fast Facts’ follow, providing evidence-based bullet points that can be ‘borrowed’ for use in fact sheets, newsletters, and other community outreach. Then the summary contains an extended essay that further explains the scientific results, and some theoretical background for the topic. </a:t>
            </a:r>
          </a:p>
          <a:p>
            <a:endParaRPr lang="en-US" baseline="0" dirty="0" smtClean="0"/>
          </a:p>
          <a:p>
            <a:r>
              <a:rPr lang="en-US" baseline="0" dirty="0" smtClean="0"/>
              <a:t>The Fast Facts and the essay are all fully cited, with article references provided at the end </a:t>
            </a:r>
            <a:r>
              <a:rPr lang="en-US" baseline="0" smtClean="0"/>
              <a:t>of page. </a:t>
            </a:r>
            <a:r>
              <a:rPr lang="en-US" baseline="0" dirty="0" smtClean="0"/>
              <a:t>Links in the top right corner of each page provide a downloadable datasheet and </a:t>
            </a:r>
            <a:r>
              <a:rPr lang="en-US" baseline="0" dirty="0" err="1" smtClean="0"/>
              <a:t>Powerpoint</a:t>
            </a:r>
            <a:r>
              <a:rPr lang="en-US" baseline="0" dirty="0" smtClean="0"/>
              <a:t> presentation for each benefits theme.</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8</a:t>
            </a:fld>
            <a:endParaRPr lang="en-US"/>
          </a:p>
        </p:txBody>
      </p:sp>
    </p:spTree>
    <p:extLst>
      <p:ext uri="{BB962C8B-B14F-4D97-AF65-F5344CB8AC3E}">
        <p14:creationId xmlns:p14="http://schemas.microsoft.com/office/powerpoint/2010/main" val="21183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each of the 13 benefits summaries, one can download a printable datasheet. The one page briefing repeats the research highlights of the web page, and provides information about the entire</a:t>
            </a:r>
            <a:r>
              <a:rPr lang="en-US" i="1" baseline="0" dirty="0" smtClean="0"/>
              <a:t> Green Cities: Good Health</a:t>
            </a:r>
            <a:r>
              <a:rPr lang="en-US" baseline="0" dirty="0" smtClean="0"/>
              <a:t> project.</a:t>
            </a:r>
            <a:endParaRPr lang="en-US" dirty="0"/>
          </a:p>
        </p:txBody>
      </p:sp>
      <p:sp>
        <p:nvSpPr>
          <p:cNvPr id="4" name="Slide Number Placeholder 3"/>
          <p:cNvSpPr>
            <a:spLocks noGrp="1"/>
          </p:cNvSpPr>
          <p:nvPr>
            <p:ph type="sldNum" sz="quarter" idx="10"/>
          </p:nvPr>
        </p:nvSpPr>
        <p:spPr/>
        <p:txBody>
          <a:bodyPr/>
          <a:lstStyle/>
          <a:p>
            <a:fld id="{9D961A18-6496-4140-802E-C73E208BE1B5}" type="slidenum">
              <a:rPr lang="en-US" smtClean="0"/>
              <a:t>9</a:t>
            </a:fld>
            <a:endParaRPr lang="en-US"/>
          </a:p>
        </p:txBody>
      </p:sp>
    </p:spTree>
    <p:extLst>
      <p:ext uri="{BB962C8B-B14F-4D97-AF65-F5344CB8AC3E}">
        <p14:creationId xmlns:p14="http://schemas.microsoft.com/office/powerpoint/2010/main" val="371406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ED1E14-90E3-8047-A788-AFE16160CD9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35765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A72C1B-B17C-CE44-AD9D-28DEC40F144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9974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401A51-8781-2B41-9EBD-271C1A78D20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75093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024DF6-9313-DE49-8F79-A57EBE86E77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5818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A4C7E3A-2AF1-FE42-9361-5BDD00FC03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52793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01EC967-A913-9A47-B13A-C1E11EB7677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85937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8073C5E-F19D-3846-BA41-6F9A05AB2C5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39184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DDC4F8-7E8B-494F-962B-565AC1F378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703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A7FA371-316A-DD4B-87C5-F449D66EEC3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27384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CF7073-BB22-B043-901C-86F6030889F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30684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62E7C3-BCD4-1047-B116-C8DFC42B142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6107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r>
              <a:rPr lang="en-US" smtClean="0"/>
              <a:t>December 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December 2012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December 2012</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December 2012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December 2012</a:t>
            </a:r>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2012</a:t>
            </a: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4649096" y="-21510"/>
            <a:ext cx="3505200" cy="6239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1">
                    <a:lumMod val="95000"/>
                  </a:schemeClr>
                </a:solidFill>
                <a:latin typeface="Cambria"/>
                <a:cs typeface="Cambria"/>
              </a:rPr>
              <a:t>Green Cities: Good Health</a:t>
            </a:r>
            <a:endParaRPr lang="en-US" sz="2400" i="1" dirty="0">
              <a:solidFill>
                <a:schemeClr val="bg1">
                  <a:lumMod val="95000"/>
                </a:schemeClr>
              </a:solidFill>
              <a:latin typeface="Cambria"/>
              <a:cs typeface="Cambria"/>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53200" y="6498377"/>
            <a:ext cx="2133600" cy="365125"/>
          </a:xfrm>
          <a:prstGeom prst="rect">
            <a:avLst/>
          </a:prstGeom>
        </p:spPr>
        <p:txBody>
          <a:bodyPr vert="horz" lIns="91440" tIns="45720" rIns="91440" bIns="45720" rtlCol="0" anchor="ctr"/>
          <a:lstStyle>
            <a:lvl1pPr algn="r">
              <a:defRPr sz="1200">
                <a:solidFill>
                  <a:srgbClr val="FEFEFE"/>
                </a:solidFill>
              </a:defRPr>
            </a:lvl1pPr>
          </a:lstStyle>
          <a:p>
            <a:r>
              <a:rPr lang="en-US" smtClean="0"/>
              <a:t>December 2012</a:t>
            </a:r>
            <a:endParaRPr lang="en-US" dirty="0"/>
          </a:p>
        </p:txBody>
      </p:sp>
      <p:sp>
        <p:nvSpPr>
          <p:cNvPr id="5" name="Footer Placeholder 4"/>
          <p:cNvSpPr>
            <a:spLocks noGrp="1"/>
          </p:cNvSpPr>
          <p:nvPr>
            <p:ph type="ftr" sz="quarter" idx="3"/>
          </p:nvPr>
        </p:nvSpPr>
        <p:spPr>
          <a:xfrm>
            <a:off x="4597654" y="5852160"/>
            <a:ext cx="3502152" cy="365125"/>
          </a:xfrm>
          <a:prstGeom prst="rect">
            <a:avLst/>
          </a:prstGeom>
        </p:spPr>
        <p:txBody>
          <a:bodyPr vert="horz" lIns="91440" tIns="45720" rIns="91440" bIns="45720" rtlCol="0" anchor="ctr"/>
          <a:lstStyle>
            <a:lvl1pPr algn="r">
              <a:defRPr sz="1400">
                <a:solidFill>
                  <a:schemeClr val="accent1">
                    <a:lumMod val="75000"/>
                  </a:schemeClr>
                </a:solidFill>
              </a:defRPr>
            </a:lvl1pPr>
          </a:lstStyle>
          <a:p>
            <a:endParaRPr lang="en-US" dirty="0"/>
          </a:p>
        </p:txBody>
      </p:sp>
      <p:sp>
        <p:nvSpPr>
          <p:cNvPr id="6" name="Slide Number Placeholder 5"/>
          <p:cNvSpPr>
            <a:spLocks noGrp="1"/>
          </p:cNvSpPr>
          <p:nvPr>
            <p:ph type="sldNum" sz="quarter" idx="4"/>
          </p:nvPr>
        </p:nvSpPr>
        <p:spPr>
          <a:xfrm>
            <a:off x="457200" y="6498377"/>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l" defTabSz="914400" rtl="0" eaLnBrk="1" latinLnBrk="0" hangingPunct="1">
        <a:spcBef>
          <a:spcPct val="0"/>
        </a:spcBef>
        <a:buNone/>
        <a:defRPr sz="4000" kern="1200">
          <a:solidFill>
            <a:srgbClr val="6F95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30000"/>
        </a:lnSpc>
        <a:spcBef>
          <a:spcPct val="20000"/>
        </a:spcBef>
        <a:buClr>
          <a:schemeClr val="accent1"/>
        </a:buClr>
        <a:buSzPct val="76000"/>
        <a:buFont typeface="Wingdings 2" pitchFamily="18" charset="2"/>
        <a:buChar char=""/>
        <a:defRPr sz="28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smtClean="0">
              <a:solidFill>
                <a:srgbClr val="000000"/>
              </a:solidFill>
              <a:latin typeface="Arial" charset="0"/>
              <a:ea typeface="ＭＳ Ｐゴシック"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smtClean="0">
              <a:solidFill>
                <a:srgbClr val="000000"/>
              </a:solidFill>
              <a:latin typeface="Arial" charset="0"/>
              <a:ea typeface="ＭＳ Ｐゴシック"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5EAEFD7-0E95-F644-90FC-0993F652AC91}" type="slidenum">
              <a:rPr lang="es-ES" smtClean="0">
                <a:solidFill>
                  <a:srgbClr val="000000"/>
                </a:solidFill>
                <a:latin typeface="Arial" charset="0"/>
                <a:ea typeface="ＭＳ Ｐゴシック" charset="0"/>
                <a:cs typeface="Arial" charset="0"/>
              </a:rPr>
              <a:pPr fontAlgn="base">
                <a:spcBef>
                  <a:spcPct val="0"/>
                </a:spcBef>
                <a:spcAft>
                  <a:spcPct val="0"/>
                </a:spcAft>
              </a:pPr>
              <a:t>‹#›</a:t>
            </a:fld>
            <a:endParaRPr lang="es-ES" smtClean="0">
              <a:solidFill>
                <a:srgbClr val="000000"/>
              </a:solidFill>
              <a:latin typeface="Arial" charset="0"/>
              <a:ea typeface="ＭＳ Ｐゴシック" charset="0"/>
              <a:cs typeface="Arial" charset="0"/>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748712" cy="981075"/>
          </a:xfrm>
        </p:spPr>
        <p:txBody>
          <a:bodyPr/>
          <a:lstStyle/>
          <a:p>
            <a:pPr algn="l"/>
            <a:r>
              <a:rPr lang="en-US" sz="3600" dirty="0" smtClean="0">
                <a:solidFill>
                  <a:schemeClr val="bg1"/>
                </a:solidFill>
              </a:rPr>
              <a:t>Conditions of Use &amp; Acknowledgement</a:t>
            </a:r>
            <a:endParaRPr lang="en-US" sz="4000" dirty="0">
              <a:solidFill>
                <a:schemeClr val="bg1"/>
              </a:solidFill>
            </a:endParaRPr>
          </a:p>
        </p:txBody>
      </p:sp>
      <p:sp>
        <p:nvSpPr>
          <p:cNvPr id="106499" name="Rectangle 3"/>
          <p:cNvSpPr>
            <a:spLocks noGrp="1" noChangeArrowheads="1"/>
          </p:cNvSpPr>
          <p:nvPr>
            <p:ph idx="1"/>
          </p:nvPr>
        </p:nvSpPr>
        <p:spPr>
          <a:xfrm>
            <a:off x="457200" y="1559450"/>
            <a:ext cx="8229600" cy="4525962"/>
          </a:xfrm>
        </p:spPr>
        <p:txBody>
          <a:bodyPr/>
          <a:lstStyle/>
          <a:p>
            <a:pPr marL="0" indent="0">
              <a:buNone/>
            </a:pPr>
            <a:r>
              <a:rPr lang="en-US" sz="2000" dirty="0" smtClean="0"/>
              <a:t>This information </a:t>
            </a:r>
            <a:r>
              <a:rPr lang="en-US" sz="2000" dirty="0"/>
              <a:t>may be used for research, teaching, and private study purposes. Any </a:t>
            </a:r>
            <a:r>
              <a:rPr lang="en-US" sz="2000" dirty="0" smtClean="0"/>
              <a:t>reselling or sub</a:t>
            </a:r>
            <a:r>
              <a:rPr lang="en-US" sz="2000" dirty="0"/>
              <a:t>-</a:t>
            </a:r>
            <a:r>
              <a:rPr lang="en-US" sz="2000" dirty="0" smtClean="0"/>
              <a:t>licensing is expressly </a:t>
            </a:r>
            <a:r>
              <a:rPr lang="en-US" sz="2000" dirty="0"/>
              <a:t>forbidden</a:t>
            </a:r>
            <a:r>
              <a:rPr lang="en-US" sz="2000" dirty="0" smtClean="0"/>
              <a:t>.</a:t>
            </a:r>
            <a:br>
              <a:rPr lang="en-US" sz="2000" dirty="0" smtClean="0"/>
            </a:br>
            <a:endParaRPr lang="en-US" sz="1100" dirty="0" smtClean="0"/>
          </a:p>
          <a:p>
            <a:pPr marL="0" indent="0">
              <a:buNone/>
            </a:pPr>
            <a:r>
              <a:rPr lang="en-US" sz="2000" dirty="0"/>
              <a:t>The publisher shall not be liable for any loss, actions, claims, proceedings, demand, or costs or damages whatsoever or howsoever caused arising directly or indirectly in connection with or arising out of the use of this material</a:t>
            </a:r>
            <a:r>
              <a:rPr lang="en-US" sz="2000" dirty="0" smtClean="0"/>
              <a:t>.</a:t>
            </a:r>
            <a:br>
              <a:rPr lang="en-US" sz="2000" dirty="0" smtClean="0"/>
            </a:br>
            <a:endParaRPr lang="en-US" sz="2000" dirty="0" smtClean="0"/>
          </a:p>
          <a:p>
            <a:pPr marL="0" indent="0">
              <a:buNone/>
            </a:pPr>
            <a:r>
              <a:rPr lang="en-US" sz="2000" dirty="0" smtClean="0"/>
              <a:t>Please acknowledge the USDA Forest Service and University of Washington for use of any or all slides.</a:t>
            </a:r>
          </a:p>
          <a:p>
            <a:pPr marL="0" indent="0">
              <a:buNone/>
            </a:pPr>
            <a:r>
              <a:rPr lang="en-US" sz="2800" dirty="0"/>
              <a:t>	</a:t>
            </a:r>
            <a:r>
              <a:rPr lang="en-US" sz="2800" dirty="0" smtClean="0"/>
              <a:t>				</a:t>
            </a:r>
            <a:r>
              <a:rPr lang="en-US" sz="2000" i="1" dirty="0" smtClean="0">
                <a:latin typeface="Big Caslon"/>
                <a:cs typeface="Big Caslon"/>
              </a:rPr>
              <a:t>Dr. Kathleen Wolf</a:t>
            </a:r>
            <a:br>
              <a:rPr lang="en-US" sz="2000" i="1" dirty="0" smtClean="0">
                <a:latin typeface="Big Caslon"/>
                <a:cs typeface="Big Caslon"/>
              </a:rPr>
            </a:br>
            <a:r>
              <a:rPr lang="en-US" sz="2400" i="1" dirty="0" smtClean="0">
                <a:latin typeface="Big Caslon"/>
                <a:cs typeface="Big Caslon"/>
              </a:rPr>
              <a:t>					</a:t>
            </a:r>
            <a:r>
              <a:rPr lang="en-US" sz="1800" dirty="0" err="1" smtClean="0"/>
              <a:t>kwolf@u.washington.edu</a:t>
            </a:r>
            <a:r>
              <a:rPr lang="en-US" sz="2000" dirty="0"/>
              <a:t/>
            </a:r>
            <a:br>
              <a:rPr lang="en-US" sz="2000" dirty="0"/>
            </a:br>
            <a:r>
              <a:rPr lang="en-US" sz="2000" dirty="0" smtClean="0"/>
              <a:t>					</a:t>
            </a:r>
            <a:r>
              <a:rPr lang="en-US" sz="1800" dirty="0" smtClean="0"/>
              <a:t>December 2012</a:t>
            </a:r>
            <a:endParaRPr lang="en-US" sz="2400" dirty="0" smtClean="0"/>
          </a:p>
          <a:p>
            <a:pPr marL="0" indent="0">
              <a:buNone/>
            </a:pPr>
            <a:endParaRPr lang="en-US" dirty="0"/>
          </a:p>
        </p:txBody>
      </p:sp>
    </p:spTree>
    <p:extLst>
      <p:ext uri="{BB962C8B-B14F-4D97-AF65-F5344CB8AC3E}">
        <p14:creationId xmlns:p14="http://schemas.microsoft.com/office/powerpoint/2010/main" val="14100618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18" y="413821"/>
            <a:ext cx="7024744" cy="1143000"/>
          </a:xfrm>
        </p:spPr>
        <p:txBody>
          <a:bodyPr/>
          <a:lstStyle/>
          <a:p>
            <a:r>
              <a:rPr lang="en-US" dirty="0" smtClean="0"/>
              <a:t>Acknowledgements</a:t>
            </a:r>
            <a:endParaRPr lang="en-US"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10</a:t>
            </a:fld>
            <a:endParaRPr lang="en-US"/>
          </a:p>
        </p:txBody>
      </p:sp>
      <p:sp>
        <p:nvSpPr>
          <p:cNvPr id="6" name="Rectangle 2"/>
          <p:cNvSpPr txBox="1">
            <a:spLocks noChangeArrowheads="1"/>
          </p:cNvSpPr>
          <p:nvPr/>
        </p:nvSpPr>
        <p:spPr bwMode="auto">
          <a:xfrm>
            <a:off x="804331" y="4066097"/>
            <a:ext cx="7632702" cy="2453448"/>
          </a:xfrm>
          <a:prstGeom prst="rect">
            <a:avLst/>
          </a:prstGeom>
          <a:noFill/>
          <a:ln w="9525">
            <a:noFill/>
            <a:miter lim="800000"/>
            <a:headEnd/>
            <a:tailEnd/>
          </a:ln>
        </p:spPr>
        <p:txBody>
          <a:bodyPr>
            <a:prstTxWarp prst="textNoShape">
              <a:avLst/>
            </a:prstTxWarp>
          </a:bodyPr>
          <a:lstStyle/>
          <a:p>
            <a:pPr eaLnBrk="1" hangingPunct="1"/>
            <a:r>
              <a:rPr kumimoji="1" lang="en-US" sz="2400" dirty="0">
                <a:solidFill>
                  <a:schemeClr val="tx2"/>
                </a:solidFill>
              </a:rPr>
              <a:t>S</a:t>
            </a:r>
            <a:r>
              <a:rPr kumimoji="1" lang="en-US" sz="2400" dirty="0" smtClean="0">
                <a:solidFill>
                  <a:schemeClr val="tx2"/>
                </a:solidFill>
              </a:rPr>
              <a:t>ponsors</a:t>
            </a:r>
            <a:r>
              <a:rPr kumimoji="1" lang="en-US" sz="2400" dirty="0">
                <a:solidFill>
                  <a:schemeClr val="tx2"/>
                </a:solidFill>
              </a:rPr>
              <a:t>:</a:t>
            </a:r>
            <a:r>
              <a:rPr kumimoji="1" lang="en-US" sz="2400" b="1" dirty="0">
                <a:solidFill>
                  <a:schemeClr val="tx2"/>
                </a:solidFill>
              </a:rPr>
              <a:t> </a:t>
            </a:r>
          </a:p>
          <a:p>
            <a:pPr eaLnBrk="1" hangingPunct="1"/>
            <a:r>
              <a:rPr kumimoji="1" lang="en-US" sz="2400" b="1" dirty="0">
                <a:solidFill>
                  <a:schemeClr val="tx2"/>
                </a:solidFill>
              </a:rPr>
              <a:t>University of Washington</a:t>
            </a:r>
          </a:p>
          <a:p>
            <a:pPr eaLnBrk="1" hangingPunct="1"/>
            <a:r>
              <a:rPr kumimoji="1" lang="en-US" sz="2400" b="1" dirty="0">
                <a:solidFill>
                  <a:schemeClr val="tx2"/>
                </a:solidFill>
              </a:rPr>
              <a:t>USDA Forest </a:t>
            </a:r>
            <a:r>
              <a:rPr kumimoji="1" lang="en-US" sz="2400" b="1" dirty="0" smtClean="0">
                <a:solidFill>
                  <a:schemeClr val="tx2"/>
                </a:solidFill>
              </a:rPr>
              <a:t>Service </a:t>
            </a:r>
            <a:br>
              <a:rPr kumimoji="1" lang="en-US" sz="2400" b="1" dirty="0" smtClean="0">
                <a:solidFill>
                  <a:schemeClr val="tx2"/>
                </a:solidFill>
              </a:rPr>
            </a:br>
            <a:r>
              <a:rPr kumimoji="1" lang="en-US" sz="2400" b="1" dirty="0" err="1" smtClean="0">
                <a:solidFill>
                  <a:schemeClr val="tx2"/>
                </a:solidFill>
              </a:rPr>
              <a:t>Natl</a:t>
            </a:r>
            <a:r>
              <a:rPr kumimoji="1" lang="en-US" sz="2400" b="1" dirty="0" smtClean="0">
                <a:solidFill>
                  <a:schemeClr val="tx2"/>
                </a:solidFill>
              </a:rPr>
              <a:t> Urban &amp; Community Forestry Advisory Council</a:t>
            </a:r>
            <a:endParaRPr kumimoji="1" lang="en-US" sz="2400" b="1" dirty="0">
              <a:solidFill>
                <a:schemeClr val="tx2"/>
              </a:solidFill>
            </a:endParaRPr>
          </a:p>
          <a:p>
            <a:pPr eaLnBrk="1" hangingPunct="1"/>
            <a:r>
              <a:rPr kumimoji="1" lang="en-US" sz="2400" b="1" dirty="0">
                <a:solidFill>
                  <a:schemeClr val="tx2"/>
                </a:solidFill>
              </a:rPr>
              <a:t>NGO partners</a:t>
            </a:r>
            <a:endParaRPr kumimoji="1" lang="en-US" b="1" dirty="0">
              <a:solidFill>
                <a:schemeClr val="tx2"/>
              </a:solidFill>
            </a:endParaRPr>
          </a:p>
        </p:txBody>
      </p:sp>
      <p:pic>
        <p:nvPicPr>
          <p:cNvPr id="7" name="Picture 4" descr="Screen shot 2010-07-23 at 3.24.39 AM.png"/>
          <p:cNvPicPr>
            <a:picLocks noChangeAspect="1"/>
          </p:cNvPicPr>
          <p:nvPr/>
        </p:nvPicPr>
        <p:blipFill>
          <a:blip r:embed="rId3"/>
          <a:srcRect/>
          <a:stretch>
            <a:fillRect/>
          </a:stretch>
        </p:blipFill>
        <p:spPr bwMode="auto">
          <a:xfrm>
            <a:off x="846669" y="1662656"/>
            <a:ext cx="2624664" cy="2209298"/>
          </a:xfrm>
          <a:prstGeom prst="rect">
            <a:avLst/>
          </a:prstGeom>
          <a:noFill/>
          <a:ln w="9525">
            <a:noFill/>
            <a:miter lim="800000"/>
            <a:headEnd/>
            <a:tailEnd/>
          </a:ln>
        </p:spPr>
      </p:pic>
      <p:sp>
        <p:nvSpPr>
          <p:cNvPr id="8" name="Rectangle 2"/>
          <p:cNvSpPr txBox="1">
            <a:spLocks noChangeArrowheads="1"/>
          </p:cNvSpPr>
          <p:nvPr/>
        </p:nvSpPr>
        <p:spPr bwMode="auto">
          <a:xfrm>
            <a:off x="4754035" y="2645863"/>
            <a:ext cx="3810000" cy="1706033"/>
          </a:xfrm>
          <a:prstGeom prst="rect">
            <a:avLst/>
          </a:prstGeom>
          <a:noFill/>
          <a:ln w="9525">
            <a:noFill/>
            <a:miter lim="800000"/>
            <a:headEnd/>
            <a:tailEnd/>
          </a:ln>
        </p:spPr>
        <p:txBody>
          <a:bodyPr>
            <a:prstTxWarp prst="textNoShape">
              <a:avLst/>
            </a:prstTxWarp>
          </a:bodyPr>
          <a:lstStyle/>
          <a:p>
            <a:pPr eaLnBrk="1" hangingPunct="1"/>
            <a:r>
              <a:rPr kumimoji="1" lang="en-US" sz="2000" dirty="0">
                <a:solidFill>
                  <a:schemeClr val="tx2"/>
                </a:solidFill>
              </a:rPr>
              <a:t>T</a:t>
            </a:r>
            <a:r>
              <a:rPr kumimoji="1" lang="en-US" sz="2000" dirty="0" smtClean="0">
                <a:solidFill>
                  <a:schemeClr val="tx2"/>
                </a:solidFill>
              </a:rPr>
              <a:t>hanks to University of Washington students:</a:t>
            </a:r>
          </a:p>
          <a:p>
            <a:pPr eaLnBrk="1" hangingPunct="1"/>
            <a:r>
              <a:rPr kumimoji="1" lang="en-US" sz="2000" b="1" dirty="0" smtClean="0">
                <a:solidFill>
                  <a:schemeClr val="tx2"/>
                </a:solidFill>
              </a:rPr>
              <a:t>Katrina Flora, B.A.</a:t>
            </a:r>
          </a:p>
          <a:p>
            <a:pPr eaLnBrk="1" hangingPunct="1"/>
            <a:r>
              <a:rPr kumimoji="1" lang="en-US" sz="2000" b="1" dirty="0" smtClean="0">
                <a:solidFill>
                  <a:schemeClr val="tx2"/>
                </a:solidFill>
              </a:rPr>
              <a:t>Mary Ann </a:t>
            </a:r>
            <a:r>
              <a:rPr kumimoji="1" lang="en-US" sz="2000" b="1" dirty="0" err="1" smtClean="0">
                <a:solidFill>
                  <a:schemeClr val="tx2"/>
                </a:solidFill>
              </a:rPr>
              <a:t>Rozance</a:t>
            </a:r>
            <a:r>
              <a:rPr kumimoji="1" lang="en-US" sz="2000" b="1" dirty="0" smtClean="0">
                <a:solidFill>
                  <a:schemeClr val="tx2"/>
                </a:solidFill>
              </a:rPr>
              <a:t>, M.S.</a:t>
            </a:r>
            <a:endParaRPr kumimoji="1" lang="en-US" sz="2000" b="1" dirty="0">
              <a:solidFill>
                <a:schemeClr val="tx2"/>
              </a:solidFill>
            </a:endParaRPr>
          </a:p>
        </p:txBody>
      </p:sp>
      <p:sp>
        <p:nvSpPr>
          <p:cNvPr id="9" name="Rectangle 2"/>
          <p:cNvSpPr txBox="1">
            <a:spLocks noChangeArrowheads="1"/>
          </p:cNvSpPr>
          <p:nvPr/>
        </p:nvSpPr>
        <p:spPr bwMode="auto">
          <a:xfrm>
            <a:off x="4762508" y="1771680"/>
            <a:ext cx="2891375" cy="1706033"/>
          </a:xfrm>
          <a:prstGeom prst="rect">
            <a:avLst/>
          </a:prstGeom>
          <a:noFill/>
          <a:ln w="9525">
            <a:noFill/>
            <a:miter lim="800000"/>
            <a:headEnd/>
            <a:tailEnd/>
          </a:ln>
        </p:spPr>
        <p:txBody>
          <a:bodyPr>
            <a:prstTxWarp prst="textNoShape">
              <a:avLst/>
            </a:prstTxWarp>
          </a:bodyPr>
          <a:lstStyle/>
          <a:p>
            <a:pPr eaLnBrk="1" hangingPunct="1"/>
            <a:r>
              <a:rPr kumimoji="1" lang="en-US" sz="2000" dirty="0" smtClean="0">
                <a:solidFill>
                  <a:schemeClr val="tx2"/>
                </a:solidFill>
              </a:rPr>
              <a:t>Project Director:</a:t>
            </a:r>
          </a:p>
          <a:p>
            <a:pPr eaLnBrk="1" hangingPunct="1"/>
            <a:r>
              <a:rPr kumimoji="1" lang="en-US" sz="2000" b="1" dirty="0" smtClean="0">
                <a:solidFill>
                  <a:schemeClr val="tx2"/>
                </a:solidFill>
              </a:rPr>
              <a:t>Kathleen Wolf, Ph.D.</a:t>
            </a:r>
          </a:p>
        </p:txBody>
      </p:sp>
    </p:spTree>
    <p:extLst>
      <p:ext uri="{BB962C8B-B14F-4D97-AF65-F5344CB8AC3E}">
        <p14:creationId xmlns:p14="http://schemas.microsoft.com/office/powerpoint/2010/main" val="49032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sz="3200" dirty="0" smtClean="0">
                <a:solidFill>
                  <a:schemeClr val="bg1"/>
                </a:solidFill>
              </a:rPr>
              <a:t>back to ….</a:t>
            </a:r>
            <a:r>
              <a:rPr lang="en-US" dirty="0" smtClean="0">
                <a:solidFill>
                  <a:schemeClr val="bg1"/>
                </a:solidFill>
              </a:rPr>
              <a:t> </a:t>
            </a:r>
            <a:r>
              <a:rPr lang="en-US" dirty="0" smtClean="0">
                <a:solidFill>
                  <a:schemeClr val="bg1"/>
                </a:solidFill>
              </a:rPr>
              <a:t>Crime &amp; Public Safety</a:t>
            </a:r>
            <a:endParaRPr lang="en-US" dirty="0">
              <a:solidFill>
                <a:schemeClr val="bg1"/>
              </a:solidFill>
            </a:endParaRPr>
          </a:p>
        </p:txBody>
      </p:sp>
      <p:sp>
        <p:nvSpPr>
          <p:cNvPr id="106499" name="Rectangle 3"/>
          <p:cNvSpPr>
            <a:spLocks noGrp="1" noChangeArrowheads="1"/>
          </p:cNvSpPr>
          <p:nvPr>
            <p:ph idx="1"/>
          </p:nvPr>
        </p:nvSpPr>
        <p:spPr>
          <a:xfrm>
            <a:off x="478556" y="5017924"/>
            <a:ext cx="8977462" cy="1270096"/>
          </a:xfrm>
        </p:spPr>
        <p:txBody>
          <a:bodyPr/>
          <a:lstStyle/>
          <a:p>
            <a:pPr marL="0" indent="0">
              <a:buNone/>
            </a:pPr>
            <a:r>
              <a:rPr lang="en-US" sz="2800" dirty="0" smtClean="0"/>
              <a:t>the character &amp; quality of landscape</a:t>
            </a:r>
          </a:p>
          <a:p>
            <a:pPr marL="0" indent="0">
              <a:buNone/>
            </a:pPr>
            <a:r>
              <a:rPr lang="en-US" sz="2800" dirty="0" smtClean="0"/>
              <a:t>can </a:t>
            </a:r>
            <a:r>
              <a:rPr lang="en-US" sz="2800" smtClean="0"/>
              <a:t>reduce negative behaviors </a:t>
            </a:r>
            <a:r>
              <a:rPr lang="en-US" sz="2800" dirty="0" smtClean="0"/>
              <a:t>in a community </a:t>
            </a:r>
            <a:r>
              <a:rPr lang="en-US" sz="2800" dirty="0" smtClean="0"/>
              <a:t>. </a:t>
            </a:r>
            <a:r>
              <a:rPr lang="en-US" sz="2800" dirty="0" smtClean="0"/>
              <a:t>. . . </a:t>
            </a:r>
            <a:r>
              <a:rPr lang="en-US" sz="2800" dirty="0" smtClean="0"/>
              <a:t> </a:t>
            </a:r>
            <a:endParaRPr lang="en-US" sz="2800" dirty="0"/>
          </a:p>
        </p:txBody>
      </p:sp>
      <p:pic>
        <p:nvPicPr>
          <p:cNvPr id="2" name="Picture 1" descr="Econ_rsdntl stre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758" y="1682075"/>
            <a:ext cx="3643028" cy="3087466"/>
          </a:xfrm>
          <a:prstGeom prst="rect">
            <a:avLst/>
          </a:prstGeom>
        </p:spPr>
      </p:pic>
    </p:spTree>
    <p:extLst>
      <p:ext uri="{BB962C8B-B14F-4D97-AF65-F5344CB8AC3E}">
        <p14:creationId xmlns:p14="http://schemas.microsoft.com/office/powerpoint/2010/main" val="27804104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588" y="819454"/>
            <a:ext cx="7024744" cy="742140"/>
          </a:xfrm>
        </p:spPr>
        <p:txBody>
          <a:bodyPr>
            <a:normAutofit fontScale="90000"/>
          </a:bodyPr>
          <a:lstStyle/>
          <a:p>
            <a:r>
              <a:rPr lang="en-US" sz="3100" dirty="0" smtClean="0"/>
              <a:t>research highlights</a:t>
            </a:r>
            <a:br>
              <a:rPr lang="en-US" sz="3100" dirty="0" smtClean="0"/>
            </a:br>
            <a:r>
              <a:rPr lang="en-US" dirty="0" smtClean="0"/>
              <a:t>Single Family R</a:t>
            </a:r>
            <a:r>
              <a:rPr lang="en-US" dirty="0" smtClean="0"/>
              <a:t>esidential Areas</a:t>
            </a:r>
            <a:endParaRPr lang="en-US" dirty="0"/>
          </a:p>
        </p:txBody>
      </p:sp>
      <p:sp>
        <p:nvSpPr>
          <p:cNvPr id="3" name="Content Placeholder 2"/>
          <p:cNvSpPr>
            <a:spLocks noGrp="1"/>
          </p:cNvSpPr>
          <p:nvPr>
            <p:ph idx="1"/>
          </p:nvPr>
        </p:nvSpPr>
        <p:spPr>
          <a:xfrm>
            <a:off x="847256" y="1605383"/>
            <a:ext cx="7304246" cy="4892994"/>
          </a:xfrm>
        </p:spPr>
        <p:txBody>
          <a:bodyPr>
            <a:normAutofit fontScale="92500" lnSpcReduction="10000"/>
          </a:bodyPr>
          <a:lstStyle/>
          <a:p>
            <a:pPr eaLnBrk="0" fontAlgn="base" hangingPunct="0">
              <a:spcBef>
                <a:spcPct val="0"/>
              </a:spcBef>
              <a:spcAft>
                <a:spcPct val="0"/>
              </a:spcAft>
            </a:pPr>
            <a:r>
              <a:rPr lang="en-US" dirty="0" smtClean="0">
                <a:latin typeface="Century Gothic"/>
                <a:cs typeface="Century Gothic"/>
              </a:rPr>
              <a:t> Trees </a:t>
            </a:r>
            <a:r>
              <a:rPr lang="en-US" dirty="0">
                <a:latin typeface="Century Gothic"/>
                <a:cs typeface="Century Gothic"/>
              </a:rPr>
              <a:t>in the public </a:t>
            </a:r>
            <a:r>
              <a:rPr lang="en-US" dirty="0" smtClean="0">
                <a:latin typeface="Century Gothic"/>
                <a:cs typeface="Century Gothic"/>
              </a:rPr>
              <a:t/>
            </a:r>
            <a:br>
              <a:rPr lang="en-US" dirty="0" smtClean="0">
                <a:latin typeface="Century Gothic"/>
                <a:cs typeface="Century Gothic"/>
              </a:rPr>
            </a:br>
            <a:r>
              <a:rPr lang="en-US" dirty="0" smtClean="0">
                <a:latin typeface="Century Gothic"/>
                <a:cs typeface="Century Gothic"/>
              </a:rPr>
              <a:t>right-of-way </a:t>
            </a:r>
            <a:br>
              <a:rPr lang="en-US" dirty="0" smtClean="0">
                <a:latin typeface="Century Gothic"/>
                <a:cs typeface="Century Gothic"/>
              </a:rPr>
            </a:br>
            <a:r>
              <a:rPr lang="en-US" dirty="0" smtClean="0">
                <a:latin typeface="Century Gothic"/>
                <a:cs typeface="Century Gothic"/>
              </a:rPr>
              <a:t>&amp; patterns of crime</a:t>
            </a:r>
          </a:p>
          <a:p>
            <a:pPr marL="342900" lvl="1">
              <a:lnSpc>
                <a:spcPct val="130000"/>
              </a:lnSpc>
            </a:pPr>
            <a:r>
              <a:rPr lang="en-US" sz="2400" dirty="0" smtClean="0">
                <a:latin typeface="Century Gothic"/>
                <a:cs typeface="Century Gothic"/>
              </a:rPr>
              <a:t> smaller</a:t>
            </a:r>
            <a:r>
              <a:rPr lang="en-US" sz="2400" dirty="0">
                <a:latin typeface="Century Gothic"/>
                <a:cs typeface="Century Gothic"/>
              </a:rPr>
              <a:t>, </a:t>
            </a:r>
            <a:r>
              <a:rPr lang="en-US" sz="2400" dirty="0" smtClean="0">
                <a:latin typeface="Century Gothic"/>
                <a:cs typeface="Century Gothic"/>
              </a:rPr>
              <a:t>view obstructing </a:t>
            </a:r>
            <a:br>
              <a:rPr lang="en-US" sz="2400" dirty="0" smtClean="0">
                <a:latin typeface="Century Gothic"/>
                <a:cs typeface="Century Gothic"/>
              </a:rPr>
            </a:br>
            <a:r>
              <a:rPr lang="en-US" sz="2400" dirty="0" smtClean="0">
                <a:latin typeface="Century Gothic"/>
                <a:cs typeface="Century Gothic"/>
              </a:rPr>
              <a:t>trees </a:t>
            </a:r>
            <a:r>
              <a:rPr lang="en-US" sz="2400" dirty="0">
                <a:latin typeface="Century Gothic"/>
                <a:cs typeface="Century Gothic"/>
              </a:rPr>
              <a:t>are associated with </a:t>
            </a:r>
            <a:r>
              <a:rPr lang="en-US" sz="2400" dirty="0" smtClean="0">
                <a:latin typeface="Century Gothic"/>
                <a:cs typeface="Century Gothic"/>
              </a:rPr>
              <a:t/>
            </a:r>
            <a:br>
              <a:rPr lang="en-US" sz="2400" dirty="0" smtClean="0">
                <a:latin typeface="Century Gothic"/>
                <a:cs typeface="Century Gothic"/>
              </a:rPr>
            </a:br>
            <a:r>
              <a:rPr lang="en-US" sz="2400" dirty="0" smtClean="0">
                <a:latin typeface="Century Gothic"/>
                <a:cs typeface="Century Gothic"/>
              </a:rPr>
              <a:t>increased property crime</a:t>
            </a:r>
          </a:p>
          <a:p>
            <a:pPr marL="342900" lvl="1">
              <a:lnSpc>
                <a:spcPct val="130000"/>
              </a:lnSpc>
            </a:pPr>
            <a:r>
              <a:rPr lang="en-US" sz="2400" dirty="0" smtClean="0">
                <a:latin typeface="Century Gothic"/>
                <a:cs typeface="Century Gothic"/>
              </a:rPr>
              <a:t> larger </a:t>
            </a:r>
            <a:r>
              <a:rPr lang="en-US" sz="2400" dirty="0">
                <a:latin typeface="Century Gothic"/>
                <a:cs typeface="Century Gothic"/>
              </a:rPr>
              <a:t>trees are associated </a:t>
            </a:r>
            <a:r>
              <a:rPr lang="en-US" sz="2400" dirty="0" smtClean="0">
                <a:latin typeface="Century Gothic"/>
                <a:cs typeface="Century Gothic"/>
              </a:rPr>
              <a:t/>
            </a:r>
            <a:br>
              <a:rPr lang="en-US" sz="2400" dirty="0" smtClean="0">
                <a:latin typeface="Century Gothic"/>
                <a:cs typeface="Century Gothic"/>
              </a:rPr>
            </a:br>
            <a:r>
              <a:rPr lang="en-US" sz="2400" dirty="0" smtClean="0">
                <a:latin typeface="Century Gothic"/>
                <a:cs typeface="Century Gothic"/>
              </a:rPr>
              <a:t>with </a:t>
            </a:r>
            <a:r>
              <a:rPr lang="en-US" sz="2400" dirty="0">
                <a:latin typeface="Century Gothic"/>
                <a:cs typeface="Century Gothic"/>
              </a:rPr>
              <a:t>reduced </a:t>
            </a:r>
            <a:r>
              <a:rPr lang="en-US" sz="2400" dirty="0" smtClean="0">
                <a:latin typeface="Century Gothic"/>
                <a:cs typeface="Century Gothic"/>
              </a:rPr>
              <a:t>crime</a:t>
            </a:r>
            <a:br>
              <a:rPr lang="en-US" sz="2400" dirty="0" smtClean="0">
                <a:latin typeface="Century Gothic"/>
                <a:cs typeface="Century Gothic"/>
              </a:rPr>
            </a:br>
            <a:endParaRPr lang="en-US" sz="2400" dirty="0" smtClean="0">
              <a:latin typeface="Century Gothic"/>
              <a:cs typeface="Century Gothic"/>
            </a:endParaRPr>
          </a:p>
          <a:p>
            <a:pPr marL="68580" indent="0">
              <a:buNone/>
            </a:pPr>
            <a:r>
              <a:rPr lang="en-US" sz="1700" dirty="0" smtClean="0">
                <a:latin typeface="Century Gothic"/>
                <a:ea typeface="ＭＳ Ｐゴシック" charset="-128"/>
                <a:cs typeface="Century Gothic"/>
              </a:rPr>
              <a:t/>
            </a:r>
            <a:br>
              <a:rPr lang="en-US" sz="1700" dirty="0" smtClean="0">
                <a:latin typeface="Century Gothic"/>
                <a:ea typeface="ＭＳ Ｐゴシック" charset="-128"/>
                <a:cs typeface="Century Gothic"/>
              </a:rPr>
            </a:br>
            <a:r>
              <a:rPr lang="en-US" sz="1700" dirty="0" smtClean="0">
                <a:latin typeface="Century Gothic"/>
                <a:ea typeface="ＭＳ Ｐゴシック" charset="-128"/>
                <a:cs typeface="Century Gothic"/>
              </a:rPr>
              <a:t>Donovan </a:t>
            </a:r>
            <a:r>
              <a:rPr lang="en-US" sz="1700" dirty="0">
                <a:latin typeface="Century Gothic"/>
                <a:ea typeface="ＭＳ Ｐゴシック" charset="-128"/>
                <a:cs typeface="Century Gothic"/>
              </a:rPr>
              <a:t>&amp; </a:t>
            </a:r>
            <a:r>
              <a:rPr lang="en-US" sz="1700" dirty="0" err="1">
                <a:latin typeface="Century Gothic"/>
                <a:ea typeface="ＭＳ Ｐゴシック" charset="-128"/>
                <a:cs typeface="Century Gothic"/>
              </a:rPr>
              <a:t>Prestemon</a:t>
            </a:r>
            <a:r>
              <a:rPr lang="en-US" sz="1700" dirty="0">
                <a:latin typeface="Century Gothic"/>
                <a:ea typeface="ＭＳ Ｐゴシック" charset="-128"/>
                <a:cs typeface="Century Gothic"/>
              </a:rPr>
              <a:t>. 2012. </a:t>
            </a:r>
            <a:r>
              <a:rPr lang="en-US" sz="1700" i="1" dirty="0">
                <a:latin typeface="Century Gothic"/>
                <a:ea typeface="ＭＳ Ｐゴシック" charset="-128"/>
                <a:cs typeface="Century Gothic"/>
              </a:rPr>
              <a:t>Environment and </a:t>
            </a:r>
            <a:r>
              <a:rPr lang="en-US" sz="1700" i="1" dirty="0" smtClean="0">
                <a:latin typeface="Century Gothic"/>
                <a:ea typeface="ＭＳ Ｐゴシック" charset="-128"/>
                <a:cs typeface="Century Gothic"/>
              </a:rPr>
              <a:t>Behavior</a:t>
            </a:r>
            <a:endParaRPr lang="en-US" sz="1700" i="1" dirty="0">
              <a:latin typeface="Century Gothic"/>
              <a:ea typeface="ＭＳ Ｐゴシック" charset="-128"/>
              <a:cs typeface="Century Gothic"/>
            </a:endParaRPr>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12</a:t>
            </a:fld>
            <a:endParaRPr lang="en-US"/>
          </a:p>
        </p:txBody>
      </p:sp>
      <p:pic>
        <p:nvPicPr>
          <p:cNvPr id="8" name="Picture 7" descr="Street-tree-0515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651" y="1790622"/>
            <a:ext cx="2524851" cy="3831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434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137" y="777812"/>
            <a:ext cx="7024744" cy="742140"/>
          </a:xfrm>
        </p:spPr>
        <p:txBody>
          <a:bodyPr>
            <a:normAutofit fontScale="90000"/>
          </a:bodyPr>
          <a:lstStyle/>
          <a:p>
            <a:r>
              <a:rPr lang="en-US" sz="3100" dirty="0" smtClean="0"/>
              <a:t>research highlights</a:t>
            </a:r>
            <a:br>
              <a:rPr lang="en-US" sz="3100" dirty="0" smtClean="0"/>
            </a:br>
            <a:r>
              <a:rPr lang="en-US" dirty="0" smtClean="0"/>
              <a:t>Apartment Complexes</a:t>
            </a:r>
            <a:endParaRPr lang="en-US" dirty="0"/>
          </a:p>
        </p:txBody>
      </p:sp>
      <p:sp>
        <p:nvSpPr>
          <p:cNvPr id="3" name="Content Placeholder 2"/>
          <p:cNvSpPr>
            <a:spLocks noGrp="1"/>
          </p:cNvSpPr>
          <p:nvPr>
            <p:ph idx="1"/>
          </p:nvPr>
        </p:nvSpPr>
        <p:spPr>
          <a:xfrm>
            <a:off x="772871" y="1624057"/>
            <a:ext cx="7595684" cy="4622318"/>
          </a:xfrm>
        </p:spPr>
        <p:txBody>
          <a:bodyPr>
            <a:normAutofit/>
          </a:bodyPr>
          <a:lstStyle/>
          <a:p>
            <a:r>
              <a:rPr lang="en-US" dirty="0" smtClean="0"/>
              <a:t>several studies </a:t>
            </a:r>
            <a:r>
              <a:rPr lang="en-US" dirty="0"/>
              <a:t>-</a:t>
            </a:r>
            <a:r>
              <a:rPr lang="en-US" dirty="0" smtClean="0"/>
              <a:t> Chicago public housing</a:t>
            </a:r>
            <a:endParaRPr lang="en-US" dirty="0" smtClean="0"/>
          </a:p>
          <a:p>
            <a:r>
              <a:rPr lang="en-US" dirty="0" smtClean="0"/>
              <a:t>natural experiment-residents randomly assigned to apartments</a:t>
            </a:r>
            <a:r>
              <a:rPr lang="en-US" dirty="0" smtClean="0"/>
              <a:t/>
            </a:r>
            <a:br>
              <a:rPr lang="en-US" dirty="0" smtClean="0"/>
            </a:br>
            <a:r>
              <a:rPr lang="en-US" dirty="0"/>
              <a:t/>
            </a:r>
            <a:br>
              <a:rPr lang="en-US" dirty="0"/>
            </a:br>
            <a:r>
              <a:rPr lang="en-US" sz="1800" dirty="0" smtClean="0"/>
              <a:t>Crompton</a:t>
            </a:r>
            <a:r>
              <a:rPr lang="en-US" sz="1800" dirty="0"/>
              <a:t>, 2001, </a:t>
            </a:r>
            <a:r>
              <a:rPr lang="en-US" sz="1800" dirty="0" smtClean="0"/>
              <a:t/>
            </a:r>
            <a:br>
              <a:rPr lang="en-US" sz="1800" dirty="0" smtClean="0"/>
            </a:br>
            <a:r>
              <a:rPr lang="en-US" sz="1800" dirty="0" smtClean="0"/>
              <a:t>PAS </a:t>
            </a:r>
            <a:r>
              <a:rPr lang="en-US" sz="1800" dirty="0"/>
              <a:t>Report </a:t>
            </a:r>
            <a:r>
              <a:rPr lang="en-US" sz="1800" dirty="0" smtClean="0"/>
              <a:t>502</a:t>
            </a:r>
            <a:endParaRPr lang="en-US"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13</a:t>
            </a:fld>
            <a:endParaRPr lang="en-US"/>
          </a:p>
        </p:txBody>
      </p:sp>
      <p:pic>
        <p:nvPicPr>
          <p:cNvPr id="7" name="Picture 6" descr="Screen Shot 2013-03-29 at 5.42.29 PM.png"/>
          <p:cNvPicPr>
            <a:picLocks noChangeAspect="1"/>
          </p:cNvPicPr>
          <p:nvPr/>
        </p:nvPicPr>
        <p:blipFill rotWithShape="1">
          <a:blip r:embed="rId3">
            <a:extLst>
              <a:ext uri="{28A0092B-C50C-407E-A947-70E740481C1C}">
                <a14:useLocalDpi xmlns:a14="http://schemas.microsoft.com/office/drawing/2010/main" val="0"/>
              </a:ext>
            </a:extLst>
          </a:blip>
          <a:srcRect r="13280"/>
          <a:stretch/>
        </p:blipFill>
        <p:spPr>
          <a:xfrm>
            <a:off x="927101" y="3747820"/>
            <a:ext cx="3298812" cy="2352801"/>
          </a:xfrm>
          <a:prstGeom prst="rect">
            <a:avLst/>
          </a:prstGeom>
        </p:spPr>
      </p:pic>
      <p:pic>
        <p:nvPicPr>
          <p:cNvPr id="8" name="Picture 7" descr="Screen Shot 2013-03-29 at 5.42.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706" y="3747820"/>
            <a:ext cx="3174988" cy="2363283"/>
          </a:xfrm>
          <a:prstGeom prst="rect">
            <a:avLst/>
          </a:prstGeom>
        </p:spPr>
      </p:pic>
    </p:spTree>
    <p:extLst>
      <p:ext uri="{BB962C8B-B14F-4D97-AF65-F5344CB8AC3E}">
        <p14:creationId xmlns:p14="http://schemas.microsoft.com/office/powerpoint/2010/main" val="312303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137" y="777812"/>
            <a:ext cx="7024744" cy="742140"/>
          </a:xfrm>
        </p:spPr>
        <p:txBody>
          <a:bodyPr>
            <a:normAutofit fontScale="90000"/>
          </a:bodyPr>
          <a:lstStyle/>
          <a:p>
            <a:r>
              <a:rPr lang="en-US" sz="3100" dirty="0" smtClean="0"/>
              <a:t>research highlights</a:t>
            </a:r>
            <a:br>
              <a:rPr lang="en-US" sz="3100" dirty="0" smtClean="0"/>
            </a:br>
            <a:r>
              <a:rPr lang="en-US" dirty="0" smtClean="0"/>
              <a:t>Apartment Complexes</a:t>
            </a:r>
            <a:endParaRPr lang="en-US" dirty="0"/>
          </a:p>
        </p:txBody>
      </p:sp>
      <p:sp>
        <p:nvSpPr>
          <p:cNvPr id="3" name="Content Placeholder 2"/>
          <p:cNvSpPr>
            <a:spLocks noGrp="1"/>
          </p:cNvSpPr>
          <p:nvPr>
            <p:ph idx="1"/>
          </p:nvPr>
        </p:nvSpPr>
        <p:spPr>
          <a:xfrm>
            <a:off x="772871" y="1624057"/>
            <a:ext cx="7595684" cy="4622318"/>
          </a:xfrm>
        </p:spPr>
        <p:txBody>
          <a:bodyPr>
            <a:normAutofit fontScale="92500"/>
          </a:bodyPr>
          <a:lstStyle/>
          <a:p>
            <a:r>
              <a:rPr lang="en-US" dirty="0" smtClean="0"/>
              <a:t> buildings having </a:t>
            </a:r>
            <a:r>
              <a:rPr lang="en-US" dirty="0"/>
              <a:t>greater amounts of </a:t>
            </a:r>
            <a:r>
              <a:rPr lang="en-US" dirty="0" smtClean="0"/>
              <a:t>vegetation</a:t>
            </a:r>
          </a:p>
          <a:p>
            <a:pPr lvl="1"/>
            <a:r>
              <a:rPr lang="en-US" sz="2600" dirty="0" smtClean="0"/>
              <a:t>52</a:t>
            </a:r>
            <a:r>
              <a:rPr lang="en-US" sz="2600" dirty="0"/>
              <a:t>% fewer total </a:t>
            </a:r>
            <a:r>
              <a:rPr lang="en-US" sz="2600" dirty="0" smtClean="0"/>
              <a:t>crimes</a:t>
            </a:r>
            <a:endParaRPr lang="en-US" sz="2600" dirty="0"/>
          </a:p>
          <a:p>
            <a:pPr lvl="1"/>
            <a:r>
              <a:rPr lang="en-US" sz="2600" dirty="0" smtClean="0"/>
              <a:t>48</a:t>
            </a:r>
            <a:r>
              <a:rPr lang="en-US" sz="2600" dirty="0"/>
              <a:t>% fewer property </a:t>
            </a:r>
            <a:r>
              <a:rPr lang="en-US" sz="2600" dirty="0" smtClean="0"/>
              <a:t>crimes</a:t>
            </a:r>
            <a:endParaRPr lang="en-US" sz="2600" dirty="0"/>
          </a:p>
          <a:p>
            <a:pPr lvl="1"/>
            <a:r>
              <a:rPr lang="en-US" sz="2600" dirty="0" smtClean="0"/>
              <a:t>56</a:t>
            </a:r>
            <a:r>
              <a:rPr lang="en-US" sz="2600" dirty="0"/>
              <a:t>% fewer violent crimes </a:t>
            </a:r>
            <a:endParaRPr lang="en-US" sz="2600" dirty="0" smtClean="0"/>
          </a:p>
          <a:p>
            <a:r>
              <a:rPr lang="en-US" dirty="0" smtClean="0"/>
              <a:t>residents having </a:t>
            </a:r>
            <a:r>
              <a:rPr lang="en-US" dirty="0"/>
              <a:t>nearby trees and natural landscapes reported 25% fewer acts of domestic aggression and </a:t>
            </a:r>
            <a:r>
              <a:rPr lang="en-US" dirty="0" smtClean="0"/>
              <a:t>violence</a:t>
            </a:r>
            <a:r>
              <a:rPr lang="en-US" sz="1200" dirty="0" smtClean="0"/>
              <a:t/>
            </a:r>
            <a:br>
              <a:rPr lang="en-US" sz="1200" dirty="0" smtClean="0"/>
            </a:br>
            <a:r>
              <a:rPr lang="en-US" sz="1200" dirty="0" smtClean="0"/>
              <a:t/>
            </a:r>
            <a:br>
              <a:rPr lang="en-US" sz="1200" dirty="0" smtClean="0"/>
            </a:br>
            <a:r>
              <a:rPr lang="en-US" sz="1700" dirty="0" err="1"/>
              <a:t>Kuo</a:t>
            </a:r>
            <a:r>
              <a:rPr lang="en-US" sz="1700" dirty="0"/>
              <a:t> and Sullivan, 2001, Environment and </a:t>
            </a:r>
            <a:r>
              <a:rPr lang="en-US" sz="1700" dirty="0" smtClean="0"/>
              <a:t>Behavior</a:t>
            </a:r>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14</a:t>
            </a:fld>
            <a:endParaRPr lang="en-US"/>
          </a:p>
        </p:txBody>
      </p:sp>
    </p:spTree>
    <p:extLst>
      <p:ext uri="{BB962C8B-B14F-4D97-AF65-F5344CB8AC3E}">
        <p14:creationId xmlns:p14="http://schemas.microsoft.com/office/powerpoint/2010/main" val="216205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19454"/>
            <a:ext cx="7024744" cy="742140"/>
          </a:xfrm>
        </p:spPr>
        <p:txBody>
          <a:bodyPr>
            <a:normAutofit fontScale="90000"/>
          </a:bodyPr>
          <a:lstStyle/>
          <a:p>
            <a:r>
              <a:rPr lang="en-US" sz="3100" dirty="0" smtClean="0"/>
              <a:t>research highlights</a:t>
            </a:r>
            <a:br>
              <a:rPr lang="en-US" sz="3100" dirty="0" smtClean="0"/>
            </a:br>
            <a:r>
              <a:rPr lang="en-US" dirty="0" smtClean="0"/>
              <a:t>Vacant Lot Clean Up</a:t>
            </a:r>
            <a:endParaRPr lang="en-US" dirty="0"/>
          </a:p>
        </p:txBody>
      </p:sp>
      <p:sp>
        <p:nvSpPr>
          <p:cNvPr id="3" name="Content Placeholder 2"/>
          <p:cNvSpPr>
            <a:spLocks noGrp="1"/>
          </p:cNvSpPr>
          <p:nvPr>
            <p:ph idx="1"/>
          </p:nvPr>
        </p:nvSpPr>
        <p:spPr>
          <a:xfrm>
            <a:off x="960224" y="1686520"/>
            <a:ext cx="7262612" cy="4622318"/>
          </a:xfrm>
        </p:spPr>
        <p:txBody>
          <a:bodyPr>
            <a:normAutofit fontScale="92500" lnSpcReduction="10000"/>
          </a:bodyPr>
          <a:lstStyle/>
          <a:p>
            <a:r>
              <a:rPr lang="en-US" dirty="0" smtClean="0"/>
              <a:t>study of 4 sections in Philadelphia</a:t>
            </a:r>
          </a:p>
          <a:p>
            <a:r>
              <a:rPr lang="en-US" dirty="0" smtClean="0"/>
              <a:t>reductions </a:t>
            </a:r>
            <a:r>
              <a:rPr lang="en-US" dirty="0"/>
              <a:t>in </a:t>
            </a:r>
            <a:r>
              <a:rPr lang="en-US" dirty="0" smtClean="0"/>
              <a:t/>
            </a:r>
            <a:br>
              <a:rPr lang="en-US" dirty="0" smtClean="0"/>
            </a:br>
            <a:r>
              <a:rPr lang="en-US" dirty="0" smtClean="0"/>
              <a:t>gun </a:t>
            </a:r>
            <a:r>
              <a:rPr lang="en-US" dirty="0"/>
              <a:t>assaults </a:t>
            </a:r>
            <a:r>
              <a:rPr lang="en-US" dirty="0" smtClean="0"/>
              <a:t/>
            </a:r>
            <a:br>
              <a:rPr lang="en-US" dirty="0" smtClean="0"/>
            </a:br>
            <a:r>
              <a:rPr lang="en-US" dirty="0" smtClean="0"/>
              <a:t>across </a:t>
            </a:r>
            <a:r>
              <a:rPr lang="en-US" dirty="0"/>
              <a:t>4 sections </a:t>
            </a:r>
          </a:p>
          <a:p>
            <a:r>
              <a:rPr lang="en-US" dirty="0" smtClean="0"/>
              <a:t>reductions </a:t>
            </a:r>
            <a:r>
              <a:rPr lang="en-US" dirty="0"/>
              <a:t>in </a:t>
            </a:r>
            <a:r>
              <a:rPr lang="en-US" dirty="0" smtClean="0"/>
              <a:t/>
            </a:r>
            <a:br>
              <a:rPr lang="en-US" dirty="0" smtClean="0"/>
            </a:br>
            <a:r>
              <a:rPr lang="en-US" dirty="0" smtClean="0"/>
              <a:t>vandalism in </a:t>
            </a:r>
            <a:br>
              <a:rPr lang="en-US" dirty="0" smtClean="0"/>
            </a:br>
            <a:r>
              <a:rPr lang="en-US" dirty="0" smtClean="0"/>
              <a:t>1 section</a:t>
            </a:r>
            <a:br>
              <a:rPr lang="en-US" dirty="0" smtClean="0"/>
            </a:br>
            <a:r>
              <a:rPr lang="en-US" dirty="0" smtClean="0"/>
              <a:t/>
            </a:r>
            <a:br>
              <a:rPr lang="en-US" dirty="0" smtClean="0"/>
            </a:br>
            <a:r>
              <a:rPr lang="en-US" sz="1800" dirty="0" err="1">
                <a:solidFill>
                  <a:srgbClr val="000000"/>
                </a:solidFill>
                <a:latin typeface="Arial" charset="0"/>
                <a:ea typeface="ＭＳ Ｐゴシック" charset="-128"/>
                <a:cs typeface="ＭＳ Ｐゴシック" charset="-128"/>
              </a:rPr>
              <a:t>Branas</a:t>
            </a:r>
            <a:r>
              <a:rPr lang="en-US" sz="1800" dirty="0">
                <a:solidFill>
                  <a:srgbClr val="000000"/>
                </a:solidFill>
                <a:latin typeface="Arial" charset="0"/>
                <a:ea typeface="ＭＳ Ｐゴシック" charset="-128"/>
                <a:cs typeface="ＭＳ Ｐゴシック" charset="-128"/>
              </a:rPr>
              <a:t> et al. 2011. </a:t>
            </a:r>
            <a:r>
              <a:rPr lang="en-US" sz="1800" i="1" dirty="0" smtClean="0">
                <a:solidFill>
                  <a:srgbClr val="000000"/>
                </a:solidFill>
                <a:latin typeface="Arial" charset="0"/>
                <a:ea typeface="ＭＳ Ｐゴシック" charset="-128"/>
                <a:cs typeface="ＭＳ Ｐゴシック" charset="-128"/>
              </a:rPr>
              <a:t>American </a:t>
            </a:r>
            <a:r>
              <a:rPr lang="en-US" sz="1800" i="1" dirty="0">
                <a:solidFill>
                  <a:srgbClr val="000000"/>
                </a:solidFill>
                <a:latin typeface="Arial" charset="0"/>
                <a:ea typeface="ＭＳ Ｐゴシック" charset="-128"/>
                <a:cs typeface="ＭＳ Ｐゴシック" charset="-128"/>
              </a:rPr>
              <a:t>Journal of Epidemiology</a:t>
            </a:r>
          </a:p>
          <a:p>
            <a:endParaRPr lang="en-US" sz="1800" dirty="0" smtClean="0"/>
          </a:p>
          <a:p>
            <a:endParaRPr lang="en-US"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15</a:t>
            </a:fld>
            <a:endParaRPr lang="en-US"/>
          </a:p>
        </p:txBody>
      </p:sp>
      <p:pic>
        <p:nvPicPr>
          <p:cNvPr id="7" name="Picture 6" descr="greenup_06070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548" y="2561012"/>
            <a:ext cx="3967010" cy="26446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561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dirty="0" smtClean="0">
                <a:solidFill>
                  <a:schemeClr val="bg1"/>
                </a:solidFill>
              </a:rPr>
              <a:t>Conclusion</a:t>
            </a:r>
            <a:endParaRPr lang="en-US" dirty="0">
              <a:solidFill>
                <a:schemeClr val="bg1"/>
              </a:solidFill>
            </a:endParaRPr>
          </a:p>
        </p:txBody>
      </p:sp>
      <p:sp>
        <p:nvSpPr>
          <p:cNvPr id="106499" name="Rectangle 3"/>
          <p:cNvSpPr>
            <a:spLocks noGrp="1" noChangeArrowheads="1"/>
          </p:cNvSpPr>
          <p:nvPr>
            <p:ph idx="1"/>
          </p:nvPr>
        </p:nvSpPr>
        <p:spPr>
          <a:xfrm>
            <a:off x="457200" y="1647578"/>
            <a:ext cx="8229600" cy="4525962"/>
          </a:xfrm>
        </p:spPr>
        <p:txBody>
          <a:bodyPr/>
          <a:lstStyle/>
          <a:p>
            <a:r>
              <a:rPr lang="en-US" dirty="0" smtClean="0"/>
              <a:t>City trees &amp; urban greening provide many intangible services &amp; benefits</a:t>
            </a:r>
          </a:p>
          <a:p>
            <a:r>
              <a:rPr lang="en-US" dirty="0" smtClean="0"/>
              <a:t>Studies suggest positive affects of landscape on crime</a:t>
            </a:r>
          </a:p>
          <a:p>
            <a:r>
              <a:rPr lang="en-US" dirty="0"/>
              <a:t>Vegetation is part of Crime Prevention Through Environmental Design (CPTED</a:t>
            </a:r>
            <a:r>
              <a:rPr lang="en-US" dirty="0" smtClean="0"/>
              <a:t>)</a:t>
            </a:r>
            <a:endParaRPr lang="en-US" dirty="0" smtClean="0"/>
          </a:p>
          <a:p>
            <a:r>
              <a:rPr lang="en-US" dirty="0" smtClean="0"/>
              <a:t>People gather in quality places providing informal social control of places</a:t>
            </a:r>
            <a:endParaRPr lang="en-US" dirty="0" smtClean="0"/>
          </a:p>
        </p:txBody>
      </p:sp>
    </p:spTree>
    <p:extLst>
      <p:ext uri="{BB962C8B-B14F-4D97-AF65-F5344CB8AC3E}">
        <p14:creationId xmlns:p14="http://schemas.microsoft.com/office/powerpoint/2010/main" val="25899759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20" y="329153"/>
            <a:ext cx="7024744" cy="1143000"/>
          </a:xfrm>
        </p:spPr>
        <p:txBody>
          <a:bodyPr>
            <a:normAutofit/>
          </a:bodyPr>
          <a:lstStyle/>
          <a:p>
            <a:r>
              <a:rPr lang="en-US" sz="3600" dirty="0" smtClean="0"/>
              <a:t>For more information:</a:t>
            </a:r>
            <a:endParaRPr lang="en-US" sz="3600" dirty="0"/>
          </a:p>
        </p:txBody>
      </p:sp>
      <p:sp>
        <p:nvSpPr>
          <p:cNvPr id="4" name="Date Placeholder 3"/>
          <p:cNvSpPr>
            <a:spLocks noGrp="1"/>
          </p:cNvSpPr>
          <p:nvPr>
            <p:ph type="dt" sz="half" idx="10"/>
          </p:nvPr>
        </p:nvSpPr>
        <p:spPr>
          <a:xfrm>
            <a:off x="6553200" y="6413709"/>
            <a:ext cx="2133600" cy="365125"/>
          </a:xfrm>
        </p:spPr>
        <p:txBody>
          <a:bodyPr/>
          <a:lstStyle/>
          <a:p>
            <a:r>
              <a:rPr lang="en-US" smtClean="0"/>
              <a:t>December 2012</a:t>
            </a:r>
            <a:endParaRPr lang="en-US"/>
          </a:p>
        </p:txBody>
      </p:sp>
      <p:sp>
        <p:nvSpPr>
          <p:cNvPr id="5" name="Slide Number Placeholder 4"/>
          <p:cNvSpPr>
            <a:spLocks noGrp="1"/>
          </p:cNvSpPr>
          <p:nvPr>
            <p:ph type="sldNum" sz="quarter" idx="12"/>
          </p:nvPr>
        </p:nvSpPr>
        <p:spPr>
          <a:xfrm>
            <a:off x="457200" y="6413709"/>
            <a:ext cx="1332156" cy="365125"/>
          </a:xfrm>
        </p:spPr>
        <p:txBody>
          <a:bodyPr/>
          <a:lstStyle/>
          <a:p>
            <a:fld id="{8B37D5FE-740C-46F5-801A-FA5477D9711F}" type="slidenum">
              <a:rPr lang="en-US" smtClean="0"/>
              <a:pPr/>
              <a:t>17</a:t>
            </a:fld>
            <a:endParaRPr lang="en-US"/>
          </a:p>
        </p:txBody>
      </p:sp>
      <p:sp>
        <p:nvSpPr>
          <p:cNvPr id="6" name="Rectangle 2"/>
          <p:cNvSpPr txBox="1">
            <a:spLocks noChangeArrowheads="1"/>
          </p:cNvSpPr>
          <p:nvPr/>
        </p:nvSpPr>
        <p:spPr bwMode="auto">
          <a:xfrm>
            <a:off x="888999" y="4015319"/>
            <a:ext cx="5537199" cy="717571"/>
          </a:xfrm>
          <a:prstGeom prst="rect">
            <a:avLst/>
          </a:prstGeom>
          <a:noFill/>
          <a:ln w="9525">
            <a:noFill/>
            <a:miter lim="800000"/>
            <a:headEnd/>
            <a:tailEnd/>
          </a:ln>
        </p:spPr>
        <p:txBody>
          <a:bodyPr>
            <a:prstTxWarp prst="textNoShape">
              <a:avLst/>
            </a:prstTxWarp>
          </a:bodyPr>
          <a:lstStyle/>
          <a:p>
            <a:pPr eaLnBrk="1" hangingPunct="1"/>
            <a:r>
              <a:rPr kumimoji="1" lang="en-US" sz="3200" b="1" i="1" dirty="0" smtClean="0">
                <a:solidFill>
                  <a:schemeClr val="tx2"/>
                </a:solidFill>
              </a:rPr>
              <a:t>Green Cities: Good Health</a:t>
            </a:r>
            <a:endParaRPr kumimoji="1" lang="en-US" sz="3200" b="1" i="1" dirty="0">
              <a:solidFill>
                <a:schemeClr val="tx2"/>
              </a:solidFill>
            </a:endParaRPr>
          </a:p>
          <a:p>
            <a:pPr eaLnBrk="1" hangingPunct="1"/>
            <a:endParaRPr kumimoji="1" lang="en-US" sz="2800" b="1" dirty="0">
              <a:solidFill>
                <a:schemeClr val="tx2"/>
              </a:solidFill>
            </a:endParaRPr>
          </a:p>
        </p:txBody>
      </p:sp>
      <p:pic>
        <p:nvPicPr>
          <p:cNvPr id="7" name="Picture 4" descr="Screen shot 2010-07-23 at 3.24.39 AM.png"/>
          <p:cNvPicPr>
            <a:picLocks noChangeAspect="1"/>
          </p:cNvPicPr>
          <p:nvPr/>
        </p:nvPicPr>
        <p:blipFill>
          <a:blip r:embed="rId3"/>
          <a:srcRect/>
          <a:stretch>
            <a:fillRect/>
          </a:stretch>
        </p:blipFill>
        <p:spPr bwMode="auto">
          <a:xfrm>
            <a:off x="973671" y="1577988"/>
            <a:ext cx="2624664" cy="2209298"/>
          </a:xfrm>
          <a:prstGeom prst="rect">
            <a:avLst/>
          </a:prstGeom>
          <a:noFill/>
          <a:ln w="9525">
            <a:noFill/>
            <a:miter lim="800000"/>
            <a:headEnd/>
            <a:tailEnd/>
          </a:ln>
        </p:spPr>
      </p:pic>
      <p:sp>
        <p:nvSpPr>
          <p:cNvPr id="8" name="Rectangle 2"/>
          <p:cNvSpPr txBox="1">
            <a:spLocks noChangeArrowheads="1"/>
          </p:cNvSpPr>
          <p:nvPr/>
        </p:nvSpPr>
        <p:spPr bwMode="auto">
          <a:xfrm>
            <a:off x="4311669" y="1641516"/>
            <a:ext cx="3543298" cy="1310759"/>
          </a:xfrm>
          <a:prstGeom prst="rect">
            <a:avLst/>
          </a:prstGeom>
          <a:noFill/>
          <a:ln w="9525">
            <a:noFill/>
            <a:miter lim="800000"/>
            <a:headEnd/>
            <a:tailEnd/>
          </a:ln>
        </p:spPr>
        <p:txBody>
          <a:bodyPr>
            <a:prstTxWarp prst="textNoShape">
              <a:avLst/>
            </a:prstTxWarp>
          </a:bodyPr>
          <a:lstStyle/>
          <a:p>
            <a:pPr eaLnBrk="1" hangingPunct="1"/>
            <a:r>
              <a:rPr kumimoji="1" lang="en-US" sz="2000" spc="80" dirty="0" smtClean="0">
                <a:solidFill>
                  <a:schemeClr val="tx2"/>
                </a:solidFill>
              </a:rPr>
              <a:t>Project Support:</a:t>
            </a:r>
          </a:p>
          <a:p>
            <a:pPr eaLnBrk="1" hangingPunct="1"/>
            <a:r>
              <a:rPr kumimoji="1" lang="en-US" sz="2000" b="1" spc="80" dirty="0" smtClean="0">
                <a:solidFill>
                  <a:schemeClr val="tx2"/>
                </a:solidFill>
              </a:rPr>
              <a:t>University of Washington</a:t>
            </a:r>
          </a:p>
          <a:p>
            <a:pPr eaLnBrk="1" hangingPunct="1"/>
            <a:r>
              <a:rPr kumimoji="1" lang="en-US" sz="2000" b="1" spc="80" dirty="0" smtClean="0">
                <a:solidFill>
                  <a:schemeClr val="tx2"/>
                </a:solidFill>
              </a:rPr>
              <a:t>USDA Forest Service</a:t>
            </a:r>
            <a:endParaRPr kumimoji="1" lang="en-US" sz="2000" b="1" spc="80" dirty="0">
              <a:solidFill>
                <a:schemeClr val="tx2"/>
              </a:solidFill>
            </a:endParaRPr>
          </a:p>
        </p:txBody>
      </p:sp>
      <p:sp>
        <p:nvSpPr>
          <p:cNvPr id="9" name="Rectangle 2"/>
          <p:cNvSpPr txBox="1">
            <a:spLocks noChangeArrowheads="1"/>
          </p:cNvSpPr>
          <p:nvPr/>
        </p:nvSpPr>
        <p:spPr bwMode="auto">
          <a:xfrm>
            <a:off x="916487" y="5179687"/>
            <a:ext cx="7003577" cy="1191688"/>
          </a:xfrm>
          <a:prstGeom prst="rect">
            <a:avLst/>
          </a:prstGeom>
          <a:noFill/>
          <a:ln w="9525">
            <a:noFill/>
            <a:miter lim="800000"/>
            <a:headEnd/>
            <a:tailEnd/>
          </a:ln>
        </p:spPr>
        <p:txBody>
          <a:bodyPr>
            <a:prstTxWarp prst="textNoShape">
              <a:avLst/>
            </a:prstTxWarp>
          </a:bodyPr>
          <a:lstStyle/>
          <a:p>
            <a:pPr eaLnBrk="1" hangingPunct="1"/>
            <a:r>
              <a:rPr kumimoji="1" lang="en-US" sz="2000" spc="30" dirty="0" smtClean="0">
                <a:solidFill>
                  <a:schemeClr val="tx2"/>
                </a:solidFill>
              </a:rPr>
              <a:t>Project Director:</a:t>
            </a:r>
          </a:p>
          <a:p>
            <a:pPr eaLnBrk="1" hangingPunct="1"/>
            <a:r>
              <a:rPr kumimoji="1" lang="en-US" sz="2000" b="1" spc="40" dirty="0" smtClean="0">
                <a:solidFill>
                  <a:schemeClr val="tx2"/>
                </a:solidFill>
              </a:rPr>
              <a:t>Kathleen Wolf, Ph.D., </a:t>
            </a:r>
            <a:br>
              <a:rPr kumimoji="1" lang="en-US" sz="2000" b="1" spc="40" dirty="0" smtClean="0">
                <a:solidFill>
                  <a:schemeClr val="tx2"/>
                </a:solidFill>
              </a:rPr>
            </a:br>
            <a:r>
              <a:rPr kumimoji="1" lang="en-US" sz="2000" b="1" spc="40" dirty="0" smtClean="0">
                <a:solidFill>
                  <a:schemeClr val="tx2"/>
                </a:solidFill>
              </a:rPr>
              <a:t>Research Social Scientist, University of Washington</a:t>
            </a:r>
          </a:p>
        </p:txBody>
      </p:sp>
      <p:sp>
        <p:nvSpPr>
          <p:cNvPr id="10" name="Rectangle 2"/>
          <p:cNvSpPr txBox="1">
            <a:spLocks noChangeArrowheads="1"/>
          </p:cNvSpPr>
          <p:nvPr/>
        </p:nvSpPr>
        <p:spPr>
          <a:xfrm>
            <a:off x="895321" y="4549918"/>
            <a:ext cx="7024743" cy="735604"/>
          </a:xfrm>
          <a:prstGeom prst="rect">
            <a:avLst/>
          </a:prstGeom>
        </p:spPr>
        <p:txBody>
          <a:bodyPr vert="horz" lIns="91440" tIns="45720" rIns="91440" bIns="45720" rtlCol="0" anchor="t">
            <a:normAutofit fontScale="25000" lnSpcReduction="20000"/>
          </a:bodyPr>
          <a:lstStyle>
            <a:lvl1pPr algn="l" defTabSz="914400" rtl="0" eaLnBrk="1" latinLnBrk="0" hangingPunct="1">
              <a:spcBef>
                <a:spcPct val="0"/>
              </a:spcBef>
              <a:buNone/>
              <a:defRPr sz="4000" kern="1200">
                <a:solidFill>
                  <a:srgbClr val="6F95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en-US" sz="11200" b="1" dirty="0" err="1" smtClean="0"/>
              <a:t>www.greenhealth.washington.edu</a:t>
            </a:r>
            <a:r>
              <a:rPr kumimoji="1" lang="en-US" sz="12800" dirty="0" smtClean="0"/>
              <a:t/>
            </a:r>
            <a:br>
              <a:rPr kumimoji="1" lang="en-US" sz="12800" dirty="0" smtClean="0"/>
            </a:br>
            <a:r>
              <a:rPr kumimoji="1" lang="en-US" sz="12800" dirty="0" smtClean="0"/>
              <a:t/>
            </a:r>
            <a:br>
              <a:rPr kumimoji="1" lang="en-US" sz="12800" dirty="0" smtClean="0"/>
            </a:br>
            <a:r>
              <a:rPr kumimoji="1" lang="en-US" sz="3100" dirty="0" smtClean="0"/>
              <a:t/>
            </a:r>
            <a:br>
              <a:rPr kumimoji="1" lang="en-US" sz="3100" dirty="0" smtClean="0"/>
            </a:br>
            <a:endParaRPr kumimoji="1" lang="en-US" sz="2600" dirty="0" smtClean="0"/>
          </a:p>
        </p:txBody>
      </p:sp>
      <p:pic>
        <p:nvPicPr>
          <p:cNvPr id="3" name="Picture 2" descr="logoUW.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2854" y="2890321"/>
            <a:ext cx="931355" cy="627113"/>
          </a:xfrm>
          <a:prstGeom prst="rect">
            <a:avLst/>
          </a:prstGeom>
        </p:spPr>
      </p:pic>
      <p:pic>
        <p:nvPicPr>
          <p:cNvPr id="11" name="Picture 10" descr="USFS Green shiel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0344" y="2805678"/>
            <a:ext cx="764118" cy="849813"/>
          </a:xfrm>
          <a:prstGeom prst="rect">
            <a:avLst/>
          </a:prstGeom>
        </p:spPr>
      </p:pic>
    </p:spTree>
    <p:extLst>
      <p:ext uri="{BB962C8B-B14F-4D97-AF65-F5344CB8AC3E}">
        <p14:creationId xmlns:p14="http://schemas.microsoft.com/office/powerpoint/2010/main" val="1847783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dirty="0" smtClean="0">
                <a:solidFill>
                  <a:schemeClr val="bg1"/>
                </a:solidFill>
              </a:rPr>
              <a:t>Article Database . . . . </a:t>
            </a:r>
            <a:endParaRPr lang="en-US" dirty="0">
              <a:solidFill>
                <a:schemeClr val="bg1"/>
              </a:solidFill>
            </a:endParaRPr>
          </a:p>
        </p:txBody>
      </p:sp>
      <p:pic>
        <p:nvPicPr>
          <p:cNvPr id="4" name="Picture 3" descr="Screen shot 2010-08-04 at 10.27.02 PM.png"/>
          <p:cNvPicPr>
            <a:picLocks noChangeAspect="1"/>
          </p:cNvPicPr>
          <p:nvPr/>
        </p:nvPicPr>
        <p:blipFill>
          <a:blip r:embed="rId3"/>
          <a:stretch>
            <a:fillRect/>
          </a:stretch>
        </p:blipFill>
        <p:spPr>
          <a:xfrm>
            <a:off x="444498" y="1191616"/>
            <a:ext cx="8204549" cy="5073717"/>
          </a:xfrm>
          <a:prstGeom prst="rect">
            <a:avLst/>
          </a:prstGeom>
        </p:spPr>
      </p:pic>
    </p:spTree>
    <p:extLst>
      <p:ext uri="{BB962C8B-B14F-4D97-AF65-F5344CB8AC3E}">
        <p14:creationId xmlns:p14="http://schemas.microsoft.com/office/powerpoint/2010/main" val="17218961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348294"/>
            <a:ext cx="3313356" cy="1573195"/>
          </a:xfrm>
        </p:spPr>
        <p:txBody>
          <a:bodyPr/>
          <a:lstStyle/>
          <a:p>
            <a:r>
              <a:rPr lang="en-US" dirty="0" smtClean="0">
                <a:solidFill>
                  <a:schemeClr val="accent1">
                    <a:lumMod val="75000"/>
                  </a:schemeClr>
                </a:solidFill>
              </a:rPr>
              <a:t>Crime &amp; Public Safety</a:t>
            </a:r>
            <a:endParaRPr lang="en-US" dirty="0">
              <a:solidFill>
                <a:schemeClr val="accent1">
                  <a:lumMod val="75000"/>
                </a:schemeClr>
              </a:solidFill>
            </a:endParaRPr>
          </a:p>
        </p:txBody>
      </p:sp>
      <p:sp>
        <p:nvSpPr>
          <p:cNvPr id="3" name="Subtitle 2"/>
          <p:cNvSpPr>
            <a:spLocks noGrp="1"/>
          </p:cNvSpPr>
          <p:nvPr>
            <p:ph type="subTitle" idx="1"/>
          </p:nvPr>
        </p:nvSpPr>
        <p:spPr>
          <a:xfrm>
            <a:off x="4733365" y="4060898"/>
            <a:ext cx="3309803" cy="1260629"/>
          </a:xfrm>
        </p:spPr>
        <p:txBody>
          <a:bodyPr>
            <a:normAutofit/>
          </a:bodyPr>
          <a:lstStyle/>
          <a:p>
            <a:r>
              <a:rPr lang="en-US" b="1" dirty="0" smtClean="0"/>
              <a:t>How Trees and Vegetation </a:t>
            </a:r>
            <a:r>
              <a:rPr lang="en-US" b="1" dirty="0" smtClean="0"/>
              <a:t>Relate </a:t>
            </a:r>
            <a:r>
              <a:rPr lang="en-US" b="1" dirty="0" smtClean="0"/>
              <a:t>to </a:t>
            </a:r>
            <a:br>
              <a:rPr lang="en-US" b="1" dirty="0" smtClean="0"/>
            </a:br>
            <a:r>
              <a:rPr lang="en-US" b="1" dirty="0" smtClean="0"/>
              <a:t>Aggression &amp; Violence</a:t>
            </a:r>
            <a:endParaRPr lang="en-US" b="1" dirty="0" smtClean="0"/>
          </a:p>
        </p:txBody>
      </p:sp>
      <p:sp>
        <p:nvSpPr>
          <p:cNvPr id="4" name="TextBox 3"/>
          <p:cNvSpPr txBox="1"/>
          <p:nvPr/>
        </p:nvSpPr>
        <p:spPr>
          <a:xfrm>
            <a:off x="4733364" y="604802"/>
            <a:ext cx="3309803" cy="1569660"/>
          </a:xfrm>
          <a:prstGeom prst="rect">
            <a:avLst/>
          </a:prstGeom>
          <a:noFill/>
        </p:spPr>
        <p:txBody>
          <a:bodyPr wrap="square" rtlCol="0">
            <a:spAutoFit/>
          </a:bodyPr>
          <a:lstStyle/>
          <a:p>
            <a:r>
              <a:rPr lang="en-US" sz="3600" i="1" dirty="0" smtClean="0">
                <a:solidFill>
                  <a:schemeClr val="bg1">
                    <a:lumMod val="95000"/>
                  </a:schemeClr>
                </a:solidFill>
                <a:latin typeface="Cambria"/>
                <a:cs typeface="Cambria"/>
              </a:rPr>
              <a:t>Green Cities:</a:t>
            </a:r>
          </a:p>
          <a:p>
            <a:r>
              <a:rPr lang="en-US" sz="3600" i="1" dirty="0" smtClean="0">
                <a:solidFill>
                  <a:schemeClr val="bg1">
                    <a:lumMod val="95000"/>
                  </a:schemeClr>
                </a:solidFill>
                <a:latin typeface="Cambria"/>
                <a:cs typeface="Cambria"/>
              </a:rPr>
              <a:t>Good Health</a:t>
            </a:r>
          </a:p>
          <a:p>
            <a:r>
              <a:rPr lang="en-US" sz="2400" i="1" dirty="0" smtClean="0">
                <a:solidFill>
                  <a:schemeClr val="bg1">
                    <a:lumMod val="85000"/>
                  </a:schemeClr>
                </a:solidFill>
                <a:latin typeface="Cambria"/>
                <a:cs typeface="Cambria"/>
              </a:rPr>
              <a:t>science summaries</a:t>
            </a:r>
            <a:endParaRPr lang="en-US" sz="2400" i="1" dirty="0">
              <a:solidFill>
                <a:schemeClr val="bg1">
                  <a:lumMod val="85000"/>
                </a:schemeClr>
              </a:solidFill>
              <a:latin typeface="Cambria"/>
              <a:cs typeface="Cambria"/>
            </a:endParaRPr>
          </a:p>
        </p:txBody>
      </p:sp>
      <p:sp>
        <p:nvSpPr>
          <p:cNvPr id="5" name="Subtitle 2"/>
          <p:cNvSpPr txBox="1">
            <a:spLocks/>
          </p:cNvSpPr>
          <p:nvPr/>
        </p:nvSpPr>
        <p:spPr>
          <a:xfrm>
            <a:off x="4753813" y="5497225"/>
            <a:ext cx="3309803" cy="705077"/>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600" b="1" dirty="0" smtClean="0">
                <a:solidFill>
                  <a:schemeClr val="bg1">
                    <a:lumMod val="65000"/>
                  </a:schemeClr>
                </a:solidFill>
              </a:rPr>
              <a:t>USDA Forest &amp; </a:t>
            </a:r>
            <a:br>
              <a:rPr lang="en-US" sz="1600" b="1" dirty="0" smtClean="0">
                <a:solidFill>
                  <a:schemeClr val="bg1">
                    <a:lumMod val="65000"/>
                  </a:schemeClr>
                </a:solidFill>
              </a:rPr>
            </a:br>
            <a:r>
              <a:rPr lang="en-US" sz="1600" b="1" dirty="0" smtClean="0">
                <a:solidFill>
                  <a:schemeClr val="bg1">
                    <a:lumMod val="65000"/>
                  </a:schemeClr>
                </a:solidFill>
              </a:rPr>
              <a:t>University of Washington</a:t>
            </a:r>
          </a:p>
        </p:txBody>
      </p:sp>
    </p:spTree>
    <p:extLst>
      <p:ext uri="{BB962C8B-B14F-4D97-AF65-F5344CB8AC3E}">
        <p14:creationId xmlns:p14="http://schemas.microsoft.com/office/powerpoint/2010/main" val="31137959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67825"/>
            <a:ext cx="7024744" cy="1143000"/>
          </a:xfrm>
        </p:spPr>
        <p:txBody>
          <a:bodyPr>
            <a:normAutofit/>
          </a:bodyPr>
          <a:lstStyle/>
          <a:p>
            <a:r>
              <a:rPr lang="en-US" sz="3600" dirty="0" smtClean="0"/>
              <a:t>City Life &amp;</a:t>
            </a:r>
            <a:r>
              <a:rPr lang="en-US" sz="3600" dirty="0"/>
              <a:t> </a:t>
            </a:r>
            <a:r>
              <a:rPr lang="en-US" sz="3600" dirty="0" smtClean="0"/>
              <a:t>Nearby Nature</a:t>
            </a:r>
            <a:endParaRPr lang="en-US" sz="3600" dirty="0">
              <a:solidFill>
                <a:srgbClr val="6F9500"/>
              </a:solidFill>
            </a:endParaRPr>
          </a:p>
        </p:txBody>
      </p:sp>
      <p:sp>
        <p:nvSpPr>
          <p:cNvPr id="3" name="Content Placeholder 2"/>
          <p:cNvSpPr>
            <a:spLocks noGrp="1"/>
          </p:cNvSpPr>
          <p:nvPr>
            <p:ph idx="1"/>
          </p:nvPr>
        </p:nvSpPr>
        <p:spPr>
          <a:xfrm>
            <a:off x="1043492" y="1963813"/>
            <a:ext cx="6777317" cy="3508977"/>
          </a:xfrm>
        </p:spPr>
        <p:txBody>
          <a:bodyPr>
            <a:normAutofit fontScale="92500" lnSpcReduction="10000"/>
          </a:bodyPr>
          <a:lstStyle/>
          <a:p>
            <a:r>
              <a:rPr lang="en-US" dirty="0"/>
              <a:t> </a:t>
            </a:r>
            <a:r>
              <a:rPr lang="en-US" dirty="0" smtClean="0"/>
              <a:t>living in urbanized areas </a:t>
            </a:r>
            <a:br>
              <a:rPr lang="en-US" dirty="0" smtClean="0"/>
            </a:br>
            <a:r>
              <a:rPr lang="en-US" dirty="0" smtClean="0"/>
              <a:t>	&gt; 80</a:t>
            </a:r>
            <a:r>
              <a:rPr lang="en-US" dirty="0"/>
              <a:t>% of </a:t>
            </a:r>
            <a:r>
              <a:rPr lang="en-US" dirty="0" smtClean="0"/>
              <a:t>U.S</a:t>
            </a:r>
            <a:r>
              <a:rPr lang="en-US" dirty="0"/>
              <a:t>. </a:t>
            </a:r>
            <a:r>
              <a:rPr lang="en-US" dirty="0" smtClean="0"/>
              <a:t>population</a:t>
            </a:r>
            <a:r>
              <a:rPr lang="en-US" dirty="0"/>
              <a:t/>
            </a:r>
            <a:br>
              <a:rPr lang="en-US" dirty="0"/>
            </a:br>
            <a:r>
              <a:rPr lang="en-US" dirty="0" smtClean="0"/>
              <a:t>	&gt; 50</a:t>
            </a:r>
            <a:r>
              <a:rPr lang="en-US" dirty="0"/>
              <a:t>% of all people in the </a:t>
            </a:r>
            <a:r>
              <a:rPr lang="en-US" dirty="0" smtClean="0"/>
              <a:t>world</a:t>
            </a:r>
            <a:endParaRPr lang="en-US" dirty="0"/>
          </a:p>
          <a:p>
            <a:r>
              <a:rPr lang="en-US" dirty="0" smtClean="0"/>
              <a:t> urban nature &amp; greening</a:t>
            </a:r>
            <a:br>
              <a:rPr lang="en-US" dirty="0" smtClean="0"/>
            </a:br>
            <a:r>
              <a:rPr lang="en-US" dirty="0"/>
              <a:t>	= parks, gardens, trees, </a:t>
            </a:r>
            <a:r>
              <a:rPr lang="en-US" dirty="0" smtClean="0"/>
              <a:t>small</a:t>
            </a:r>
            <a:br>
              <a:rPr lang="en-US" dirty="0" smtClean="0"/>
            </a:br>
            <a:r>
              <a:rPr lang="en-US" dirty="0" smtClean="0"/>
              <a:t> 	landscapes</a:t>
            </a:r>
            <a:r>
              <a:rPr lang="en-US" dirty="0"/>
              <a:t>, </a:t>
            </a:r>
            <a:r>
              <a:rPr lang="en-US" dirty="0" smtClean="0"/>
              <a:t>the urban forest, </a:t>
            </a:r>
            <a:br>
              <a:rPr lang="en-US" dirty="0" smtClean="0"/>
            </a:br>
            <a:r>
              <a:rPr lang="en-US" dirty="0" smtClean="0"/>
              <a:t>	natural </a:t>
            </a:r>
            <a:r>
              <a:rPr lang="en-US" dirty="0"/>
              <a:t>areas</a:t>
            </a:r>
            <a:endParaRPr lang="en-US" dirty="0" smtClean="0"/>
          </a:p>
        </p:txBody>
      </p:sp>
      <p:sp>
        <p:nvSpPr>
          <p:cNvPr id="4" name="TextBox 3"/>
          <p:cNvSpPr txBox="1"/>
          <p:nvPr/>
        </p:nvSpPr>
        <p:spPr>
          <a:xfrm>
            <a:off x="5568214" y="439563"/>
            <a:ext cx="184666" cy="369332"/>
          </a:xfrm>
          <a:prstGeom prst="rect">
            <a:avLst/>
          </a:prstGeom>
          <a:noFill/>
        </p:spPr>
        <p:txBody>
          <a:bodyPr wrap="none" rtlCol="0">
            <a:spAutoFit/>
          </a:bodyPr>
          <a:lstStyle/>
          <a:p>
            <a:endParaRPr lang="en-US" dirty="0"/>
          </a:p>
        </p:txBody>
      </p:sp>
      <p:sp>
        <p:nvSpPr>
          <p:cNvPr id="6" name="Date Placeholder 5"/>
          <p:cNvSpPr>
            <a:spLocks noGrp="1"/>
          </p:cNvSpPr>
          <p:nvPr>
            <p:ph type="dt" sz="half" idx="10"/>
          </p:nvPr>
        </p:nvSpPr>
        <p:spPr/>
        <p:txBody>
          <a:bodyPr/>
          <a:lstStyle/>
          <a:p>
            <a:r>
              <a:rPr lang="en-US" smtClean="0"/>
              <a:t>December 2012</a:t>
            </a:r>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3</a:t>
            </a:fld>
            <a:endParaRPr lang="en-US"/>
          </a:p>
        </p:txBody>
      </p:sp>
    </p:spTree>
    <p:extLst>
      <p:ext uri="{BB962C8B-B14F-4D97-AF65-F5344CB8AC3E}">
        <p14:creationId xmlns:p14="http://schemas.microsoft.com/office/powerpoint/2010/main" val="28740727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40823"/>
            <a:ext cx="7024744" cy="1143000"/>
          </a:xfrm>
        </p:spPr>
        <p:txBody>
          <a:bodyPr>
            <a:normAutofit fontScale="90000"/>
          </a:bodyPr>
          <a:lstStyle/>
          <a:p>
            <a:r>
              <a:rPr lang="en-US" dirty="0" smtClean="0"/>
              <a:t>Science </a:t>
            </a:r>
            <a:r>
              <a:rPr lang="en-US" sz="3100" dirty="0" smtClean="0"/>
              <a:t>about</a:t>
            </a:r>
            <a:r>
              <a:rPr lang="en-US" dirty="0" smtClean="0"/>
              <a:t> Nature Benefits</a:t>
            </a:r>
            <a:endParaRPr lang="en-US" dirty="0">
              <a:solidFill>
                <a:srgbClr val="6F9500"/>
              </a:solidFill>
            </a:endParaRPr>
          </a:p>
        </p:txBody>
      </p:sp>
      <p:sp>
        <p:nvSpPr>
          <p:cNvPr id="3" name="Content Placeholder 2"/>
          <p:cNvSpPr>
            <a:spLocks noGrp="1"/>
          </p:cNvSpPr>
          <p:nvPr>
            <p:ph idx="1"/>
          </p:nvPr>
        </p:nvSpPr>
        <p:spPr>
          <a:xfrm>
            <a:off x="1043492" y="1836811"/>
            <a:ext cx="7211508" cy="4280354"/>
          </a:xfrm>
        </p:spPr>
        <p:txBody>
          <a:bodyPr>
            <a:normAutofit fontScale="92500" lnSpcReduction="20000"/>
          </a:bodyPr>
          <a:lstStyle/>
          <a:p>
            <a:r>
              <a:rPr lang="en-US" dirty="0"/>
              <a:t> </a:t>
            </a:r>
            <a:r>
              <a:rPr lang="en-US" dirty="0" smtClean="0"/>
              <a:t>environmental services</a:t>
            </a:r>
            <a:br>
              <a:rPr lang="en-US" dirty="0" smtClean="0"/>
            </a:br>
            <a:r>
              <a:rPr lang="en-US" dirty="0" smtClean="0"/>
              <a:t>	air quality</a:t>
            </a:r>
            <a:br>
              <a:rPr lang="en-US" dirty="0" smtClean="0"/>
            </a:br>
            <a:r>
              <a:rPr lang="en-US" dirty="0" smtClean="0"/>
              <a:t>	</a:t>
            </a:r>
            <a:r>
              <a:rPr lang="en-US" dirty="0" err="1" smtClean="0"/>
              <a:t>stormwater</a:t>
            </a:r>
            <a:r>
              <a:rPr lang="en-US" dirty="0" smtClean="0"/>
              <a:t> management</a:t>
            </a:r>
            <a:br>
              <a:rPr lang="en-US" dirty="0" smtClean="0"/>
            </a:br>
            <a:r>
              <a:rPr lang="en-US" dirty="0" smtClean="0"/>
              <a:t>	energy savings</a:t>
            </a:r>
          </a:p>
          <a:p>
            <a:r>
              <a:rPr lang="en-US" dirty="0" smtClean="0"/>
              <a:t>economic value &amp; savings </a:t>
            </a:r>
            <a:endParaRPr lang="en-US" dirty="0"/>
          </a:p>
          <a:p>
            <a:r>
              <a:rPr lang="en-US" b="1" dirty="0" smtClean="0"/>
              <a:t> </a:t>
            </a:r>
            <a:r>
              <a:rPr lang="en-US" b="1" dirty="0" smtClean="0">
                <a:solidFill>
                  <a:schemeClr val="accent1">
                    <a:lumMod val="50000"/>
                  </a:schemeClr>
                </a:solidFill>
              </a:rPr>
              <a:t>social benefits</a:t>
            </a:r>
            <a:r>
              <a:rPr lang="en-US" dirty="0" smtClean="0">
                <a:solidFill>
                  <a:schemeClr val="accent1">
                    <a:lumMod val="50000"/>
                  </a:schemeClr>
                </a:solidFill>
              </a:rPr>
              <a:t/>
            </a:r>
            <a:br>
              <a:rPr lang="en-US" dirty="0" smtClean="0">
                <a:solidFill>
                  <a:schemeClr val="accent1">
                    <a:lumMod val="50000"/>
                  </a:schemeClr>
                </a:solidFill>
              </a:rPr>
            </a:br>
            <a:r>
              <a:rPr lang="en-US" dirty="0" smtClean="0"/>
              <a:t>	public health</a:t>
            </a:r>
            <a:r>
              <a:rPr lang="en-US" dirty="0"/>
              <a:t> </a:t>
            </a:r>
            <a:r>
              <a:rPr lang="en-US" dirty="0" smtClean="0"/>
              <a:t>(</a:t>
            </a:r>
            <a:r>
              <a:rPr lang="en-US" dirty="0" err="1" smtClean="0"/>
              <a:t>eg</a:t>
            </a:r>
            <a:r>
              <a:rPr lang="en-US" dirty="0" smtClean="0"/>
              <a:t>. physical activity)	mental health &amp; function</a:t>
            </a:r>
            <a:br>
              <a:rPr lang="en-US" dirty="0" smtClean="0"/>
            </a:br>
            <a:r>
              <a:rPr lang="en-US" dirty="0" smtClean="0"/>
              <a:t>	children in nature               </a:t>
            </a:r>
            <a:endParaRPr lang="en-US" b="1" dirty="0" smtClean="0">
              <a:solidFill>
                <a:srgbClr val="FF0000"/>
              </a:solidFill>
            </a:endParaRPr>
          </a:p>
        </p:txBody>
      </p:sp>
      <p:sp>
        <p:nvSpPr>
          <p:cNvPr id="4" name="TextBox 3"/>
          <p:cNvSpPr txBox="1"/>
          <p:nvPr/>
        </p:nvSpPr>
        <p:spPr>
          <a:xfrm>
            <a:off x="5568214" y="439563"/>
            <a:ext cx="184666" cy="369332"/>
          </a:xfrm>
          <a:prstGeom prst="rect">
            <a:avLst/>
          </a:prstGeom>
          <a:noFill/>
        </p:spPr>
        <p:txBody>
          <a:bodyPr wrap="none" rtlCol="0">
            <a:spAutoFit/>
          </a:bodyPr>
          <a:lstStyle/>
          <a:p>
            <a:endParaRPr lang="en-US" dirty="0"/>
          </a:p>
        </p:txBody>
      </p:sp>
      <p:sp>
        <p:nvSpPr>
          <p:cNvPr id="6" name="Date Placeholder 5"/>
          <p:cNvSpPr>
            <a:spLocks noGrp="1"/>
          </p:cNvSpPr>
          <p:nvPr>
            <p:ph type="dt" sz="half" idx="10"/>
          </p:nvPr>
        </p:nvSpPr>
        <p:spPr/>
        <p:txBody>
          <a:bodyPr/>
          <a:lstStyle/>
          <a:p>
            <a:r>
              <a:rPr lang="en-US" smtClean="0"/>
              <a:t>December 2012</a:t>
            </a:r>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4</a:t>
            </a:fld>
            <a:endParaRPr lang="en-US"/>
          </a:p>
        </p:txBody>
      </p:sp>
    </p:spTree>
    <p:extLst>
      <p:ext uri="{BB962C8B-B14F-4D97-AF65-F5344CB8AC3E}">
        <p14:creationId xmlns:p14="http://schemas.microsoft.com/office/powerpoint/2010/main" val="13788815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Social Benefit</a:t>
            </a:r>
            <a:r>
              <a:rPr lang="en-US" sz="3100" dirty="0" smtClean="0"/>
              <a:t/>
            </a:r>
            <a:br>
              <a:rPr lang="en-US" sz="3100" dirty="0" smtClean="0"/>
            </a:br>
            <a:r>
              <a:rPr lang="en-US" b="1" dirty="0" smtClean="0"/>
              <a:t>Crime &amp; Public Safety</a:t>
            </a:r>
            <a:endParaRPr lang="en-US" b="1"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5</a:t>
            </a:fld>
            <a:endParaRPr lang="en-US"/>
          </a:p>
        </p:txBody>
      </p:sp>
      <p:sp>
        <p:nvSpPr>
          <p:cNvPr id="7" name="Content Placeholder 2"/>
          <p:cNvSpPr>
            <a:spLocks noGrp="1"/>
          </p:cNvSpPr>
          <p:nvPr>
            <p:ph idx="1"/>
          </p:nvPr>
        </p:nvSpPr>
        <p:spPr>
          <a:xfrm>
            <a:off x="979963" y="2273984"/>
            <a:ext cx="7088271" cy="3943644"/>
          </a:xfrm>
        </p:spPr>
        <p:txBody>
          <a:bodyPr>
            <a:normAutofit fontScale="92500"/>
          </a:bodyPr>
          <a:lstStyle/>
          <a:p>
            <a:r>
              <a:rPr lang="en-US" dirty="0" smtClean="0"/>
              <a:t>landscape &amp; vegetation often implicated as screen for criminal activity</a:t>
            </a:r>
            <a:endParaRPr lang="en-US" dirty="0" smtClean="0"/>
          </a:p>
          <a:p>
            <a:r>
              <a:rPr lang="en-US" dirty="0" smtClean="0"/>
              <a:t>contrast to other public attitudes that nature is restorative</a:t>
            </a:r>
          </a:p>
          <a:p>
            <a:r>
              <a:rPr lang="en-US" dirty="0" smtClean="0"/>
              <a:t>limited studies – but experience of nature may contribute to reduced anger &amp; aggression</a:t>
            </a:r>
            <a:endParaRPr lang="en-US" dirty="0" smtClean="0"/>
          </a:p>
        </p:txBody>
      </p:sp>
    </p:spTree>
    <p:extLst>
      <p:ext uri="{BB962C8B-B14F-4D97-AF65-F5344CB8AC3E}">
        <p14:creationId xmlns:p14="http://schemas.microsoft.com/office/powerpoint/2010/main" val="343711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56953"/>
            <a:ext cx="8229600" cy="981075"/>
          </a:xfrm>
        </p:spPr>
        <p:txBody>
          <a:bodyPr/>
          <a:lstStyle/>
          <a:p>
            <a:pPr algn="l"/>
            <a:r>
              <a:rPr lang="en-US" dirty="0" smtClean="0">
                <a:solidFill>
                  <a:schemeClr val="bg1"/>
                </a:solidFill>
              </a:rPr>
              <a:t>The Source?</a:t>
            </a:r>
            <a:endParaRPr lang="en-US" dirty="0">
              <a:solidFill>
                <a:schemeClr val="bg1"/>
              </a:solidFill>
            </a:endParaRPr>
          </a:p>
        </p:txBody>
      </p:sp>
      <p:pic>
        <p:nvPicPr>
          <p:cNvPr id="6" name="Picture 5" descr="Haystack-FINALb.jpg"/>
          <p:cNvPicPr>
            <a:picLocks noChangeAspect="1"/>
          </p:cNvPicPr>
          <p:nvPr/>
        </p:nvPicPr>
        <p:blipFill>
          <a:blip r:embed="rId3"/>
          <a:srcRect/>
          <a:stretch>
            <a:fillRect/>
          </a:stretch>
        </p:blipFill>
        <p:spPr bwMode="auto">
          <a:xfrm>
            <a:off x="609600" y="1379481"/>
            <a:ext cx="6793815" cy="474034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a:t>
            </a:r>
            <a:r>
              <a:rPr lang="en-US" dirty="0" smtClean="0"/>
              <a:t>Portal</a:t>
            </a:r>
            <a:endParaRPr lang="en-US" dirty="0"/>
          </a:p>
        </p:txBody>
      </p:sp>
      <p:sp>
        <p:nvSpPr>
          <p:cNvPr id="3" name="Content Placeholder 2"/>
          <p:cNvSpPr>
            <a:spLocks noGrp="1"/>
          </p:cNvSpPr>
          <p:nvPr>
            <p:ph idx="1"/>
          </p:nvPr>
        </p:nvSpPr>
        <p:spPr>
          <a:xfrm>
            <a:off x="1043492" y="2323653"/>
            <a:ext cx="6777317" cy="2819848"/>
          </a:xfrm>
        </p:spPr>
        <p:txBody>
          <a:bodyPr/>
          <a:lstStyle/>
          <a:p>
            <a:r>
              <a:rPr lang="en-US" sz="2800" dirty="0" smtClean="0"/>
              <a:t>database of research articles</a:t>
            </a:r>
          </a:p>
          <a:p>
            <a:r>
              <a:rPr lang="en-US" sz="2800" dirty="0" smtClean="0"/>
              <a:t>&gt; 2,200 peer reviewed articles</a:t>
            </a:r>
          </a:p>
          <a:p>
            <a:r>
              <a:rPr lang="en-US" sz="2800" dirty="0" smtClean="0"/>
              <a:t>sorted into benefits themes</a:t>
            </a:r>
          </a:p>
          <a:p>
            <a:r>
              <a:rPr lang="en-US" sz="2800" dirty="0" smtClean="0"/>
              <a:t>providing web-based products</a:t>
            </a:r>
          </a:p>
          <a:p>
            <a:endParaRPr lang="en-US"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7</a:t>
            </a:fld>
            <a:endParaRPr lang="en-US"/>
          </a:p>
        </p:txBody>
      </p:sp>
      <p:sp>
        <p:nvSpPr>
          <p:cNvPr id="8" name="Rectangle 2"/>
          <p:cNvSpPr txBox="1">
            <a:spLocks noChangeArrowheads="1"/>
          </p:cNvSpPr>
          <p:nvPr/>
        </p:nvSpPr>
        <p:spPr>
          <a:xfrm>
            <a:off x="1043490" y="5184928"/>
            <a:ext cx="7024744" cy="914400"/>
          </a:xfrm>
          <a:prstGeom prst="rect">
            <a:avLst/>
          </a:prstGeom>
        </p:spPr>
        <p:txBody>
          <a:bodyPr vert="horz" lIns="91440" tIns="45720" rIns="91440" bIns="45720" rtlCol="0" anchor="t">
            <a:normAutofit fontScale="25000" lnSpcReduction="20000"/>
          </a:bodyPr>
          <a:lstStyle>
            <a:lvl1pPr algn="l" defTabSz="914400" rtl="0" eaLnBrk="1" latinLnBrk="0" hangingPunct="1">
              <a:spcBef>
                <a:spcPct val="0"/>
              </a:spcBef>
              <a:buNone/>
              <a:defRPr sz="4000" kern="1200">
                <a:solidFill>
                  <a:srgbClr val="6F95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kumimoji="1" lang="en-US" sz="11200" b="1" dirty="0" err="1" smtClean="0"/>
              <a:t>www.greenhealth.washington.edu</a:t>
            </a:r>
            <a:r>
              <a:rPr kumimoji="1" lang="en-US" sz="12800" dirty="0" smtClean="0"/>
              <a:t/>
            </a:r>
            <a:br>
              <a:rPr kumimoji="1" lang="en-US" sz="12800" dirty="0" smtClean="0"/>
            </a:br>
            <a:r>
              <a:rPr kumimoji="1" lang="en-US" sz="12800" dirty="0" smtClean="0"/>
              <a:t/>
            </a:r>
            <a:br>
              <a:rPr kumimoji="1" lang="en-US" sz="12800" dirty="0" smtClean="0"/>
            </a:br>
            <a:r>
              <a:rPr kumimoji="1" lang="en-US" sz="3100" dirty="0" smtClean="0"/>
              <a:t/>
            </a:r>
            <a:br>
              <a:rPr kumimoji="1" lang="en-US" sz="3100" dirty="0" smtClean="0"/>
            </a:br>
            <a:endParaRPr kumimoji="1" lang="en-US" sz="2600" dirty="0" smtClean="0"/>
          </a:p>
        </p:txBody>
      </p:sp>
    </p:spTree>
    <p:extLst>
      <p:ext uri="{BB962C8B-B14F-4D97-AF65-F5344CB8AC3E}">
        <p14:creationId xmlns:p14="http://schemas.microsoft.com/office/powerpoint/2010/main" val="331617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29 at 11.31.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933063"/>
          </a:xfrm>
          <a:prstGeom prst="rect">
            <a:avLst/>
          </a:prstGeom>
        </p:spPr>
      </p:pic>
    </p:spTree>
    <p:extLst>
      <p:ext uri="{BB962C8B-B14F-4D97-AF65-F5344CB8AC3E}">
        <p14:creationId xmlns:p14="http://schemas.microsoft.com/office/powerpoint/2010/main" val="13430822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25497"/>
            <a:ext cx="7024744" cy="1143000"/>
          </a:xfrm>
        </p:spPr>
        <p:txBody>
          <a:bodyPr/>
          <a:lstStyle/>
          <a:p>
            <a:r>
              <a:rPr lang="en-US" dirty="0" smtClean="0"/>
              <a:t>Datasheet</a:t>
            </a:r>
            <a:endParaRPr lang="en-US" dirty="0"/>
          </a:p>
        </p:txBody>
      </p:sp>
      <p:sp>
        <p:nvSpPr>
          <p:cNvPr id="4" name="Date Placeholder 3"/>
          <p:cNvSpPr>
            <a:spLocks noGrp="1"/>
          </p:cNvSpPr>
          <p:nvPr>
            <p:ph type="dt" sz="half" idx="10"/>
          </p:nvPr>
        </p:nvSpPr>
        <p:spPr/>
        <p:txBody>
          <a:bodyPr/>
          <a:lstStyle/>
          <a:p>
            <a:r>
              <a:rPr lang="en-US" smtClean="0"/>
              <a:t>December 2012</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9</a:t>
            </a:fld>
            <a:endParaRPr lang="en-US"/>
          </a:p>
        </p:txBody>
      </p:sp>
      <p:pic>
        <p:nvPicPr>
          <p:cNvPr id="6" name="Picture 5" descr="Screen Shot 2013-03-23 at 1.37.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969" y="900664"/>
            <a:ext cx="3995099" cy="5188240"/>
          </a:xfrm>
          <a:prstGeom prst="rect">
            <a:avLst/>
          </a:prstGeom>
          <a:effectLst>
            <a:outerShdw blurRad="304800" dist="215900" dir="2700000" algn="tl" rotWithShape="0">
              <a:prstClr val="black">
                <a:alpha val="40000"/>
              </a:prstClr>
            </a:outerShdw>
          </a:effectLst>
        </p:spPr>
      </p:pic>
      <p:sp>
        <p:nvSpPr>
          <p:cNvPr id="7" name="Content Placeholder 2"/>
          <p:cNvSpPr>
            <a:spLocks noGrp="1"/>
          </p:cNvSpPr>
          <p:nvPr>
            <p:ph idx="1"/>
          </p:nvPr>
        </p:nvSpPr>
        <p:spPr>
          <a:xfrm>
            <a:off x="1043493" y="1984980"/>
            <a:ext cx="2703008" cy="3765252"/>
          </a:xfrm>
        </p:spPr>
        <p:txBody>
          <a:bodyPr/>
          <a:lstStyle/>
          <a:p>
            <a:r>
              <a:rPr lang="en-US" dirty="0"/>
              <a:t> </a:t>
            </a:r>
            <a:r>
              <a:rPr lang="en-US" dirty="0" smtClean="0"/>
              <a:t>research highlights</a:t>
            </a:r>
          </a:p>
          <a:p>
            <a:r>
              <a:rPr lang="en-US" dirty="0" smtClean="0"/>
              <a:t> one page briefing</a:t>
            </a:r>
          </a:p>
          <a:p>
            <a:r>
              <a:rPr lang="en-US" dirty="0" smtClean="0"/>
              <a:t> print &amp; share</a:t>
            </a:r>
            <a:endParaRPr lang="en-US" dirty="0"/>
          </a:p>
        </p:txBody>
      </p:sp>
    </p:spTree>
    <p:extLst>
      <p:ext uri="{BB962C8B-B14F-4D97-AF65-F5344CB8AC3E}">
        <p14:creationId xmlns:p14="http://schemas.microsoft.com/office/powerpoint/2010/main" val="405196842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3783</TotalTime>
  <Words>2100</Words>
  <Application>Microsoft Macintosh PowerPoint</Application>
  <PresentationFormat>On-screen Show (4:3)</PresentationFormat>
  <Paragraphs>186</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Austin</vt:lpstr>
      <vt:lpstr>Diseño predeterminado</vt:lpstr>
      <vt:lpstr>Conditions of Use &amp; Acknowledgement</vt:lpstr>
      <vt:lpstr>Crime &amp; Public Safety</vt:lpstr>
      <vt:lpstr>City Life &amp; Nearby Nature</vt:lpstr>
      <vt:lpstr>Science about Nature Benefits</vt:lpstr>
      <vt:lpstr>Social Benefit Crime &amp; Public Safety</vt:lpstr>
      <vt:lpstr>The Source?</vt:lpstr>
      <vt:lpstr>Research Portal</vt:lpstr>
      <vt:lpstr>PowerPoint Presentation</vt:lpstr>
      <vt:lpstr>Datasheet</vt:lpstr>
      <vt:lpstr>Acknowledgements</vt:lpstr>
      <vt:lpstr>back to …. Crime &amp; Public Safety</vt:lpstr>
      <vt:lpstr>research highlights Single Family Residential Areas</vt:lpstr>
      <vt:lpstr>research highlights Apartment Complexes</vt:lpstr>
      <vt:lpstr>research highlights Apartment Complexes</vt:lpstr>
      <vt:lpstr>research highlights Vacant Lot Clean Up</vt:lpstr>
      <vt:lpstr>Conclusion</vt:lpstr>
      <vt:lpstr>For more information:</vt:lpstr>
      <vt:lpstr>Article Database . . . . </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Wolf</dc:creator>
  <cp:lastModifiedBy>Kathleen Wolf</cp:lastModifiedBy>
  <cp:revision>133</cp:revision>
  <dcterms:created xsi:type="dcterms:W3CDTF">2013-03-21T05:09:39Z</dcterms:created>
  <dcterms:modified xsi:type="dcterms:W3CDTF">2013-03-31T05:48:33Z</dcterms:modified>
</cp:coreProperties>
</file>