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59" r:id="rId4"/>
    <p:sldId id="261" r:id="rId5"/>
    <p:sldId id="260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6" autoAdjust="0"/>
    <p:restoredTop sz="93020" autoAdjust="0"/>
  </p:normalViewPr>
  <p:slideViewPr>
    <p:cSldViewPr snapToGrid="0">
      <p:cViewPr varScale="1">
        <p:scale>
          <a:sx n="73" d="100"/>
          <a:sy n="73" d="100"/>
        </p:scale>
        <p:origin x="90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B2F631-8B20-4A92-8620-FE16D3CB6C38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9EC505-B4A1-49F0-90DF-FCF1F6280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5010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These are tips for talks that I have learned over the years,</a:t>
            </a:r>
          </a:p>
          <a:p>
            <a:r>
              <a:rPr lang="en-US" dirty="0"/>
              <a:t>  sometimes from my mentors and sometimes “the hard way” (by making mistakes).</a:t>
            </a:r>
          </a:p>
          <a:p>
            <a:r>
              <a:rPr lang="en-US" dirty="0"/>
              <a:t>I hope you might find them useful.</a:t>
            </a:r>
          </a:p>
          <a:p>
            <a:r>
              <a:rPr lang="en-US" dirty="0"/>
              <a:t>Learning to give good talks (and also to write well) is a lifelong pursuit – something at which we can never be “good enough”.</a:t>
            </a:r>
          </a:p>
          <a:p>
            <a:r>
              <a:rPr lang="en-US" dirty="0"/>
              <a:t>If you take up the challenge and stick with it,</a:t>
            </a:r>
          </a:p>
          <a:p>
            <a:r>
              <a:rPr lang="en-US" dirty="0"/>
              <a:t>  you can continuously improve and also get great enjoyment from the process.</a:t>
            </a:r>
          </a:p>
          <a:p>
            <a:endParaRPr lang="en-US" dirty="0"/>
          </a:p>
          <a:p>
            <a:r>
              <a:rPr lang="en-US" dirty="0"/>
              <a:t>Chip Asbury</a:t>
            </a:r>
          </a:p>
          <a:p>
            <a:r>
              <a:rPr lang="en-US" dirty="0"/>
              <a:t>Professor</a:t>
            </a:r>
          </a:p>
          <a:p>
            <a:r>
              <a:rPr lang="en-US" dirty="0"/>
              <a:t>Neurobiology &amp; Biophysics</a:t>
            </a:r>
          </a:p>
          <a:p>
            <a:r>
              <a:rPr lang="en-US" dirty="0"/>
              <a:t>University of Washington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October 1, 2024</a:t>
            </a:r>
          </a:p>
          <a:p>
            <a:r>
              <a:rPr lang="en-US" dirty="0"/>
              <a:t>---------------------------------------------------------------------------------------------------------------------</a:t>
            </a:r>
          </a:p>
          <a:p>
            <a:endParaRPr lang="en-US" dirty="0"/>
          </a:p>
          <a:p>
            <a:r>
              <a:rPr lang="en-US" dirty="0"/>
              <a:t>Giving seminars, and public speaking more generally, does not come naturally to everyone.</a:t>
            </a:r>
          </a:p>
          <a:p>
            <a:r>
              <a:rPr lang="en-US" dirty="0"/>
              <a:t>I used to be </a:t>
            </a:r>
            <a:r>
              <a:rPr lang="en-US" b="1" i="1" dirty="0"/>
              <a:t>mortified</a:t>
            </a:r>
            <a:r>
              <a:rPr lang="en-US" dirty="0"/>
              <a:t> by the idea of speaking in public.</a:t>
            </a:r>
          </a:p>
          <a:p>
            <a:endParaRPr lang="en-US" dirty="0"/>
          </a:p>
          <a:p>
            <a:r>
              <a:rPr lang="en-US" dirty="0"/>
              <a:t>But I assure you that by working hard on it,</a:t>
            </a:r>
          </a:p>
          <a:p>
            <a:r>
              <a:rPr lang="en-US" dirty="0"/>
              <a:t>  each of us can learn to be good at it, and to even enjoy it.</a:t>
            </a:r>
          </a:p>
          <a:p>
            <a:endParaRPr lang="en-US" dirty="0"/>
          </a:p>
          <a:p>
            <a:r>
              <a:rPr lang="en-US" dirty="0"/>
              <a:t>I want to share a few tips I’ve learned.</a:t>
            </a:r>
          </a:p>
          <a:p>
            <a:endParaRPr lang="en-US" dirty="0"/>
          </a:p>
          <a:p>
            <a:r>
              <a:rPr lang="en-US" dirty="0"/>
              <a:t>NOTE:  We will focus in this course specifically on </a:t>
            </a:r>
            <a:r>
              <a:rPr lang="en-US" b="1" i="1" dirty="0"/>
              <a:t>scientific</a:t>
            </a:r>
            <a:r>
              <a:rPr lang="en-US" dirty="0"/>
              <a:t> talks.</a:t>
            </a:r>
          </a:p>
          <a:p>
            <a:r>
              <a:rPr lang="en-US" dirty="0"/>
              <a:t>  But know that speaking persuasively to an audience is a very important skill,</a:t>
            </a:r>
          </a:p>
          <a:p>
            <a:r>
              <a:rPr lang="en-US" dirty="0"/>
              <a:t>  not only for scientists, but for any career that involves leadership.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9EC505-B4A1-49F0-90DF-FCF1F628093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8692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For this class, you each get 20 min for your talk, plus 5 min for questions and changeover.</a:t>
            </a:r>
          </a:p>
          <a:p>
            <a:r>
              <a:rPr lang="en-US" dirty="0"/>
              <a:t>That means, 20 slides, max.</a:t>
            </a:r>
          </a:p>
          <a:p>
            <a:endParaRPr lang="en-US" dirty="0"/>
          </a:p>
          <a:p>
            <a:r>
              <a:rPr lang="en-US" dirty="0"/>
              <a:t>At first, you’ll probably think,</a:t>
            </a:r>
          </a:p>
          <a:p>
            <a:r>
              <a:rPr lang="en-US" dirty="0"/>
              <a:t>  “I can’t possibly tell my story in so few slides!”</a:t>
            </a:r>
          </a:p>
          <a:p>
            <a:r>
              <a:rPr lang="en-US" b="1" i="1" dirty="0"/>
              <a:t>THINK AGAIN.</a:t>
            </a:r>
          </a:p>
          <a:p>
            <a:endParaRPr lang="en-US" dirty="0"/>
          </a:p>
          <a:p>
            <a:r>
              <a:rPr lang="en-US" dirty="0"/>
              <a:t>It is </a:t>
            </a:r>
            <a:r>
              <a:rPr lang="en-US" b="1" i="1" dirty="0"/>
              <a:t>always</a:t>
            </a:r>
            <a:r>
              <a:rPr lang="en-US" dirty="0"/>
              <a:t> possible to whittle down to a briefer treatment.</a:t>
            </a:r>
          </a:p>
          <a:p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Plan carefully:  What is your main takeaway message for this talk?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  Omit </a:t>
            </a:r>
            <a:r>
              <a:rPr lang="en-US" b="1" i="1" dirty="0"/>
              <a:t>anything</a:t>
            </a:r>
            <a:r>
              <a:rPr lang="en-US" dirty="0"/>
              <a:t> that does not support that main message.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r>
              <a:rPr lang="en-US" dirty="0"/>
              <a:t>Avoid the temptation to show lots of data.</a:t>
            </a:r>
          </a:p>
          <a:p>
            <a:r>
              <a:rPr lang="en-US" dirty="0"/>
              <a:t>  1 or 2 incisive pieces of data, with clear explanation of how you got them,</a:t>
            </a:r>
          </a:p>
          <a:p>
            <a:r>
              <a:rPr lang="en-US" dirty="0"/>
              <a:t>  and what they mean</a:t>
            </a:r>
          </a:p>
          <a:p>
            <a:r>
              <a:rPr lang="en-US" dirty="0"/>
              <a:t>  – this is </a:t>
            </a:r>
            <a:r>
              <a:rPr lang="en-US" b="1" i="1" dirty="0"/>
              <a:t>way more impressive </a:t>
            </a:r>
            <a:r>
              <a:rPr lang="en-US" dirty="0"/>
              <a:t>than a whirlwind of data that your audience cannot follow.</a:t>
            </a:r>
          </a:p>
          <a:p>
            <a:endParaRPr lang="en-US" dirty="0"/>
          </a:p>
          <a:p>
            <a:r>
              <a:rPr lang="en-US" dirty="0"/>
              <a:t>For brevity, you can often omit controls </a:t>
            </a:r>
          </a:p>
          <a:p>
            <a:r>
              <a:rPr lang="en-US" dirty="0"/>
              <a:t>  – go straight to the killer experiment that supports your takeaway message.</a:t>
            </a:r>
          </a:p>
          <a:p>
            <a:endParaRPr lang="en-US" dirty="0"/>
          </a:p>
          <a:p>
            <a:r>
              <a:rPr lang="en-US" dirty="0"/>
              <a:t>The audience can ask later about controls,</a:t>
            </a:r>
          </a:p>
          <a:p>
            <a:r>
              <a:rPr lang="en-US" dirty="0"/>
              <a:t>  or go look at your preprint in </a:t>
            </a:r>
            <a:r>
              <a:rPr lang="en-US" dirty="0" err="1"/>
              <a:t>bioRxiv</a:t>
            </a:r>
            <a:r>
              <a:rPr lang="en-US" dirty="0"/>
              <a:t>, or your publication when it’s out.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9EC505-B4A1-49F0-90DF-FCF1F628093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9505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When we talk with colleagues in our own lab, or in our own small scientific discipline,</a:t>
            </a:r>
          </a:p>
          <a:p>
            <a:r>
              <a:rPr lang="en-US" dirty="0"/>
              <a:t>  jargon and acronyms can be so useful that,</a:t>
            </a:r>
          </a:p>
          <a:p>
            <a:r>
              <a:rPr lang="en-US" dirty="0"/>
              <a:t>  after a while, we use them without even thinking about them.</a:t>
            </a:r>
          </a:p>
          <a:p>
            <a:endParaRPr lang="en-US" dirty="0"/>
          </a:p>
          <a:p>
            <a:r>
              <a:rPr lang="en-US" dirty="0"/>
              <a:t>To reach an audience, you have to jettison </a:t>
            </a:r>
            <a:r>
              <a:rPr lang="en-US" b="1" i="1" dirty="0"/>
              <a:t>all</a:t>
            </a:r>
            <a:r>
              <a:rPr lang="en-US" dirty="0"/>
              <a:t> of them.</a:t>
            </a:r>
          </a:p>
          <a:p>
            <a:endParaRPr lang="en-US" dirty="0"/>
          </a:p>
          <a:p>
            <a:r>
              <a:rPr lang="en-US" dirty="0"/>
              <a:t>You also need to give sufficient background,</a:t>
            </a:r>
          </a:p>
          <a:p>
            <a:r>
              <a:rPr lang="en-US" dirty="0"/>
              <a:t>  starting with brief basics that everyone should already know.</a:t>
            </a:r>
          </a:p>
          <a:p>
            <a:endParaRPr lang="en-US" dirty="0"/>
          </a:p>
          <a:p>
            <a:r>
              <a:rPr lang="en-US" dirty="0"/>
              <a:t>But choose carefully what background info to include, and what to omit.</a:t>
            </a:r>
          </a:p>
          <a:p>
            <a:r>
              <a:rPr lang="en-US" dirty="0"/>
              <a:t>  Don’t dump a long list of previously discovered facts onto your audience.</a:t>
            </a:r>
          </a:p>
          <a:p>
            <a:endParaRPr lang="en-US" dirty="0"/>
          </a:p>
          <a:p>
            <a:r>
              <a:rPr lang="en-US" dirty="0"/>
              <a:t>Cover only the background info needed to understand the main points that your talk addresses.</a:t>
            </a:r>
          </a:p>
          <a:p>
            <a:r>
              <a:rPr lang="en-US" dirty="0"/>
              <a:t>  (This is a restatement of the same principle as before:</a:t>
            </a:r>
          </a:p>
          <a:p>
            <a:r>
              <a:rPr lang="en-US" dirty="0"/>
              <a:t>    Omit anything that does not support your main message.)</a:t>
            </a:r>
          </a:p>
          <a:p>
            <a:endParaRPr lang="en-US" dirty="0"/>
          </a:p>
          <a:p>
            <a:r>
              <a:rPr lang="en-US" dirty="0"/>
              <a:t>Favor clarity of ideas, and simplicity as much as possible.</a:t>
            </a:r>
          </a:p>
          <a:p>
            <a:r>
              <a:rPr lang="en-US" dirty="0"/>
              <a:t>  Avoid getting into weedy details that are nuanced and unimportant to the main story.</a:t>
            </a:r>
          </a:p>
          <a:p>
            <a:endParaRPr lang="en-US" dirty="0"/>
          </a:p>
          <a:p>
            <a:r>
              <a:rPr lang="en-US" dirty="0"/>
              <a:t>A common mistake is attempting to give what I call a “mystery story” or “striptease” talk.</a:t>
            </a:r>
          </a:p>
          <a:p>
            <a:r>
              <a:rPr lang="en-US" dirty="0"/>
              <a:t>That is, to leave the main conclusion as a surprise revelation for the end of the talk.</a:t>
            </a:r>
          </a:p>
          <a:p>
            <a:r>
              <a:rPr lang="en-US" dirty="0"/>
              <a:t> -- this almost never works!</a:t>
            </a:r>
          </a:p>
          <a:p>
            <a:r>
              <a:rPr lang="en-US" dirty="0"/>
              <a:t>People have short attention spans, and most will drift off by the end if they do not understand where you are going.</a:t>
            </a:r>
          </a:p>
          <a:p>
            <a:endParaRPr lang="en-US" dirty="0"/>
          </a:p>
          <a:p>
            <a:r>
              <a:rPr lang="en-US" dirty="0"/>
              <a:t>Better to give a succinct summary of the main message at the beginning,</a:t>
            </a:r>
          </a:p>
          <a:p>
            <a:r>
              <a:rPr lang="en-US" dirty="0"/>
              <a:t>  and use the rest of the talk to provide the key supporting information.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9EC505-B4A1-49F0-90DF-FCF1F628093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5455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people in the back cannot see, they will get lost and tune out.</a:t>
            </a:r>
          </a:p>
          <a:p>
            <a:endParaRPr lang="en-US" dirty="0"/>
          </a:p>
          <a:p>
            <a:r>
              <a:rPr lang="en-US" dirty="0"/>
              <a:t>Common mistake is to leave margins,</a:t>
            </a:r>
          </a:p>
          <a:p>
            <a:r>
              <a:rPr lang="en-US" dirty="0"/>
              <a:t>  with little “postage stamp” graphics or images surrounded by…empty space</a:t>
            </a:r>
          </a:p>
          <a:p>
            <a:endParaRPr lang="en-US" dirty="0"/>
          </a:p>
          <a:p>
            <a:r>
              <a:rPr lang="en-US" dirty="0"/>
              <a:t>This is counterproductive – make everything big, easily visible, blown up to fill the slide as completely as possible.</a:t>
            </a:r>
          </a:p>
          <a:p>
            <a:endParaRPr lang="en-US" dirty="0"/>
          </a:p>
          <a:p>
            <a:r>
              <a:rPr lang="en-US" dirty="0"/>
              <a:t>Compose titles for every slide that give the main message that slide conveys.</a:t>
            </a:r>
          </a:p>
          <a:p>
            <a:r>
              <a:rPr lang="en-US" dirty="0"/>
              <a:t>  You will give this message with your words too,</a:t>
            </a:r>
          </a:p>
          <a:p>
            <a:r>
              <a:rPr lang="en-US" dirty="0"/>
              <a:t>  but your words will not always be sufficient.</a:t>
            </a:r>
          </a:p>
          <a:p>
            <a:r>
              <a:rPr lang="en-US" dirty="0"/>
              <a:t>Some audience members might be jotting notes during that sentence or spacing out for a moment.</a:t>
            </a:r>
          </a:p>
          <a:p>
            <a:r>
              <a:rPr lang="en-US" dirty="0"/>
              <a:t>Having the message given also as the title of the slide helps everyone stay with you.</a:t>
            </a:r>
          </a:p>
          <a:p>
            <a:endParaRPr lang="en-US" dirty="0"/>
          </a:p>
          <a:p>
            <a:r>
              <a:rPr lang="en-US" dirty="0"/>
              <a:t>Commercial movies have continuity editors who make sure the cars stay the same color from scene to scene,</a:t>
            </a:r>
          </a:p>
          <a:p>
            <a:r>
              <a:rPr lang="en-US" dirty="0"/>
              <a:t>  and people wear the same clothing coming out of the door as they did going into it.</a:t>
            </a:r>
          </a:p>
          <a:p>
            <a:r>
              <a:rPr lang="en-US" dirty="0"/>
              <a:t>  You can do the same in your slides:</a:t>
            </a:r>
          </a:p>
          <a:p>
            <a:r>
              <a:rPr lang="en-US" dirty="0"/>
              <a:t>    If you show several graphs across a few slides, keep the same color, symbol, thickness for control data versus test data</a:t>
            </a:r>
          </a:p>
          <a:p>
            <a:r>
              <a:rPr lang="en-US" dirty="0"/>
              <a:t>      (or across data categories, like wildtype is always black and mutant always red)</a:t>
            </a:r>
          </a:p>
          <a:p>
            <a:r>
              <a:rPr lang="en-US" dirty="0"/>
              <a:t>    In diagrams, represent the same object the same way every time you show it</a:t>
            </a:r>
          </a:p>
          <a:p>
            <a:r>
              <a:rPr lang="en-US" dirty="0"/>
              <a:t>       (e.g., the ubiquitin ligase enzyme is always a red clamshell,</a:t>
            </a:r>
          </a:p>
          <a:p>
            <a:r>
              <a:rPr lang="en-US" dirty="0"/>
              <a:t>        the ubiquitin tag always a yellow circle,</a:t>
            </a:r>
          </a:p>
          <a:p>
            <a:r>
              <a:rPr lang="en-US" dirty="0"/>
              <a:t>        the target substrate protein is always a green blob)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9EC505-B4A1-49F0-90DF-FCF1F628093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9344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 a truly polished talk, you need to practice.</a:t>
            </a:r>
          </a:p>
          <a:p>
            <a:endParaRPr lang="en-US" dirty="0"/>
          </a:p>
          <a:p>
            <a:r>
              <a:rPr lang="en-US" dirty="0"/>
              <a:t>Transitions between slides can be tricky, and important.</a:t>
            </a:r>
          </a:p>
          <a:p>
            <a:r>
              <a:rPr lang="en-US" dirty="0"/>
              <a:t>Before advancing to the next slide, you should ideally begin introducing it, anticipating it.</a:t>
            </a:r>
          </a:p>
          <a:p>
            <a:r>
              <a:rPr lang="en-US" dirty="0"/>
              <a:t>I sometimes plan these “segues” in advance, or I work them out while I’m practicing my delivery.</a:t>
            </a:r>
          </a:p>
          <a:p>
            <a:endParaRPr lang="en-US" dirty="0"/>
          </a:p>
          <a:p>
            <a:r>
              <a:rPr lang="en-US" dirty="0"/>
              <a:t>Practicing in my own head is useless.</a:t>
            </a:r>
          </a:p>
          <a:p>
            <a:r>
              <a:rPr lang="en-US" dirty="0"/>
              <a:t>  I need to exercise those connections between my brain and my vocal chords,</a:t>
            </a:r>
          </a:p>
          <a:p>
            <a:r>
              <a:rPr lang="en-US" dirty="0"/>
              <a:t>    in order for the practice to actually be useful.</a:t>
            </a:r>
          </a:p>
          <a:p>
            <a:endParaRPr lang="en-US" dirty="0"/>
          </a:p>
          <a:p>
            <a:r>
              <a:rPr lang="en-US" dirty="0"/>
              <a:t>Practicing to a test audience, with people who are willing to give you their honest, unvarnished opinions, is crucial for </a:t>
            </a:r>
            <a:r>
              <a:rPr lang="en-US" b="1" i="1" dirty="0"/>
              <a:t>editing</a:t>
            </a:r>
            <a:r>
              <a:rPr lang="en-US" dirty="0"/>
              <a:t>.</a:t>
            </a:r>
          </a:p>
          <a:p>
            <a:r>
              <a:rPr lang="en-US" dirty="0"/>
              <a:t>  There is no substitute for getting others’ perspectives.</a:t>
            </a:r>
          </a:p>
          <a:p>
            <a:r>
              <a:rPr lang="en-US" dirty="0"/>
              <a:t>  They help you see where you’ve omitted something important or included too much confusing detail.</a:t>
            </a:r>
          </a:p>
          <a:p>
            <a:r>
              <a:rPr lang="en-US" dirty="0"/>
              <a:t>  You want a test audience that will be generous with their advice, and you want to take it all seriously.</a:t>
            </a:r>
          </a:p>
          <a:p>
            <a:r>
              <a:rPr lang="en-US" dirty="0"/>
              <a:t>  Jot down all their comments and suggestions, use their ideas to improve your slides, your delivery.</a:t>
            </a:r>
          </a:p>
          <a:p>
            <a:r>
              <a:rPr lang="en-US" b="1" i="1" dirty="0"/>
              <a:t>Do this well in advance, so you have time to make those improvements.</a:t>
            </a:r>
          </a:p>
          <a:p>
            <a:endParaRPr lang="en-US" dirty="0"/>
          </a:p>
          <a:p>
            <a:r>
              <a:rPr lang="en-US" dirty="0"/>
              <a:t>After you’ve edited, practicing to yourself is crucial for </a:t>
            </a:r>
            <a:r>
              <a:rPr lang="en-US" b="1" i="1" dirty="0"/>
              <a:t>polishing</a:t>
            </a:r>
            <a:r>
              <a:rPr lang="en-US" dirty="0"/>
              <a:t>.</a:t>
            </a:r>
          </a:p>
          <a:p>
            <a:r>
              <a:rPr lang="en-US" dirty="0"/>
              <a:t>Giving a talk to yourself out loud can feel awkward.</a:t>
            </a:r>
          </a:p>
          <a:p>
            <a:r>
              <a:rPr lang="en-US" dirty="0"/>
              <a:t>  Find a private space where you won’t disturb anyone.</a:t>
            </a:r>
          </a:p>
          <a:p>
            <a:r>
              <a:rPr lang="en-US" dirty="0"/>
              <a:t>  My approach is to go for a walk or a hike, ideally on a woodsy trail without much traffic.</a:t>
            </a:r>
          </a:p>
          <a:p>
            <a:r>
              <a:rPr lang="en-US" dirty="0"/>
              <a:t>  I print my slides and notes, and carry them with me.</a:t>
            </a:r>
          </a:p>
          <a:p>
            <a:r>
              <a:rPr lang="en-US" dirty="0"/>
              <a:t>  At first, I might need to refer to them a lot.</a:t>
            </a:r>
          </a:p>
          <a:p>
            <a:r>
              <a:rPr lang="en-US" dirty="0"/>
              <a:t>  But I keep practicing until I can give the whole talk without looking at the notes anymore.</a:t>
            </a:r>
          </a:p>
          <a:p>
            <a:r>
              <a:rPr lang="en-US" b="1" i="1" dirty="0"/>
              <a:t>Use a timer to test whether you’re coming in on time.  If not, cut something!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9EC505-B4A1-49F0-90DF-FCF1F628093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9928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How many times have we all waited, while a speaker wastes 5 min or more of their </a:t>
            </a:r>
            <a:r>
              <a:rPr lang="en-US" dirty="0" err="1"/>
              <a:t>alotted</a:t>
            </a:r>
            <a:r>
              <a:rPr lang="en-US" dirty="0"/>
              <a:t> talk time,</a:t>
            </a:r>
          </a:p>
          <a:p>
            <a:r>
              <a:rPr lang="en-US" dirty="0"/>
              <a:t>  fighting with their laptops and the A/V system?</a:t>
            </a:r>
          </a:p>
          <a:p>
            <a:r>
              <a:rPr lang="en-US" dirty="0"/>
              <a:t>  Please, don’t be that person!</a:t>
            </a:r>
          </a:p>
          <a:p>
            <a:endParaRPr lang="en-US" dirty="0"/>
          </a:p>
          <a:p>
            <a:r>
              <a:rPr lang="en-US" dirty="0"/>
              <a:t>Arrive early enough to plug in your laptop and test</a:t>
            </a:r>
          </a:p>
          <a:p>
            <a:r>
              <a:rPr lang="en-US" dirty="0"/>
              <a:t>  1. that your presentation plays properly on the system</a:t>
            </a:r>
          </a:p>
          <a:p>
            <a:r>
              <a:rPr lang="en-US" dirty="0"/>
              <a:t>  2. that the microphone works</a:t>
            </a:r>
          </a:p>
          <a:p>
            <a:r>
              <a:rPr lang="en-US" dirty="0"/>
              <a:t>  3. while you’re at it, check that the lighting seems right</a:t>
            </a:r>
          </a:p>
          <a:p>
            <a:r>
              <a:rPr lang="en-US" dirty="0"/>
              <a:t>If there’s any question, you should insist that the host gives you time for all this.</a:t>
            </a:r>
          </a:p>
          <a:p>
            <a:endParaRPr lang="en-US" dirty="0"/>
          </a:p>
          <a:p>
            <a:r>
              <a:rPr lang="en-US" dirty="0"/>
              <a:t>In case of total laptop breakdown, have a backup copy of your talk, on a thumb drive or accessible on the cloud,</a:t>
            </a:r>
          </a:p>
          <a:p>
            <a:r>
              <a:rPr lang="en-US" dirty="0"/>
              <a:t>  so you can put it onto someone else’s laptop if needed.</a:t>
            </a:r>
          </a:p>
          <a:p>
            <a:endParaRPr lang="en-US" dirty="0"/>
          </a:p>
          <a:p>
            <a:r>
              <a:rPr lang="en-US" dirty="0"/>
              <a:t>I always use a mic.  If you have a booming voice, then maybe you can get away without it.</a:t>
            </a:r>
          </a:p>
          <a:p>
            <a:r>
              <a:rPr lang="en-US" dirty="0"/>
              <a:t>But usually not.  Use it, and enjoy the “rockstar” feeling of your voice filling the room.</a:t>
            </a:r>
          </a:p>
          <a:p>
            <a:r>
              <a:rPr lang="en-US" dirty="0"/>
              <a:t>If the mic clips to your collar, put it on the side toward the screen,</a:t>
            </a:r>
          </a:p>
          <a:p>
            <a:r>
              <a:rPr lang="en-US" dirty="0"/>
              <a:t>  so if you turn your head toward the screen, the mic picks you up better, rather than losing your voice.</a:t>
            </a:r>
          </a:p>
          <a:p>
            <a:endParaRPr lang="en-US" dirty="0"/>
          </a:p>
          <a:p>
            <a:r>
              <a:rPr lang="en-US" dirty="0"/>
              <a:t>Speak toward the audience, not toward the screen.</a:t>
            </a:r>
          </a:p>
          <a:p>
            <a:endParaRPr lang="en-US" dirty="0"/>
          </a:p>
          <a:p>
            <a:r>
              <a:rPr lang="en-US" dirty="0"/>
              <a:t>Pointer antics:  common mistake is to jiggle the pointer round and round an object as you’re talking about it.</a:t>
            </a:r>
          </a:p>
          <a:p>
            <a:r>
              <a:rPr lang="en-US" dirty="0"/>
              <a:t>   This makes the audience dizzy and distracts them.</a:t>
            </a:r>
          </a:p>
          <a:p>
            <a:r>
              <a:rPr lang="en-US" dirty="0"/>
              <a:t>   Just point briefly, then retract the pointer, and face the audience again.</a:t>
            </a:r>
          </a:p>
          <a:p>
            <a:endParaRPr lang="en-US" dirty="0"/>
          </a:p>
          <a:p>
            <a:r>
              <a:rPr lang="en-US" dirty="0"/>
              <a:t>Don’t squeeze out the Q&amp;A by going past 20 min.</a:t>
            </a:r>
          </a:p>
          <a:p>
            <a:r>
              <a:rPr lang="en-US" dirty="0"/>
              <a:t>It is the most fun part for you as the speaker.</a:t>
            </a:r>
          </a:p>
          <a:p>
            <a:r>
              <a:rPr lang="en-US" dirty="0"/>
              <a:t>It’s exhilarating to get people who are interested in your work asking questions about it.</a:t>
            </a:r>
          </a:p>
          <a:p>
            <a:endParaRPr lang="en-US" dirty="0"/>
          </a:p>
          <a:p>
            <a:r>
              <a:rPr lang="en-US" dirty="0"/>
              <a:t>Relax, bask in the excitement, do your best to understand and address what they’re asking.</a:t>
            </a:r>
          </a:p>
          <a:p>
            <a:r>
              <a:rPr lang="en-US" dirty="0"/>
              <a:t>  Let the questioner finish without interrupting them.</a:t>
            </a:r>
          </a:p>
          <a:p>
            <a:r>
              <a:rPr lang="en-US" dirty="0"/>
              <a:t>  Consider repeating their question in your own words, to make sure you understand it.</a:t>
            </a:r>
          </a:p>
          <a:p>
            <a:r>
              <a:rPr lang="en-US" dirty="0"/>
              <a:t>  After you answer, if you’re unsure that you’ve addressed what they were interested in, it’s okay to ask.</a:t>
            </a:r>
          </a:p>
          <a:p>
            <a:r>
              <a:rPr lang="en-US" dirty="0"/>
              <a:t>  “Does that answer your question?”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9EC505-B4A1-49F0-90DF-FCF1F628093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741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8D5C26-8485-558E-9F60-903EF07A58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FFAC7C-5AD5-77E4-FE5B-6BFFC3E27A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5A0730-2601-05B9-7EC5-DA6FD6949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1CBC1-C8BA-443A-9BB4-0DFFC3331032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727671-5D55-9C90-3178-5C8C1A0D4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2A9387-E3B7-A672-0D52-A94043305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BDD25-4C01-4036-9FFC-20EDBF4C53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914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F7E49D-4E98-87B7-7406-1B4C2D577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9ACD72-FECB-0C96-3DD3-B0D853DEAB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9B3164-F9D3-370D-7559-DF1797956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1CBC1-C8BA-443A-9BB4-0DFFC3331032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FA735A-8E34-6775-2BD6-14A27578D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E18EC4-5D17-F2A1-F2FF-AF1A328B6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BDD25-4C01-4036-9FFC-20EDBF4C53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983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2B2D893-FBAC-5618-BCDE-90356C5EA3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8E5AA1-35D7-3E6A-F2A7-5006A4C6A4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0508E1-4992-0F71-52D9-D929D4C36E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1CBC1-C8BA-443A-9BB4-0DFFC3331032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4CF463-7E8F-C59F-E4B6-F0EB48D4A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205E41-854C-F94E-1639-73DFE04E9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BDD25-4C01-4036-9FFC-20EDBF4C53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203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59194F-42FD-435E-93F7-16B5281D4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E18DF3-CE4D-7688-051F-87D7D8C800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90855D-4200-B9A6-1D50-229AD4D59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1CBC1-C8BA-443A-9BB4-0DFFC3331032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B860F0-63D7-B6A3-77EA-761C26EFC6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ACC313-5017-23EE-3C54-1151ED7C7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BDD25-4C01-4036-9FFC-20EDBF4C53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899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2CB2E-D8DC-3641-534E-2FD8499C9D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8CEDC3-C746-6528-0648-5901A0B932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759392-9041-CCE7-B11D-BD571ECD0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1CBC1-C8BA-443A-9BB4-0DFFC3331032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BF3A74-ED40-B293-3394-1DD60D510D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7C7916-3C35-4C96-75CA-02913203D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BDD25-4C01-4036-9FFC-20EDBF4C53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184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BB9329-B0D8-B2C3-9952-2C2A196F10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5637F9-D62A-5F4C-2094-FC9F03B62F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611EC2-CB20-1EDC-3772-B252300C8C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FBBEE5-2F5C-E1CF-CEC0-A76962347F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1CBC1-C8BA-443A-9BB4-0DFFC3331032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CAEA03-0F4E-7DF0-5879-074349F15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69BA21-D352-BF0B-6627-7997202FF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BDD25-4C01-4036-9FFC-20EDBF4C53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437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1E022-FAF9-F326-AB9A-B55FC116B7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DB5F48-3253-CF40-0EF5-4B24E26DE5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2F5448-90BA-0F22-D735-C603D5895F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9E668AC-F614-EFCE-0203-B3165A0AD1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BC21C16-B237-0724-6C3A-B0A40066F2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0531B26-9201-FF6B-2DF2-846D217CA2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1CBC1-C8BA-443A-9BB4-0DFFC3331032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A800628-E7F0-AD6A-401E-A340D0C963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CD2FAEE-6AD8-E8FF-E832-66C54F86E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BDD25-4C01-4036-9FFC-20EDBF4C53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389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237FDE-8BAA-1700-4A43-0A1E44E343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F246722-1AAE-4474-B7A2-33EAB7874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1CBC1-C8BA-443A-9BB4-0DFFC3331032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DE65E0-165E-F6BF-88A4-B15F41E14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237D2C-1B7D-7807-7B25-84AF5158C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BDD25-4C01-4036-9FFC-20EDBF4C53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84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6F4F03-952A-38E1-CDC8-2CA47334E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1CBC1-C8BA-443A-9BB4-0DFFC3331032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F6E0EFF-91C5-9D58-14B5-3EB21A79F0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36C44D-65FE-21E6-3687-54E8D9E5C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BDD25-4C01-4036-9FFC-20EDBF4C53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379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A534A-3C58-5156-6636-4267FD2D1A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DD1E6D-D1F6-88CE-1711-178CC18CF5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5DFAD9-D771-E59A-F92B-5BFC833059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41AC28-A0A4-969C-C43C-465CCBE36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1CBC1-C8BA-443A-9BB4-0DFFC3331032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8AF743-BA5E-48AB-0674-66B031756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074FD5-CAB0-BB8F-871C-27968999F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BDD25-4C01-4036-9FFC-20EDBF4C53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049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978F43-FC98-C803-92AC-A15060164E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3C34427-33D3-D41D-6133-83FA728B02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FDEEA9-5150-EBCE-6C03-F0924DF2E3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27D52D-4E2F-0AEA-4FA1-E9391F57F1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1CBC1-C8BA-443A-9BB4-0DFFC3331032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162FA6-5482-47EA-2CD0-D02E86A2F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C7E43C-F028-8718-DD7D-951F837CB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BDD25-4C01-4036-9FFC-20EDBF4C53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260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9B066B7-3802-65BF-05BD-9E1C30B4AE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3C2F11-6CD6-A1AB-104B-EBF0A73181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3E24BF-6152-46D4-0327-A62FC95D15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EA1CBC1-C8BA-443A-9BB4-0DFFC3331032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40DD4C-085E-67B0-CB2A-AE6542E6B1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DF4056-C7EC-3995-81CE-4E4CB82097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B2BDD25-4C01-4036-9FFC-20EDBF4C53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874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artoon of a person speaking to a group of people&#10;&#10;Description automatically generated">
            <a:extLst>
              <a:ext uri="{FF2B5EF4-FFF2-40B4-BE49-F238E27FC236}">
                <a16:creationId xmlns:a16="http://schemas.microsoft.com/office/drawing/2014/main" id="{7C957A0A-2532-87AD-DF94-ADC85058B3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16" t="3100" r="9972" b="5390"/>
          <a:stretch/>
        </p:blipFill>
        <p:spPr>
          <a:xfrm>
            <a:off x="5800589" y="1091092"/>
            <a:ext cx="6391411" cy="4879424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2C9E2E2-AB69-5A54-D8D1-68A00C4097C8}"/>
              </a:ext>
            </a:extLst>
          </p:cNvPr>
          <p:cNvSpPr txBox="1"/>
          <p:nvPr/>
        </p:nvSpPr>
        <p:spPr>
          <a:xfrm>
            <a:off x="138227" y="992730"/>
            <a:ext cx="9485194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>
                <a:solidFill>
                  <a:srgbClr val="0070C0"/>
                </a:solidFill>
              </a:rPr>
              <a:t>1. PLANNING</a:t>
            </a:r>
          </a:p>
          <a:p>
            <a:r>
              <a:rPr lang="en-US" sz="2800" dirty="0">
                <a:solidFill>
                  <a:srgbClr val="0070C0"/>
                </a:solidFill>
              </a:rPr>
              <a:t>     how many slides?</a:t>
            </a:r>
          </a:p>
          <a:p>
            <a:r>
              <a:rPr lang="en-US" sz="2800" dirty="0">
                <a:solidFill>
                  <a:srgbClr val="0070C0"/>
                </a:solidFill>
              </a:rPr>
              <a:t>     what to show?  what to skip?</a:t>
            </a:r>
          </a:p>
          <a:p>
            <a:r>
              <a:rPr lang="en-US" sz="2800" dirty="0">
                <a:solidFill>
                  <a:srgbClr val="0070C0"/>
                </a:solidFill>
              </a:rPr>
              <a:t>     slide design</a:t>
            </a:r>
          </a:p>
          <a:p>
            <a:endParaRPr lang="en-US" sz="1600" dirty="0">
              <a:solidFill>
                <a:srgbClr val="0070C0"/>
              </a:solidFill>
            </a:endParaRPr>
          </a:p>
          <a:p>
            <a:r>
              <a:rPr lang="en-US" sz="3200" b="1" i="1" dirty="0">
                <a:solidFill>
                  <a:srgbClr val="0070C0"/>
                </a:solidFill>
              </a:rPr>
              <a:t>2. PRACTICE</a:t>
            </a:r>
          </a:p>
          <a:p>
            <a:r>
              <a:rPr lang="en-US" sz="2800" dirty="0">
                <a:solidFill>
                  <a:srgbClr val="0070C0"/>
                </a:solidFill>
              </a:rPr>
              <a:t>     to yourself</a:t>
            </a:r>
          </a:p>
          <a:p>
            <a:r>
              <a:rPr lang="en-US" sz="2800" dirty="0">
                <a:solidFill>
                  <a:srgbClr val="0070C0"/>
                </a:solidFill>
              </a:rPr>
              <a:t>     to others (lab, friends, family)</a:t>
            </a:r>
          </a:p>
          <a:p>
            <a:endParaRPr lang="en-US" sz="1600" dirty="0">
              <a:solidFill>
                <a:srgbClr val="0070C0"/>
              </a:solidFill>
            </a:endParaRPr>
          </a:p>
          <a:p>
            <a:r>
              <a:rPr lang="en-US" sz="3200" b="1" i="1" dirty="0">
                <a:solidFill>
                  <a:srgbClr val="0070C0"/>
                </a:solidFill>
              </a:rPr>
              <a:t>3. PERFORMANCE</a:t>
            </a:r>
          </a:p>
          <a:p>
            <a:r>
              <a:rPr lang="en-US" sz="2800" dirty="0">
                <a:solidFill>
                  <a:srgbClr val="0070C0"/>
                </a:solidFill>
              </a:rPr>
              <a:t>     setup</a:t>
            </a:r>
          </a:p>
          <a:p>
            <a:r>
              <a:rPr lang="en-US" sz="2800" dirty="0">
                <a:solidFill>
                  <a:srgbClr val="0070C0"/>
                </a:solidFill>
              </a:rPr>
              <a:t>     delivery</a:t>
            </a:r>
          </a:p>
          <a:p>
            <a:r>
              <a:rPr lang="en-US" sz="2800" dirty="0">
                <a:solidFill>
                  <a:srgbClr val="0070C0"/>
                </a:solidFill>
              </a:rPr>
              <a:t>     Q&amp;A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24CF95B-5C74-790F-37A2-AFFAA90A1B19}"/>
              </a:ext>
            </a:extLst>
          </p:cNvPr>
          <p:cNvSpPr txBox="1"/>
          <p:nvPr/>
        </p:nvSpPr>
        <p:spPr>
          <a:xfrm>
            <a:off x="0" y="0"/>
            <a:ext cx="12192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0070C0"/>
                </a:solidFill>
              </a:rPr>
              <a:t>Chip’s Tips:  Speaking Can Be Fun &amp; Rewarding </a:t>
            </a:r>
          </a:p>
        </p:txBody>
      </p:sp>
    </p:spTree>
    <p:extLst>
      <p:ext uri="{BB962C8B-B14F-4D97-AF65-F5344CB8AC3E}">
        <p14:creationId xmlns:p14="http://schemas.microsoft.com/office/powerpoint/2010/main" val="343686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artoon of a person and person looking at a computer&#10;&#10;Description automatically generated">
            <a:extLst>
              <a:ext uri="{FF2B5EF4-FFF2-40B4-BE49-F238E27FC236}">
                <a16:creationId xmlns:a16="http://schemas.microsoft.com/office/drawing/2014/main" id="{8646170C-C1C3-7DDC-BA44-2D1E6442829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51" t="10831" r="2429"/>
          <a:stretch/>
        </p:blipFill>
        <p:spPr>
          <a:xfrm>
            <a:off x="5479703" y="1322509"/>
            <a:ext cx="6712297" cy="455271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9DF76B0-DFAF-C44F-B06B-9D95458CA605}"/>
              </a:ext>
            </a:extLst>
          </p:cNvPr>
          <p:cNvSpPr txBox="1"/>
          <p:nvPr/>
        </p:nvSpPr>
        <p:spPr>
          <a:xfrm>
            <a:off x="0" y="0"/>
            <a:ext cx="12192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0070C0"/>
                </a:solidFill>
              </a:rPr>
              <a:t>Planning:  Pay </a:t>
            </a:r>
            <a:r>
              <a:rPr lang="en-US" sz="44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Strict</a:t>
            </a:r>
            <a:r>
              <a:rPr lang="en-US" sz="4400" b="1" dirty="0">
                <a:solidFill>
                  <a:srgbClr val="0070C0"/>
                </a:solidFill>
              </a:rPr>
              <a:t> Attention to Allotted Time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6E1A74D-7065-3CD2-6C05-839BBBD3B2F6}"/>
              </a:ext>
            </a:extLst>
          </p:cNvPr>
          <p:cNvSpPr txBox="1"/>
          <p:nvPr/>
        </p:nvSpPr>
        <p:spPr>
          <a:xfrm>
            <a:off x="0" y="1111538"/>
            <a:ext cx="6198781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0070C0"/>
                </a:solidFill>
              </a:rPr>
              <a:t>≤ 1 slide per minute (don’t cheat!)</a:t>
            </a:r>
          </a:p>
          <a:p>
            <a:pPr algn="ctr"/>
            <a:endParaRPr lang="en-US" sz="3200" dirty="0">
              <a:solidFill>
                <a:srgbClr val="0070C0"/>
              </a:solidFill>
            </a:endParaRPr>
          </a:p>
          <a:p>
            <a:pPr algn="ctr"/>
            <a:r>
              <a:rPr lang="en-US" sz="3200" dirty="0">
                <a:solidFill>
                  <a:srgbClr val="0070C0"/>
                </a:solidFill>
              </a:rPr>
              <a:t>omit anything not “on message”</a:t>
            </a:r>
          </a:p>
          <a:p>
            <a:pPr algn="ctr"/>
            <a:endParaRPr lang="en-US" sz="3200" dirty="0">
              <a:solidFill>
                <a:srgbClr val="0070C0"/>
              </a:solidFill>
            </a:endParaRPr>
          </a:p>
          <a:p>
            <a:pPr algn="ctr"/>
            <a:r>
              <a:rPr lang="en-US" sz="3200" dirty="0">
                <a:solidFill>
                  <a:srgbClr val="0070C0"/>
                </a:solidFill>
              </a:rPr>
              <a:t>avoid data dumping</a:t>
            </a:r>
          </a:p>
          <a:p>
            <a:pPr algn="ctr"/>
            <a:endParaRPr lang="en-US" sz="3200" dirty="0">
              <a:solidFill>
                <a:srgbClr val="0070C0"/>
              </a:solidFill>
            </a:endParaRPr>
          </a:p>
          <a:p>
            <a:pPr algn="ctr"/>
            <a:r>
              <a:rPr lang="en-US" sz="3200" b="1" i="1" dirty="0">
                <a:solidFill>
                  <a:srgbClr val="0070C0"/>
                </a:solidFill>
              </a:rPr>
              <a:t>“In public speaking,</a:t>
            </a:r>
          </a:p>
          <a:p>
            <a:pPr algn="ctr"/>
            <a:r>
              <a:rPr lang="en-US" sz="3200" b="1" i="1" dirty="0">
                <a:solidFill>
                  <a:srgbClr val="0070C0"/>
                </a:solidFill>
              </a:rPr>
              <a:t>you say </a:t>
            </a:r>
            <a:r>
              <a:rPr lang="en-US" sz="32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one</a:t>
            </a:r>
            <a:r>
              <a:rPr lang="en-US" sz="3200" b="1" i="1" dirty="0">
                <a:solidFill>
                  <a:srgbClr val="0070C0"/>
                </a:solidFill>
              </a:rPr>
              <a:t> thing,</a:t>
            </a:r>
          </a:p>
          <a:p>
            <a:pPr algn="ctr"/>
            <a:r>
              <a:rPr lang="en-US" sz="3200" b="1" i="1" dirty="0">
                <a:solidFill>
                  <a:srgbClr val="0070C0"/>
                </a:solidFill>
              </a:rPr>
              <a:t>or you say </a:t>
            </a:r>
            <a:r>
              <a:rPr lang="en-US" sz="32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nothing</a:t>
            </a:r>
            <a:r>
              <a:rPr lang="en-US" sz="3200" b="1" i="1" dirty="0">
                <a:solidFill>
                  <a:srgbClr val="0070C0"/>
                </a:solidFill>
              </a:rPr>
              <a:t>.”</a:t>
            </a:r>
          </a:p>
          <a:p>
            <a:pPr algn="ctr"/>
            <a:endParaRPr lang="en-US" sz="1200" dirty="0">
              <a:solidFill>
                <a:srgbClr val="0070C0"/>
              </a:solidFill>
            </a:endParaRPr>
          </a:p>
          <a:p>
            <a:pPr algn="ctr"/>
            <a:r>
              <a:rPr lang="en-US" sz="2800" dirty="0">
                <a:solidFill>
                  <a:srgbClr val="0070C0"/>
                </a:solidFill>
              </a:rPr>
              <a:t>- Edward Teller</a:t>
            </a:r>
          </a:p>
          <a:p>
            <a:pPr algn="ctr"/>
            <a:r>
              <a:rPr lang="en-US" sz="2400" dirty="0">
                <a:solidFill>
                  <a:srgbClr val="0070C0"/>
                </a:solidFill>
              </a:rPr>
              <a:t>(taught to me by Bill Zagotta)</a:t>
            </a:r>
            <a:endParaRPr lang="en-US" sz="3200" dirty="0">
              <a:solidFill>
                <a:srgbClr val="0070C0"/>
              </a:solidFill>
            </a:endParaRPr>
          </a:p>
        </p:txBody>
      </p:sp>
      <p:pic>
        <p:nvPicPr>
          <p:cNvPr id="7" name="Picture 6" descr="A cartoon of a person and person looking at a computer&#10;&#10;Description automatically generated">
            <a:extLst>
              <a:ext uri="{FF2B5EF4-FFF2-40B4-BE49-F238E27FC236}">
                <a16:creationId xmlns:a16="http://schemas.microsoft.com/office/drawing/2014/main" id="{1634BA22-A9E1-BA18-8204-B87770C7924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r="58523" b="88602"/>
          <a:stretch/>
        </p:blipFill>
        <p:spPr>
          <a:xfrm>
            <a:off x="7936734" y="6187826"/>
            <a:ext cx="3238086" cy="634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57730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11FD7C0-9101-BB2A-BE3F-F4E636323B11}"/>
              </a:ext>
            </a:extLst>
          </p:cNvPr>
          <p:cNvSpPr txBox="1"/>
          <p:nvPr/>
        </p:nvSpPr>
        <p:spPr>
          <a:xfrm>
            <a:off x="0" y="0"/>
            <a:ext cx="12192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0070C0"/>
                </a:solidFill>
              </a:rPr>
              <a:t>Planning:  Reach For </a:t>
            </a:r>
            <a:r>
              <a:rPr lang="en-US" sz="44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Everyone</a:t>
            </a:r>
            <a:r>
              <a:rPr lang="en-US" sz="4400" b="1" dirty="0">
                <a:solidFill>
                  <a:srgbClr val="0070C0"/>
                </a:solidFill>
              </a:rPr>
              <a:t> in Your Audience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0C51928-488A-1ACC-6E4F-D39F47068A01}"/>
              </a:ext>
            </a:extLst>
          </p:cNvPr>
          <p:cNvSpPr txBox="1"/>
          <p:nvPr/>
        </p:nvSpPr>
        <p:spPr>
          <a:xfrm>
            <a:off x="74429" y="1073928"/>
            <a:ext cx="5511114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0070C0"/>
                </a:solidFill>
              </a:rPr>
              <a:t>avoid jargon, avoid acronyms</a:t>
            </a:r>
          </a:p>
          <a:p>
            <a:pPr algn="ctr"/>
            <a:endParaRPr lang="en-US" sz="3200" dirty="0">
              <a:solidFill>
                <a:srgbClr val="0070C0"/>
              </a:solidFill>
            </a:endParaRPr>
          </a:p>
          <a:p>
            <a:pPr algn="ctr"/>
            <a:r>
              <a:rPr lang="en-US" sz="3200" dirty="0">
                <a:solidFill>
                  <a:srgbClr val="0070C0"/>
                </a:solidFill>
              </a:rPr>
              <a:t>give sufficient background info</a:t>
            </a:r>
          </a:p>
          <a:p>
            <a:pPr algn="ctr"/>
            <a:r>
              <a:rPr lang="en-US" sz="3200" dirty="0">
                <a:solidFill>
                  <a:srgbClr val="0070C0"/>
                </a:solidFill>
              </a:rPr>
              <a:t>(carefully chosen)</a:t>
            </a:r>
          </a:p>
          <a:p>
            <a:pPr algn="ctr"/>
            <a:endParaRPr lang="en-US" sz="3200" dirty="0">
              <a:solidFill>
                <a:srgbClr val="0070C0"/>
              </a:solidFill>
            </a:endParaRPr>
          </a:p>
          <a:p>
            <a:pPr algn="ctr"/>
            <a:r>
              <a:rPr lang="en-US" sz="3200" dirty="0">
                <a:solidFill>
                  <a:srgbClr val="0070C0"/>
                </a:solidFill>
              </a:rPr>
              <a:t>favor concepts and overall ideas,</a:t>
            </a:r>
          </a:p>
          <a:p>
            <a:pPr algn="ctr"/>
            <a:r>
              <a:rPr lang="en-US" sz="3200" dirty="0">
                <a:solidFill>
                  <a:srgbClr val="0070C0"/>
                </a:solidFill>
              </a:rPr>
              <a:t>avoid weedy details</a:t>
            </a:r>
          </a:p>
          <a:p>
            <a:pPr algn="ctr"/>
            <a:endParaRPr lang="en-US" sz="3200" dirty="0">
              <a:solidFill>
                <a:srgbClr val="0070C0"/>
              </a:solidFill>
            </a:endParaRPr>
          </a:p>
          <a:p>
            <a:pPr algn="ctr"/>
            <a:r>
              <a:rPr lang="en-US" sz="3200" dirty="0">
                <a:solidFill>
                  <a:srgbClr val="0070C0"/>
                </a:solidFill>
              </a:rPr>
              <a:t>avoid the “</a:t>
            </a:r>
            <a:r>
              <a:rPr lang="en-US" sz="3200" b="1" i="1" dirty="0">
                <a:solidFill>
                  <a:srgbClr val="0070C0"/>
                </a:solidFill>
              </a:rPr>
              <a:t>mystery story</a:t>
            </a:r>
            <a:r>
              <a:rPr lang="en-US" sz="3200" dirty="0">
                <a:solidFill>
                  <a:srgbClr val="0070C0"/>
                </a:solidFill>
              </a:rPr>
              <a:t>” or “</a:t>
            </a:r>
            <a:r>
              <a:rPr lang="en-US" sz="3200" b="1" i="1" dirty="0">
                <a:solidFill>
                  <a:srgbClr val="0070C0"/>
                </a:solidFill>
              </a:rPr>
              <a:t>striptease</a:t>
            </a:r>
            <a:r>
              <a:rPr lang="en-US" sz="3200" dirty="0">
                <a:solidFill>
                  <a:srgbClr val="0070C0"/>
                </a:solidFill>
              </a:rPr>
              <a:t>” maneuver</a:t>
            </a:r>
          </a:p>
        </p:txBody>
      </p:sp>
      <p:pic>
        <p:nvPicPr>
          <p:cNvPr id="5" name="Picture 4" descr="Cartoon of a person and person talking to a person&#10;&#10;Description automatically generated">
            <a:extLst>
              <a:ext uri="{FF2B5EF4-FFF2-40B4-BE49-F238E27FC236}">
                <a16:creationId xmlns:a16="http://schemas.microsoft.com/office/drawing/2014/main" id="{6820CC51-C17A-AD0A-34B8-F1C2972B926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38" t="15400" r="2092" b="9523"/>
          <a:stretch/>
        </p:blipFill>
        <p:spPr>
          <a:xfrm>
            <a:off x="5993393" y="967601"/>
            <a:ext cx="6198607" cy="5664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96445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93FEE70-B68E-FC8B-7C69-96E5F983E51E}"/>
              </a:ext>
            </a:extLst>
          </p:cNvPr>
          <p:cNvSpPr txBox="1"/>
          <p:nvPr/>
        </p:nvSpPr>
        <p:spPr>
          <a:xfrm>
            <a:off x="0" y="0"/>
            <a:ext cx="12192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0070C0"/>
                </a:solidFill>
              </a:rPr>
              <a:t>Planning:  Good Slide Design Helps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BB040C2-FE4A-C7AC-792B-216F7E4AFCFF}"/>
              </a:ext>
            </a:extLst>
          </p:cNvPr>
          <p:cNvSpPr txBox="1"/>
          <p:nvPr/>
        </p:nvSpPr>
        <p:spPr>
          <a:xfrm>
            <a:off x="418213" y="802099"/>
            <a:ext cx="11355572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0070C0"/>
                </a:solidFill>
              </a:rPr>
              <a:t>use BIG fonts, thick lines, clear graphics</a:t>
            </a:r>
          </a:p>
          <a:p>
            <a:pPr algn="ctr"/>
            <a:endParaRPr lang="en-US" dirty="0">
              <a:solidFill>
                <a:srgbClr val="0070C0"/>
              </a:solidFill>
            </a:endParaRPr>
          </a:p>
          <a:p>
            <a:pPr algn="ctr"/>
            <a:r>
              <a:rPr lang="en-US" sz="3200" dirty="0">
                <a:solidFill>
                  <a:srgbClr val="0070C0"/>
                </a:solidFill>
              </a:rPr>
              <a:t>fill the entire slide</a:t>
            </a:r>
          </a:p>
          <a:p>
            <a:pPr algn="ctr"/>
            <a:endParaRPr lang="en-US" dirty="0">
              <a:solidFill>
                <a:srgbClr val="0070C0"/>
              </a:solidFill>
            </a:endParaRPr>
          </a:p>
          <a:p>
            <a:pPr algn="ctr"/>
            <a:r>
              <a:rPr lang="en-US" sz="3200" dirty="0">
                <a:solidFill>
                  <a:srgbClr val="0070C0"/>
                </a:solidFill>
              </a:rPr>
              <a:t>every title should give the main message of the slide</a:t>
            </a:r>
          </a:p>
          <a:p>
            <a:pPr algn="ctr"/>
            <a:endParaRPr lang="en-US" dirty="0">
              <a:solidFill>
                <a:srgbClr val="0070C0"/>
              </a:solidFill>
            </a:endParaRPr>
          </a:p>
          <a:p>
            <a:pPr algn="ctr"/>
            <a:r>
              <a:rPr lang="en-US" sz="3200" dirty="0">
                <a:solidFill>
                  <a:srgbClr val="0070C0"/>
                </a:solidFill>
              </a:rPr>
              <a:t>maintain consistency and continuity</a:t>
            </a:r>
          </a:p>
        </p:txBody>
      </p:sp>
      <p:pic>
        <p:nvPicPr>
          <p:cNvPr id="5" name="Picture 4" descr="Cartoon of a person at a computer&#10;&#10;Description automatically generated">
            <a:extLst>
              <a:ext uri="{FF2B5EF4-FFF2-40B4-BE49-F238E27FC236}">
                <a16:creationId xmlns:a16="http://schemas.microsoft.com/office/drawing/2014/main" id="{0626C19C-665F-DA11-4810-8E8E4677FB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1969" y="3819048"/>
            <a:ext cx="9768061" cy="3038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0831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8E2F2FC-6E0D-1D7B-7EC7-EADEAFDC349D}"/>
              </a:ext>
            </a:extLst>
          </p:cNvPr>
          <p:cNvSpPr txBox="1"/>
          <p:nvPr/>
        </p:nvSpPr>
        <p:spPr>
          <a:xfrm>
            <a:off x="0" y="0"/>
            <a:ext cx="12192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0070C0"/>
                </a:solidFill>
              </a:rPr>
              <a:t>Practice Out Loud, Multiple Times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21D4637-04E2-31E5-D4B5-C4A8DE59075B}"/>
              </a:ext>
            </a:extLst>
          </p:cNvPr>
          <p:cNvSpPr txBox="1"/>
          <p:nvPr/>
        </p:nvSpPr>
        <p:spPr>
          <a:xfrm>
            <a:off x="326571" y="1241077"/>
            <a:ext cx="5769429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0070C0"/>
                </a:solidFill>
              </a:rPr>
              <a:t>transitions between slides are important, sometimes tricky</a:t>
            </a:r>
          </a:p>
          <a:p>
            <a:pPr algn="ctr"/>
            <a:endParaRPr lang="en-US" sz="3200" dirty="0">
              <a:solidFill>
                <a:srgbClr val="0070C0"/>
              </a:solidFill>
            </a:endParaRPr>
          </a:p>
          <a:p>
            <a:pPr algn="ctr"/>
            <a:r>
              <a:rPr lang="en-US" sz="3200" dirty="0">
                <a:solidFill>
                  <a:srgbClr val="0070C0"/>
                </a:solidFill>
              </a:rPr>
              <a:t>practice </a:t>
            </a:r>
            <a:r>
              <a:rPr lang="en-US" sz="3200" b="1" i="1" dirty="0">
                <a:solidFill>
                  <a:srgbClr val="0070C0"/>
                </a:solidFill>
              </a:rPr>
              <a:t>out loud</a:t>
            </a:r>
            <a:endParaRPr lang="en-US" sz="3200" dirty="0">
              <a:solidFill>
                <a:srgbClr val="0070C0"/>
              </a:solidFill>
            </a:endParaRPr>
          </a:p>
          <a:p>
            <a:pPr algn="ctr"/>
            <a:endParaRPr lang="en-US" sz="3200" dirty="0">
              <a:solidFill>
                <a:srgbClr val="0070C0"/>
              </a:solidFill>
            </a:endParaRPr>
          </a:p>
          <a:p>
            <a:pPr algn="ctr"/>
            <a:r>
              <a:rPr lang="en-US" sz="3200" dirty="0">
                <a:solidFill>
                  <a:srgbClr val="0070C0"/>
                </a:solidFill>
              </a:rPr>
              <a:t>practicing to a test audience</a:t>
            </a:r>
          </a:p>
          <a:p>
            <a:pPr algn="ctr"/>
            <a:r>
              <a:rPr lang="en-US" sz="3200" dirty="0">
                <a:solidFill>
                  <a:srgbClr val="0070C0"/>
                </a:solidFill>
              </a:rPr>
              <a:t>is </a:t>
            </a:r>
            <a:r>
              <a:rPr lang="en-US" sz="3200" b="1" i="1" dirty="0">
                <a:solidFill>
                  <a:srgbClr val="0070C0"/>
                </a:solidFill>
              </a:rPr>
              <a:t>crucial </a:t>
            </a:r>
            <a:r>
              <a:rPr lang="en-US" sz="3200" dirty="0">
                <a:solidFill>
                  <a:srgbClr val="0070C0"/>
                </a:solidFill>
              </a:rPr>
              <a:t>for editing</a:t>
            </a:r>
          </a:p>
          <a:p>
            <a:pPr algn="ctr"/>
            <a:endParaRPr lang="en-US" sz="3200" dirty="0">
              <a:solidFill>
                <a:srgbClr val="0070C0"/>
              </a:solidFill>
            </a:endParaRPr>
          </a:p>
          <a:p>
            <a:pPr algn="ctr"/>
            <a:r>
              <a:rPr lang="en-US" sz="3200" dirty="0">
                <a:solidFill>
                  <a:srgbClr val="0070C0"/>
                </a:solidFill>
              </a:rPr>
              <a:t>practice to yourself </a:t>
            </a:r>
          </a:p>
          <a:p>
            <a:pPr algn="ctr"/>
            <a:r>
              <a:rPr lang="en-US" sz="3200" dirty="0">
                <a:solidFill>
                  <a:srgbClr val="0070C0"/>
                </a:solidFill>
              </a:rPr>
              <a:t>for </a:t>
            </a:r>
            <a:r>
              <a:rPr lang="en-US" sz="3200" b="1" i="1" dirty="0">
                <a:solidFill>
                  <a:srgbClr val="0070C0"/>
                </a:solidFill>
              </a:rPr>
              <a:t>polishing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9F34BAD-6F90-9FB7-321E-2F459546161B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3789" t="3761" r="1899"/>
          <a:stretch/>
        </p:blipFill>
        <p:spPr>
          <a:xfrm>
            <a:off x="6508487" y="833525"/>
            <a:ext cx="4877970" cy="482414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1F85D81-D22C-033E-65B2-120D6B47DBBF}"/>
              </a:ext>
            </a:extLst>
          </p:cNvPr>
          <p:cNvSpPr txBox="1"/>
          <p:nvPr/>
        </p:nvSpPr>
        <p:spPr>
          <a:xfrm>
            <a:off x="6508487" y="5657671"/>
            <a:ext cx="48779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“I’ve prepared this PowerPoint presentation to explain why I didn’t have time to practice this week.”</a:t>
            </a:r>
          </a:p>
        </p:txBody>
      </p:sp>
    </p:spTree>
    <p:extLst>
      <p:ext uri="{BB962C8B-B14F-4D97-AF65-F5344CB8AC3E}">
        <p14:creationId xmlns:p14="http://schemas.microsoft.com/office/powerpoint/2010/main" val="35549916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89C4709-807C-4093-4392-C95A01CC9F5B}"/>
              </a:ext>
            </a:extLst>
          </p:cNvPr>
          <p:cNvSpPr txBox="1"/>
          <p:nvPr/>
        </p:nvSpPr>
        <p:spPr>
          <a:xfrm>
            <a:off x="0" y="0"/>
            <a:ext cx="12192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0070C0"/>
                </a:solidFill>
              </a:rPr>
              <a:t>Setup Early, Speak Clearly, Enjoy the Q&amp;A</a:t>
            </a:r>
          </a:p>
        </p:txBody>
      </p:sp>
      <p:pic>
        <p:nvPicPr>
          <p:cNvPr id="4" name="Picture 3" descr="Cartoon of two people sitting at a table&#10;&#10;Description automatically generated">
            <a:extLst>
              <a:ext uri="{FF2B5EF4-FFF2-40B4-BE49-F238E27FC236}">
                <a16:creationId xmlns:a16="http://schemas.microsoft.com/office/drawing/2014/main" id="{8F2E27AF-ECD6-6B11-36C3-F20E575B2C8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0164" y="3922802"/>
            <a:ext cx="9439835" cy="293519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3E7C7C5-7286-5539-D960-5E9D24393566}"/>
              </a:ext>
            </a:extLst>
          </p:cNvPr>
          <p:cNvSpPr txBox="1"/>
          <p:nvPr/>
        </p:nvSpPr>
        <p:spPr>
          <a:xfrm>
            <a:off x="418213" y="891744"/>
            <a:ext cx="11355572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0070C0"/>
                </a:solidFill>
              </a:rPr>
              <a:t>anticipate A/V issues, arrive early &amp; have a backup</a:t>
            </a:r>
          </a:p>
          <a:p>
            <a:pPr algn="ctr"/>
            <a:endParaRPr lang="en-US" dirty="0">
              <a:solidFill>
                <a:srgbClr val="0070C0"/>
              </a:solidFill>
            </a:endParaRPr>
          </a:p>
          <a:p>
            <a:pPr algn="ctr"/>
            <a:r>
              <a:rPr lang="en-US" sz="3200" dirty="0">
                <a:solidFill>
                  <a:srgbClr val="0070C0"/>
                </a:solidFill>
              </a:rPr>
              <a:t>fill the room with your voice (amplified)</a:t>
            </a:r>
          </a:p>
          <a:p>
            <a:pPr algn="ctr"/>
            <a:endParaRPr lang="en-US" dirty="0">
              <a:solidFill>
                <a:srgbClr val="0070C0"/>
              </a:solidFill>
            </a:endParaRPr>
          </a:p>
          <a:p>
            <a:pPr algn="ctr"/>
            <a:r>
              <a:rPr lang="en-US" sz="3200" dirty="0">
                <a:solidFill>
                  <a:srgbClr val="0070C0"/>
                </a:solidFill>
              </a:rPr>
              <a:t>avoid pointer antics </a:t>
            </a:r>
          </a:p>
          <a:p>
            <a:pPr algn="ctr"/>
            <a:endParaRPr lang="en-US" dirty="0">
              <a:solidFill>
                <a:srgbClr val="0070C0"/>
              </a:solidFill>
            </a:endParaRPr>
          </a:p>
          <a:p>
            <a:pPr algn="ctr"/>
            <a:r>
              <a:rPr lang="en-US" sz="3200" dirty="0">
                <a:solidFill>
                  <a:srgbClr val="0070C0"/>
                </a:solidFill>
              </a:rPr>
              <a:t>fun Q&amp;A is one of your rewards</a:t>
            </a:r>
          </a:p>
        </p:txBody>
      </p:sp>
    </p:spTree>
    <p:extLst>
      <p:ext uri="{BB962C8B-B14F-4D97-AF65-F5344CB8AC3E}">
        <p14:creationId xmlns:p14="http://schemas.microsoft.com/office/powerpoint/2010/main" val="30338697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</TotalTime>
  <Words>1944</Words>
  <Application>Microsoft Office PowerPoint</Application>
  <PresentationFormat>Widescreen</PresentationFormat>
  <Paragraphs>225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Aptos</vt:lpstr>
      <vt:lpstr>Aptos Display</vt:lpstr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Chip Asbury</dc:creator>
  <cp:lastModifiedBy>Christina S. Larmore</cp:lastModifiedBy>
  <cp:revision>38</cp:revision>
  <dcterms:created xsi:type="dcterms:W3CDTF">2024-10-01T17:50:36Z</dcterms:created>
  <dcterms:modified xsi:type="dcterms:W3CDTF">2024-10-07T20:59:14Z</dcterms:modified>
</cp:coreProperties>
</file>