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5"/>
    <p:sldMasterId id="2147483792" r:id="rId6"/>
  </p:sldMasterIdLst>
  <p:notesMasterIdLst>
    <p:notesMasterId r:id="rId38"/>
  </p:notesMasterIdLst>
  <p:handoutMasterIdLst>
    <p:handoutMasterId r:id="rId39"/>
  </p:handoutMasterIdLst>
  <p:sldIdLst>
    <p:sldId id="256" r:id="rId7"/>
    <p:sldId id="383" r:id="rId8"/>
    <p:sldId id="358" r:id="rId9"/>
    <p:sldId id="382" r:id="rId10"/>
    <p:sldId id="343" r:id="rId11"/>
    <p:sldId id="373" r:id="rId12"/>
    <p:sldId id="375" r:id="rId13"/>
    <p:sldId id="359" r:id="rId14"/>
    <p:sldId id="360" r:id="rId15"/>
    <p:sldId id="345" r:id="rId16"/>
    <p:sldId id="260" r:id="rId17"/>
    <p:sldId id="366" r:id="rId18"/>
    <p:sldId id="350" r:id="rId19"/>
    <p:sldId id="351" r:id="rId20"/>
    <p:sldId id="361" r:id="rId21"/>
    <p:sldId id="376" r:id="rId22"/>
    <p:sldId id="362" r:id="rId23"/>
    <p:sldId id="363" r:id="rId24"/>
    <p:sldId id="377" r:id="rId25"/>
    <p:sldId id="364" r:id="rId26"/>
    <p:sldId id="365" r:id="rId27"/>
    <p:sldId id="370" r:id="rId28"/>
    <p:sldId id="368" r:id="rId29"/>
    <p:sldId id="367" r:id="rId30"/>
    <p:sldId id="380" r:id="rId31"/>
    <p:sldId id="381" r:id="rId32"/>
    <p:sldId id="369" r:id="rId33"/>
    <p:sldId id="371" r:id="rId34"/>
    <p:sldId id="378" r:id="rId35"/>
    <p:sldId id="379" r:id="rId36"/>
    <p:sldId id="372"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dra Buchwald" initials="DB" lastIdx="4" clrIdx="0">
    <p:extLst>
      <p:ext uri="{19B8F6BF-5375-455C-9EA6-DF929625EA0E}">
        <p15:presenceInfo xmlns:p15="http://schemas.microsoft.com/office/powerpoint/2012/main" userId="S-1-5-21-1660373861-331988531-1949745872-1139" providerId="AD"/>
      </p:ext>
    </p:extLst>
  </p:cmAuthor>
  <p:cmAuthor id="2" name="Domoto-Reilly, Kimiko" initials="DK" lastIdx="1" clrIdx="1">
    <p:extLst>
      <p:ext uri="{19B8F6BF-5375-455C-9EA6-DF929625EA0E}">
        <p15:presenceInfo xmlns:p15="http://schemas.microsoft.com/office/powerpoint/2012/main" userId="S-1-5-21-979574506-308041224-658320111-184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50" autoAdjust="0"/>
    <p:restoredTop sz="89841" autoAdjust="0"/>
  </p:normalViewPr>
  <p:slideViewPr>
    <p:cSldViewPr>
      <p:cViewPr varScale="1">
        <p:scale>
          <a:sx n="45" d="100"/>
          <a:sy n="45" d="100"/>
        </p:scale>
        <p:origin x="952"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2" tIns="46581" rIns="93162" bIns="46581" rtlCol="0"/>
          <a:lstStyle>
            <a:lvl1pPr algn="r">
              <a:defRPr sz="1200"/>
            </a:lvl1pPr>
          </a:lstStyle>
          <a:p>
            <a:fld id="{166BD626-711E-47EF-A855-F363CF9B2FC6}" type="datetimeFigureOut">
              <a:rPr lang="en-US" smtClean="0"/>
              <a:pPr/>
              <a:t>1/31/19</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2" tIns="46581" rIns="93162" bIns="46581"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2" tIns="46581" rIns="93162" bIns="46581" rtlCol="0" anchor="b"/>
          <a:lstStyle>
            <a:lvl1pPr algn="r">
              <a:defRPr sz="1200"/>
            </a:lvl1pPr>
          </a:lstStyle>
          <a:p>
            <a:fld id="{28EDF2A2-E44C-4003-91C4-AF9DB6338AE1}" type="slidenum">
              <a:rPr lang="en-US" smtClean="0"/>
              <a:pPr/>
              <a:t>‹#›</a:t>
            </a:fld>
            <a:endParaRPr lang="en-US"/>
          </a:p>
        </p:txBody>
      </p:sp>
    </p:spTree>
    <p:extLst>
      <p:ext uri="{BB962C8B-B14F-4D97-AF65-F5344CB8AC3E}">
        <p14:creationId xmlns:p14="http://schemas.microsoft.com/office/powerpoint/2010/main" val="1807865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5" tIns="45712" rIns="91425" bIns="45712"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25" tIns="45712" rIns="91425" bIns="45712" rtlCol="0"/>
          <a:lstStyle>
            <a:lvl1pPr algn="r">
              <a:defRPr sz="1200"/>
            </a:lvl1pPr>
          </a:lstStyle>
          <a:p>
            <a:fld id="{DC0F0106-CFC9-46FE-94C6-2636EA9EF32C}" type="datetimeFigureOut">
              <a:rPr lang="en-US" smtClean="0"/>
              <a:pPr/>
              <a:t>1/31/19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5" tIns="45712" rIns="91425" bIns="45712" rtlCol="0" anchor="ctr"/>
          <a:lstStyle/>
          <a:p>
            <a:endParaRPr lang="en-US"/>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25" tIns="45712" rIns="91425"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25" tIns="45712" rIns="91425"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25" tIns="45712" rIns="91425" bIns="45712" rtlCol="0" anchor="b"/>
          <a:lstStyle>
            <a:lvl1pPr algn="r">
              <a:defRPr sz="1200"/>
            </a:lvl1pPr>
          </a:lstStyle>
          <a:p>
            <a:fld id="{3298C5E6-F75D-4A19-B10D-6E230C207B83}" type="slidenum">
              <a:rPr lang="en-US" smtClean="0"/>
              <a:pPr/>
              <a:t>‹#›</a:t>
            </a:fld>
            <a:endParaRPr lang="en-US"/>
          </a:p>
        </p:txBody>
      </p:sp>
    </p:spTree>
    <p:extLst>
      <p:ext uri="{BB962C8B-B14F-4D97-AF65-F5344CB8AC3E}">
        <p14:creationId xmlns:p14="http://schemas.microsoft.com/office/powerpoint/2010/main" val="251834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8C5E6-F75D-4A19-B10D-6E230C207B83}" type="slidenum">
              <a:rPr lang="en-US" smtClean="0"/>
              <a:pPr/>
              <a:t>1</a:t>
            </a:fld>
            <a:endParaRPr lang="en-US"/>
          </a:p>
        </p:txBody>
      </p:sp>
    </p:spTree>
    <p:extLst>
      <p:ext uri="{BB962C8B-B14F-4D97-AF65-F5344CB8AC3E}">
        <p14:creationId xmlns:p14="http://schemas.microsoft.com/office/powerpoint/2010/main" val="1316128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10</a:t>
            </a:fld>
            <a:endParaRPr lang="en-US"/>
          </a:p>
        </p:txBody>
      </p:sp>
    </p:spTree>
    <p:extLst>
      <p:ext uri="{BB962C8B-B14F-4D97-AF65-F5344CB8AC3E}">
        <p14:creationId xmlns:p14="http://schemas.microsoft.com/office/powerpoint/2010/main" val="194212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11</a:t>
            </a:fld>
            <a:endParaRPr lang="en-US"/>
          </a:p>
        </p:txBody>
      </p:sp>
    </p:spTree>
    <p:extLst>
      <p:ext uri="{BB962C8B-B14F-4D97-AF65-F5344CB8AC3E}">
        <p14:creationId xmlns:p14="http://schemas.microsoft.com/office/powerpoint/2010/main" val="2055376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8C5E6-F75D-4A19-B10D-6E230C207B83}" type="slidenum">
              <a:rPr lang="en-US" smtClean="0"/>
              <a:pPr/>
              <a:t>12</a:t>
            </a:fld>
            <a:endParaRPr lang="en-US"/>
          </a:p>
        </p:txBody>
      </p:sp>
    </p:spTree>
    <p:extLst>
      <p:ext uri="{BB962C8B-B14F-4D97-AF65-F5344CB8AC3E}">
        <p14:creationId xmlns:p14="http://schemas.microsoft.com/office/powerpoint/2010/main" val="1313996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13</a:t>
            </a:fld>
            <a:endParaRPr lang="en-US"/>
          </a:p>
        </p:txBody>
      </p:sp>
    </p:spTree>
    <p:extLst>
      <p:ext uri="{BB962C8B-B14F-4D97-AF65-F5344CB8AC3E}">
        <p14:creationId xmlns:p14="http://schemas.microsoft.com/office/powerpoint/2010/main" val="2882085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298C5E6-F75D-4A19-B10D-6E230C207B83}" type="slidenum">
              <a:rPr lang="en-US" smtClean="0"/>
              <a:pPr/>
              <a:t>14</a:t>
            </a:fld>
            <a:endParaRPr lang="en-US"/>
          </a:p>
        </p:txBody>
      </p:sp>
    </p:spTree>
    <p:extLst>
      <p:ext uri="{BB962C8B-B14F-4D97-AF65-F5344CB8AC3E}">
        <p14:creationId xmlns:p14="http://schemas.microsoft.com/office/powerpoint/2010/main" val="2679137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15</a:t>
            </a:fld>
            <a:endParaRPr lang="en-US"/>
          </a:p>
        </p:txBody>
      </p:sp>
    </p:spTree>
    <p:extLst>
      <p:ext uri="{BB962C8B-B14F-4D97-AF65-F5344CB8AC3E}">
        <p14:creationId xmlns:p14="http://schemas.microsoft.com/office/powerpoint/2010/main" val="2926303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16</a:t>
            </a:fld>
            <a:endParaRPr lang="en-US"/>
          </a:p>
        </p:txBody>
      </p:sp>
    </p:spTree>
    <p:extLst>
      <p:ext uri="{BB962C8B-B14F-4D97-AF65-F5344CB8AC3E}">
        <p14:creationId xmlns:p14="http://schemas.microsoft.com/office/powerpoint/2010/main" val="375038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17</a:t>
            </a:fld>
            <a:endParaRPr lang="en-US"/>
          </a:p>
        </p:txBody>
      </p:sp>
    </p:spTree>
    <p:extLst>
      <p:ext uri="{BB962C8B-B14F-4D97-AF65-F5344CB8AC3E}">
        <p14:creationId xmlns:p14="http://schemas.microsoft.com/office/powerpoint/2010/main" val="1917386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a:t>
            </a:r>
            <a:r>
              <a:rPr lang="en-US" baseline="0" dirty="0"/>
              <a:t> Area: Assessment and Diagnosis</a:t>
            </a:r>
          </a:p>
          <a:p>
            <a:r>
              <a:rPr lang="en-US" baseline="0" dirty="0"/>
              <a:t>MMSE – Mini-mental State Examination </a:t>
            </a:r>
          </a:p>
          <a:p>
            <a:r>
              <a:rPr lang="en-US" baseline="0" dirty="0"/>
              <a:t>Mini-Cog</a:t>
            </a:r>
          </a:p>
          <a:p>
            <a:r>
              <a:rPr lang="en-US" baseline="0" dirty="0" err="1"/>
              <a:t>MoCA</a:t>
            </a:r>
            <a:r>
              <a:rPr lang="en-US" baseline="0" dirty="0"/>
              <a:t> – Montreal Cognitive Assessment </a:t>
            </a:r>
            <a:endParaRPr lang="en-US"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18</a:t>
            </a:fld>
            <a:endParaRPr lang="en-US"/>
          </a:p>
        </p:txBody>
      </p:sp>
    </p:spTree>
    <p:extLst>
      <p:ext uri="{BB962C8B-B14F-4D97-AF65-F5344CB8AC3E}">
        <p14:creationId xmlns:p14="http://schemas.microsoft.com/office/powerpoint/2010/main" val="3842474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19</a:t>
            </a:fld>
            <a:endParaRPr lang="en-US"/>
          </a:p>
        </p:txBody>
      </p:sp>
    </p:spTree>
    <p:extLst>
      <p:ext uri="{BB962C8B-B14F-4D97-AF65-F5344CB8AC3E}">
        <p14:creationId xmlns:p14="http://schemas.microsoft.com/office/powerpoint/2010/main" val="36467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8C5E6-F75D-4A19-B10D-6E230C207B83}" type="slidenum">
              <a:rPr lang="en-US" smtClean="0"/>
              <a:pPr/>
              <a:t>2</a:t>
            </a:fld>
            <a:endParaRPr lang="en-US"/>
          </a:p>
        </p:txBody>
      </p:sp>
    </p:spTree>
    <p:extLst>
      <p:ext uri="{BB962C8B-B14F-4D97-AF65-F5344CB8AC3E}">
        <p14:creationId xmlns:p14="http://schemas.microsoft.com/office/powerpoint/2010/main" val="1662417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Area: Prevention</a:t>
            </a:r>
          </a:p>
        </p:txBody>
      </p:sp>
      <p:sp>
        <p:nvSpPr>
          <p:cNvPr id="4" name="Slide Number Placeholder 3"/>
          <p:cNvSpPr>
            <a:spLocks noGrp="1"/>
          </p:cNvSpPr>
          <p:nvPr>
            <p:ph type="sldNum" sz="quarter" idx="10"/>
          </p:nvPr>
        </p:nvSpPr>
        <p:spPr/>
        <p:txBody>
          <a:bodyPr/>
          <a:lstStyle/>
          <a:p>
            <a:fld id="{3298C5E6-F75D-4A19-B10D-6E230C207B83}" type="slidenum">
              <a:rPr lang="en-US" smtClean="0"/>
              <a:pPr/>
              <a:t>20</a:t>
            </a:fld>
            <a:endParaRPr lang="en-US"/>
          </a:p>
        </p:txBody>
      </p:sp>
    </p:spTree>
    <p:extLst>
      <p:ext uri="{BB962C8B-B14F-4D97-AF65-F5344CB8AC3E}">
        <p14:creationId xmlns:p14="http://schemas.microsoft.com/office/powerpoint/2010/main" val="3595435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8C5E6-F75D-4A19-B10D-6E230C207B83}" type="slidenum">
              <a:rPr lang="en-US" smtClean="0"/>
              <a:pPr/>
              <a:t>21</a:t>
            </a:fld>
            <a:endParaRPr lang="en-US"/>
          </a:p>
        </p:txBody>
      </p:sp>
    </p:spTree>
    <p:extLst>
      <p:ext uri="{BB962C8B-B14F-4D97-AF65-F5344CB8AC3E}">
        <p14:creationId xmlns:p14="http://schemas.microsoft.com/office/powerpoint/2010/main" val="1273153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8C5E6-F75D-4A19-B10D-6E230C207B83}" type="slidenum">
              <a:rPr lang="en-US" smtClean="0"/>
              <a:pPr/>
              <a:t>22</a:t>
            </a:fld>
            <a:endParaRPr lang="en-US"/>
          </a:p>
        </p:txBody>
      </p:sp>
    </p:spTree>
    <p:extLst>
      <p:ext uri="{BB962C8B-B14F-4D97-AF65-F5344CB8AC3E}">
        <p14:creationId xmlns:p14="http://schemas.microsoft.com/office/powerpoint/2010/main" val="3964001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23</a:t>
            </a:fld>
            <a:endParaRPr lang="en-US"/>
          </a:p>
        </p:txBody>
      </p:sp>
    </p:spTree>
    <p:extLst>
      <p:ext uri="{BB962C8B-B14F-4D97-AF65-F5344CB8AC3E}">
        <p14:creationId xmlns:p14="http://schemas.microsoft.com/office/powerpoint/2010/main" val="1914915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24</a:t>
            </a:fld>
            <a:endParaRPr lang="en-US"/>
          </a:p>
        </p:txBody>
      </p:sp>
    </p:spTree>
    <p:extLst>
      <p:ext uri="{BB962C8B-B14F-4D97-AF65-F5344CB8AC3E}">
        <p14:creationId xmlns:p14="http://schemas.microsoft.com/office/powerpoint/2010/main" val="2788386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8C5E6-F75D-4A19-B10D-6E230C207B83}" type="slidenum">
              <a:rPr lang="en-US" smtClean="0"/>
              <a:pPr/>
              <a:t>25</a:t>
            </a:fld>
            <a:endParaRPr lang="en-US"/>
          </a:p>
        </p:txBody>
      </p:sp>
    </p:spTree>
    <p:extLst>
      <p:ext uri="{BB962C8B-B14F-4D97-AF65-F5344CB8AC3E}">
        <p14:creationId xmlns:p14="http://schemas.microsoft.com/office/powerpoint/2010/main" val="2516403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8C5E6-F75D-4A19-B10D-6E230C207B83}" type="slidenum">
              <a:rPr lang="en-US" smtClean="0"/>
              <a:pPr/>
              <a:t>26</a:t>
            </a:fld>
            <a:endParaRPr lang="en-US"/>
          </a:p>
        </p:txBody>
      </p:sp>
    </p:spTree>
    <p:extLst>
      <p:ext uri="{BB962C8B-B14F-4D97-AF65-F5344CB8AC3E}">
        <p14:creationId xmlns:p14="http://schemas.microsoft.com/office/powerpoint/2010/main" val="2698579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27</a:t>
            </a:fld>
            <a:endParaRPr lang="en-US"/>
          </a:p>
        </p:txBody>
      </p:sp>
    </p:spTree>
    <p:extLst>
      <p:ext uri="{BB962C8B-B14F-4D97-AF65-F5344CB8AC3E}">
        <p14:creationId xmlns:p14="http://schemas.microsoft.com/office/powerpoint/2010/main" val="1038620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28</a:t>
            </a:fld>
            <a:endParaRPr lang="en-US"/>
          </a:p>
        </p:txBody>
      </p:sp>
    </p:spTree>
    <p:extLst>
      <p:ext uri="{BB962C8B-B14F-4D97-AF65-F5344CB8AC3E}">
        <p14:creationId xmlns:p14="http://schemas.microsoft.com/office/powerpoint/2010/main" val="1986354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29</a:t>
            </a:fld>
            <a:endParaRPr lang="en-US"/>
          </a:p>
        </p:txBody>
      </p:sp>
    </p:spTree>
    <p:extLst>
      <p:ext uri="{BB962C8B-B14F-4D97-AF65-F5344CB8AC3E}">
        <p14:creationId xmlns:p14="http://schemas.microsoft.com/office/powerpoint/2010/main" val="345648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slides</a:t>
            </a:r>
            <a:r>
              <a:rPr lang="en-US" baseline="0" dirty="0"/>
              <a:t> on the overall Alzheimer’s disease</a:t>
            </a:r>
          </a:p>
          <a:p>
            <a:r>
              <a:rPr lang="en-US" baseline="0" dirty="0"/>
              <a:t>Use the question content area labels to guide the areas to include, table 2</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3</a:t>
            </a:fld>
            <a:endParaRPr lang="en-US"/>
          </a:p>
        </p:txBody>
      </p:sp>
    </p:spTree>
    <p:extLst>
      <p:ext uri="{BB962C8B-B14F-4D97-AF65-F5344CB8AC3E}">
        <p14:creationId xmlns:p14="http://schemas.microsoft.com/office/powerpoint/2010/main" val="34814892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30</a:t>
            </a:fld>
            <a:endParaRPr lang="en-US"/>
          </a:p>
        </p:txBody>
      </p:sp>
    </p:spTree>
    <p:extLst>
      <p:ext uri="{BB962C8B-B14F-4D97-AF65-F5344CB8AC3E}">
        <p14:creationId xmlns:p14="http://schemas.microsoft.com/office/powerpoint/2010/main" val="2760534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31</a:t>
            </a:fld>
            <a:endParaRPr lang="en-US"/>
          </a:p>
        </p:txBody>
      </p:sp>
    </p:spTree>
    <p:extLst>
      <p:ext uri="{BB962C8B-B14F-4D97-AF65-F5344CB8AC3E}">
        <p14:creationId xmlns:p14="http://schemas.microsoft.com/office/powerpoint/2010/main" val="317619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Citation: https://www.alz.org/dementia/mild-cognitive-impairment-mci.asp#about</a:t>
            </a:r>
          </a:p>
          <a:p>
            <a:endParaRPr lang="en-US" baseline="0"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4</a:t>
            </a:fld>
            <a:endParaRPr lang="en-US"/>
          </a:p>
        </p:txBody>
      </p:sp>
    </p:spTree>
    <p:extLst>
      <p:ext uri="{BB962C8B-B14F-4D97-AF65-F5344CB8AC3E}">
        <p14:creationId xmlns:p14="http://schemas.microsoft.com/office/powerpoint/2010/main" val="1476886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5</a:t>
            </a:fld>
            <a:endParaRPr lang="en-US"/>
          </a:p>
        </p:txBody>
      </p:sp>
    </p:spTree>
    <p:extLst>
      <p:ext uri="{BB962C8B-B14F-4D97-AF65-F5344CB8AC3E}">
        <p14:creationId xmlns:p14="http://schemas.microsoft.com/office/powerpoint/2010/main" val="300053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6</a:t>
            </a:fld>
            <a:endParaRPr lang="en-US"/>
          </a:p>
        </p:txBody>
      </p:sp>
    </p:spTree>
    <p:extLst>
      <p:ext uri="{BB962C8B-B14F-4D97-AF65-F5344CB8AC3E}">
        <p14:creationId xmlns:p14="http://schemas.microsoft.com/office/powerpoint/2010/main" val="179563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7</a:t>
            </a:fld>
            <a:endParaRPr lang="en-US"/>
          </a:p>
        </p:txBody>
      </p:sp>
    </p:spTree>
    <p:extLst>
      <p:ext uri="{BB962C8B-B14F-4D97-AF65-F5344CB8AC3E}">
        <p14:creationId xmlns:p14="http://schemas.microsoft.com/office/powerpoint/2010/main" val="383328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8</a:t>
            </a:fld>
            <a:endParaRPr lang="en-US"/>
          </a:p>
        </p:txBody>
      </p:sp>
    </p:spTree>
    <p:extLst>
      <p:ext uri="{BB962C8B-B14F-4D97-AF65-F5344CB8AC3E}">
        <p14:creationId xmlns:p14="http://schemas.microsoft.com/office/powerpoint/2010/main" val="144874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AI/AN</a:t>
            </a:r>
            <a:r>
              <a:rPr lang="en-US" baseline="0" dirty="0"/>
              <a:t> community context </a:t>
            </a:r>
            <a:endParaRPr lang="en-US" dirty="0"/>
          </a:p>
        </p:txBody>
      </p:sp>
      <p:sp>
        <p:nvSpPr>
          <p:cNvPr id="4" name="Slide Number Placeholder 3"/>
          <p:cNvSpPr>
            <a:spLocks noGrp="1"/>
          </p:cNvSpPr>
          <p:nvPr>
            <p:ph type="sldNum" sz="quarter" idx="10"/>
          </p:nvPr>
        </p:nvSpPr>
        <p:spPr/>
        <p:txBody>
          <a:bodyPr/>
          <a:lstStyle/>
          <a:p>
            <a:fld id="{3298C5E6-F75D-4A19-B10D-6E230C207B83}" type="slidenum">
              <a:rPr lang="en-US" smtClean="0"/>
              <a:pPr/>
              <a:t>9</a:t>
            </a:fld>
            <a:endParaRPr lang="en-US"/>
          </a:p>
        </p:txBody>
      </p:sp>
    </p:spTree>
    <p:extLst>
      <p:ext uri="{BB962C8B-B14F-4D97-AF65-F5344CB8AC3E}">
        <p14:creationId xmlns:p14="http://schemas.microsoft.com/office/powerpoint/2010/main" val="231673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10FCB6-B068-4CDD-AECE-12E2C86071E2}" type="datetimeFigureOut">
              <a:rPr lang="en-US" smtClean="0"/>
              <a:pPr/>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C15EC-680E-4545-A7B8-EF1F47380EEC}" type="slidenum">
              <a:rPr lang="en-US" smtClean="0"/>
              <a:pPr/>
              <a:t>‹#›</a:t>
            </a:fld>
            <a:endParaRPr lang="en-US"/>
          </a:p>
        </p:txBody>
      </p:sp>
    </p:spTree>
    <p:extLst>
      <p:ext uri="{BB962C8B-B14F-4D97-AF65-F5344CB8AC3E}">
        <p14:creationId xmlns:p14="http://schemas.microsoft.com/office/powerpoint/2010/main" val="72329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10FCB6-B068-4CDD-AECE-12E2C86071E2}" type="datetimeFigureOut">
              <a:rPr lang="en-US" smtClean="0"/>
              <a:pPr/>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C15EC-680E-4545-A7B8-EF1F47380EEC}" type="slidenum">
              <a:rPr lang="en-US" smtClean="0"/>
              <a:pPr/>
              <a:t>‹#›</a:t>
            </a:fld>
            <a:endParaRPr lang="en-US"/>
          </a:p>
        </p:txBody>
      </p:sp>
    </p:spTree>
    <p:extLst>
      <p:ext uri="{BB962C8B-B14F-4D97-AF65-F5344CB8AC3E}">
        <p14:creationId xmlns:p14="http://schemas.microsoft.com/office/powerpoint/2010/main" val="57353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10FCB6-B068-4CDD-AECE-12E2C86071E2}" type="datetimeFigureOut">
              <a:rPr lang="en-US" smtClean="0"/>
              <a:pPr/>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C15EC-680E-4545-A7B8-EF1F47380EEC}" type="slidenum">
              <a:rPr lang="en-US" smtClean="0"/>
              <a:pPr/>
              <a:t>‹#›</a:t>
            </a:fld>
            <a:endParaRPr lang="en-US"/>
          </a:p>
        </p:txBody>
      </p:sp>
    </p:spTree>
    <p:extLst>
      <p:ext uri="{BB962C8B-B14F-4D97-AF65-F5344CB8AC3E}">
        <p14:creationId xmlns:p14="http://schemas.microsoft.com/office/powerpoint/2010/main" val="274698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228599" y="0"/>
            <a:ext cx="8689975" cy="917575"/>
          </a:xfrm>
        </p:spPr>
        <p:txBody>
          <a:bodyPr anchor="b"/>
          <a:lstStyle>
            <a:lvl1pPr>
              <a:defRPr sz="3200">
                <a:solidFill>
                  <a:srgbClr val="525252"/>
                </a:solidFill>
                <a:latin typeface="Arial"/>
                <a:cs typeface="Arial"/>
              </a:defRPr>
            </a:lvl1pPr>
          </a:lstStyle>
          <a:p>
            <a:r>
              <a:rPr lang="en-US" dirty="0"/>
              <a:t>Click to edit Master title style</a:t>
            </a:r>
          </a:p>
        </p:txBody>
      </p:sp>
      <p:sp>
        <p:nvSpPr>
          <p:cNvPr id="9" name="Text Placeholder 8"/>
          <p:cNvSpPr>
            <a:spLocks noGrp="1"/>
          </p:cNvSpPr>
          <p:nvPr>
            <p:ph type="body" sz="quarter" idx="10" hasCustomPrompt="1"/>
          </p:nvPr>
        </p:nvSpPr>
        <p:spPr>
          <a:xfrm>
            <a:off x="228601" y="6534346"/>
            <a:ext cx="8731737" cy="211549"/>
          </a:xfrm>
        </p:spPr>
        <p:txBody>
          <a:bodyPr anchor="b"/>
          <a:lstStyle>
            <a:lvl1pPr marL="0" indent="0" algn="r">
              <a:buNone/>
              <a:defRPr sz="1100" baseline="0">
                <a:solidFill>
                  <a:schemeClr val="bg2">
                    <a:lumMod val="60000"/>
                    <a:lumOff val="40000"/>
                  </a:schemeClr>
                </a:solidFill>
                <a:latin typeface="Arial"/>
                <a:cs typeface="Arial"/>
              </a:defRPr>
            </a:lvl1pPr>
          </a:lstStyle>
          <a:p>
            <a:pPr lvl="0"/>
            <a:r>
              <a:rPr lang="en-US" dirty="0"/>
              <a:t>Footer test placeholder</a:t>
            </a:r>
          </a:p>
        </p:txBody>
      </p:sp>
    </p:spTree>
    <p:extLst>
      <p:ext uri="{BB962C8B-B14F-4D97-AF65-F5344CB8AC3E}">
        <p14:creationId xmlns:p14="http://schemas.microsoft.com/office/powerpoint/2010/main" val="3500919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B8DAF1"/>
        </a:solidFill>
        <a:effectLst/>
      </p:bgPr>
    </p:bg>
    <p:spTree>
      <p:nvGrpSpPr>
        <p:cNvPr id="1" name=""/>
        <p:cNvGrpSpPr/>
        <p:nvPr/>
      </p:nvGrpSpPr>
      <p:grpSpPr>
        <a:xfrm>
          <a:off x="0" y="0"/>
          <a:ext cx="0" cy="0"/>
          <a:chOff x="0" y="0"/>
          <a:chExt cx="0" cy="0"/>
        </a:xfrm>
      </p:grpSpPr>
      <p:sp>
        <p:nvSpPr>
          <p:cNvPr id="6" name="Rectangle 5"/>
          <p:cNvSpPr/>
          <p:nvPr userDrawn="1"/>
        </p:nvSpPr>
        <p:spPr bwMode="auto">
          <a:xfrm>
            <a:off x="0" y="4574934"/>
            <a:ext cx="9144000" cy="2283067"/>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pPr>
            <a:endParaRPr lang="en-US" sz="2400" dirty="0">
              <a:solidFill>
                <a:srgbClr val="000000"/>
              </a:solidFill>
            </a:endParaRPr>
          </a:p>
        </p:txBody>
      </p:sp>
      <p:sp>
        <p:nvSpPr>
          <p:cNvPr id="978947" name="Rectangle 3"/>
          <p:cNvSpPr>
            <a:spLocks noGrp="1" noChangeArrowheads="1"/>
          </p:cNvSpPr>
          <p:nvPr>
            <p:ph type="ctrTitle"/>
          </p:nvPr>
        </p:nvSpPr>
        <p:spPr>
          <a:xfrm>
            <a:off x="500562" y="4535293"/>
            <a:ext cx="7697389" cy="1066800"/>
          </a:xfrm>
        </p:spPr>
        <p:txBody>
          <a:bodyPr anchor="b"/>
          <a:lstStyle>
            <a:lvl1pPr>
              <a:lnSpc>
                <a:spcPct val="95000"/>
              </a:lnSpc>
              <a:spcBef>
                <a:spcPct val="100000"/>
              </a:spcBef>
              <a:defRPr sz="4000" b="0" i="0">
                <a:solidFill>
                  <a:schemeClr val="tx1"/>
                </a:solidFill>
                <a:latin typeface="HelveticaNeueLT Std Thin" pitchFamily="34" charset="0"/>
                <a:cs typeface="HelveticaNeueLT Std Thin" pitchFamily="34" charset="0"/>
              </a:defRPr>
            </a:lvl1pPr>
          </a:lstStyle>
          <a:p>
            <a:r>
              <a:rPr lang="en-US" dirty="0"/>
              <a:t>Click to edit Master title style</a:t>
            </a:r>
          </a:p>
        </p:txBody>
      </p:sp>
      <p:sp>
        <p:nvSpPr>
          <p:cNvPr id="978948" name="Rectangle 4"/>
          <p:cNvSpPr>
            <a:spLocks noGrp="1" noChangeArrowheads="1"/>
          </p:cNvSpPr>
          <p:nvPr>
            <p:ph type="subTitle" sz="quarter" idx="1" hasCustomPrompt="1"/>
          </p:nvPr>
        </p:nvSpPr>
        <p:spPr>
          <a:xfrm>
            <a:off x="512320" y="5679084"/>
            <a:ext cx="5578475" cy="1038410"/>
          </a:xfrm>
        </p:spPr>
        <p:txBody>
          <a:bodyPr anchor="t"/>
          <a:lstStyle>
            <a:lvl1pPr marL="0" indent="0">
              <a:buFontTx/>
              <a:buNone/>
              <a:defRPr sz="1200" b="0" i="0" cap="all">
                <a:solidFill>
                  <a:schemeClr val="accent2"/>
                </a:solidFill>
                <a:latin typeface="HelveticaNeueLT Std Med" pitchFamily="34" charset="0"/>
                <a:cs typeface="HelveticaNeueLT Std Med" pitchFamily="34" charset="0"/>
              </a:defRPr>
            </a:lvl1pPr>
          </a:lstStyle>
          <a:p>
            <a:r>
              <a:rPr lang="en-US" dirty="0"/>
              <a:t>CLICK TO EDIT MASTER SUBTITLE STYLE</a:t>
            </a:r>
          </a:p>
        </p:txBody>
      </p:sp>
      <p:pic>
        <p:nvPicPr>
          <p:cNvPr id="978949" name="Picture 5" descr="Duarte-Logo"/>
          <p:cNvPicPr>
            <a:picLocks noChangeAspect="1" noChangeArrowheads="1"/>
          </p:cNvPicPr>
          <p:nvPr userDrawn="1"/>
        </p:nvPicPr>
        <p:blipFill>
          <a:blip r:embed="rId2" cstate="print"/>
          <a:srcRect/>
          <a:stretch>
            <a:fillRect/>
          </a:stretch>
        </p:blipFill>
        <p:spPr bwMode="auto">
          <a:xfrm>
            <a:off x="601937" y="778812"/>
            <a:ext cx="414566" cy="397139"/>
          </a:xfrm>
          <a:prstGeom prst="rect">
            <a:avLst/>
          </a:prstGeom>
          <a:noFill/>
          <a:ln>
            <a:noFill/>
          </a:ln>
        </p:spPr>
      </p:pic>
    </p:spTree>
    <p:extLst>
      <p:ext uri="{BB962C8B-B14F-4D97-AF65-F5344CB8AC3E}">
        <p14:creationId xmlns:p14="http://schemas.microsoft.com/office/powerpoint/2010/main" val="1411121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gue">
    <p:bg>
      <p:bgPr>
        <a:solidFill>
          <a:srgbClr val="B8DAF1"/>
        </a:solidFill>
        <a:effectLst/>
      </p:bgPr>
    </p:bg>
    <p:spTree>
      <p:nvGrpSpPr>
        <p:cNvPr id="1" name=""/>
        <p:cNvGrpSpPr/>
        <p:nvPr/>
      </p:nvGrpSpPr>
      <p:grpSpPr>
        <a:xfrm>
          <a:off x="0" y="0"/>
          <a:ext cx="0" cy="0"/>
          <a:chOff x="0" y="0"/>
          <a:chExt cx="0" cy="0"/>
        </a:xfrm>
      </p:grpSpPr>
      <p:sp>
        <p:nvSpPr>
          <p:cNvPr id="978947" name="Rectangle 3"/>
          <p:cNvSpPr>
            <a:spLocks noGrp="1" noChangeArrowheads="1"/>
          </p:cNvSpPr>
          <p:nvPr>
            <p:ph type="ctrTitle" hasCustomPrompt="1"/>
          </p:nvPr>
        </p:nvSpPr>
        <p:spPr>
          <a:xfrm>
            <a:off x="500562" y="4535293"/>
            <a:ext cx="7697389" cy="1066800"/>
          </a:xfrm>
        </p:spPr>
        <p:txBody>
          <a:bodyPr anchor="b"/>
          <a:lstStyle>
            <a:lvl1pPr>
              <a:lnSpc>
                <a:spcPct val="95000"/>
              </a:lnSpc>
              <a:spcBef>
                <a:spcPct val="100000"/>
              </a:spcBef>
              <a:defRPr sz="4000" b="0" i="0">
                <a:solidFill>
                  <a:schemeClr val="tx1"/>
                </a:solidFill>
                <a:latin typeface="HelveticaNeueLT Std Thin" pitchFamily="34" charset="0"/>
                <a:cs typeface="HelveticaNeueLT Std Thin" pitchFamily="34" charset="0"/>
              </a:defRPr>
            </a:lvl1pPr>
          </a:lstStyle>
          <a:p>
            <a:r>
              <a:rPr lang="en-US" dirty="0"/>
              <a:t>Option</a:t>
            </a:r>
          </a:p>
        </p:txBody>
      </p:sp>
      <p:pic>
        <p:nvPicPr>
          <p:cNvPr id="978949" name="Picture 5" descr="Duarte-Logo"/>
          <p:cNvPicPr>
            <a:picLocks noChangeAspect="1" noChangeArrowheads="1"/>
          </p:cNvPicPr>
          <p:nvPr userDrawn="1"/>
        </p:nvPicPr>
        <p:blipFill>
          <a:blip r:embed="rId2" cstate="print"/>
          <a:srcRect/>
          <a:stretch>
            <a:fillRect/>
          </a:stretch>
        </p:blipFill>
        <p:spPr bwMode="auto">
          <a:xfrm>
            <a:off x="601937" y="778812"/>
            <a:ext cx="414566" cy="397139"/>
          </a:xfrm>
          <a:prstGeom prst="rect">
            <a:avLst/>
          </a:prstGeom>
          <a:noFill/>
          <a:ln>
            <a:noFill/>
          </a:ln>
        </p:spPr>
      </p:pic>
    </p:spTree>
    <p:extLst>
      <p:ext uri="{BB962C8B-B14F-4D97-AF65-F5344CB8AC3E}">
        <p14:creationId xmlns:p14="http://schemas.microsoft.com/office/powerpoint/2010/main" val="3635293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228599" y="0"/>
            <a:ext cx="8689975" cy="917575"/>
          </a:xfrm>
        </p:spPr>
        <p:txBody>
          <a:bodyPr anchor="b"/>
          <a:lstStyle>
            <a:lvl1pPr>
              <a:defRPr sz="3200">
                <a:solidFill>
                  <a:srgbClr val="525252"/>
                </a:solidFill>
                <a:latin typeface="Arial"/>
                <a:cs typeface="Arial"/>
              </a:defRPr>
            </a:lvl1pPr>
          </a:lstStyle>
          <a:p>
            <a:r>
              <a:rPr lang="en-US" dirty="0"/>
              <a:t>Click to edit Master title style</a:t>
            </a:r>
          </a:p>
        </p:txBody>
      </p:sp>
      <p:sp>
        <p:nvSpPr>
          <p:cNvPr id="9" name="Text Placeholder 8"/>
          <p:cNvSpPr>
            <a:spLocks noGrp="1"/>
          </p:cNvSpPr>
          <p:nvPr>
            <p:ph type="body" sz="quarter" idx="10" hasCustomPrompt="1"/>
          </p:nvPr>
        </p:nvSpPr>
        <p:spPr>
          <a:xfrm>
            <a:off x="228601" y="6534346"/>
            <a:ext cx="8731737" cy="211549"/>
          </a:xfrm>
        </p:spPr>
        <p:txBody>
          <a:bodyPr anchor="b"/>
          <a:lstStyle>
            <a:lvl1pPr marL="0" indent="0" algn="r">
              <a:buNone/>
              <a:defRPr sz="1100" baseline="0">
                <a:solidFill>
                  <a:schemeClr val="bg2">
                    <a:lumMod val="60000"/>
                    <a:lumOff val="40000"/>
                  </a:schemeClr>
                </a:solidFill>
                <a:latin typeface="Arial"/>
                <a:cs typeface="Arial"/>
              </a:defRPr>
            </a:lvl1pPr>
          </a:lstStyle>
          <a:p>
            <a:pPr lvl="0"/>
            <a:r>
              <a:rPr lang="en-US" dirty="0"/>
              <a:t>Footer test placeholder</a:t>
            </a:r>
          </a:p>
        </p:txBody>
      </p:sp>
    </p:spTree>
    <p:extLst>
      <p:ext uri="{BB962C8B-B14F-4D97-AF65-F5344CB8AC3E}">
        <p14:creationId xmlns:p14="http://schemas.microsoft.com/office/powerpoint/2010/main" val="2913985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ept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600" cap="all">
                <a:solidFill>
                  <a:srgbClr val="08A7EE"/>
                </a:solidFill>
                <a:latin typeface="HelveticaNeueLT Std Med" pitchFamily="34" charset="0"/>
              </a:defRPr>
            </a:lvl1pPr>
          </a:lstStyle>
          <a:p>
            <a:r>
              <a:rPr lang="en-US" dirty="0"/>
              <a:t>Click to edit Master title style</a:t>
            </a:r>
          </a:p>
        </p:txBody>
      </p:sp>
      <p:sp>
        <p:nvSpPr>
          <p:cNvPr id="4" name="Content Placeholder 3"/>
          <p:cNvSpPr>
            <a:spLocks noGrp="1"/>
          </p:cNvSpPr>
          <p:nvPr>
            <p:ph sz="quarter" idx="10"/>
          </p:nvPr>
        </p:nvSpPr>
        <p:spPr>
          <a:xfrm>
            <a:off x="496888" y="2196230"/>
            <a:ext cx="6626275" cy="3442573"/>
          </a:xfrm>
        </p:spPr>
        <p:txBody>
          <a:bodyPr anchor="b"/>
          <a:lstStyle>
            <a:lvl1pPr marL="0" indent="0">
              <a:lnSpc>
                <a:spcPct val="90000"/>
              </a:lnSpc>
              <a:buNone/>
              <a:defRPr sz="5400">
                <a:latin typeface="HelveticaNeueLT Std Thin" pitchFamily="34" charset="0"/>
              </a:defRPr>
            </a:lvl1pPr>
            <a:lvl2pPr marL="457200" indent="0">
              <a:buNone/>
              <a:defRPr sz="2800">
                <a:latin typeface="HelveticaNeueLT Std Thin" pitchFamily="34" charset="0"/>
              </a:defRPr>
            </a:lvl2pPr>
            <a:lvl3pPr marL="914400" indent="0">
              <a:buNone/>
              <a:defRPr sz="2000">
                <a:latin typeface="HelveticaNeueLT Std Thin" pitchFamily="34" charset="0"/>
              </a:defRPr>
            </a:lvl3pPr>
            <a:lvl4pPr marL="1371600" indent="0">
              <a:buNone/>
              <a:defRPr sz="1800">
                <a:latin typeface="HelveticaNeueLT Std Thin" pitchFamily="34" charset="0"/>
              </a:defRPr>
            </a:lvl4pPr>
            <a:lvl5pPr marL="1828800" indent="0">
              <a:buNone/>
              <a:defRPr sz="1600">
                <a:latin typeface="HelveticaNeueLT Std Thin" pitchFamily="34" charset="0"/>
              </a:defRPr>
            </a:lvl5pPr>
          </a:lstStyle>
          <a:p>
            <a:pPr lvl="0"/>
            <a:r>
              <a:rPr lang="en-US" dirty="0"/>
              <a:t>Click to edit Master text styles</a:t>
            </a:r>
          </a:p>
        </p:txBody>
      </p:sp>
    </p:spTree>
    <p:extLst>
      <p:ext uri="{BB962C8B-B14F-4D97-AF65-F5344CB8AC3E}">
        <p14:creationId xmlns:p14="http://schemas.microsoft.com/office/powerpoint/2010/main" val="1027468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119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10FCB6-B068-4CDD-AECE-12E2C86071E2}" type="datetimeFigureOut">
              <a:rPr lang="en-US" smtClean="0"/>
              <a:pPr/>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C15EC-680E-4545-A7B8-EF1F47380EEC}" type="slidenum">
              <a:rPr lang="en-US" smtClean="0"/>
              <a:pPr/>
              <a:t>‹#›</a:t>
            </a:fld>
            <a:endParaRPr lang="en-US"/>
          </a:p>
        </p:txBody>
      </p:sp>
    </p:spTree>
    <p:extLst>
      <p:ext uri="{BB962C8B-B14F-4D97-AF65-F5344CB8AC3E}">
        <p14:creationId xmlns:p14="http://schemas.microsoft.com/office/powerpoint/2010/main" val="1655692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10FCB6-B068-4CDD-AECE-12E2C86071E2}" type="datetimeFigureOut">
              <a:rPr lang="en-US" smtClean="0"/>
              <a:pPr/>
              <a:t>1/31/19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C15EC-680E-4545-A7B8-EF1F47380EEC}" type="slidenum">
              <a:rPr lang="en-US" smtClean="0"/>
              <a:pPr/>
              <a:t>‹#›</a:t>
            </a:fld>
            <a:endParaRPr lang="en-US"/>
          </a:p>
        </p:txBody>
      </p:sp>
    </p:spTree>
    <p:extLst>
      <p:ext uri="{BB962C8B-B14F-4D97-AF65-F5344CB8AC3E}">
        <p14:creationId xmlns:p14="http://schemas.microsoft.com/office/powerpoint/2010/main" val="239403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10FCB6-B068-4CDD-AECE-12E2C86071E2}" type="datetimeFigureOut">
              <a:rPr lang="en-US" smtClean="0"/>
              <a:pPr/>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C15EC-680E-4545-A7B8-EF1F47380EEC}" type="slidenum">
              <a:rPr lang="en-US" smtClean="0"/>
              <a:pPr/>
              <a:t>‹#›</a:t>
            </a:fld>
            <a:endParaRPr lang="en-US"/>
          </a:p>
        </p:txBody>
      </p:sp>
    </p:spTree>
    <p:extLst>
      <p:ext uri="{BB962C8B-B14F-4D97-AF65-F5344CB8AC3E}">
        <p14:creationId xmlns:p14="http://schemas.microsoft.com/office/powerpoint/2010/main" val="361535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10FCB6-B068-4CDD-AECE-12E2C86071E2}" type="datetimeFigureOut">
              <a:rPr lang="en-US" smtClean="0"/>
              <a:pPr/>
              <a:t>1/31/19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C15EC-680E-4545-A7B8-EF1F47380EEC}" type="slidenum">
              <a:rPr lang="en-US" smtClean="0"/>
              <a:pPr/>
              <a:t>‹#›</a:t>
            </a:fld>
            <a:endParaRPr lang="en-US"/>
          </a:p>
        </p:txBody>
      </p:sp>
    </p:spTree>
    <p:extLst>
      <p:ext uri="{BB962C8B-B14F-4D97-AF65-F5344CB8AC3E}">
        <p14:creationId xmlns:p14="http://schemas.microsoft.com/office/powerpoint/2010/main" val="1683512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10FCB6-B068-4CDD-AECE-12E2C86071E2}" type="datetimeFigureOut">
              <a:rPr lang="en-US" smtClean="0"/>
              <a:pPr/>
              <a:t>1/31/19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C15EC-680E-4545-A7B8-EF1F47380EEC}" type="slidenum">
              <a:rPr lang="en-US" smtClean="0"/>
              <a:pPr/>
              <a:t>‹#›</a:t>
            </a:fld>
            <a:endParaRPr lang="en-US"/>
          </a:p>
        </p:txBody>
      </p:sp>
    </p:spTree>
    <p:extLst>
      <p:ext uri="{BB962C8B-B14F-4D97-AF65-F5344CB8AC3E}">
        <p14:creationId xmlns:p14="http://schemas.microsoft.com/office/powerpoint/2010/main" val="365749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0FCB6-B068-4CDD-AECE-12E2C86071E2}" type="datetimeFigureOut">
              <a:rPr lang="en-US" smtClean="0"/>
              <a:pPr/>
              <a:t>1/31/19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C15EC-680E-4545-A7B8-EF1F47380EEC}" type="slidenum">
              <a:rPr lang="en-US" smtClean="0"/>
              <a:pPr/>
              <a:t>‹#›</a:t>
            </a:fld>
            <a:endParaRPr lang="en-US"/>
          </a:p>
        </p:txBody>
      </p:sp>
    </p:spTree>
    <p:extLst>
      <p:ext uri="{BB962C8B-B14F-4D97-AF65-F5344CB8AC3E}">
        <p14:creationId xmlns:p14="http://schemas.microsoft.com/office/powerpoint/2010/main" val="1199142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10FCB6-B068-4CDD-AECE-12E2C86071E2}" type="datetimeFigureOut">
              <a:rPr lang="en-US" smtClean="0"/>
              <a:pPr/>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C15EC-680E-4545-A7B8-EF1F47380EEC}" type="slidenum">
              <a:rPr lang="en-US" smtClean="0"/>
              <a:pPr/>
              <a:t>‹#›</a:t>
            </a:fld>
            <a:endParaRPr lang="en-US"/>
          </a:p>
        </p:txBody>
      </p:sp>
    </p:spTree>
    <p:extLst>
      <p:ext uri="{BB962C8B-B14F-4D97-AF65-F5344CB8AC3E}">
        <p14:creationId xmlns:p14="http://schemas.microsoft.com/office/powerpoint/2010/main" val="2466016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10FCB6-B068-4CDD-AECE-12E2C86071E2}" type="datetimeFigureOut">
              <a:rPr lang="en-US" smtClean="0"/>
              <a:pPr/>
              <a:t>1/31/19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C15EC-680E-4545-A7B8-EF1F47380EEC}" type="slidenum">
              <a:rPr lang="en-US" smtClean="0"/>
              <a:pPr/>
              <a:t>‹#›</a:t>
            </a:fld>
            <a:endParaRPr lang="en-US"/>
          </a:p>
        </p:txBody>
      </p:sp>
    </p:spTree>
    <p:extLst>
      <p:ext uri="{BB962C8B-B14F-4D97-AF65-F5344CB8AC3E}">
        <p14:creationId xmlns:p14="http://schemas.microsoft.com/office/powerpoint/2010/main" val="325339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6000">
              <a:schemeClr val="tx2">
                <a:lumMod val="40000"/>
                <a:lumOff val="60000"/>
              </a:schemeClr>
            </a:gs>
            <a:gs pos="12000">
              <a:srgbClr val="FFFF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0FCB6-B068-4CDD-AECE-12E2C86071E2}" type="datetimeFigureOut">
              <a:rPr lang="en-US" smtClean="0"/>
              <a:pPr/>
              <a:t>1/31/19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C15EC-680E-4545-A7B8-EF1F47380EEC}" type="slidenum">
              <a:rPr lang="en-US" smtClean="0"/>
              <a:pPr/>
              <a:t>‹#›</a:t>
            </a:fld>
            <a:endParaRPr lang="en-US"/>
          </a:p>
        </p:txBody>
      </p:sp>
    </p:spTree>
    <p:extLst>
      <p:ext uri="{BB962C8B-B14F-4D97-AF65-F5344CB8AC3E}">
        <p14:creationId xmlns:p14="http://schemas.microsoft.com/office/powerpoint/2010/main" val="139456777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bwMode="auto">
          <a:xfrm>
            <a:off x="498558" y="336550"/>
            <a:ext cx="8054608" cy="533400"/>
          </a:xfrm>
          <a:prstGeom prst="rect">
            <a:avLst/>
          </a:prstGeom>
          <a:noFill/>
          <a:ln w="9525">
            <a:noFill/>
            <a:miter lim="800000"/>
            <a:headEnd/>
            <a:tailEnd/>
          </a:ln>
          <a:effectLst/>
        </p:spPr>
        <p:txBody>
          <a:bodyPr vert="horz" wrap="square" lIns="91435" tIns="45718" rIns="91435" bIns="45718" numCol="1" anchor="ctr" anchorCtr="0" compatLnSpc="1">
            <a:prstTxWarp prst="textNoShape">
              <a:avLst/>
            </a:prstTxWarp>
          </a:bodyPr>
          <a:lstStyle/>
          <a:p>
            <a:pPr lvl="0"/>
            <a:r>
              <a:rPr lang="en-US" dirty="0"/>
              <a:t>Click to edit Master title style</a:t>
            </a:r>
          </a:p>
        </p:txBody>
      </p:sp>
      <p:sp>
        <p:nvSpPr>
          <p:cNvPr id="977923" name="Rectangle 3"/>
          <p:cNvSpPr>
            <a:spLocks noGrp="1" noChangeArrowheads="1"/>
          </p:cNvSpPr>
          <p:nvPr>
            <p:ph type="body" idx="1"/>
          </p:nvPr>
        </p:nvSpPr>
        <p:spPr bwMode="auto">
          <a:xfrm>
            <a:off x="500145" y="1221270"/>
            <a:ext cx="8052559" cy="5029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txBox="1">
            <a:spLocks/>
          </p:cNvSpPr>
          <p:nvPr userDrawn="1"/>
        </p:nvSpPr>
        <p:spPr bwMode="auto">
          <a:xfrm>
            <a:off x="228356" y="6532543"/>
            <a:ext cx="8731737" cy="211549"/>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marL="0" indent="0" algn="r" rtl="0" fontAlgn="base">
              <a:lnSpc>
                <a:spcPct val="100000"/>
              </a:lnSpc>
              <a:spcBef>
                <a:spcPct val="50000"/>
              </a:spcBef>
              <a:spcAft>
                <a:spcPct val="0"/>
              </a:spcAft>
              <a:buClr>
                <a:srgbClr val="15B1F7"/>
              </a:buClr>
              <a:buSzPct val="80000"/>
              <a:buFont typeface="Arial"/>
              <a:buNone/>
              <a:defRPr sz="1100" b="0" i="0" baseline="0">
                <a:solidFill>
                  <a:schemeClr val="bg2">
                    <a:lumMod val="60000"/>
                    <a:lumOff val="40000"/>
                  </a:schemeClr>
                </a:solidFill>
                <a:latin typeface="Arial"/>
                <a:ea typeface="+mn-ea"/>
                <a:cs typeface="Arial"/>
              </a:defRPr>
            </a:lvl1pPr>
            <a:lvl2pPr marL="685800" indent="-228600" algn="l" rtl="0" fontAlgn="base">
              <a:lnSpc>
                <a:spcPct val="100000"/>
              </a:lnSpc>
              <a:spcBef>
                <a:spcPct val="25000"/>
              </a:spcBef>
              <a:spcAft>
                <a:spcPct val="0"/>
              </a:spcAft>
              <a:buClr>
                <a:srgbClr val="15B1F7"/>
              </a:buClr>
              <a:buFont typeface="Lucida Grande"/>
              <a:buChar char="–"/>
              <a:defRPr sz="2000" b="0" i="0">
                <a:solidFill>
                  <a:schemeClr val="tx1"/>
                </a:solidFill>
                <a:latin typeface="+mn-lt"/>
                <a:cs typeface="HelveticaNeueLT Std Lt" pitchFamily="34" charset="0"/>
              </a:defRPr>
            </a:lvl2pPr>
            <a:lvl3pPr marL="1084263" indent="-169863" algn="l" rtl="0" fontAlgn="base">
              <a:lnSpc>
                <a:spcPct val="100000"/>
              </a:lnSpc>
              <a:spcBef>
                <a:spcPct val="25000"/>
              </a:spcBef>
              <a:spcAft>
                <a:spcPct val="0"/>
              </a:spcAft>
              <a:buClr>
                <a:srgbClr val="15B1F7"/>
              </a:buClr>
              <a:buFont typeface="Lucida Grande"/>
              <a:buChar char="–"/>
              <a:defRPr b="0" i="0">
                <a:solidFill>
                  <a:schemeClr val="tx1"/>
                </a:solidFill>
                <a:latin typeface="+mn-lt"/>
                <a:cs typeface="HelveticaNeueLT Std Lt" pitchFamily="34" charset="0"/>
              </a:defRPr>
            </a:lvl3pPr>
            <a:lvl4pPr marL="1541463" indent="-169863" algn="l" rtl="0" fontAlgn="base">
              <a:lnSpc>
                <a:spcPct val="100000"/>
              </a:lnSpc>
              <a:spcBef>
                <a:spcPct val="25000"/>
              </a:spcBef>
              <a:spcAft>
                <a:spcPct val="0"/>
              </a:spcAft>
              <a:buClr>
                <a:srgbClr val="15B1F7"/>
              </a:buClr>
              <a:buFont typeface="Lucida Grande"/>
              <a:buChar char="–"/>
              <a:defRPr sz="1600" b="0" i="0">
                <a:solidFill>
                  <a:schemeClr val="tx1"/>
                </a:solidFill>
                <a:latin typeface="+mn-lt"/>
                <a:cs typeface="HelveticaNeueLT Std Lt" pitchFamily="34" charset="0"/>
              </a:defRPr>
            </a:lvl4pPr>
            <a:lvl5pPr marL="1998663" indent="-169863" algn="l" rtl="0" fontAlgn="base">
              <a:lnSpc>
                <a:spcPct val="100000"/>
              </a:lnSpc>
              <a:spcBef>
                <a:spcPct val="25000"/>
              </a:spcBef>
              <a:spcAft>
                <a:spcPct val="0"/>
              </a:spcAft>
              <a:buClr>
                <a:srgbClr val="15B1F7"/>
              </a:buClr>
              <a:buFont typeface="Lucida Grande"/>
              <a:buChar char="–"/>
              <a:defRPr sz="1400" b="0" i="0">
                <a:solidFill>
                  <a:schemeClr val="tx1"/>
                </a:solidFill>
                <a:latin typeface="+mn-lt"/>
                <a:cs typeface="HelveticaNeueLT Std Lt" pitchFamily="34" charset="0"/>
              </a:defRPr>
            </a:lvl5pPr>
            <a:lvl6pPr marL="24558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6pPr>
            <a:lvl7pPr marL="29130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7pPr>
            <a:lvl8pPr marL="33702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8pPr>
            <a:lvl9pPr marL="38274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9pPr>
          </a:lstStyle>
          <a:p>
            <a:pPr algn="l"/>
            <a:r>
              <a:rPr lang="en-US" dirty="0">
                <a:solidFill>
                  <a:srgbClr val="9B9B9B"/>
                </a:solidFill>
              </a:rPr>
              <a:t>©2012 Duarte Press. All Rights Reserved</a:t>
            </a:r>
          </a:p>
        </p:txBody>
      </p:sp>
    </p:spTree>
    <p:extLst>
      <p:ext uri="{BB962C8B-B14F-4D97-AF65-F5344CB8AC3E}">
        <p14:creationId xmlns:p14="http://schemas.microsoft.com/office/powerpoint/2010/main" val="395230879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Lst>
  <p:txStyles>
    <p:titleStyle>
      <a:lvl1pPr algn="l" rtl="0" fontAlgn="base">
        <a:lnSpc>
          <a:spcPct val="90000"/>
        </a:lnSpc>
        <a:spcBef>
          <a:spcPct val="0"/>
        </a:spcBef>
        <a:spcAft>
          <a:spcPct val="0"/>
        </a:spcAft>
        <a:defRPr sz="3800" b="0" i="0">
          <a:solidFill>
            <a:schemeClr val="tx1"/>
          </a:solidFill>
          <a:latin typeface="HelveticaNeueLT Std Thin"/>
          <a:ea typeface="+mj-ea"/>
          <a:cs typeface="HelveticaNeueLT Std Thin"/>
        </a:defRPr>
      </a:lvl1pPr>
      <a:lvl2pPr algn="l" rtl="0" fontAlgn="base">
        <a:lnSpc>
          <a:spcPct val="90000"/>
        </a:lnSpc>
        <a:spcBef>
          <a:spcPct val="0"/>
        </a:spcBef>
        <a:spcAft>
          <a:spcPct val="0"/>
        </a:spcAft>
        <a:defRPr sz="2800">
          <a:solidFill>
            <a:schemeClr val="bg1"/>
          </a:solidFill>
          <a:latin typeface="Helvetica 45 Light" pitchFamily="34" charset="0"/>
          <a:cs typeface="Arial" charset="0"/>
        </a:defRPr>
      </a:lvl2pPr>
      <a:lvl3pPr algn="l" rtl="0" fontAlgn="base">
        <a:lnSpc>
          <a:spcPct val="90000"/>
        </a:lnSpc>
        <a:spcBef>
          <a:spcPct val="0"/>
        </a:spcBef>
        <a:spcAft>
          <a:spcPct val="0"/>
        </a:spcAft>
        <a:defRPr sz="2800">
          <a:solidFill>
            <a:schemeClr val="bg1"/>
          </a:solidFill>
          <a:latin typeface="Helvetica 45 Light" pitchFamily="34" charset="0"/>
          <a:cs typeface="Arial" charset="0"/>
        </a:defRPr>
      </a:lvl3pPr>
      <a:lvl4pPr algn="l" rtl="0" fontAlgn="base">
        <a:lnSpc>
          <a:spcPct val="90000"/>
        </a:lnSpc>
        <a:spcBef>
          <a:spcPct val="0"/>
        </a:spcBef>
        <a:spcAft>
          <a:spcPct val="0"/>
        </a:spcAft>
        <a:defRPr sz="2800">
          <a:solidFill>
            <a:schemeClr val="bg1"/>
          </a:solidFill>
          <a:latin typeface="Helvetica 45 Light" pitchFamily="34" charset="0"/>
          <a:cs typeface="Arial" charset="0"/>
        </a:defRPr>
      </a:lvl4pPr>
      <a:lvl5pPr algn="l" rtl="0" fontAlgn="base">
        <a:lnSpc>
          <a:spcPct val="90000"/>
        </a:lnSpc>
        <a:spcBef>
          <a:spcPct val="0"/>
        </a:spcBef>
        <a:spcAft>
          <a:spcPct val="0"/>
        </a:spcAft>
        <a:defRPr sz="2800">
          <a:solidFill>
            <a:schemeClr val="bg1"/>
          </a:solidFill>
          <a:latin typeface="Helvetica 45 Light" pitchFamily="34" charset="0"/>
          <a:cs typeface="Arial" charset="0"/>
        </a:defRPr>
      </a:lvl5pPr>
      <a:lvl6pPr marL="457200" algn="l" rtl="0" fontAlgn="base">
        <a:lnSpc>
          <a:spcPct val="90000"/>
        </a:lnSpc>
        <a:spcBef>
          <a:spcPct val="0"/>
        </a:spcBef>
        <a:spcAft>
          <a:spcPct val="0"/>
        </a:spcAft>
        <a:defRPr sz="2800">
          <a:solidFill>
            <a:schemeClr val="bg1"/>
          </a:solidFill>
          <a:latin typeface="Helvetica 45 Light" pitchFamily="34" charset="0"/>
          <a:cs typeface="Arial" charset="0"/>
        </a:defRPr>
      </a:lvl6pPr>
      <a:lvl7pPr marL="914400" algn="l" rtl="0" fontAlgn="base">
        <a:lnSpc>
          <a:spcPct val="90000"/>
        </a:lnSpc>
        <a:spcBef>
          <a:spcPct val="0"/>
        </a:spcBef>
        <a:spcAft>
          <a:spcPct val="0"/>
        </a:spcAft>
        <a:defRPr sz="2800">
          <a:solidFill>
            <a:schemeClr val="bg1"/>
          </a:solidFill>
          <a:latin typeface="Helvetica 45 Light" pitchFamily="34" charset="0"/>
          <a:cs typeface="Arial" charset="0"/>
        </a:defRPr>
      </a:lvl7pPr>
      <a:lvl8pPr marL="1371600" algn="l" rtl="0" fontAlgn="base">
        <a:lnSpc>
          <a:spcPct val="90000"/>
        </a:lnSpc>
        <a:spcBef>
          <a:spcPct val="0"/>
        </a:spcBef>
        <a:spcAft>
          <a:spcPct val="0"/>
        </a:spcAft>
        <a:defRPr sz="2800">
          <a:solidFill>
            <a:schemeClr val="bg1"/>
          </a:solidFill>
          <a:latin typeface="Helvetica 45 Light" pitchFamily="34" charset="0"/>
          <a:cs typeface="Arial" charset="0"/>
        </a:defRPr>
      </a:lvl8pPr>
      <a:lvl9pPr marL="1828800" algn="l" rtl="0" fontAlgn="base">
        <a:lnSpc>
          <a:spcPct val="90000"/>
        </a:lnSpc>
        <a:spcBef>
          <a:spcPct val="0"/>
        </a:spcBef>
        <a:spcAft>
          <a:spcPct val="0"/>
        </a:spcAft>
        <a:defRPr sz="2800">
          <a:solidFill>
            <a:schemeClr val="bg1"/>
          </a:solidFill>
          <a:latin typeface="Helvetica 45 Light" pitchFamily="34" charset="0"/>
          <a:cs typeface="Arial" charset="0"/>
        </a:defRPr>
      </a:lvl9pPr>
    </p:titleStyle>
    <p:bodyStyle>
      <a:lvl1pPr marL="228600" indent="-228600" algn="l" rtl="0" fontAlgn="base">
        <a:lnSpc>
          <a:spcPct val="100000"/>
        </a:lnSpc>
        <a:spcBef>
          <a:spcPct val="50000"/>
        </a:spcBef>
        <a:spcAft>
          <a:spcPct val="0"/>
        </a:spcAft>
        <a:buClr>
          <a:srgbClr val="15B1F7"/>
        </a:buClr>
        <a:buSzPct val="80000"/>
        <a:buFont typeface="Arial"/>
        <a:buChar char="•"/>
        <a:defRPr sz="2400" b="0" i="0" baseline="0">
          <a:solidFill>
            <a:schemeClr val="tx1"/>
          </a:solidFill>
          <a:latin typeface="+mn-lt"/>
          <a:ea typeface="+mn-ea"/>
          <a:cs typeface="HelveticaNeueLT Std Lt" pitchFamily="34" charset="0"/>
        </a:defRPr>
      </a:lvl1pPr>
      <a:lvl2pPr marL="685800" indent="-228600" algn="l" rtl="0" fontAlgn="base">
        <a:lnSpc>
          <a:spcPct val="100000"/>
        </a:lnSpc>
        <a:spcBef>
          <a:spcPct val="25000"/>
        </a:spcBef>
        <a:spcAft>
          <a:spcPct val="0"/>
        </a:spcAft>
        <a:buClr>
          <a:srgbClr val="15B1F7"/>
        </a:buClr>
        <a:buFont typeface="Lucida Grande"/>
        <a:buChar char="–"/>
        <a:defRPr sz="2000" b="0" i="0">
          <a:solidFill>
            <a:schemeClr val="tx1"/>
          </a:solidFill>
          <a:latin typeface="+mn-lt"/>
          <a:cs typeface="HelveticaNeueLT Std Lt" pitchFamily="34" charset="0"/>
        </a:defRPr>
      </a:lvl2pPr>
      <a:lvl3pPr marL="1084263" indent="-169863" algn="l" rtl="0" fontAlgn="base">
        <a:lnSpc>
          <a:spcPct val="100000"/>
        </a:lnSpc>
        <a:spcBef>
          <a:spcPct val="25000"/>
        </a:spcBef>
        <a:spcAft>
          <a:spcPct val="0"/>
        </a:spcAft>
        <a:buClr>
          <a:srgbClr val="15B1F7"/>
        </a:buClr>
        <a:buFont typeface="Lucida Grande"/>
        <a:buChar char="–"/>
        <a:defRPr b="0" i="0">
          <a:solidFill>
            <a:schemeClr val="tx1"/>
          </a:solidFill>
          <a:latin typeface="+mn-lt"/>
          <a:cs typeface="HelveticaNeueLT Std Lt" pitchFamily="34" charset="0"/>
        </a:defRPr>
      </a:lvl3pPr>
      <a:lvl4pPr marL="1541463" indent="-169863" algn="l" rtl="0" fontAlgn="base">
        <a:lnSpc>
          <a:spcPct val="100000"/>
        </a:lnSpc>
        <a:spcBef>
          <a:spcPct val="25000"/>
        </a:spcBef>
        <a:spcAft>
          <a:spcPct val="0"/>
        </a:spcAft>
        <a:buClr>
          <a:srgbClr val="15B1F7"/>
        </a:buClr>
        <a:buFont typeface="Lucida Grande"/>
        <a:buChar char="–"/>
        <a:defRPr sz="1600" b="0" i="0">
          <a:solidFill>
            <a:schemeClr val="tx1"/>
          </a:solidFill>
          <a:latin typeface="+mn-lt"/>
          <a:cs typeface="HelveticaNeueLT Std Lt" pitchFamily="34" charset="0"/>
        </a:defRPr>
      </a:lvl4pPr>
      <a:lvl5pPr marL="1998663" indent="-169863" algn="l" rtl="0" fontAlgn="base">
        <a:lnSpc>
          <a:spcPct val="100000"/>
        </a:lnSpc>
        <a:spcBef>
          <a:spcPct val="25000"/>
        </a:spcBef>
        <a:spcAft>
          <a:spcPct val="0"/>
        </a:spcAft>
        <a:buClr>
          <a:srgbClr val="15B1F7"/>
        </a:buClr>
        <a:buFont typeface="Lucida Grande"/>
        <a:buChar char="–"/>
        <a:defRPr sz="1400" b="0" i="0">
          <a:solidFill>
            <a:schemeClr val="tx1"/>
          </a:solidFill>
          <a:latin typeface="+mn-lt"/>
          <a:cs typeface="HelveticaNeueLT Std Lt" pitchFamily="34" charset="0"/>
        </a:defRPr>
      </a:lvl5pPr>
      <a:lvl6pPr marL="24558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6pPr>
      <a:lvl7pPr marL="29130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7pPr>
      <a:lvl8pPr marL="33702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8pPr>
      <a:lvl9pPr marL="3827463" indent="-169863" algn="l" rtl="0" fontAlgn="base">
        <a:lnSpc>
          <a:spcPct val="90000"/>
        </a:lnSpc>
        <a:spcBef>
          <a:spcPct val="25000"/>
        </a:spcBef>
        <a:spcAft>
          <a:spcPct val="0"/>
        </a:spcAft>
        <a:buClr>
          <a:srgbClr val="C4DBDA"/>
        </a:buClr>
        <a:buFont typeface="Arial" charset="0"/>
        <a:buChar char="–"/>
        <a:defRPr sz="14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alz.org/" TargetMode="Externa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depts.washington.edu/mbwc/research/clinical-trial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4.jpg"/><Relationship Id="rId4" Type="http://schemas.openxmlformats.org/officeDocument/2006/relationships/hyperlink" Target="mailto:meghan.jernigan@ws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447800"/>
            <a:ext cx="8534400" cy="1066800"/>
          </a:xfrm>
        </p:spPr>
        <p:txBody>
          <a:bodyPr>
            <a:noAutofit/>
          </a:bodyPr>
          <a:lstStyle/>
          <a:p>
            <a:r>
              <a:rPr lang="en-US" sz="28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Understanding Alzheimer's Disease and Dementia in American Indian and Alaska Native People</a:t>
            </a:r>
          </a:p>
          <a:p>
            <a:endParaRPr lang="en-US" sz="3000" dirty="0">
              <a:solidFill>
                <a:schemeClr val="accent1"/>
              </a:solidFill>
              <a:latin typeface="Arial" panose="020B0604020202020204" pitchFamily="34" charset="0"/>
              <a:cs typeface="Arial" panose="020B0604020202020204" pitchFamily="34" charset="0"/>
            </a:endParaRPr>
          </a:p>
          <a:p>
            <a:pPr>
              <a:spcBef>
                <a:spcPts val="0"/>
              </a:spcBef>
              <a:spcAft>
                <a:spcPts val="1200"/>
              </a:spcAft>
            </a:pPr>
            <a:r>
              <a:rPr lang="en-US" sz="2800" dirty="0">
                <a:solidFill>
                  <a:schemeClr val="accent1"/>
                </a:solidFill>
                <a:latin typeface="Arial" panose="020B0604020202020204" pitchFamily="34" charset="0"/>
                <a:cs typeface="Arial" panose="020B0604020202020204" pitchFamily="34" charset="0"/>
              </a:rPr>
              <a:t>Outreach Clinic Presentation</a:t>
            </a:r>
            <a:endParaRPr lang="en-US" sz="2200" dirty="0">
              <a:solidFill>
                <a:schemeClr val="accent1"/>
              </a:solidFill>
              <a:latin typeface="Arial" panose="020B0604020202020204" pitchFamily="34" charset="0"/>
              <a:cs typeface="Arial" panose="020B0604020202020204" pitchFamily="34" charset="0"/>
            </a:endParaRPr>
          </a:p>
          <a:p>
            <a:pPr>
              <a:spcBef>
                <a:spcPts val="2400"/>
              </a:spcBef>
            </a:pPr>
            <a:r>
              <a:rPr lang="en-US" sz="2200"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Meghan Jernigan, MPH (Choctaw), Project Lead</a:t>
            </a:r>
          </a:p>
          <a:p>
            <a:pPr>
              <a:spcBef>
                <a:spcPts val="0"/>
              </a:spcBef>
              <a:spcAft>
                <a:spcPts val="1200"/>
              </a:spcAft>
            </a:pPr>
            <a:endParaRPr lang="en-US" sz="22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spcAft>
                <a:spcPts val="1200"/>
              </a:spcAft>
            </a:pPr>
            <a:r>
              <a:rPr lang="en-US" sz="22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Collaborators</a:t>
            </a:r>
          </a:p>
          <a:p>
            <a:endParaRPr lang="en-US" sz="1100" dirty="0">
              <a:solidFill>
                <a:schemeClr val="accent1"/>
              </a:solidFill>
              <a:cs typeface="Arial" pitchFamily="34" charset="0"/>
            </a:endParaRPr>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018" y="9144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500522" y="5486400"/>
            <a:ext cx="2699878" cy="9378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6163" y="5359400"/>
            <a:ext cx="2033037" cy="1346200"/>
          </a:xfrm>
          <a:prstGeom prst="rect">
            <a:avLst/>
          </a:prstGeom>
        </p:spPr>
      </p:pic>
      <p:sp>
        <p:nvSpPr>
          <p:cNvPr id="7" name="TextBox 6"/>
          <p:cNvSpPr txBox="1"/>
          <p:nvPr/>
        </p:nvSpPr>
        <p:spPr>
          <a:xfrm>
            <a:off x="457200" y="228600"/>
            <a:ext cx="8077200" cy="769441"/>
          </a:xfrm>
          <a:prstGeom prst="rect">
            <a:avLst/>
          </a:prstGeom>
          <a:noFill/>
        </p:spPr>
        <p:txBody>
          <a:bodyPr wrap="square" rtlCol="0">
            <a:spAutoFit/>
          </a:bodyPr>
          <a:lstStyle/>
          <a:p>
            <a:pPr algn="ctr"/>
            <a:r>
              <a:rPr lang="en-US" sz="44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Natives CARE</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5715000"/>
            <a:ext cx="2286000" cy="786384"/>
          </a:xfrm>
          <a:prstGeom prst="rect">
            <a:avLst/>
          </a:prstGeom>
        </p:spPr>
      </p:pic>
    </p:spTree>
    <p:extLst>
      <p:ext uri="{BB962C8B-B14F-4D97-AF65-F5344CB8AC3E}">
        <p14:creationId xmlns:p14="http://schemas.microsoft.com/office/powerpoint/2010/main" val="306727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86800" cy="944562"/>
          </a:xfrm>
        </p:spPr>
        <p:txBody>
          <a:bodyPr>
            <a:no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AI/AN Dementia Risk: What do we know?</a:t>
            </a:r>
          </a:p>
        </p:txBody>
      </p:sp>
      <p:sp>
        <p:nvSpPr>
          <p:cNvPr id="3" name="Content Placeholder 2"/>
          <p:cNvSpPr>
            <a:spLocks noGrp="1"/>
          </p:cNvSpPr>
          <p:nvPr>
            <p:ph idx="1"/>
          </p:nvPr>
        </p:nvSpPr>
        <p:spPr>
          <a:xfrm>
            <a:off x="609600" y="1447800"/>
            <a:ext cx="8077200" cy="5257800"/>
          </a:xfrm>
        </p:spPr>
        <p:txBody>
          <a:bodyPr>
            <a:normAutofit/>
          </a:bodyPr>
          <a:lstStyle/>
          <a:p>
            <a:pPr marL="0" indent="0">
              <a:spcBef>
                <a:spcPts val="0"/>
              </a:spcBef>
              <a:spcAft>
                <a:spcPts val="1200"/>
              </a:spcAft>
              <a:buNone/>
            </a:pPr>
            <a:r>
              <a:rPr lang="en-US" sz="2800" dirty="0">
                <a:latin typeface="Arial" panose="020B0604020202020204" pitchFamily="34" charset="0"/>
                <a:cs typeface="Arial" panose="020B0604020202020204" pitchFamily="34" charset="0"/>
              </a:rPr>
              <a:t>Two recent studies of Alzheimer’s disease:</a:t>
            </a:r>
          </a:p>
          <a:p>
            <a:pPr>
              <a:spcBef>
                <a:spcPts val="0"/>
              </a:spcBef>
              <a:spcAft>
                <a:spcPts val="1200"/>
              </a:spcAft>
            </a:pPr>
            <a:r>
              <a:rPr lang="en-US" sz="2800" dirty="0" err="1">
                <a:latin typeface="Arial" panose="020B0604020202020204" pitchFamily="34" charset="0"/>
                <a:cs typeface="Arial" panose="020B0604020202020204" pitchFamily="34" charset="0"/>
              </a:rPr>
              <a:t>Mayeda</a:t>
            </a:r>
            <a:r>
              <a:rPr lang="en-US" sz="2800" dirty="0">
                <a:latin typeface="Arial" panose="020B0604020202020204" pitchFamily="34" charset="0"/>
                <a:cs typeface="Arial" panose="020B0604020202020204" pitchFamily="34" charset="0"/>
              </a:rPr>
              <a:t> et al. </a:t>
            </a:r>
            <a:r>
              <a:rPr lang="en-US" sz="2800" i="1" dirty="0">
                <a:latin typeface="Arial" panose="020B0604020202020204" pitchFamily="34" charset="0"/>
                <a:cs typeface="Arial" panose="020B0604020202020204" pitchFamily="34" charset="0"/>
              </a:rPr>
              <a:t>Alzheimer’s &amp; Dementia </a:t>
            </a:r>
            <a:r>
              <a:rPr lang="en-US" sz="2800" dirty="0">
                <a:latin typeface="Arial" panose="020B0604020202020204" pitchFamily="34" charset="0"/>
                <a:cs typeface="Arial" panose="020B0604020202020204" pitchFamily="34" charset="0"/>
              </a:rPr>
              <a:t>(2016)</a:t>
            </a:r>
          </a:p>
          <a:p>
            <a:pPr lvl="1">
              <a:spcBef>
                <a:spcPts val="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AI/ANs and African Americans have the highest incidence of dementia among all racial and ethnic groups. </a:t>
            </a:r>
          </a:p>
          <a:p>
            <a:pPr>
              <a:spcBef>
                <a:spcPts val="0"/>
              </a:spcBef>
              <a:spcAft>
                <a:spcPts val="1200"/>
              </a:spcAft>
            </a:pPr>
            <a:r>
              <a:rPr lang="en-US" sz="2800" dirty="0">
                <a:latin typeface="Arial" panose="020B0604020202020204" pitchFamily="34" charset="0"/>
                <a:cs typeface="Arial" panose="020B0604020202020204" pitchFamily="34" charset="0"/>
              </a:rPr>
              <a:t>Chen and </a:t>
            </a:r>
            <a:r>
              <a:rPr lang="en-US" sz="2800" dirty="0" err="1">
                <a:latin typeface="Arial" panose="020B0604020202020204" pitchFamily="34" charset="0"/>
                <a:cs typeface="Arial" panose="020B0604020202020204" pitchFamily="34" charset="0"/>
              </a:rPr>
              <a:t>Panegyres</a:t>
            </a:r>
            <a:r>
              <a:rPr lang="en-US" sz="2800" dirty="0">
                <a:latin typeface="Arial" panose="020B0604020202020204" pitchFamily="34" charset="0"/>
                <a:cs typeface="Arial" panose="020B0604020202020204" pitchFamily="34" charset="0"/>
              </a:rPr>
              <a:t>. </a:t>
            </a:r>
            <a:r>
              <a:rPr lang="en-US" sz="2800" i="1" dirty="0">
                <a:latin typeface="Arial" panose="020B0604020202020204" pitchFamily="34" charset="0"/>
                <a:cs typeface="Arial" panose="020B0604020202020204" pitchFamily="34" charset="0"/>
              </a:rPr>
              <a:t>Journal of Alzheimer’s Disease</a:t>
            </a:r>
            <a:r>
              <a:rPr lang="en-US" sz="2800" dirty="0">
                <a:latin typeface="Arial" panose="020B0604020202020204" pitchFamily="34" charset="0"/>
                <a:cs typeface="Arial" panose="020B0604020202020204" pitchFamily="34" charset="0"/>
              </a:rPr>
              <a:t> (2016)</a:t>
            </a:r>
            <a:r>
              <a:rPr lang="en-US" sz="2800" i="1" dirty="0">
                <a:latin typeface="Arial" panose="020B0604020202020204" pitchFamily="34" charset="0"/>
                <a:cs typeface="Arial" panose="020B0604020202020204" pitchFamily="34" charset="0"/>
              </a:rPr>
              <a:t> </a:t>
            </a:r>
          </a:p>
          <a:p>
            <a:pPr lvl="1">
              <a:spcBef>
                <a:spcPts val="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AI/ANs and Native Hawaiians have twice the risk of </a:t>
            </a:r>
            <a:r>
              <a:rPr lang="en-US" sz="2400" b="1" dirty="0">
                <a:latin typeface="Arial" panose="020B0604020202020204" pitchFamily="34" charset="0"/>
                <a:cs typeface="Arial" panose="020B0604020202020204" pitchFamily="34" charset="0"/>
              </a:rPr>
              <a:t>early-onset</a:t>
            </a:r>
            <a:r>
              <a:rPr lang="en-US" sz="2400" dirty="0">
                <a:latin typeface="Arial" panose="020B0604020202020204" pitchFamily="34" charset="0"/>
                <a:cs typeface="Arial" panose="020B0604020202020204" pitchFamily="34" charset="0"/>
              </a:rPr>
              <a:t> dementia (before age 65) relative to Whites (lowest risk group). </a:t>
            </a:r>
          </a:p>
          <a:p>
            <a:pPr lvl="1">
              <a:spcBef>
                <a:spcPts val="0"/>
              </a:spcBef>
            </a:pPr>
            <a:endParaRPr lang="en-US" sz="2000" dirty="0"/>
          </a:p>
          <a:p>
            <a:pPr lvl="1">
              <a:spcAft>
                <a:spcPts val="1200"/>
              </a:spcAft>
            </a:pPr>
            <a:endParaRPr lang="en-US" sz="1800" dirty="0"/>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256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839200" cy="944562"/>
          </a:xfrm>
        </p:spPr>
        <p:txBody>
          <a:bodyPr>
            <a:no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Challenges in Addressing Alzheimer’s among AI/ANs</a:t>
            </a:r>
          </a:p>
        </p:txBody>
      </p:sp>
      <p:sp>
        <p:nvSpPr>
          <p:cNvPr id="3" name="Content Placeholder 2"/>
          <p:cNvSpPr>
            <a:spLocks noGrp="1"/>
          </p:cNvSpPr>
          <p:nvPr>
            <p:ph idx="1"/>
          </p:nvPr>
        </p:nvSpPr>
        <p:spPr>
          <a:xfrm>
            <a:off x="134938" y="1371600"/>
            <a:ext cx="6113462" cy="5257800"/>
          </a:xfrm>
        </p:spPr>
        <p:txBody>
          <a:bodyPr>
            <a:normAutofit fontScale="85000" lnSpcReduction="20000"/>
          </a:bodyPr>
          <a:lstStyle/>
          <a:p>
            <a:pPr marL="0" indent="0">
              <a:spcAft>
                <a:spcPts val="1200"/>
              </a:spcAft>
              <a:buNone/>
            </a:pPr>
            <a:endParaRPr lang="en-US" sz="2400" dirty="0"/>
          </a:p>
          <a:p>
            <a:pPr lvl="1">
              <a:spcBef>
                <a:spcPts val="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Fragmented healthcare and surveillance systems</a:t>
            </a:r>
          </a:p>
          <a:p>
            <a:pPr lvl="2">
              <a:spcBef>
                <a:spcPts val="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26 hospitals operated by the Indian Health Service</a:t>
            </a:r>
          </a:p>
          <a:p>
            <a:pPr lvl="2">
              <a:spcBef>
                <a:spcPts val="0"/>
              </a:spcBef>
              <a:spcAft>
                <a:spcPts val="1200"/>
              </a:spcAft>
              <a:buFont typeface="Arial" panose="020B0604020202020204" pitchFamily="34" charset="0"/>
              <a:buChar char="‒"/>
            </a:pPr>
            <a:r>
              <a:rPr lang="en-US" sz="2200" dirty="0">
                <a:latin typeface="Arial" panose="020B0604020202020204" pitchFamily="34" charset="0"/>
                <a:cs typeface="Arial" panose="020B0604020202020204" pitchFamily="34" charset="0"/>
              </a:rPr>
              <a:t>19 tribally operated hospitals</a:t>
            </a:r>
            <a:r>
              <a:rPr lang="en-US" sz="2000" dirty="0">
                <a:latin typeface="Arial" panose="020B0604020202020204" pitchFamily="34" charset="0"/>
                <a:cs typeface="Arial" panose="020B0604020202020204" pitchFamily="34" charset="0"/>
              </a:rPr>
              <a:t> </a:t>
            </a:r>
          </a:p>
          <a:p>
            <a:pPr lvl="1">
              <a:spcBef>
                <a:spcPts val="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Inconsistencies in diagnostic criteria </a:t>
            </a:r>
          </a:p>
          <a:p>
            <a:pPr lvl="1">
              <a:spcBef>
                <a:spcPts val="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Known barriers to screening</a:t>
            </a:r>
          </a:p>
          <a:p>
            <a:pPr lvl="2">
              <a:spcBef>
                <a:spcPts val="0"/>
              </a:spcBef>
              <a:spcAft>
                <a:spcPts val="1200"/>
              </a:spcAft>
              <a:buFont typeface="Arial" panose="020B0604020202020204" pitchFamily="34" charset="0"/>
              <a:buChar char="‒"/>
            </a:pPr>
            <a:r>
              <a:rPr lang="en-US" sz="2200" dirty="0">
                <a:latin typeface="Arial" panose="020B0604020202020204" pitchFamily="34" charset="0"/>
                <a:cs typeface="Arial" panose="020B0604020202020204" pitchFamily="34" charset="0"/>
              </a:rPr>
              <a:t>Lack of transportation</a:t>
            </a:r>
          </a:p>
          <a:p>
            <a:pPr lvl="2">
              <a:spcBef>
                <a:spcPts val="0"/>
              </a:spcBef>
              <a:spcAft>
                <a:spcPts val="1200"/>
              </a:spcAft>
              <a:buFont typeface="Arial" panose="020B0604020202020204" pitchFamily="34" charset="0"/>
              <a:buChar char="‒"/>
            </a:pPr>
            <a:r>
              <a:rPr lang="en-US" sz="2200" dirty="0">
                <a:latin typeface="Arial" panose="020B0604020202020204" pitchFamily="34" charset="0"/>
                <a:cs typeface="Arial" panose="020B0604020202020204" pitchFamily="34" charset="0"/>
              </a:rPr>
              <a:t>Little continuity of care </a:t>
            </a:r>
          </a:p>
          <a:p>
            <a:pPr lvl="1">
              <a:spcBef>
                <a:spcPts val="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Alzheimer’s stigma and myths </a:t>
            </a:r>
          </a:p>
          <a:p>
            <a:pPr lvl="2">
              <a:spcBef>
                <a:spcPts val="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“Normal part of aging”</a:t>
            </a:r>
          </a:p>
          <a:p>
            <a:pPr lvl="2">
              <a:spcBef>
                <a:spcPts val="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“Can’t be treated”</a:t>
            </a:r>
          </a:p>
          <a:p>
            <a:pPr lvl="2">
              <a:spcBef>
                <a:spcPts val="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Patients might be labeled “crazy” and could be removed from their homes</a:t>
            </a:r>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4462" y="2514600"/>
            <a:ext cx="2420938" cy="2971800"/>
          </a:xfrm>
          <a:prstGeom prst="rect">
            <a:avLst/>
          </a:prstGeom>
          <a:noFill/>
          <a:ln w="9525">
            <a:solidFill>
              <a:srgbClr val="00101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53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Why diagnose Alzheimer’s disease?</a:t>
            </a:r>
          </a:p>
        </p:txBody>
      </p:sp>
      <p:sp>
        <p:nvSpPr>
          <p:cNvPr id="6" name="Content Placeholder 5"/>
          <p:cNvSpPr>
            <a:spLocks noGrp="1"/>
          </p:cNvSpPr>
          <p:nvPr>
            <p:ph idx="1"/>
          </p:nvPr>
        </p:nvSpPr>
        <p:spPr>
          <a:xfrm>
            <a:off x="374469" y="1524000"/>
            <a:ext cx="8236131" cy="5410200"/>
          </a:xfrm>
        </p:spPr>
        <p:txBody>
          <a:bodyPr>
            <a:normAutofit/>
          </a:bodyPr>
          <a:lstStyle/>
          <a:p>
            <a:pPr lvl="1">
              <a:spcBef>
                <a:spcPts val="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Memory loss may be caused by other issues, such as sleep apnea, alcohol use, stroke, traumatic brain injury, or the side effects of medication.</a:t>
            </a:r>
          </a:p>
          <a:p>
            <a:pPr lvl="1">
              <a:spcBef>
                <a:spcPts val="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 diagnosis of Alzheimer’s disease means that the patient’s memory and thinking problems are expected to gradually worsen. It is important to begin planning for future care needs, ideally while the patient can participate in the discussion. </a:t>
            </a:r>
          </a:p>
          <a:p>
            <a:pPr lvl="1">
              <a:spcBef>
                <a:spcPts val="0"/>
              </a:spcBef>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An accurate diagnosis can help the patient and family obtain access to appropriate resources for education and support.</a:t>
            </a:r>
          </a:p>
          <a:p>
            <a:pPr lvl="1">
              <a:lnSpc>
                <a:spcPct val="120000"/>
              </a:lnSpc>
              <a:spcAft>
                <a:spcPts val="1200"/>
              </a:spcAft>
              <a:buFont typeface="Arial" panose="020B0604020202020204" pitchFamily="34" charset="0"/>
              <a:buChar char="•"/>
            </a:pPr>
            <a:endParaRPr lang="en-US" dirty="0"/>
          </a:p>
          <a:p>
            <a:pPr marL="457200" lvl="1" indent="0">
              <a:buNone/>
            </a:pPr>
            <a:endParaRPr lang="en-US" dirty="0"/>
          </a:p>
          <a:p>
            <a:pPr marL="457200" lvl="1" indent="0">
              <a:buNone/>
            </a:pPr>
            <a:endParaRPr lang="en-US" dirty="0">
              <a:solidFill>
                <a:schemeClr val="tx2"/>
              </a:solidFill>
            </a:endParaRPr>
          </a:p>
          <a:p>
            <a:pPr marL="914400" lvl="2" indent="0">
              <a:buNone/>
            </a:pPr>
            <a:endParaRPr lang="en-US" dirty="0"/>
          </a:p>
        </p:txBody>
      </p:sp>
      <p:pic>
        <p:nvPicPr>
          <p:cNvPr id="4" name="Picture 3"/>
          <p:cNvPicPr>
            <a:picLocks noChangeAspect="1"/>
          </p:cNvPicPr>
          <p:nvPr/>
        </p:nvPicPr>
        <p:blipFill>
          <a:blip r:embed="rId3"/>
          <a:stretch>
            <a:fillRect/>
          </a:stretch>
        </p:blipFill>
        <p:spPr>
          <a:xfrm>
            <a:off x="-793" y="1042387"/>
            <a:ext cx="9144793" cy="329213"/>
          </a:xfrm>
          <a:prstGeom prst="rect">
            <a:avLst/>
          </a:prstGeom>
        </p:spPr>
      </p:pic>
    </p:spTree>
    <p:extLst>
      <p:ext uri="{BB962C8B-B14F-4D97-AF65-F5344CB8AC3E}">
        <p14:creationId xmlns:p14="http://schemas.microsoft.com/office/powerpoint/2010/main" val="1971189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2017 Facts and Figures </a:t>
            </a:r>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idx="1"/>
          </p:nvPr>
        </p:nvPicPr>
        <p:blipFill>
          <a:blip r:embed="rId4"/>
          <a:stretch>
            <a:fillRect/>
          </a:stretch>
        </p:blipFill>
        <p:spPr>
          <a:xfrm>
            <a:off x="838200" y="1524000"/>
            <a:ext cx="7339052" cy="4515338"/>
          </a:xfrm>
          <a:prstGeom prst="rect">
            <a:avLst/>
          </a:prstGeom>
        </p:spPr>
      </p:pic>
      <p:sp>
        <p:nvSpPr>
          <p:cNvPr id="7" name="TextBox 6"/>
          <p:cNvSpPr txBox="1"/>
          <p:nvPr/>
        </p:nvSpPr>
        <p:spPr>
          <a:xfrm>
            <a:off x="838200" y="6172200"/>
            <a:ext cx="7467600" cy="523220"/>
          </a:xfrm>
          <a:prstGeom prst="rect">
            <a:avLst/>
          </a:prstGeom>
          <a:noFill/>
        </p:spPr>
        <p:txBody>
          <a:bodyPr wrap="square" rtlCol="0">
            <a:spAutoFit/>
          </a:bodyPr>
          <a:lstStyle/>
          <a:p>
            <a:r>
              <a:rPr lang="en-US" sz="1600" dirty="0">
                <a:solidFill>
                  <a:schemeClr val="accent1"/>
                </a:solidFill>
                <a:latin typeface="Arial" panose="020B0604020202020204" pitchFamily="34" charset="0"/>
                <a:cs typeface="Arial" panose="020B0604020202020204" pitchFamily="34" charset="0"/>
              </a:rPr>
              <a:t>Alzheimer’s Association 2017 Disease Facts and Figures </a:t>
            </a:r>
            <a:r>
              <a:rPr lang="en-US" sz="1600" dirty="0">
                <a:solidFill>
                  <a:schemeClr val="accent1"/>
                </a:solidFill>
                <a:latin typeface="Arial" panose="020B0604020202020204" pitchFamily="34" charset="0"/>
                <a:cs typeface="Arial" panose="020B0604020202020204" pitchFamily="34" charset="0"/>
                <a:hlinkClick r:id="rId5"/>
              </a:rPr>
              <a:t>http://www.alz.org/</a:t>
            </a:r>
            <a:endParaRPr lang="en-US" sz="1600" dirty="0">
              <a:solidFill>
                <a:schemeClr val="accent1"/>
              </a:solidFill>
              <a:latin typeface="Arial" panose="020B0604020202020204" pitchFamily="34" charset="0"/>
              <a:cs typeface="Arial" panose="020B0604020202020204" pitchFamily="34" charset="0"/>
            </a:endParaRPr>
          </a:p>
          <a:p>
            <a:endParaRPr lang="en-US" sz="1200" dirty="0">
              <a:solidFill>
                <a:schemeClr val="accent1"/>
              </a:solidFill>
            </a:endParaRPr>
          </a:p>
        </p:txBody>
      </p:sp>
    </p:spTree>
    <p:extLst>
      <p:ext uri="{BB962C8B-B14F-4D97-AF65-F5344CB8AC3E}">
        <p14:creationId xmlns:p14="http://schemas.microsoft.com/office/powerpoint/2010/main" val="231975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Alzheimer’s in Washington State </a:t>
            </a:r>
          </a:p>
        </p:txBody>
      </p:sp>
      <p:sp>
        <p:nvSpPr>
          <p:cNvPr id="3" name="Content Placeholder 2"/>
          <p:cNvSpPr>
            <a:spLocks noGrp="1"/>
          </p:cNvSpPr>
          <p:nvPr>
            <p:ph idx="1"/>
          </p:nvPr>
        </p:nvSpPr>
        <p:spPr>
          <a:xfrm>
            <a:off x="-228600" y="1676400"/>
            <a:ext cx="2743200" cy="4170997"/>
          </a:xfrm>
        </p:spPr>
        <p:txBody>
          <a:bodyPr>
            <a:noAutofit/>
          </a:bodyPr>
          <a:lstStyle/>
          <a:p>
            <a:pPr>
              <a:spcAft>
                <a:spcPts val="1200"/>
              </a:spcAft>
            </a:pPr>
            <a:endParaRPr lang="en-US" sz="1800" dirty="0"/>
          </a:p>
          <a:p>
            <a:pPr lvl="1">
              <a:spcBef>
                <a:spcPts val="0"/>
              </a:spcBef>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100,000 cases in Washington </a:t>
            </a:r>
          </a:p>
          <a:p>
            <a:pPr marL="857250" lvl="2" indent="0">
              <a:spcBef>
                <a:spcPts val="0"/>
              </a:spcBef>
              <a:spcAft>
                <a:spcPts val="1200"/>
              </a:spcAft>
              <a:buNone/>
            </a:pPr>
            <a:r>
              <a:rPr lang="en-US" sz="1400" dirty="0">
                <a:latin typeface="Arial" panose="020B0604020202020204" pitchFamily="34" charset="0"/>
                <a:cs typeface="Arial" panose="020B0604020202020204" pitchFamily="34" charset="0"/>
              </a:rPr>
              <a:t>- 40% increase expected by 2025</a:t>
            </a:r>
          </a:p>
          <a:p>
            <a:pPr lvl="1">
              <a:spcBef>
                <a:spcPts val="0"/>
              </a:spcBef>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Third highest incidence rate in the US</a:t>
            </a:r>
          </a:p>
          <a:p>
            <a:pPr lvl="1">
              <a:spcBef>
                <a:spcPts val="0"/>
              </a:spcBef>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Third leading cause of death</a:t>
            </a:r>
          </a:p>
          <a:p>
            <a:pPr lvl="1">
              <a:spcBef>
                <a:spcPts val="0"/>
              </a:spcBef>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9</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cause of death among AI/AN in Washington State 2006-2010.</a:t>
            </a:r>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8600" y="6211669"/>
            <a:ext cx="9144000" cy="646331"/>
          </a:xfrm>
          <a:prstGeom prst="rect">
            <a:avLst/>
          </a:prstGeom>
          <a:noFill/>
        </p:spPr>
        <p:txBody>
          <a:bodyPr wrap="square" rtlCol="0">
            <a:spAutoFit/>
          </a:bodyPr>
          <a:lstStyle/>
          <a:p>
            <a:endParaRPr lang="en-US" sz="800" dirty="0"/>
          </a:p>
          <a:p>
            <a:r>
              <a:rPr lang="en-US" sz="1400" dirty="0">
                <a:solidFill>
                  <a:schemeClr val="accent1"/>
                </a:solidFill>
                <a:latin typeface="Arial" panose="020B0604020202020204" pitchFamily="34" charset="0"/>
                <a:cs typeface="Arial" panose="020B0604020202020204" pitchFamily="34" charset="0"/>
              </a:rPr>
              <a:t>Alzheimer’s Association. 2017 Alzheimer’s Disease Facts and Figures. Alzheimer’s &amp; Dementia 2015;11(3)332+</a:t>
            </a:r>
          </a:p>
          <a:p>
            <a:r>
              <a:rPr lang="en-US" sz="1400" dirty="0">
                <a:solidFill>
                  <a:schemeClr val="accent1"/>
                </a:solidFill>
                <a:latin typeface="Arial" panose="020B0604020202020204" pitchFamily="34" charset="0"/>
                <a:cs typeface="Arial" panose="020B0604020202020204" pitchFamily="34" charset="0"/>
              </a:rPr>
              <a:t>Washington State Death Certificates, 2006-2010 corrected for misclassified AI/AN race, NWPAIHB.</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9431" y="1295400"/>
            <a:ext cx="6400800" cy="4681751"/>
          </a:xfrm>
          <a:prstGeom prst="rect">
            <a:avLst/>
          </a:prstGeom>
        </p:spPr>
      </p:pic>
    </p:spTree>
    <p:extLst>
      <p:ext uri="{BB962C8B-B14F-4D97-AF65-F5344CB8AC3E}">
        <p14:creationId xmlns:p14="http://schemas.microsoft.com/office/powerpoint/2010/main" val="3081063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76200"/>
            <a:ext cx="8229600" cy="1143000"/>
          </a:xfrm>
        </p:spPr>
        <p:txBody>
          <a:bodyPr>
            <a:normAutofit/>
          </a:bodyPr>
          <a:lstStyle/>
          <a:p>
            <a:pPr eaLnBrk="1" hangingPunct="1"/>
            <a:r>
              <a:rPr lang="en-US" alt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Early Detection</a:t>
            </a:r>
          </a:p>
        </p:txBody>
      </p:sp>
      <p:sp>
        <p:nvSpPr>
          <p:cNvPr id="18434" name="Content Placeholder 2"/>
          <p:cNvSpPr>
            <a:spLocks noGrp="1"/>
          </p:cNvSpPr>
          <p:nvPr>
            <p:ph idx="1"/>
          </p:nvPr>
        </p:nvSpPr>
        <p:spPr>
          <a:xfrm>
            <a:off x="250785" y="1219200"/>
            <a:ext cx="5791200" cy="5614387"/>
          </a:xfrm>
        </p:spPr>
        <p:txBody>
          <a:bodyPr>
            <a:normAutofit fontScale="77500" lnSpcReduction="20000"/>
          </a:bodyPr>
          <a:lstStyle/>
          <a:p>
            <a:pPr eaLnBrk="1" hangingPunct="1">
              <a:lnSpc>
                <a:spcPct val="120000"/>
              </a:lnSpc>
              <a:spcBef>
                <a:spcPts val="0"/>
              </a:spcBef>
              <a:spcAft>
                <a:spcPts val="1200"/>
              </a:spcAft>
            </a:pPr>
            <a:r>
              <a:rPr lang="en-US" altLang="ja-JP" sz="3400" dirty="0">
                <a:latin typeface="Arial" panose="020B0604020202020204" pitchFamily="34" charset="0"/>
                <a:cs typeface="Arial" panose="020B0604020202020204" pitchFamily="34" charset="0"/>
              </a:rPr>
              <a:t>Fewer than 50% of cases of dementia are diagnosed in a</a:t>
            </a:r>
            <a:br>
              <a:rPr lang="en-US" altLang="ja-JP" sz="3400" dirty="0">
                <a:latin typeface="Arial" panose="020B0604020202020204" pitchFamily="34" charset="0"/>
                <a:cs typeface="Arial" panose="020B0604020202020204" pitchFamily="34" charset="0"/>
              </a:rPr>
            </a:br>
            <a:r>
              <a:rPr lang="en-US" altLang="ja-JP" sz="3400" dirty="0">
                <a:latin typeface="Arial" panose="020B0604020202020204" pitchFamily="34" charset="0"/>
                <a:cs typeface="Arial" panose="020B0604020202020204" pitchFamily="34" charset="0"/>
              </a:rPr>
              <a:t>clinical setting. </a:t>
            </a:r>
          </a:p>
          <a:p>
            <a:pPr eaLnBrk="1" hangingPunct="1">
              <a:lnSpc>
                <a:spcPct val="120000"/>
              </a:lnSpc>
              <a:spcBef>
                <a:spcPts val="0"/>
              </a:spcBef>
              <a:spcAft>
                <a:spcPts val="1200"/>
              </a:spcAft>
            </a:pPr>
            <a:r>
              <a:rPr lang="en-US" altLang="en-US" sz="3400" dirty="0">
                <a:latin typeface="Arial" panose="020B0604020202020204" pitchFamily="34" charset="0"/>
                <a:cs typeface="Arial" panose="020B0604020202020204" pitchFamily="34" charset="0"/>
              </a:rPr>
              <a:t>Family members and healthcare providers play a critical role in detecting mild cognitive impairment and dementia.</a:t>
            </a:r>
          </a:p>
          <a:p>
            <a:pPr>
              <a:lnSpc>
                <a:spcPct val="120000"/>
              </a:lnSpc>
              <a:spcBef>
                <a:spcPts val="0"/>
              </a:spcBef>
              <a:spcAft>
                <a:spcPts val="600"/>
              </a:spcAft>
            </a:pPr>
            <a:r>
              <a:rPr lang="en-US" sz="3400" dirty="0">
                <a:latin typeface="Arial" panose="020B0604020202020204" pitchFamily="34" charset="0"/>
                <a:cs typeface="Arial" panose="020B0604020202020204" pitchFamily="34" charset="0"/>
              </a:rPr>
              <a:t>Better diagnostic aids are needed </a:t>
            </a:r>
          </a:p>
          <a:p>
            <a:pPr lvl="1">
              <a:lnSpc>
                <a:spcPct val="120000"/>
              </a:lnSpc>
              <a:spcBef>
                <a:spcPts val="0"/>
              </a:spcBef>
              <a:spcAft>
                <a:spcPts val="600"/>
              </a:spcAft>
              <a:buFont typeface="Arial" panose="020B0604020202020204" pitchFamily="34" charset="0"/>
              <a:buChar char="‒"/>
            </a:pPr>
            <a:r>
              <a:rPr lang="en-US" sz="3400" dirty="0">
                <a:latin typeface="Arial" panose="020B0604020202020204" pitchFamily="34" charset="0"/>
                <a:cs typeface="Arial" panose="020B0604020202020204" pitchFamily="34" charset="0"/>
              </a:rPr>
              <a:t>Culturally relevant </a:t>
            </a:r>
          </a:p>
          <a:p>
            <a:pPr lvl="1">
              <a:lnSpc>
                <a:spcPct val="120000"/>
              </a:lnSpc>
              <a:spcBef>
                <a:spcPts val="0"/>
              </a:spcBef>
              <a:spcAft>
                <a:spcPts val="600"/>
              </a:spcAft>
              <a:buFont typeface="Arial" panose="020B0604020202020204" pitchFamily="34" charset="0"/>
              <a:buChar char="‒"/>
            </a:pPr>
            <a:r>
              <a:rPr lang="en-US" sz="3400" dirty="0">
                <a:latin typeface="Arial" panose="020B0604020202020204" pitchFamily="34" charset="0"/>
                <a:cs typeface="Arial" panose="020B0604020202020204" pitchFamily="34" charset="0"/>
              </a:rPr>
              <a:t>Brief</a:t>
            </a:r>
          </a:p>
          <a:p>
            <a:pPr lvl="1">
              <a:lnSpc>
                <a:spcPct val="120000"/>
              </a:lnSpc>
              <a:spcBef>
                <a:spcPts val="0"/>
              </a:spcBef>
              <a:spcAft>
                <a:spcPts val="600"/>
              </a:spcAft>
              <a:buFont typeface="Arial" panose="020B0604020202020204" pitchFamily="34" charset="0"/>
              <a:buChar char="‒"/>
            </a:pPr>
            <a:r>
              <a:rPr lang="en-US" sz="3400" dirty="0">
                <a:latin typeface="Arial" panose="020B0604020202020204" pitchFamily="34" charset="0"/>
                <a:cs typeface="Arial" panose="020B0604020202020204" pitchFamily="34" charset="0"/>
              </a:rPr>
              <a:t>Cost-effective </a:t>
            </a:r>
          </a:p>
          <a:p>
            <a:pPr marL="0" indent="0">
              <a:buNone/>
            </a:pPr>
            <a:endParaRPr lang="en-US" sz="1300" i="1" dirty="0"/>
          </a:p>
          <a:p>
            <a:pPr eaLnBrk="1" hangingPunct="1"/>
            <a:endParaRPr lang="en-US" altLang="en-US" dirty="0"/>
          </a:p>
        </p:txBody>
      </p:sp>
      <p:pic>
        <p:nvPicPr>
          <p:cNvPr id="4" name="Picture 3"/>
          <p:cNvPicPr>
            <a:picLocks noChangeAspect="1"/>
          </p:cNvPicPr>
          <p:nvPr/>
        </p:nvPicPr>
        <p:blipFill>
          <a:blip r:embed="rId3"/>
          <a:stretch>
            <a:fillRect/>
          </a:stretch>
        </p:blipFill>
        <p:spPr>
          <a:xfrm>
            <a:off x="0" y="838200"/>
            <a:ext cx="9144793" cy="329213"/>
          </a:xfrm>
          <a:prstGeom prst="rect">
            <a:avLst/>
          </a:prstGeom>
        </p:spPr>
      </p:pic>
      <p:pic>
        <p:nvPicPr>
          <p:cNvPr id="5" name="Picture 5" descr="Child and Grandma"/>
          <p:cNvPicPr>
            <a:picLocks noChangeAspect="1" noChangeArrowheads="1"/>
          </p:cNvPicPr>
          <p:nvPr/>
        </p:nvPicPr>
        <p:blipFill>
          <a:blip r:embed="rId4">
            <a:extLst>
              <a:ext uri="{28A0092B-C50C-407E-A947-70E740481C1C}">
                <a14:useLocalDpi xmlns:a14="http://schemas.microsoft.com/office/drawing/2010/main" val="0"/>
              </a:ext>
            </a:extLst>
          </a:blip>
          <a:srcRect l="20589" t="6703" r="48593" b="59230"/>
          <a:stretch>
            <a:fillRect/>
          </a:stretch>
        </p:blipFill>
        <p:spPr bwMode="auto">
          <a:xfrm>
            <a:off x="6019800" y="2057400"/>
            <a:ext cx="2895600" cy="3581400"/>
          </a:xfrm>
          <a:prstGeom prst="rect">
            <a:avLst/>
          </a:prstGeom>
          <a:noFill/>
          <a:ln w="28575">
            <a:solidFill>
              <a:srgbClr val="333333"/>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6324600"/>
            <a:ext cx="8763000" cy="338554"/>
          </a:xfrm>
          <a:prstGeom prst="rect">
            <a:avLst/>
          </a:prstGeom>
          <a:noFill/>
        </p:spPr>
        <p:txBody>
          <a:bodyPr wrap="square" rtlCol="0">
            <a:spAutoFit/>
          </a:bodyPr>
          <a:lstStyle/>
          <a:p>
            <a:pPr lvl="0" algn="ctr">
              <a:spcBef>
                <a:spcPct val="20000"/>
              </a:spcBef>
            </a:pPr>
            <a:r>
              <a:rPr lang="en-US" sz="1600" dirty="0" err="1">
                <a:solidFill>
                  <a:srgbClr val="000000"/>
                </a:solidFill>
                <a:latin typeface="Arial" panose="020B0604020202020204" pitchFamily="34" charset="0"/>
                <a:cs typeface="Arial" panose="020B0604020202020204" pitchFamily="34" charset="0"/>
              </a:rPr>
              <a:t>Connoly</a:t>
            </a:r>
            <a:r>
              <a:rPr lang="en-US" sz="1600" dirty="0">
                <a:solidFill>
                  <a:srgbClr val="000000"/>
                </a:solidFill>
                <a:latin typeface="Arial" panose="020B0604020202020204" pitchFamily="34" charset="0"/>
                <a:cs typeface="Arial" panose="020B0604020202020204" pitchFamily="34" charset="0"/>
              </a:rPr>
              <a:t> et al, Aging and Mental Health, 2011; Mattson, et al. JAMA; 302(4):385-393. </a:t>
            </a:r>
          </a:p>
        </p:txBody>
      </p:sp>
    </p:spTree>
    <p:extLst>
      <p:ext uri="{BB962C8B-B14F-4D97-AF65-F5344CB8AC3E}">
        <p14:creationId xmlns:p14="http://schemas.microsoft.com/office/powerpoint/2010/main" val="336596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414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a:xfrm>
            <a:off x="762000" y="1600200"/>
            <a:ext cx="7924800" cy="4648200"/>
          </a:xfrm>
        </p:spPr>
        <p:txBody>
          <a:bodyPr>
            <a:normAutofit fontScale="77500" lnSpcReduction="20000"/>
          </a:bodyPr>
          <a:lstStyle/>
          <a:p>
            <a:pPr>
              <a:lnSpc>
                <a:spcPct val="110000"/>
              </a:lnSpc>
            </a:pPr>
            <a:r>
              <a:rPr lang="en-US" dirty="0">
                <a:latin typeface="Arial" panose="020B0604020202020204" pitchFamily="34" charset="0"/>
                <a:cs typeface="Arial" panose="020B0604020202020204" pitchFamily="34" charset="0"/>
              </a:rPr>
              <a:t>Interview and history</a:t>
            </a:r>
          </a:p>
          <a:p>
            <a:pPr>
              <a:lnSpc>
                <a:spcPct val="110000"/>
              </a:lnSpc>
            </a:pPr>
            <a:r>
              <a:rPr lang="en-US" dirty="0">
                <a:latin typeface="Arial" panose="020B0604020202020204" pitchFamily="34" charset="0"/>
                <a:cs typeface="Arial" panose="020B0604020202020204" pitchFamily="34" charset="0"/>
              </a:rPr>
              <a:t>Physical and neurologic exam</a:t>
            </a:r>
          </a:p>
          <a:p>
            <a:pPr>
              <a:lnSpc>
                <a:spcPct val="110000"/>
              </a:lnSpc>
            </a:pPr>
            <a:r>
              <a:rPr lang="en-US" dirty="0">
                <a:latin typeface="Arial" panose="020B0604020202020204" pitchFamily="34" charset="0"/>
                <a:cs typeface="Arial" panose="020B0604020202020204" pitchFamily="34" charset="0"/>
              </a:rPr>
              <a:t>Cognitive assessment</a:t>
            </a:r>
          </a:p>
          <a:p>
            <a:pPr>
              <a:lnSpc>
                <a:spcPct val="110000"/>
              </a:lnSpc>
            </a:pPr>
            <a:r>
              <a:rPr lang="en-US" dirty="0">
                <a:latin typeface="Arial" panose="020B0604020202020204" pitchFamily="34" charset="0"/>
                <a:cs typeface="Arial" panose="020B0604020202020204" pitchFamily="34" charset="0"/>
              </a:rPr>
              <a:t>Depression screening</a:t>
            </a:r>
          </a:p>
          <a:p>
            <a:pPr>
              <a:lnSpc>
                <a:spcPct val="110000"/>
              </a:lnSpc>
            </a:pPr>
            <a:r>
              <a:rPr lang="en-US" dirty="0">
                <a:latin typeface="Arial" panose="020B0604020202020204" pitchFamily="34" charset="0"/>
                <a:cs typeface="Arial" panose="020B0604020202020204" pitchFamily="34" charset="0"/>
              </a:rPr>
              <a:t>Functional status </a:t>
            </a:r>
          </a:p>
          <a:p>
            <a:pPr>
              <a:lnSpc>
                <a:spcPct val="110000"/>
              </a:lnSpc>
            </a:pPr>
            <a:r>
              <a:rPr lang="en-US" dirty="0">
                <a:latin typeface="Arial" panose="020B0604020202020204" pitchFamily="34" charset="0"/>
                <a:cs typeface="Arial" panose="020B0604020202020204" pitchFamily="34" charset="0"/>
              </a:rPr>
              <a:t>Medical history review</a:t>
            </a:r>
          </a:p>
          <a:p>
            <a:pPr>
              <a:lnSpc>
                <a:spcPct val="110000"/>
              </a:lnSpc>
            </a:pPr>
            <a:r>
              <a:rPr lang="en-US" dirty="0">
                <a:latin typeface="Arial" panose="020B0604020202020204" pitchFamily="34" charset="0"/>
                <a:cs typeface="Arial" panose="020B0604020202020204" pitchFamily="34" charset="0"/>
              </a:rPr>
              <a:t>Medication review</a:t>
            </a:r>
          </a:p>
          <a:p>
            <a:pPr>
              <a:lnSpc>
                <a:spcPct val="110000"/>
              </a:lnSpc>
            </a:pPr>
            <a:r>
              <a:rPr lang="en-US" dirty="0">
                <a:latin typeface="Arial" panose="020B0604020202020204" pitchFamily="34" charset="0"/>
                <a:cs typeface="Arial" panose="020B0604020202020204" pitchFamily="34" charset="0"/>
              </a:rPr>
              <a:t>Laboratory tests</a:t>
            </a:r>
          </a:p>
          <a:p>
            <a:pPr>
              <a:lnSpc>
                <a:spcPct val="110000"/>
              </a:lnSpc>
            </a:pPr>
            <a:r>
              <a:rPr lang="en-US" dirty="0">
                <a:latin typeface="Arial" panose="020B0604020202020204" pitchFamily="34" charset="0"/>
                <a:cs typeface="Arial" panose="020B0604020202020204" pitchFamily="34" charset="0"/>
              </a:rPr>
              <a:t>Brain imaging</a:t>
            </a:r>
          </a:p>
          <a:p>
            <a:pPr>
              <a:lnSpc>
                <a:spcPct val="110000"/>
              </a:lnSpc>
            </a:pPr>
            <a:r>
              <a:rPr lang="en-US" dirty="0">
                <a:latin typeface="Arial" panose="020B0604020202020204" pitchFamily="34" charset="0"/>
                <a:cs typeface="Arial" panose="020B0604020202020204" pitchFamily="34" charset="0"/>
              </a:rPr>
              <a:t>Repeat evaluation in 6-12 months if cause unclear </a:t>
            </a:r>
          </a:p>
          <a:p>
            <a:pPr marL="457200" lvl="1" indent="0">
              <a:lnSpc>
                <a:spcPct val="110000"/>
              </a:lnSpc>
              <a:buNone/>
            </a:pPr>
            <a:r>
              <a:rPr lang="en-US" dirty="0">
                <a:latin typeface="Arial" panose="020B0604020202020204" pitchFamily="34" charset="0"/>
                <a:cs typeface="Arial" panose="020B0604020202020204" pitchFamily="34" charset="0"/>
              </a:rPr>
              <a:t> </a:t>
            </a:r>
          </a:p>
          <a:p>
            <a:pPr>
              <a:lnSpc>
                <a:spcPct val="110000"/>
              </a:lnSpc>
            </a:pPr>
            <a:endParaRPr lang="en-US" dirty="0">
              <a:latin typeface="Arial" panose="020B0604020202020204" pitchFamily="34" charset="0"/>
              <a:cs typeface="Arial" panose="020B0604020202020204" pitchFamily="34" charset="0"/>
            </a:endParaRPr>
          </a:p>
          <a:p>
            <a:pPr>
              <a:lnSpc>
                <a:spcPct val="110000"/>
              </a:lnSpc>
            </a:pPr>
            <a:endParaRPr lang="en-US" sz="2000" dirty="0">
              <a:latin typeface="Arial" panose="020B0604020202020204" pitchFamily="34" charset="0"/>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5856008" y="1905000"/>
            <a:ext cx="2373592" cy="3048000"/>
          </a:xfrm>
          <a:prstGeom prst="rect">
            <a:avLst/>
          </a:prstGeom>
        </p:spPr>
      </p:pic>
      <p:sp>
        <p:nvSpPr>
          <p:cNvPr id="9" name="TextBox 8"/>
          <p:cNvSpPr txBox="1"/>
          <p:nvPr/>
        </p:nvSpPr>
        <p:spPr>
          <a:xfrm>
            <a:off x="457200" y="6096000"/>
            <a:ext cx="7872668" cy="584775"/>
          </a:xfrm>
          <a:prstGeom prst="rect">
            <a:avLst/>
          </a:prstGeom>
          <a:noFill/>
        </p:spPr>
        <p:txBody>
          <a:bodyPr wrap="none" rtlCol="0">
            <a:spAutoFit/>
          </a:bodyPr>
          <a:lstStyle/>
          <a:p>
            <a:r>
              <a:rPr lang="en-US" sz="1600" dirty="0">
                <a:solidFill>
                  <a:schemeClr val="accent1"/>
                </a:solidFill>
                <a:latin typeface="Arial" panose="020B0604020202020204" pitchFamily="34" charset="0"/>
                <a:cs typeface="Arial" panose="020B0604020202020204" pitchFamily="34" charset="0"/>
              </a:rPr>
              <a:t>Source: Dementia Update for Primary Care: Detection, Diagnosis and Management. </a:t>
            </a:r>
          </a:p>
          <a:p>
            <a:pPr algn="ctr"/>
            <a:r>
              <a:rPr lang="en-US" sz="1600" dirty="0">
                <a:solidFill>
                  <a:schemeClr val="accent1"/>
                </a:solidFill>
                <a:latin typeface="Arial" panose="020B0604020202020204" pitchFamily="34" charset="0"/>
                <a:cs typeface="Arial" panose="020B0604020202020204" pitchFamily="34" charset="0"/>
              </a:rPr>
              <a:t>Dr. </a:t>
            </a:r>
            <a:r>
              <a:rPr lang="en-US" sz="1600" dirty="0" err="1">
                <a:solidFill>
                  <a:schemeClr val="accent1"/>
                </a:solidFill>
                <a:latin typeface="Arial" panose="020B0604020202020204" pitchFamily="34" charset="0"/>
                <a:cs typeface="Arial" panose="020B0604020202020204" pitchFamily="34" charset="0"/>
              </a:rPr>
              <a:t>Kristoffer</a:t>
            </a:r>
            <a:r>
              <a:rPr lang="en-US" sz="1600" dirty="0">
                <a:solidFill>
                  <a:schemeClr val="accent1"/>
                </a:solidFill>
                <a:latin typeface="Arial" panose="020B0604020202020204" pitchFamily="34" charset="0"/>
                <a:cs typeface="Arial" panose="020B0604020202020204" pitchFamily="34" charset="0"/>
              </a:rPr>
              <a:t> Rhoads, PhD. Seattle, WA 2/7/17</a:t>
            </a:r>
          </a:p>
        </p:txBody>
      </p:sp>
      <p:sp>
        <p:nvSpPr>
          <p:cNvPr id="10" name="Title 1"/>
          <p:cNvSpPr txBox="1">
            <a:spLocks/>
          </p:cNvSpPr>
          <p:nvPr/>
        </p:nvSpPr>
        <p:spPr>
          <a:xfrm>
            <a:off x="357389" y="152400"/>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accent1"/>
                </a:solidFill>
                <a:latin typeface="+mj-lt"/>
                <a:ea typeface="+mj-ea"/>
                <a:cs typeface="+mj-cs"/>
              </a:defRPr>
            </a:lvl1p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Clinic-based Evaluation</a:t>
            </a:r>
          </a:p>
        </p:txBody>
      </p:sp>
    </p:spTree>
    <p:extLst>
      <p:ext uri="{BB962C8B-B14F-4D97-AF65-F5344CB8AC3E}">
        <p14:creationId xmlns:p14="http://schemas.microsoft.com/office/powerpoint/2010/main" val="1239014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Clinic-based Screening </a:t>
            </a:r>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04800" y="6260068"/>
            <a:ext cx="8610600" cy="369332"/>
          </a:xfrm>
          <a:prstGeom prst="rect">
            <a:avLst/>
          </a:prstGeom>
        </p:spPr>
        <p:txBody>
          <a:bodyPr wrap="square">
            <a:spAutoFit/>
          </a:bodyPr>
          <a:lstStyle/>
          <a:p>
            <a:pPr algn="ctr"/>
            <a:r>
              <a:rPr lang="en-US" dirty="0">
                <a:solidFill>
                  <a:schemeClr val="accent1"/>
                </a:solidFill>
                <a:latin typeface="Arial" panose="020B0604020202020204" pitchFamily="34" charset="0"/>
                <a:cs typeface="Arial" panose="020B0604020202020204" pitchFamily="34" charset="0"/>
              </a:rPr>
              <a:t>http://www.alz.org/national/documents/10_signs_checklist.pdf</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7970" y="1371600"/>
            <a:ext cx="5268060" cy="4888468"/>
          </a:xfrm>
          <a:prstGeom prst="rect">
            <a:avLst/>
          </a:prstGeom>
        </p:spPr>
      </p:pic>
    </p:spTree>
    <p:extLst>
      <p:ext uri="{BB962C8B-B14F-4D97-AF65-F5344CB8AC3E}">
        <p14:creationId xmlns:p14="http://schemas.microsoft.com/office/powerpoint/2010/main" val="1016222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944562"/>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Cognitive Screening Tools</a:t>
            </a:r>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a:xfrm>
            <a:off x="304800" y="1371600"/>
            <a:ext cx="5562600" cy="5105400"/>
          </a:xfrm>
        </p:spPr>
        <p:txBody>
          <a:bodyPr>
            <a:normAutofit fontScale="77500" lnSpcReduction="20000"/>
          </a:bodyPr>
          <a:lstStyle/>
          <a:p>
            <a:pPr>
              <a:lnSpc>
                <a:spcPct val="120000"/>
              </a:lnSpc>
              <a:spcBef>
                <a:spcPts val="0"/>
              </a:spcBef>
              <a:spcAft>
                <a:spcPts val="600"/>
              </a:spcAft>
            </a:pPr>
            <a:r>
              <a:rPr lang="en-US" sz="3400" dirty="0">
                <a:latin typeface="Arial" panose="020B0604020202020204" pitchFamily="34" charset="0"/>
                <a:cs typeface="Arial" panose="020B0604020202020204" pitchFamily="34" charset="0"/>
              </a:rPr>
              <a:t>Mini-Mental State Examination (</a:t>
            </a:r>
            <a:r>
              <a:rPr lang="en-US" sz="3400" dirty="0" err="1">
                <a:latin typeface="Arial" panose="020B0604020202020204" pitchFamily="34" charset="0"/>
                <a:cs typeface="Arial" panose="020B0604020202020204" pitchFamily="34" charset="0"/>
              </a:rPr>
              <a:t>Folstein</a:t>
            </a:r>
            <a:r>
              <a:rPr lang="en-US" sz="3400" dirty="0">
                <a:latin typeface="Arial" panose="020B0604020202020204" pitchFamily="34" charset="0"/>
                <a:cs typeface="Arial" panose="020B0604020202020204" pitchFamily="34" charset="0"/>
              </a:rPr>
              <a:t> et al., 1975)</a:t>
            </a:r>
          </a:p>
          <a:p>
            <a:pPr lvl="1">
              <a:lnSpc>
                <a:spcPct val="120000"/>
              </a:lnSpc>
              <a:spcBef>
                <a:spcPts val="0"/>
              </a:spcBef>
              <a:spcAft>
                <a:spcPts val="600"/>
              </a:spcAft>
            </a:pPr>
            <a:r>
              <a:rPr lang="en-US" dirty="0">
                <a:latin typeface="Arial" panose="020B0604020202020204" pitchFamily="34" charset="0"/>
                <a:cs typeface="Arial" panose="020B0604020202020204" pitchFamily="34" charset="0"/>
              </a:rPr>
              <a:t>Sensitivity = 66-73%</a:t>
            </a:r>
          </a:p>
          <a:p>
            <a:pPr lvl="1">
              <a:lnSpc>
                <a:spcPct val="120000"/>
              </a:lnSpc>
              <a:spcBef>
                <a:spcPts val="0"/>
              </a:spcBef>
              <a:spcAft>
                <a:spcPts val="1200"/>
              </a:spcAft>
            </a:pPr>
            <a:r>
              <a:rPr lang="en-US" dirty="0">
                <a:latin typeface="Arial" panose="020B0604020202020204" pitchFamily="34" charset="0"/>
                <a:cs typeface="Arial" panose="020B0604020202020204" pitchFamily="34" charset="0"/>
              </a:rPr>
              <a:t>Specificity = 87-92%</a:t>
            </a:r>
          </a:p>
          <a:p>
            <a:pPr>
              <a:lnSpc>
                <a:spcPct val="120000"/>
              </a:lnSpc>
              <a:spcBef>
                <a:spcPts val="0"/>
              </a:spcBef>
              <a:spcAft>
                <a:spcPts val="600"/>
              </a:spcAft>
            </a:pPr>
            <a:r>
              <a:rPr lang="en-US" sz="3400" dirty="0">
                <a:latin typeface="Arial" panose="020B0604020202020204" pitchFamily="34" charset="0"/>
                <a:cs typeface="Arial" panose="020B0604020202020204" pitchFamily="34" charset="0"/>
              </a:rPr>
              <a:t>Mini-Cog (</a:t>
            </a:r>
            <a:r>
              <a:rPr lang="en-US" sz="3400" dirty="0" err="1">
                <a:latin typeface="Arial" panose="020B0604020202020204" pitchFamily="34" charset="0"/>
                <a:cs typeface="Arial" panose="020B0604020202020204" pitchFamily="34" charset="0"/>
              </a:rPr>
              <a:t>Borsen</a:t>
            </a:r>
            <a:r>
              <a:rPr lang="en-US" sz="3400" dirty="0">
                <a:latin typeface="Arial" panose="020B0604020202020204" pitchFamily="34" charset="0"/>
                <a:cs typeface="Arial" panose="020B0604020202020204" pitchFamily="34" charset="0"/>
              </a:rPr>
              <a:t> et al., 2000)</a:t>
            </a:r>
          </a:p>
          <a:p>
            <a:pPr lvl="1">
              <a:lnSpc>
                <a:spcPct val="120000"/>
              </a:lnSpc>
              <a:spcBef>
                <a:spcPts val="0"/>
              </a:spcBef>
              <a:spcAft>
                <a:spcPts val="600"/>
              </a:spcAft>
            </a:pPr>
            <a:r>
              <a:rPr lang="en-US" dirty="0">
                <a:latin typeface="Arial" panose="020B0604020202020204" pitchFamily="34" charset="0"/>
                <a:cs typeface="Arial" panose="020B0604020202020204" pitchFamily="34" charset="0"/>
              </a:rPr>
              <a:t>Sensitivity = 65-85%</a:t>
            </a:r>
          </a:p>
          <a:p>
            <a:pPr lvl="1">
              <a:lnSpc>
                <a:spcPct val="120000"/>
              </a:lnSpc>
              <a:spcBef>
                <a:spcPts val="0"/>
              </a:spcBef>
              <a:spcAft>
                <a:spcPts val="1200"/>
              </a:spcAft>
            </a:pPr>
            <a:r>
              <a:rPr lang="en-US" dirty="0">
                <a:latin typeface="Arial" panose="020B0604020202020204" pitchFamily="34" charset="0"/>
                <a:cs typeface="Arial" panose="020B0604020202020204" pitchFamily="34" charset="0"/>
              </a:rPr>
              <a:t>Specificity = 87-91%</a:t>
            </a:r>
          </a:p>
          <a:p>
            <a:pPr>
              <a:lnSpc>
                <a:spcPct val="120000"/>
              </a:lnSpc>
              <a:spcBef>
                <a:spcPts val="0"/>
              </a:spcBef>
              <a:spcAft>
                <a:spcPts val="600"/>
              </a:spcAft>
            </a:pPr>
            <a:r>
              <a:rPr lang="en-US" sz="3400" dirty="0">
                <a:latin typeface="Arial" panose="020B0604020202020204" pitchFamily="34" charset="0"/>
                <a:cs typeface="Arial" panose="020B0604020202020204" pitchFamily="34" charset="0"/>
              </a:rPr>
              <a:t>Montreal Cognitive Assessment </a:t>
            </a:r>
            <a:r>
              <a:rPr lang="en-US" sz="3100" dirty="0">
                <a:latin typeface="Arial" panose="020B0604020202020204" pitchFamily="34" charset="0"/>
                <a:cs typeface="Arial" panose="020B0604020202020204" pitchFamily="34" charset="0"/>
              </a:rPr>
              <a:t>(</a:t>
            </a:r>
            <a:r>
              <a:rPr lang="en-US" sz="3100" dirty="0" err="1">
                <a:latin typeface="Arial" panose="020B0604020202020204" pitchFamily="34" charset="0"/>
                <a:cs typeface="Arial" panose="020B0604020202020204" pitchFamily="34" charset="0"/>
              </a:rPr>
              <a:t>Nazreddine</a:t>
            </a:r>
            <a:r>
              <a:rPr lang="en-US" sz="3100" dirty="0">
                <a:latin typeface="Arial" panose="020B0604020202020204" pitchFamily="34" charset="0"/>
                <a:cs typeface="Arial" panose="020B0604020202020204" pitchFamily="34" charset="0"/>
              </a:rPr>
              <a:t> et al., 2005)</a:t>
            </a:r>
          </a:p>
          <a:p>
            <a:pPr lvl="1">
              <a:lnSpc>
                <a:spcPct val="120000"/>
              </a:lnSpc>
              <a:spcBef>
                <a:spcPts val="0"/>
              </a:spcBef>
              <a:spcAft>
                <a:spcPts val="600"/>
              </a:spcAft>
            </a:pPr>
            <a:r>
              <a:rPr lang="en-US" dirty="0">
                <a:latin typeface="Arial" panose="020B0604020202020204" pitchFamily="34" charset="0"/>
                <a:cs typeface="Arial" panose="020B0604020202020204" pitchFamily="34" charset="0"/>
              </a:rPr>
              <a:t>Sensitivity = 90-100%</a:t>
            </a:r>
          </a:p>
          <a:p>
            <a:pPr lvl="1">
              <a:lnSpc>
                <a:spcPct val="120000"/>
              </a:lnSpc>
              <a:spcBef>
                <a:spcPts val="0"/>
              </a:spcBef>
              <a:spcAft>
                <a:spcPts val="600"/>
              </a:spcAft>
            </a:pPr>
            <a:r>
              <a:rPr lang="en-US" dirty="0">
                <a:latin typeface="Arial" panose="020B0604020202020204" pitchFamily="34" charset="0"/>
                <a:cs typeface="Arial" panose="020B0604020202020204" pitchFamily="34" charset="0"/>
              </a:rPr>
              <a:t>Specificity = 87-90%</a:t>
            </a:r>
          </a:p>
          <a:p>
            <a:pPr>
              <a:spcBef>
                <a:spcPts val="0"/>
              </a:spcBef>
            </a:pPr>
            <a:endParaRPr lang="en-US" sz="2000" dirty="0"/>
          </a:p>
          <a:p>
            <a:endParaRPr lang="en-US" dirty="0"/>
          </a:p>
          <a:p>
            <a:endParaRPr lang="en-US" dirty="0"/>
          </a:p>
        </p:txBody>
      </p:sp>
      <p:sp>
        <p:nvSpPr>
          <p:cNvPr id="9" name="TextBox 8"/>
          <p:cNvSpPr txBox="1"/>
          <p:nvPr/>
        </p:nvSpPr>
        <p:spPr>
          <a:xfrm>
            <a:off x="133982" y="6352401"/>
            <a:ext cx="8857618" cy="276999"/>
          </a:xfrm>
          <a:prstGeom prst="rect">
            <a:avLst/>
          </a:prstGeom>
          <a:noFill/>
        </p:spPr>
        <p:txBody>
          <a:bodyPr wrap="none" rtlCol="0">
            <a:spAutoFit/>
          </a:bodyPr>
          <a:lstStyle/>
          <a:p>
            <a:r>
              <a:rPr lang="en-US" sz="1200" dirty="0">
                <a:solidFill>
                  <a:schemeClr val="accent1"/>
                </a:solidFill>
                <a:latin typeface="Arial" panose="020B0604020202020204" pitchFamily="34" charset="0"/>
                <a:cs typeface="Arial" panose="020B0604020202020204" pitchFamily="34" charset="0"/>
              </a:rPr>
              <a:t>Source: Dementia Update for Primary Care: Detection, Diagnosis and Management. Kristoffer Rhoads, PhD. Seattle, WA 2/7/17</a:t>
            </a:r>
          </a:p>
        </p:txBody>
      </p:sp>
      <p:pic>
        <p:nvPicPr>
          <p:cNvPr id="3" name="Picture 2"/>
          <p:cNvPicPr>
            <a:picLocks noChangeAspect="1"/>
          </p:cNvPicPr>
          <p:nvPr/>
        </p:nvPicPr>
        <p:blipFill>
          <a:blip r:embed="rId4"/>
          <a:stretch>
            <a:fillRect/>
          </a:stretch>
        </p:blipFill>
        <p:spPr>
          <a:xfrm>
            <a:off x="5486400" y="1676399"/>
            <a:ext cx="3505200" cy="4536047"/>
          </a:xfrm>
          <a:prstGeom prst="rect">
            <a:avLst/>
          </a:prstGeom>
        </p:spPr>
      </p:pic>
    </p:spTree>
    <p:extLst>
      <p:ext uri="{BB962C8B-B14F-4D97-AF65-F5344CB8AC3E}">
        <p14:creationId xmlns:p14="http://schemas.microsoft.com/office/powerpoint/2010/main" val="3027670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idx="1"/>
          </p:nvPr>
        </p:nvSpPr>
        <p:spPr>
          <a:xfrm>
            <a:off x="457200" y="1600200"/>
            <a:ext cx="8229600" cy="4648200"/>
          </a:xfrm>
        </p:spPr>
        <p:txBody>
          <a:bodyPr>
            <a:normAutofit/>
          </a:bodyPr>
          <a:lstStyle/>
          <a:p>
            <a:endParaRPr lang="en-US" dirty="0"/>
          </a:p>
          <a:p>
            <a:endParaRPr lang="en-US" sz="2000" dirty="0"/>
          </a:p>
          <a:p>
            <a:endParaRPr lang="en-US" dirty="0"/>
          </a:p>
          <a:p>
            <a:endParaRPr lang="en-US" dirty="0"/>
          </a:p>
        </p:txBody>
      </p:sp>
      <p:pic>
        <p:nvPicPr>
          <p:cNvPr id="10" name="Picture 9"/>
          <p:cNvPicPr>
            <a:picLocks noChangeAspect="1"/>
          </p:cNvPicPr>
          <p:nvPr/>
        </p:nvPicPr>
        <p:blipFill>
          <a:blip r:embed="rId4"/>
          <a:stretch>
            <a:fillRect/>
          </a:stretch>
        </p:blipFill>
        <p:spPr>
          <a:xfrm>
            <a:off x="833860" y="1905000"/>
            <a:ext cx="4804939" cy="4038600"/>
          </a:xfrm>
          <a:prstGeom prst="rect">
            <a:avLst/>
          </a:prstGeom>
        </p:spPr>
      </p:pic>
      <p:sp>
        <p:nvSpPr>
          <p:cNvPr id="11" name="Content Placeholder 6"/>
          <p:cNvSpPr txBox="1">
            <a:spLocks/>
          </p:cNvSpPr>
          <p:nvPr/>
        </p:nvSpPr>
        <p:spPr>
          <a:xfrm>
            <a:off x="5562600" y="2590800"/>
            <a:ext cx="4415261"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   Brain MRI</a:t>
            </a:r>
          </a:p>
          <a:p>
            <a:pPr lvl="1">
              <a:buSzPct val="75000"/>
              <a:buFont typeface="Arial" panose="020B0604020202020204" pitchFamily="34" charset="0"/>
              <a:buChar char="‒"/>
            </a:pPr>
            <a:r>
              <a:rPr lang="en-US" dirty="0">
                <a:latin typeface="Arial" panose="020B0604020202020204" pitchFamily="34" charset="0"/>
                <a:cs typeface="Arial" panose="020B0604020202020204" pitchFamily="34" charset="0"/>
              </a:rPr>
              <a:t>No tumor</a:t>
            </a:r>
          </a:p>
          <a:p>
            <a:pPr lvl="1">
              <a:buSzPct val="75000"/>
              <a:buFont typeface="Arial" panose="020B0604020202020204" pitchFamily="34" charset="0"/>
              <a:buChar char="‒"/>
            </a:pPr>
            <a:r>
              <a:rPr lang="en-US" dirty="0">
                <a:latin typeface="Arial" panose="020B0604020202020204" pitchFamily="34" charset="0"/>
                <a:cs typeface="Arial" panose="020B0604020202020204" pitchFamily="34" charset="0"/>
              </a:rPr>
              <a:t>No stroke</a:t>
            </a:r>
          </a:p>
          <a:p>
            <a:pPr lvl="1">
              <a:buSzPct val="75000"/>
              <a:buFont typeface="Arial" panose="020B0604020202020204" pitchFamily="34" charset="0"/>
              <a:buChar char="‒"/>
            </a:pPr>
            <a:r>
              <a:rPr lang="en-US" dirty="0">
                <a:latin typeface="Arial" panose="020B0604020202020204" pitchFamily="34" charset="0"/>
                <a:cs typeface="Arial" panose="020B0604020202020204" pitchFamily="34" charset="0"/>
              </a:rPr>
              <a:t>Hippocampal shrinkage</a:t>
            </a:r>
          </a:p>
          <a:p>
            <a:endParaRPr lang="en-US"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cxnSp>
        <p:nvCxnSpPr>
          <p:cNvPr id="5" name="Straight Arrow Connector 4"/>
          <p:cNvCxnSpPr/>
          <p:nvPr/>
        </p:nvCxnSpPr>
        <p:spPr>
          <a:xfrm flipH="1">
            <a:off x="4114800" y="4610100"/>
            <a:ext cx="2169530" cy="571500"/>
          </a:xfrm>
          <a:prstGeom prst="straightConnector1">
            <a:avLst/>
          </a:prstGeom>
          <a:ln w="2222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357389" y="198438"/>
            <a:ext cx="8229600" cy="9445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accent1"/>
                </a:solidFill>
                <a:latin typeface="+mj-lt"/>
                <a:ea typeface="+mj-ea"/>
                <a:cs typeface="+mj-cs"/>
              </a:defRPr>
            </a:lvl1p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Clinical Imaging</a:t>
            </a:r>
          </a:p>
        </p:txBody>
      </p:sp>
    </p:spTree>
    <p:extLst>
      <p:ext uri="{BB962C8B-B14F-4D97-AF65-F5344CB8AC3E}">
        <p14:creationId xmlns:p14="http://schemas.microsoft.com/office/powerpoint/2010/main" val="399109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Partnerships for Native Health</a:t>
            </a:r>
            <a:br>
              <a:rPr lang="en-US" sz="3600" b="1" dirty="0">
                <a:solidFill>
                  <a:schemeClr val="bg2"/>
                </a:solidFill>
                <a:latin typeface="Arial" panose="020B0604020202020204" pitchFamily="34" charset="0"/>
                <a:cs typeface="Arial" panose="020B0604020202020204" pitchFamily="34" charset="0"/>
              </a:rPr>
            </a:br>
            <a:endParaRPr lang="en-US" sz="3600" b="1" dirty="0">
              <a:solidFill>
                <a:schemeClr val="bg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05000"/>
            <a:ext cx="5029200" cy="4449763"/>
          </a:xfrm>
        </p:spPr>
        <p:txBody>
          <a:bodyPr>
            <a:normAutofit/>
          </a:bodyPr>
          <a:lstStyle/>
          <a:p>
            <a:r>
              <a:rPr lang="en-US" sz="2200" dirty="0">
                <a:latin typeface="Arial" panose="020B0604020202020204" pitchFamily="34" charset="0"/>
                <a:cs typeface="Arial" panose="020B0604020202020204" pitchFamily="34" charset="0"/>
              </a:rPr>
              <a:t>Community-based action research, education and training</a:t>
            </a:r>
          </a:p>
          <a:p>
            <a:r>
              <a:rPr lang="en-US" sz="2200" dirty="0">
                <a:latin typeface="Arial" panose="020B0604020202020204" pitchFamily="34" charset="0"/>
                <a:cs typeface="Arial" panose="020B0604020202020204" pitchFamily="34" charset="0"/>
              </a:rPr>
              <a:t>Urban and reservation-based AI/AN populations across the lifespan</a:t>
            </a:r>
          </a:p>
          <a:p>
            <a:r>
              <a:rPr lang="en-US" sz="2200" dirty="0">
                <a:latin typeface="Arial" panose="020B0604020202020204" pitchFamily="34" charset="0"/>
                <a:cs typeface="Arial" panose="020B0604020202020204" pitchFamily="34" charset="0"/>
              </a:rPr>
              <a:t>Physical and mental health, chronic disease, elder health, healthcare needs </a:t>
            </a:r>
          </a:p>
          <a:p>
            <a:r>
              <a:rPr lang="en-US" sz="2200" dirty="0">
                <a:latin typeface="Arial" panose="020B0604020202020204" pitchFamily="34" charset="0"/>
                <a:cs typeface="Arial" panose="020B0604020202020204" pitchFamily="34" charset="0"/>
              </a:rPr>
              <a:t>~ 160 partners: tribal colleges, AI/AN organizations, tribes (30 active partners) </a:t>
            </a:r>
          </a:p>
          <a:p>
            <a:r>
              <a:rPr lang="en-US" sz="2200" dirty="0">
                <a:latin typeface="Arial" panose="020B0604020202020204" pitchFamily="34" charset="0"/>
                <a:cs typeface="Arial" panose="020B0604020202020204" pitchFamily="34" charset="0"/>
              </a:rPr>
              <a:t>75 projects funded since 2007</a:t>
            </a:r>
          </a:p>
          <a:p>
            <a:endParaRPr lang="en-US" sz="2400" dirty="0"/>
          </a:p>
          <a:p>
            <a:endParaRPr lang="en-US" sz="2400" dirty="0"/>
          </a:p>
          <a:p>
            <a:endParaRPr lang="en-US" sz="2400" dirty="0"/>
          </a:p>
          <a:p>
            <a:endParaRPr lang="en-US" sz="2400" dirty="0"/>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462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4299" y="2489200"/>
            <a:ext cx="2870956"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576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1692" y="-76200"/>
            <a:ext cx="8689975" cy="917575"/>
          </a:xfrm>
        </p:spPr>
        <p:txBody>
          <a:bodyPr>
            <a:noAutofit/>
          </a:bodyPr>
          <a:lstStyle/>
          <a:p>
            <a:br>
              <a:rPr lang="en-US" sz="3600" b="1" dirty="0">
                <a:solidFill>
                  <a:schemeClr val="accent1"/>
                </a:solidFill>
                <a:latin typeface="+mj-lt"/>
              </a:rPr>
            </a:br>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Prevention and Intervention</a:t>
            </a:r>
          </a:p>
        </p:txBody>
      </p:sp>
      <p:sp>
        <p:nvSpPr>
          <p:cNvPr id="9" name="Freeform 7"/>
          <p:cNvSpPr>
            <a:spLocks/>
          </p:cNvSpPr>
          <p:nvPr/>
        </p:nvSpPr>
        <p:spPr bwMode="auto">
          <a:xfrm>
            <a:off x="2066345" y="2362200"/>
            <a:ext cx="4992624" cy="3488436"/>
          </a:xfrm>
          <a:custGeom>
            <a:avLst/>
            <a:gdLst>
              <a:gd name="T0" fmla="*/ 1404 w 2808"/>
              <a:gd name="T1" fmla="*/ 1962 h 1962"/>
              <a:gd name="T2" fmla="*/ 1157 w 2808"/>
              <a:gd name="T3" fmla="*/ 1546 h 1962"/>
              <a:gd name="T4" fmla="*/ 1284 w 2808"/>
              <a:gd name="T5" fmla="*/ 1546 h 1962"/>
              <a:gd name="T6" fmla="*/ 1284 w 2808"/>
              <a:gd name="T7" fmla="*/ 1108 h 1962"/>
              <a:gd name="T8" fmla="*/ 0 w 2808"/>
              <a:gd name="T9" fmla="*/ 1101 h 1962"/>
              <a:gd name="T10" fmla="*/ 63 w 2808"/>
              <a:gd name="T11" fmla="*/ 861 h 1962"/>
              <a:gd name="T12" fmla="*/ 1030 w 2808"/>
              <a:gd name="T13" fmla="*/ 854 h 1962"/>
              <a:gd name="T14" fmla="*/ 451 w 2808"/>
              <a:gd name="T15" fmla="*/ 332 h 1962"/>
              <a:gd name="T16" fmla="*/ 656 w 2808"/>
              <a:gd name="T17" fmla="*/ 198 h 1962"/>
              <a:gd name="T18" fmla="*/ 1270 w 2808"/>
              <a:gd name="T19" fmla="*/ 769 h 1962"/>
              <a:gd name="T20" fmla="*/ 1284 w 2808"/>
              <a:gd name="T21" fmla="*/ 0 h 1962"/>
              <a:gd name="T22" fmla="*/ 1517 w 2808"/>
              <a:gd name="T23" fmla="*/ 0 h 1962"/>
              <a:gd name="T24" fmla="*/ 1524 w 2808"/>
              <a:gd name="T25" fmla="*/ 769 h 1962"/>
              <a:gd name="T26" fmla="*/ 2152 w 2808"/>
              <a:gd name="T27" fmla="*/ 205 h 1962"/>
              <a:gd name="T28" fmla="*/ 2357 w 2808"/>
              <a:gd name="T29" fmla="*/ 346 h 1962"/>
              <a:gd name="T30" fmla="*/ 1764 w 2808"/>
              <a:gd name="T31" fmla="*/ 875 h 1962"/>
              <a:gd name="T32" fmla="*/ 2738 w 2808"/>
              <a:gd name="T33" fmla="*/ 875 h 1962"/>
              <a:gd name="T34" fmla="*/ 2808 w 2808"/>
              <a:gd name="T35" fmla="*/ 1108 h 1962"/>
              <a:gd name="T36" fmla="*/ 1531 w 2808"/>
              <a:gd name="T37" fmla="*/ 1108 h 1962"/>
              <a:gd name="T38" fmla="*/ 1524 w 2808"/>
              <a:gd name="T39" fmla="*/ 1546 h 1962"/>
              <a:gd name="T40" fmla="*/ 1651 w 2808"/>
              <a:gd name="T41" fmla="*/ 1546 h 1962"/>
              <a:gd name="T42" fmla="*/ 1404 w 2808"/>
              <a:gd name="T43" fmla="*/ 1962 h 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08" h="1962">
                <a:moveTo>
                  <a:pt x="1404" y="1962"/>
                </a:moveTo>
                <a:lnTo>
                  <a:pt x="1157" y="1546"/>
                </a:lnTo>
                <a:lnTo>
                  <a:pt x="1284" y="1546"/>
                </a:lnTo>
                <a:lnTo>
                  <a:pt x="1284" y="1108"/>
                </a:lnTo>
                <a:lnTo>
                  <a:pt x="0" y="1101"/>
                </a:lnTo>
                <a:lnTo>
                  <a:pt x="63" y="861"/>
                </a:lnTo>
                <a:lnTo>
                  <a:pt x="1030" y="854"/>
                </a:lnTo>
                <a:lnTo>
                  <a:pt x="451" y="332"/>
                </a:lnTo>
                <a:lnTo>
                  <a:pt x="656" y="198"/>
                </a:lnTo>
                <a:lnTo>
                  <a:pt x="1270" y="769"/>
                </a:lnTo>
                <a:lnTo>
                  <a:pt x="1284" y="0"/>
                </a:lnTo>
                <a:lnTo>
                  <a:pt x="1517" y="0"/>
                </a:lnTo>
                <a:lnTo>
                  <a:pt x="1524" y="769"/>
                </a:lnTo>
                <a:lnTo>
                  <a:pt x="2152" y="205"/>
                </a:lnTo>
                <a:lnTo>
                  <a:pt x="2357" y="346"/>
                </a:lnTo>
                <a:lnTo>
                  <a:pt x="1764" y="875"/>
                </a:lnTo>
                <a:lnTo>
                  <a:pt x="2738" y="875"/>
                </a:lnTo>
                <a:lnTo>
                  <a:pt x="2808" y="1108"/>
                </a:lnTo>
                <a:lnTo>
                  <a:pt x="1531" y="1108"/>
                </a:lnTo>
                <a:lnTo>
                  <a:pt x="1524" y="1546"/>
                </a:lnTo>
                <a:lnTo>
                  <a:pt x="1651" y="1546"/>
                </a:lnTo>
                <a:lnTo>
                  <a:pt x="1404" y="1962"/>
                </a:lnTo>
                <a:close/>
              </a:path>
            </a:pathLst>
          </a:custGeom>
          <a:solidFill>
            <a:srgbClr val="777777"/>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a:p>
        </p:txBody>
      </p:sp>
      <p:grpSp>
        <p:nvGrpSpPr>
          <p:cNvPr id="5" name="Group 4"/>
          <p:cNvGrpSpPr/>
          <p:nvPr/>
        </p:nvGrpSpPr>
        <p:grpSpPr>
          <a:xfrm>
            <a:off x="3878072" y="1142999"/>
            <a:ext cx="1379728" cy="1536842"/>
            <a:chOff x="3978275" y="1013536"/>
            <a:chExt cx="1231900" cy="1372180"/>
          </a:xfrm>
        </p:grpSpPr>
        <p:sp>
          <p:nvSpPr>
            <p:cNvPr id="10" name="Rectangle 8"/>
            <p:cNvSpPr>
              <a:spLocks noChangeArrowheads="1"/>
            </p:cNvSpPr>
            <p:nvPr/>
          </p:nvSpPr>
          <p:spPr bwMode="auto">
            <a:xfrm>
              <a:off x="3978275" y="1142703"/>
              <a:ext cx="1231900" cy="1243013"/>
            </a:xfrm>
            <a:prstGeom prst="rect">
              <a:avLst/>
            </a:prstGeom>
            <a:solidFill>
              <a:srgbClr val="093667"/>
            </a:solid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sz="2400">
                <a:latin typeface="Arial" charset="0"/>
              </a:endParaRPr>
            </a:p>
          </p:txBody>
        </p:sp>
        <p:sp>
          <p:nvSpPr>
            <p:cNvPr id="15" name="Freeform 13"/>
            <p:cNvSpPr>
              <a:spLocks/>
            </p:cNvSpPr>
            <p:nvPr/>
          </p:nvSpPr>
          <p:spPr bwMode="auto">
            <a:xfrm>
              <a:off x="3978275" y="1013536"/>
              <a:ext cx="1231900" cy="1243013"/>
            </a:xfrm>
            <a:custGeom>
              <a:avLst/>
              <a:gdLst>
                <a:gd name="T0" fmla="*/ 776 w 776"/>
                <a:gd name="T1" fmla="*/ 783 h 783"/>
                <a:gd name="T2" fmla="*/ 0 w 776"/>
                <a:gd name="T3" fmla="*/ 783 h 783"/>
                <a:gd name="T4" fmla="*/ 776 w 776"/>
                <a:gd name="T5" fmla="*/ 0 h 783"/>
                <a:gd name="T6" fmla="*/ 776 w 776"/>
                <a:gd name="T7" fmla="*/ 783 h 783"/>
              </a:gdLst>
              <a:ahLst/>
              <a:cxnLst>
                <a:cxn ang="0">
                  <a:pos x="T0" y="T1"/>
                </a:cxn>
                <a:cxn ang="0">
                  <a:pos x="T2" y="T3"/>
                </a:cxn>
                <a:cxn ang="0">
                  <a:pos x="T4" y="T5"/>
                </a:cxn>
                <a:cxn ang="0">
                  <a:pos x="T6" y="T7"/>
                </a:cxn>
              </a:cxnLst>
              <a:rect l="0" t="0" r="r" b="b"/>
              <a:pathLst>
                <a:path w="776" h="783">
                  <a:moveTo>
                    <a:pt x="776" y="783"/>
                  </a:moveTo>
                  <a:lnTo>
                    <a:pt x="0" y="783"/>
                  </a:lnTo>
                  <a:lnTo>
                    <a:pt x="776" y="0"/>
                  </a:lnTo>
                  <a:lnTo>
                    <a:pt x="776" y="783"/>
                  </a:lnTo>
                  <a:close/>
                </a:path>
              </a:pathLst>
            </a:custGeom>
            <a:gradFill flip="none" rotWithShape="1">
              <a:gsLst>
                <a:gs pos="0">
                  <a:srgbClr val="000C16">
                    <a:alpha val="34902"/>
                  </a:srgbClr>
                </a:gs>
                <a:gs pos="100000">
                  <a:schemeClr val="bg1">
                    <a:alpha val="0"/>
                  </a:schemeClr>
                </a:gs>
              </a:gsLst>
              <a:lin ang="189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5935472" y="1654048"/>
            <a:ext cx="1379728" cy="1393952"/>
            <a:chOff x="5659438" y="1690390"/>
            <a:chExt cx="1231900" cy="1244600"/>
          </a:xfrm>
        </p:grpSpPr>
        <p:sp>
          <p:nvSpPr>
            <p:cNvPr id="11" name="Rectangle 9"/>
            <p:cNvSpPr>
              <a:spLocks noChangeArrowheads="1"/>
            </p:cNvSpPr>
            <p:nvPr/>
          </p:nvSpPr>
          <p:spPr bwMode="auto">
            <a:xfrm>
              <a:off x="5659438" y="1690390"/>
              <a:ext cx="1231900" cy="1244600"/>
            </a:xfrm>
            <a:prstGeom prst="rect">
              <a:avLst/>
            </a:prstGeom>
            <a:solidFill>
              <a:srgbClr val="025663"/>
            </a:solidFill>
            <a:ln w="9525" cap="flat" cmpd="sng" algn="ctr">
              <a:solidFill>
                <a:srgbClr val="034543"/>
              </a:solid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sz="2400">
                <a:latin typeface="Arial" charset="0"/>
              </a:endParaRPr>
            </a:p>
          </p:txBody>
        </p:sp>
        <p:sp>
          <p:nvSpPr>
            <p:cNvPr id="16" name="Freeform 14"/>
            <p:cNvSpPr>
              <a:spLocks/>
            </p:cNvSpPr>
            <p:nvPr/>
          </p:nvSpPr>
          <p:spPr bwMode="auto">
            <a:xfrm>
              <a:off x="5659438" y="1690390"/>
              <a:ext cx="1231900" cy="1244600"/>
            </a:xfrm>
            <a:custGeom>
              <a:avLst/>
              <a:gdLst>
                <a:gd name="T0" fmla="*/ 776 w 776"/>
                <a:gd name="T1" fmla="*/ 784 h 784"/>
                <a:gd name="T2" fmla="*/ 0 w 776"/>
                <a:gd name="T3" fmla="*/ 784 h 784"/>
                <a:gd name="T4" fmla="*/ 776 w 776"/>
                <a:gd name="T5" fmla="*/ 0 h 784"/>
                <a:gd name="T6" fmla="*/ 776 w 776"/>
                <a:gd name="T7" fmla="*/ 784 h 784"/>
              </a:gdLst>
              <a:ahLst/>
              <a:cxnLst>
                <a:cxn ang="0">
                  <a:pos x="T0" y="T1"/>
                </a:cxn>
                <a:cxn ang="0">
                  <a:pos x="T2" y="T3"/>
                </a:cxn>
                <a:cxn ang="0">
                  <a:pos x="T4" y="T5"/>
                </a:cxn>
                <a:cxn ang="0">
                  <a:pos x="T6" y="T7"/>
                </a:cxn>
              </a:cxnLst>
              <a:rect l="0" t="0" r="r" b="b"/>
              <a:pathLst>
                <a:path w="776" h="784">
                  <a:moveTo>
                    <a:pt x="776" y="784"/>
                  </a:moveTo>
                  <a:lnTo>
                    <a:pt x="0" y="784"/>
                  </a:lnTo>
                  <a:lnTo>
                    <a:pt x="776" y="0"/>
                  </a:lnTo>
                  <a:lnTo>
                    <a:pt x="776" y="784"/>
                  </a:lnTo>
                  <a:close/>
                </a:path>
              </a:pathLst>
            </a:custGeom>
            <a:gradFill flip="none" rotWithShape="1">
              <a:gsLst>
                <a:gs pos="0">
                  <a:srgbClr val="01315D">
                    <a:alpha val="28000"/>
                  </a:srgbClr>
                </a:gs>
                <a:gs pos="100000">
                  <a:srgbClr val="FFFFFF">
                    <a:alpha val="0"/>
                  </a:srgbClr>
                </a:gs>
              </a:gsLst>
              <a:lin ang="189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6946955" y="3520834"/>
            <a:ext cx="1379728" cy="1393952"/>
            <a:chOff x="6711950" y="3136603"/>
            <a:chExt cx="1231900" cy="1244600"/>
          </a:xfrm>
        </p:grpSpPr>
        <p:sp>
          <p:nvSpPr>
            <p:cNvPr id="12" name="Rectangle 10"/>
            <p:cNvSpPr>
              <a:spLocks noChangeArrowheads="1"/>
            </p:cNvSpPr>
            <p:nvPr/>
          </p:nvSpPr>
          <p:spPr bwMode="auto">
            <a:xfrm>
              <a:off x="6711950" y="3136603"/>
              <a:ext cx="1231900" cy="1244600"/>
            </a:xfrm>
            <a:prstGeom prst="rect">
              <a:avLst/>
            </a:prstGeom>
            <a:solidFill>
              <a:srgbClr val="0199A1"/>
            </a:solidFill>
            <a:ln w="9525" cap="flat" cmpd="sng" algn="ctr">
              <a:solidFill>
                <a:srgbClr val="048C89"/>
              </a:solid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sz="2400">
                <a:latin typeface="Arial" charset="0"/>
              </a:endParaRPr>
            </a:p>
          </p:txBody>
        </p:sp>
        <p:sp>
          <p:nvSpPr>
            <p:cNvPr id="17" name="Freeform 15"/>
            <p:cNvSpPr>
              <a:spLocks/>
            </p:cNvSpPr>
            <p:nvPr/>
          </p:nvSpPr>
          <p:spPr bwMode="auto">
            <a:xfrm>
              <a:off x="6711950" y="3136603"/>
              <a:ext cx="1231900" cy="1244600"/>
            </a:xfrm>
            <a:custGeom>
              <a:avLst/>
              <a:gdLst>
                <a:gd name="T0" fmla="*/ 776 w 776"/>
                <a:gd name="T1" fmla="*/ 784 h 784"/>
                <a:gd name="T2" fmla="*/ 0 w 776"/>
                <a:gd name="T3" fmla="*/ 784 h 784"/>
                <a:gd name="T4" fmla="*/ 776 w 776"/>
                <a:gd name="T5" fmla="*/ 0 h 784"/>
                <a:gd name="T6" fmla="*/ 776 w 776"/>
                <a:gd name="T7" fmla="*/ 784 h 784"/>
              </a:gdLst>
              <a:ahLst/>
              <a:cxnLst>
                <a:cxn ang="0">
                  <a:pos x="T0" y="T1"/>
                </a:cxn>
                <a:cxn ang="0">
                  <a:pos x="T2" y="T3"/>
                </a:cxn>
                <a:cxn ang="0">
                  <a:pos x="T4" y="T5"/>
                </a:cxn>
                <a:cxn ang="0">
                  <a:pos x="T6" y="T7"/>
                </a:cxn>
              </a:cxnLst>
              <a:rect l="0" t="0" r="r" b="b"/>
              <a:pathLst>
                <a:path w="776" h="784">
                  <a:moveTo>
                    <a:pt x="776" y="784"/>
                  </a:moveTo>
                  <a:lnTo>
                    <a:pt x="0" y="784"/>
                  </a:lnTo>
                  <a:lnTo>
                    <a:pt x="776" y="0"/>
                  </a:lnTo>
                  <a:lnTo>
                    <a:pt x="776" y="784"/>
                  </a:lnTo>
                  <a:close/>
                </a:path>
              </a:pathLst>
            </a:custGeom>
            <a:gradFill flip="none" rotWithShape="1">
              <a:gsLst>
                <a:gs pos="0">
                  <a:srgbClr val="01315D">
                    <a:alpha val="28000"/>
                  </a:srgbClr>
                </a:gs>
                <a:gs pos="100000">
                  <a:srgbClr val="FFFFFF">
                    <a:alpha val="0"/>
                  </a:srgbClr>
                </a:gs>
              </a:gsLst>
              <a:lin ang="189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 name="Group 1"/>
          <p:cNvGrpSpPr/>
          <p:nvPr/>
        </p:nvGrpSpPr>
        <p:grpSpPr>
          <a:xfrm>
            <a:off x="798631" y="3520834"/>
            <a:ext cx="1379728" cy="1393952"/>
            <a:chOff x="1222375" y="3136603"/>
            <a:chExt cx="1231900" cy="1244600"/>
          </a:xfrm>
        </p:grpSpPr>
        <p:sp>
          <p:nvSpPr>
            <p:cNvPr id="13" name="Rectangle 11"/>
            <p:cNvSpPr>
              <a:spLocks noChangeArrowheads="1"/>
            </p:cNvSpPr>
            <p:nvPr/>
          </p:nvSpPr>
          <p:spPr bwMode="auto">
            <a:xfrm>
              <a:off x="1222375" y="3136603"/>
              <a:ext cx="1231900" cy="1244600"/>
            </a:xfrm>
            <a:prstGeom prst="rect">
              <a:avLst/>
            </a:prstGeom>
            <a:solidFill>
              <a:srgbClr val="08A7EE"/>
            </a:solid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sz="2400">
                <a:latin typeface="Arial" charset="0"/>
              </a:endParaRPr>
            </a:p>
          </p:txBody>
        </p:sp>
        <p:sp>
          <p:nvSpPr>
            <p:cNvPr id="18" name="Freeform 16"/>
            <p:cNvSpPr>
              <a:spLocks/>
            </p:cNvSpPr>
            <p:nvPr/>
          </p:nvSpPr>
          <p:spPr bwMode="auto">
            <a:xfrm>
              <a:off x="1222375" y="3136603"/>
              <a:ext cx="1231900" cy="1244600"/>
            </a:xfrm>
            <a:custGeom>
              <a:avLst/>
              <a:gdLst>
                <a:gd name="T0" fmla="*/ 776 w 776"/>
                <a:gd name="T1" fmla="*/ 784 h 784"/>
                <a:gd name="T2" fmla="*/ 0 w 776"/>
                <a:gd name="T3" fmla="*/ 784 h 784"/>
                <a:gd name="T4" fmla="*/ 776 w 776"/>
                <a:gd name="T5" fmla="*/ 0 h 784"/>
                <a:gd name="T6" fmla="*/ 776 w 776"/>
                <a:gd name="T7" fmla="*/ 784 h 784"/>
              </a:gdLst>
              <a:ahLst/>
              <a:cxnLst>
                <a:cxn ang="0">
                  <a:pos x="T0" y="T1"/>
                </a:cxn>
                <a:cxn ang="0">
                  <a:pos x="T2" y="T3"/>
                </a:cxn>
                <a:cxn ang="0">
                  <a:pos x="T4" y="T5"/>
                </a:cxn>
                <a:cxn ang="0">
                  <a:pos x="T6" y="T7"/>
                </a:cxn>
              </a:cxnLst>
              <a:rect l="0" t="0" r="r" b="b"/>
              <a:pathLst>
                <a:path w="776" h="784">
                  <a:moveTo>
                    <a:pt x="776" y="784"/>
                  </a:moveTo>
                  <a:lnTo>
                    <a:pt x="0" y="784"/>
                  </a:lnTo>
                  <a:lnTo>
                    <a:pt x="776" y="0"/>
                  </a:lnTo>
                  <a:lnTo>
                    <a:pt x="776" y="784"/>
                  </a:lnTo>
                  <a:close/>
                </a:path>
              </a:pathLst>
            </a:custGeom>
            <a:gradFill flip="none" rotWithShape="1">
              <a:gsLst>
                <a:gs pos="0">
                  <a:srgbClr val="01315D">
                    <a:alpha val="28000"/>
                  </a:srgbClr>
                </a:gs>
                <a:gs pos="100000">
                  <a:srgbClr val="FFFFFF">
                    <a:alpha val="0"/>
                  </a:srgbClr>
                </a:gs>
              </a:gsLst>
              <a:lin ang="189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1977446" y="1752600"/>
            <a:ext cx="1381507" cy="1393952"/>
            <a:chOff x="2274888" y="1690390"/>
            <a:chExt cx="1233488" cy="1244600"/>
          </a:xfrm>
        </p:grpSpPr>
        <p:sp>
          <p:nvSpPr>
            <p:cNvPr id="14" name="Rectangle 12"/>
            <p:cNvSpPr>
              <a:spLocks noChangeArrowheads="1"/>
            </p:cNvSpPr>
            <p:nvPr/>
          </p:nvSpPr>
          <p:spPr bwMode="auto">
            <a:xfrm>
              <a:off x="2274888" y="1690390"/>
              <a:ext cx="1233488" cy="1244600"/>
            </a:xfrm>
            <a:prstGeom prst="rect">
              <a:avLst/>
            </a:prstGeom>
            <a:solidFill>
              <a:srgbClr val="0560B3"/>
            </a:solid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noAutofit/>
            </a:bodyPr>
            <a:lstStyle/>
            <a:p>
              <a:pPr algn="ctr" defTabSz="814388" eaLnBrk="0" fontAlgn="base" hangingPunct="0">
                <a:lnSpc>
                  <a:spcPct val="90000"/>
                </a:lnSpc>
                <a:spcBef>
                  <a:spcPct val="0"/>
                </a:spcBef>
                <a:spcAft>
                  <a:spcPct val="0"/>
                </a:spcAft>
              </a:pPr>
              <a:endParaRPr lang="en-US" sz="2400">
                <a:latin typeface="Arial" charset="0"/>
              </a:endParaRPr>
            </a:p>
          </p:txBody>
        </p:sp>
        <p:sp>
          <p:nvSpPr>
            <p:cNvPr id="19" name="Freeform 17"/>
            <p:cNvSpPr>
              <a:spLocks/>
            </p:cNvSpPr>
            <p:nvPr/>
          </p:nvSpPr>
          <p:spPr bwMode="auto">
            <a:xfrm>
              <a:off x="2274888" y="1690390"/>
              <a:ext cx="1233488" cy="1244600"/>
            </a:xfrm>
            <a:custGeom>
              <a:avLst/>
              <a:gdLst>
                <a:gd name="T0" fmla="*/ 777 w 777"/>
                <a:gd name="T1" fmla="*/ 784 h 784"/>
                <a:gd name="T2" fmla="*/ 0 w 777"/>
                <a:gd name="T3" fmla="*/ 784 h 784"/>
                <a:gd name="T4" fmla="*/ 777 w 777"/>
                <a:gd name="T5" fmla="*/ 0 h 784"/>
                <a:gd name="T6" fmla="*/ 777 w 777"/>
                <a:gd name="T7" fmla="*/ 784 h 784"/>
              </a:gdLst>
              <a:ahLst/>
              <a:cxnLst>
                <a:cxn ang="0">
                  <a:pos x="T0" y="T1"/>
                </a:cxn>
                <a:cxn ang="0">
                  <a:pos x="T2" y="T3"/>
                </a:cxn>
                <a:cxn ang="0">
                  <a:pos x="T4" y="T5"/>
                </a:cxn>
                <a:cxn ang="0">
                  <a:pos x="T6" y="T7"/>
                </a:cxn>
              </a:cxnLst>
              <a:rect l="0" t="0" r="r" b="b"/>
              <a:pathLst>
                <a:path w="777" h="784">
                  <a:moveTo>
                    <a:pt x="777" y="784"/>
                  </a:moveTo>
                  <a:lnTo>
                    <a:pt x="0" y="784"/>
                  </a:lnTo>
                  <a:lnTo>
                    <a:pt x="777" y="0"/>
                  </a:lnTo>
                  <a:lnTo>
                    <a:pt x="777" y="784"/>
                  </a:lnTo>
                  <a:close/>
                </a:path>
              </a:pathLst>
            </a:custGeom>
            <a:gradFill flip="none" rotWithShape="1">
              <a:gsLst>
                <a:gs pos="0">
                  <a:srgbClr val="01315D">
                    <a:alpha val="28000"/>
                  </a:srgbClr>
                </a:gs>
                <a:gs pos="100000">
                  <a:srgbClr val="FFFFFF">
                    <a:alpha val="0"/>
                  </a:srgbClr>
                </a:gs>
              </a:gsLst>
              <a:lin ang="189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9" name="Text Placeholder 3"/>
          <p:cNvSpPr>
            <a:spLocks noGrp="1"/>
          </p:cNvSpPr>
          <p:nvPr>
            <p:ph type="body" sz="quarter" idx="10"/>
          </p:nvPr>
        </p:nvSpPr>
        <p:spPr>
          <a:xfrm>
            <a:off x="221692" y="6257911"/>
            <a:ext cx="8738645" cy="474176"/>
          </a:xfrm>
        </p:spPr>
        <p:txBody>
          <a:bodyPr>
            <a:normAutofit fontScale="92500" lnSpcReduction="20000"/>
          </a:bodyPr>
          <a:lstStyle/>
          <a:p>
            <a:pPr algn="just"/>
            <a:r>
              <a:rPr lang="en-US" sz="1500" dirty="0" err="1">
                <a:solidFill>
                  <a:schemeClr val="accent1"/>
                </a:solidFill>
                <a:latin typeface="Arial" panose="020B0604020202020204" pitchFamily="34" charset="0"/>
                <a:cs typeface="Arial" panose="020B0604020202020204" pitchFamily="34" charset="0"/>
              </a:rPr>
              <a:t>Baumgart</a:t>
            </a:r>
            <a:r>
              <a:rPr lang="en-US" sz="1500" dirty="0">
                <a:solidFill>
                  <a:schemeClr val="accent1"/>
                </a:solidFill>
                <a:latin typeface="Arial" panose="020B0604020202020204" pitchFamily="34" charset="0"/>
                <a:cs typeface="Arial" panose="020B0604020202020204" pitchFamily="34" charset="0"/>
              </a:rPr>
              <a:t>, Matthew, et al. </a:t>
            </a:r>
            <a:r>
              <a:rPr lang="en-US" sz="1500" i="1" dirty="0">
                <a:solidFill>
                  <a:schemeClr val="accent1"/>
                </a:solidFill>
                <a:latin typeface="Arial" panose="020B0604020202020204" pitchFamily="34" charset="0"/>
                <a:cs typeface="Arial" panose="020B0604020202020204" pitchFamily="34" charset="0"/>
              </a:rPr>
              <a:t>Alzheimer’s &amp; Dementia</a:t>
            </a:r>
            <a:r>
              <a:rPr lang="en-US" sz="1500" dirty="0">
                <a:solidFill>
                  <a:schemeClr val="accent1"/>
                </a:solidFill>
                <a:latin typeface="Arial" panose="020B0604020202020204" pitchFamily="34" charset="0"/>
                <a:cs typeface="Arial" panose="020B0604020202020204" pitchFamily="34" charset="0"/>
              </a:rPr>
              <a:t> (2015) Summary of the evidence on modifiable risk factors for cognitive decline and dementia: A population-based perspective. </a:t>
            </a:r>
          </a:p>
        </p:txBody>
      </p:sp>
      <p:sp>
        <p:nvSpPr>
          <p:cNvPr id="30" name="Rectangle 29"/>
          <p:cNvSpPr>
            <a:spLocks noChangeArrowheads="1"/>
          </p:cNvSpPr>
          <p:nvPr/>
        </p:nvSpPr>
        <p:spPr bwMode="auto">
          <a:xfrm>
            <a:off x="815477" y="3764563"/>
            <a:ext cx="1362882" cy="913921"/>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spAutoFit/>
          </a:bodyPr>
          <a:lstStyle/>
          <a:p>
            <a:pPr lvl="0" algn="ctr" defTabSz="814388" eaLnBrk="0" fontAlgn="base" hangingPunct="0">
              <a:lnSpc>
                <a:spcPct val="90000"/>
              </a:lnSpc>
              <a:spcBef>
                <a:spcPct val="0"/>
              </a:spcBef>
              <a:spcAft>
                <a:spcPct val="0"/>
              </a:spcAft>
            </a:pPr>
            <a:r>
              <a:rPr lang="en-US" sz="2000" dirty="0">
                <a:solidFill>
                  <a:srgbClr val="FFFFFF"/>
                </a:solidFill>
              </a:rPr>
              <a:t>Physical Activity &amp; Sleep</a:t>
            </a:r>
          </a:p>
        </p:txBody>
      </p:sp>
      <p:sp>
        <p:nvSpPr>
          <p:cNvPr id="31" name="Rectangle 30"/>
          <p:cNvSpPr>
            <a:spLocks noChangeArrowheads="1"/>
          </p:cNvSpPr>
          <p:nvPr/>
        </p:nvSpPr>
        <p:spPr bwMode="auto">
          <a:xfrm>
            <a:off x="1986758" y="2141091"/>
            <a:ext cx="1362882" cy="913921"/>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spAutoFit/>
          </a:bodyPr>
          <a:lstStyle/>
          <a:p>
            <a:pPr lvl="0" algn="ctr" defTabSz="814388" eaLnBrk="0" fontAlgn="base" hangingPunct="0">
              <a:lnSpc>
                <a:spcPct val="90000"/>
              </a:lnSpc>
              <a:spcBef>
                <a:spcPct val="0"/>
              </a:spcBef>
              <a:spcAft>
                <a:spcPct val="0"/>
              </a:spcAft>
            </a:pPr>
            <a:r>
              <a:rPr lang="en-US" sz="2000" dirty="0">
                <a:solidFill>
                  <a:srgbClr val="FFFFFF"/>
                </a:solidFill>
              </a:rPr>
              <a:t>Education &amp; Mental Stimulation</a:t>
            </a:r>
          </a:p>
        </p:txBody>
      </p:sp>
      <p:sp>
        <p:nvSpPr>
          <p:cNvPr id="32" name="Rectangle 31"/>
          <p:cNvSpPr>
            <a:spLocks noChangeArrowheads="1"/>
          </p:cNvSpPr>
          <p:nvPr/>
        </p:nvSpPr>
        <p:spPr bwMode="auto">
          <a:xfrm>
            <a:off x="5867400" y="2133600"/>
            <a:ext cx="1457760" cy="636922"/>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spAutoFit/>
          </a:bodyPr>
          <a:lstStyle/>
          <a:p>
            <a:pPr lvl="0" algn="ctr" defTabSz="814388" eaLnBrk="0" fontAlgn="base" hangingPunct="0">
              <a:lnSpc>
                <a:spcPct val="90000"/>
              </a:lnSpc>
              <a:spcBef>
                <a:spcPct val="0"/>
              </a:spcBef>
              <a:spcAft>
                <a:spcPct val="0"/>
              </a:spcAft>
            </a:pPr>
            <a:r>
              <a:rPr lang="en-US" sz="2000" dirty="0">
                <a:solidFill>
                  <a:srgbClr val="FFFFFF"/>
                </a:solidFill>
              </a:rPr>
              <a:t>Social Engagement</a:t>
            </a:r>
          </a:p>
        </p:txBody>
      </p:sp>
      <p:sp>
        <p:nvSpPr>
          <p:cNvPr id="33" name="Rectangle 32"/>
          <p:cNvSpPr>
            <a:spLocks noChangeArrowheads="1"/>
          </p:cNvSpPr>
          <p:nvPr/>
        </p:nvSpPr>
        <p:spPr bwMode="auto">
          <a:xfrm>
            <a:off x="6798619" y="3863518"/>
            <a:ext cx="1676400" cy="636922"/>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spAutoFit/>
          </a:bodyPr>
          <a:lstStyle/>
          <a:p>
            <a:pPr lvl="0" algn="ctr" defTabSz="814388" eaLnBrk="0" fontAlgn="base" hangingPunct="0">
              <a:lnSpc>
                <a:spcPct val="90000"/>
              </a:lnSpc>
              <a:spcBef>
                <a:spcPct val="0"/>
              </a:spcBef>
              <a:spcAft>
                <a:spcPct val="0"/>
              </a:spcAft>
            </a:pPr>
            <a:r>
              <a:rPr lang="en-US" sz="2000" dirty="0">
                <a:solidFill>
                  <a:srgbClr val="FFFFFF"/>
                </a:solidFill>
              </a:rPr>
              <a:t>Stress Management</a:t>
            </a:r>
          </a:p>
        </p:txBody>
      </p:sp>
      <p:sp>
        <p:nvSpPr>
          <p:cNvPr id="34" name="Rectangle 33"/>
          <p:cNvSpPr>
            <a:spLocks noChangeArrowheads="1"/>
          </p:cNvSpPr>
          <p:nvPr/>
        </p:nvSpPr>
        <p:spPr bwMode="auto">
          <a:xfrm>
            <a:off x="3885239" y="1657937"/>
            <a:ext cx="1362882" cy="636922"/>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vert="horz" wrap="square" lIns="82124" tIns="41061" rIns="82124" bIns="41061" numCol="1" rtlCol="0" anchor="ctr" anchorCtr="0" compatLnSpc="1">
            <a:prstTxWarp prst="textNoShape">
              <a:avLst/>
            </a:prstTxWarp>
            <a:spAutoFit/>
          </a:bodyPr>
          <a:lstStyle/>
          <a:p>
            <a:pPr lvl="0" algn="ctr" defTabSz="814388" eaLnBrk="0" fontAlgn="base" hangingPunct="0">
              <a:lnSpc>
                <a:spcPct val="90000"/>
              </a:lnSpc>
              <a:spcBef>
                <a:spcPct val="0"/>
              </a:spcBef>
              <a:spcAft>
                <a:spcPct val="0"/>
              </a:spcAft>
            </a:pPr>
            <a:r>
              <a:rPr lang="en-US" sz="2000" dirty="0">
                <a:solidFill>
                  <a:srgbClr val="FFFFFF"/>
                </a:solidFill>
              </a:rPr>
              <a:t>Healthy Diet</a:t>
            </a:r>
          </a:p>
        </p:txBody>
      </p:sp>
      <p:pic>
        <p:nvPicPr>
          <p:cNvPr id="2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69" y="8382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590800" y="5791200"/>
            <a:ext cx="4363695" cy="523220"/>
          </a:xfrm>
          <a:prstGeom prst="rect">
            <a:avLst/>
          </a:prstGeom>
          <a:noFill/>
        </p:spPr>
        <p:txBody>
          <a:bodyPr wrap="none" rtlCol="0">
            <a:spAutoFit/>
          </a:bodyPr>
          <a:lstStyle/>
          <a:p>
            <a:r>
              <a:rPr lang="en-US" sz="2800" dirty="0">
                <a:solidFill>
                  <a:schemeClr val="accent1"/>
                </a:solidFill>
                <a:latin typeface="Arial" panose="020B0604020202020204" pitchFamily="34" charset="0"/>
                <a:cs typeface="Arial" panose="020B0604020202020204" pitchFamily="34" charset="0"/>
              </a:rPr>
              <a:t>Reduced risk of dementia </a:t>
            </a:r>
          </a:p>
        </p:txBody>
      </p:sp>
    </p:spTree>
    <p:extLst>
      <p:ext uri="{BB962C8B-B14F-4D97-AF65-F5344CB8AC3E}">
        <p14:creationId xmlns:p14="http://schemas.microsoft.com/office/powerpoint/2010/main" val="210899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Modifiable Risk Factors in Mid-Life</a:t>
            </a:r>
          </a:p>
        </p:txBody>
      </p:sp>
      <p:sp>
        <p:nvSpPr>
          <p:cNvPr id="6" name="Content Placeholder 5"/>
          <p:cNvSpPr>
            <a:spLocks noGrp="1"/>
          </p:cNvSpPr>
          <p:nvPr>
            <p:ph idx="1"/>
          </p:nvPr>
        </p:nvSpPr>
        <p:spPr>
          <a:xfrm>
            <a:off x="228599" y="2057400"/>
            <a:ext cx="8007531" cy="4525963"/>
          </a:xfrm>
        </p:spPr>
        <p:txBody>
          <a:bodyPr>
            <a:normAutofit/>
          </a:bodyPr>
          <a:lstStyle/>
          <a:p>
            <a:pPr lvl="1">
              <a:lnSpc>
                <a:spcPct val="110000"/>
              </a:lnSpc>
              <a:spcBef>
                <a:spcPts val="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Diabetes</a:t>
            </a:r>
          </a:p>
          <a:p>
            <a:pPr lvl="1">
              <a:lnSpc>
                <a:spcPct val="110000"/>
              </a:lnSpc>
              <a:spcBef>
                <a:spcPts val="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Hypertension</a:t>
            </a:r>
          </a:p>
          <a:p>
            <a:pPr lvl="1">
              <a:lnSpc>
                <a:spcPct val="110000"/>
              </a:lnSpc>
              <a:spcBef>
                <a:spcPts val="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Obesity</a:t>
            </a:r>
          </a:p>
          <a:p>
            <a:pPr lvl="1">
              <a:lnSpc>
                <a:spcPct val="110000"/>
              </a:lnSpc>
              <a:spcBef>
                <a:spcPts val="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Social Engagement</a:t>
            </a:r>
          </a:p>
          <a:p>
            <a:pPr lvl="1">
              <a:lnSpc>
                <a:spcPct val="110000"/>
              </a:lnSpc>
              <a:spcBef>
                <a:spcPts val="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Physical Activity</a:t>
            </a:r>
          </a:p>
          <a:p>
            <a:pPr marL="457200" lvl="1" indent="0">
              <a:buNone/>
            </a:pPr>
            <a:r>
              <a:rPr lang="en-US" sz="3000"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Tip: Wellness programs are ideal for staging mini-memory screening events.</a:t>
            </a:r>
          </a:p>
          <a:p>
            <a:pPr marL="914400" lvl="2" indent="0">
              <a:buNone/>
            </a:pPr>
            <a:endParaRPr lang="en-US" dirty="0"/>
          </a:p>
        </p:txBody>
      </p:sp>
      <p:pic>
        <p:nvPicPr>
          <p:cNvPr id="4" name="Picture 3"/>
          <p:cNvPicPr>
            <a:picLocks noChangeAspect="1"/>
          </p:cNvPicPr>
          <p:nvPr/>
        </p:nvPicPr>
        <p:blipFill>
          <a:blip r:embed="rId3"/>
          <a:stretch>
            <a:fillRect/>
          </a:stretch>
        </p:blipFill>
        <p:spPr>
          <a:xfrm>
            <a:off x="-793" y="1179706"/>
            <a:ext cx="9144793" cy="32921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492" y="1991519"/>
            <a:ext cx="2621415" cy="26566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30211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Partnership Activities</a:t>
            </a:r>
          </a:p>
        </p:txBody>
      </p:sp>
      <p:sp>
        <p:nvSpPr>
          <p:cNvPr id="6" name="Content Placeholder 5"/>
          <p:cNvSpPr>
            <a:spLocks noGrp="1"/>
          </p:cNvSpPr>
          <p:nvPr>
            <p:ph idx="1"/>
          </p:nvPr>
        </p:nvSpPr>
        <p:spPr/>
        <p:txBody>
          <a:bodyPr>
            <a:normAutofit/>
          </a:bodyPr>
          <a:lstStyle/>
          <a:p>
            <a:pPr marL="0" indent="0">
              <a:buNone/>
            </a:pPr>
            <a:endParaRPr lang="en-US" dirty="0"/>
          </a:p>
          <a:p>
            <a:pPr marL="0" indent="0">
              <a:buNone/>
            </a:pPr>
            <a:endParaRPr lang="en-US" dirty="0"/>
          </a:p>
          <a:p>
            <a:pPr marL="457200" lvl="1" indent="0">
              <a:buNone/>
            </a:pPr>
            <a:endParaRPr lang="en-US" dirty="0"/>
          </a:p>
        </p:txBody>
      </p:sp>
      <p:pic>
        <p:nvPicPr>
          <p:cNvPr id="4" name="Picture 3"/>
          <p:cNvPicPr>
            <a:picLocks noChangeAspect="1"/>
          </p:cNvPicPr>
          <p:nvPr/>
        </p:nvPicPr>
        <p:blipFill>
          <a:blip r:embed="rId3"/>
          <a:stretch>
            <a:fillRect/>
          </a:stretch>
        </p:blipFill>
        <p:spPr>
          <a:xfrm>
            <a:off x="-793" y="914400"/>
            <a:ext cx="9144793" cy="329213"/>
          </a:xfrm>
          <a:prstGeom prst="rect">
            <a:avLst/>
          </a:prstGeom>
        </p:spPr>
      </p:pic>
      <p:pic>
        <p:nvPicPr>
          <p:cNvPr id="3" name="Picture 2"/>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038600" y="1243613"/>
            <a:ext cx="4289269" cy="3079095"/>
          </a:xfrm>
          <a:prstGeom prst="rect">
            <a:avLst/>
          </a:prstGeom>
          <a:ln w="12700">
            <a:solidFill>
              <a:schemeClr val="accent1"/>
            </a:solidFill>
          </a:ln>
        </p:spPr>
      </p:pic>
      <p:sp>
        <p:nvSpPr>
          <p:cNvPr id="10" name="Rectangle 9"/>
          <p:cNvSpPr/>
          <p:nvPr/>
        </p:nvSpPr>
        <p:spPr>
          <a:xfrm>
            <a:off x="-76200" y="1371600"/>
            <a:ext cx="3943008" cy="5663089"/>
          </a:xfrm>
          <a:prstGeom prst="rect">
            <a:avLst/>
          </a:prstGeom>
        </p:spPr>
        <p:txBody>
          <a:bodyPr wrap="square">
            <a:spAutoFit/>
          </a:bodyPr>
          <a:lstStyle/>
          <a:p>
            <a:pPr marL="800100" lvl="1" indent="-342900">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Distribute educational materials in clinic waiting rooms</a:t>
            </a:r>
          </a:p>
          <a:p>
            <a:pPr marL="800100" lvl="1" indent="-342900">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Distribute materials at health fairs and powwows</a:t>
            </a:r>
          </a:p>
          <a:p>
            <a:pPr marL="800100" lvl="1" indent="-342900">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Mail fact sheet to priority audiences </a:t>
            </a:r>
          </a:p>
          <a:p>
            <a:pPr marL="800100" lvl="1" indent="-342900">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Resource sharing </a:t>
            </a:r>
          </a:p>
          <a:p>
            <a:pPr marL="800100" lvl="1" indent="-342900">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Capacity building</a:t>
            </a:r>
          </a:p>
          <a:p>
            <a:pPr marL="800100" lvl="1" indent="-342900">
              <a:spcAft>
                <a:spcPts val="1200"/>
              </a:spcAft>
              <a:buFont typeface="Arial" panose="020B0604020202020204" pitchFamily="34" charset="0"/>
              <a:buChar char="•"/>
            </a:pPr>
            <a:endParaRPr lang="en-US" sz="2600" dirty="0">
              <a:solidFill>
                <a:schemeClr val="accent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200" y="3620296"/>
            <a:ext cx="4191000" cy="3009104"/>
          </a:xfrm>
          <a:prstGeom prst="rect">
            <a:avLst/>
          </a:prstGeom>
          <a:ln w="12700">
            <a:solidFill>
              <a:schemeClr val="accent1"/>
            </a:solidFill>
          </a:ln>
        </p:spPr>
      </p:pic>
    </p:spTree>
    <p:extLst>
      <p:ext uri="{BB962C8B-B14F-4D97-AF65-F5344CB8AC3E}">
        <p14:creationId xmlns:p14="http://schemas.microsoft.com/office/powerpoint/2010/main" val="3163531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Partnership Activities </a:t>
            </a:r>
          </a:p>
        </p:txBody>
      </p:sp>
      <p:sp>
        <p:nvSpPr>
          <p:cNvPr id="6" name="Content Placeholder 5"/>
          <p:cNvSpPr>
            <a:spLocks noGrp="1"/>
          </p:cNvSpPr>
          <p:nvPr>
            <p:ph idx="1"/>
          </p:nvPr>
        </p:nvSpPr>
        <p:spPr>
          <a:xfrm>
            <a:off x="381000" y="1524000"/>
            <a:ext cx="8305800" cy="5181600"/>
          </a:xfrm>
        </p:spPr>
        <p:txBody>
          <a:bodyPr>
            <a:normAutofit/>
          </a:bodyPr>
          <a:lstStyle/>
          <a:p>
            <a:pPr lvl="1">
              <a:spcBef>
                <a:spcPts val="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Provider training </a:t>
            </a:r>
            <a:endParaRPr lang="en-US" dirty="0">
              <a:solidFill>
                <a:srgbClr val="FF0000"/>
              </a:solidFill>
              <a:latin typeface="Arial" panose="020B0604020202020204" pitchFamily="34" charset="0"/>
              <a:cs typeface="Arial" panose="020B0604020202020204" pitchFamily="34" charset="0"/>
            </a:endParaRPr>
          </a:p>
          <a:p>
            <a:pPr marL="1311275" lvl="2" indent="-396875">
              <a:spcBef>
                <a:spcPts val="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Integrate practice recommendations described by the Alzheimer's Association </a:t>
            </a:r>
          </a:p>
          <a:p>
            <a:pPr marL="1311275" lvl="2" indent="-396875">
              <a:spcBef>
                <a:spcPts val="0"/>
              </a:spcBef>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Promote principles of patient-centered care</a:t>
            </a:r>
          </a:p>
          <a:p>
            <a:pPr lvl="1">
              <a:spcBef>
                <a:spcPts val="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Dementia follow-up with specialists </a:t>
            </a:r>
          </a:p>
          <a:p>
            <a:pPr marL="1311275" lvl="2" indent="-396875">
              <a:spcBef>
                <a:spcPts val="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Focus on active clinic patients who are AI/AN</a:t>
            </a:r>
          </a:p>
          <a:p>
            <a:pPr marL="1311275" lvl="2" indent="-396875">
              <a:spcBef>
                <a:spcPts val="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Facilitate follow-up clinic visits to review test results</a:t>
            </a:r>
          </a:p>
          <a:p>
            <a:pPr marL="1311275" lvl="2" indent="-396875">
              <a:spcBef>
                <a:spcPts val="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Refer patients interested in research participation to the University of Washington Alzheimer’s Disease Research Center</a:t>
            </a:r>
          </a:p>
          <a:p>
            <a:pPr lvl="2"/>
            <a:endParaRPr lang="en-US" dirty="0"/>
          </a:p>
          <a:p>
            <a:pPr lvl="2"/>
            <a:endParaRPr lang="en-US" dirty="0"/>
          </a:p>
          <a:p>
            <a:pPr marL="914400" lvl="2" indent="0">
              <a:buNone/>
            </a:pPr>
            <a:endParaRPr lang="en-US" dirty="0"/>
          </a:p>
        </p:txBody>
      </p:sp>
      <p:pic>
        <p:nvPicPr>
          <p:cNvPr id="4" name="Picture 3"/>
          <p:cNvPicPr>
            <a:picLocks noChangeAspect="1"/>
          </p:cNvPicPr>
          <p:nvPr/>
        </p:nvPicPr>
        <p:blipFill>
          <a:blip r:embed="rId3"/>
          <a:stretch>
            <a:fillRect/>
          </a:stretch>
        </p:blipFill>
        <p:spPr>
          <a:xfrm>
            <a:off x="-793" y="1066800"/>
            <a:ext cx="9144793" cy="329213"/>
          </a:xfrm>
          <a:prstGeom prst="rect">
            <a:avLst/>
          </a:prstGeom>
        </p:spPr>
      </p:pic>
    </p:spTree>
    <p:extLst>
      <p:ext uri="{BB962C8B-B14F-4D97-AF65-F5344CB8AC3E}">
        <p14:creationId xmlns:p14="http://schemas.microsoft.com/office/powerpoint/2010/main" val="42831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Partnership Activities </a:t>
            </a:r>
          </a:p>
        </p:txBody>
      </p:sp>
      <p:sp>
        <p:nvSpPr>
          <p:cNvPr id="6" name="Content Placeholder 5"/>
          <p:cNvSpPr>
            <a:spLocks noGrp="1"/>
          </p:cNvSpPr>
          <p:nvPr>
            <p:ph idx="1"/>
          </p:nvPr>
        </p:nvSpPr>
        <p:spPr>
          <a:xfrm>
            <a:off x="304800" y="1981200"/>
            <a:ext cx="8229600" cy="5181600"/>
          </a:xfrm>
        </p:spPr>
        <p:txBody>
          <a:bodyPr>
            <a:normAutofit/>
          </a:bodyPr>
          <a:lstStyle/>
          <a:p>
            <a:pPr lvl="1">
              <a:spcBef>
                <a:spcPts val="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Improve patient and family knowledge of dementia by hosting “Natives Care: Understanding Alzheimer’s Disease,” an in-service session for community</a:t>
            </a:r>
          </a:p>
          <a:p>
            <a:pPr marL="1200150" lvl="3" indent="-461963">
              <a:buFont typeface="Arial" panose="020B0604020202020204" pitchFamily="34" charset="0"/>
              <a:buChar char="‒"/>
            </a:pPr>
            <a:r>
              <a:rPr lang="en-US" sz="2400" dirty="0">
                <a:latin typeface="Arial" panose="020B0604020202020204" pitchFamily="34" charset="0"/>
                <a:cs typeface="Arial" panose="020B0604020202020204" pitchFamily="34" charset="0"/>
              </a:rPr>
              <a:t>Share a digital story on Alzheimer's disease</a:t>
            </a:r>
          </a:p>
          <a:p>
            <a:pPr marL="1200150" lvl="3" indent="-461963">
              <a:buFont typeface="Arial" panose="020B0604020202020204" pitchFamily="34" charset="0"/>
              <a:buChar char="‒"/>
            </a:pPr>
            <a:r>
              <a:rPr lang="en-US" sz="2400" dirty="0">
                <a:latin typeface="Arial" panose="020B0604020202020204" pitchFamily="34" charset="0"/>
                <a:cs typeface="Arial" panose="020B0604020202020204" pitchFamily="34" charset="0"/>
              </a:rPr>
              <a:t>Review the signs and symptoms of dementia</a:t>
            </a:r>
          </a:p>
          <a:p>
            <a:pPr marL="1200150" lvl="3" indent="-461963">
              <a:buFont typeface="Arial" panose="020B0604020202020204" pitchFamily="34" charset="0"/>
              <a:buChar char="‒"/>
            </a:pPr>
            <a:r>
              <a:rPr lang="en-US" sz="2400" dirty="0">
                <a:latin typeface="Arial" panose="020B0604020202020204" pitchFamily="34" charset="0"/>
                <a:cs typeface="Arial" panose="020B0604020202020204" pitchFamily="34" charset="0"/>
              </a:rPr>
              <a:t>Discuss implications for AI/ANs</a:t>
            </a:r>
          </a:p>
          <a:p>
            <a:pPr marL="1200150" lvl="3" indent="-461963">
              <a:buFont typeface="Arial" panose="020B0604020202020204" pitchFamily="34" charset="0"/>
              <a:buChar char="‒"/>
            </a:pPr>
            <a:r>
              <a:rPr lang="en-US" sz="2400" dirty="0">
                <a:latin typeface="Arial" panose="020B0604020202020204" pitchFamily="34" charset="0"/>
                <a:cs typeface="Arial" panose="020B0604020202020204" pitchFamily="34" charset="0"/>
              </a:rPr>
              <a:t>Distribute educational materials</a:t>
            </a:r>
          </a:p>
          <a:p>
            <a:pPr marL="1200150" lvl="3" indent="-461963">
              <a:buFont typeface="Arial" panose="020B0604020202020204" pitchFamily="34" charset="0"/>
              <a:buChar char="‒"/>
            </a:pPr>
            <a:r>
              <a:rPr lang="en-US" sz="2400" dirty="0">
                <a:latin typeface="Arial" panose="020B0604020202020204" pitchFamily="34" charset="0"/>
                <a:cs typeface="Arial" panose="020B0604020202020204" pitchFamily="34" charset="0"/>
              </a:rPr>
              <a:t>Engage in dialogue with community members </a:t>
            </a:r>
          </a:p>
          <a:p>
            <a:pPr marL="457200" lvl="1" indent="0">
              <a:buNone/>
            </a:pPr>
            <a:endParaRPr lang="en-US" dirty="0"/>
          </a:p>
          <a:p>
            <a:pPr marL="914400" lvl="2" indent="0">
              <a:buNone/>
            </a:pPr>
            <a:endParaRPr lang="en-US" dirty="0"/>
          </a:p>
          <a:p>
            <a:pPr marL="914400" lvl="2" indent="0">
              <a:buNone/>
            </a:pPr>
            <a:endParaRPr lang="en-US" dirty="0"/>
          </a:p>
        </p:txBody>
      </p:sp>
      <p:pic>
        <p:nvPicPr>
          <p:cNvPr id="4" name="Picture 3"/>
          <p:cNvPicPr>
            <a:picLocks noChangeAspect="1"/>
          </p:cNvPicPr>
          <p:nvPr/>
        </p:nvPicPr>
        <p:blipFill>
          <a:blip r:embed="rId3"/>
          <a:stretch>
            <a:fillRect/>
          </a:stretch>
        </p:blipFill>
        <p:spPr>
          <a:xfrm>
            <a:off x="-793" y="1423387"/>
            <a:ext cx="9144793" cy="329213"/>
          </a:xfrm>
          <a:prstGeom prst="rect">
            <a:avLst/>
          </a:prstGeom>
        </p:spPr>
      </p:pic>
    </p:spTree>
    <p:extLst>
      <p:ext uri="{BB962C8B-B14F-4D97-AF65-F5344CB8AC3E}">
        <p14:creationId xmlns:p14="http://schemas.microsoft.com/office/powerpoint/2010/main" val="2600304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Allied Partners</a:t>
            </a:r>
          </a:p>
        </p:txBody>
      </p:sp>
      <p:sp>
        <p:nvSpPr>
          <p:cNvPr id="6" name="Content Placeholder 5"/>
          <p:cNvSpPr>
            <a:spLocks noGrp="1"/>
          </p:cNvSpPr>
          <p:nvPr>
            <p:ph idx="1"/>
          </p:nvPr>
        </p:nvSpPr>
        <p:spPr/>
        <p:txBody>
          <a:bodyPr>
            <a:normAutofit/>
          </a:bodyPr>
          <a:lstStyle/>
          <a:p>
            <a:pPr marL="0" indent="0">
              <a:buNone/>
            </a:pPr>
            <a:endParaRPr lang="en-US" dirty="0"/>
          </a:p>
          <a:p>
            <a:pPr marL="0" indent="0">
              <a:buNone/>
            </a:pPr>
            <a:endParaRPr lang="en-US" dirty="0"/>
          </a:p>
          <a:p>
            <a:pPr marL="457200" lvl="1" indent="0">
              <a:buNone/>
            </a:pPr>
            <a:endParaRPr lang="en-US" dirty="0"/>
          </a:p>
        </p:txBody>
      </p:sp>
      <p:pic>
        <p:nvPicPr>
          <p:cNvPr id="4" name="Picture 3"/>
          <p:cNvPicPr>
            <a:picLocks noChangeAspect="1"/>
          </p:cNvPicPr>
          <p:nvPr/>
        </p:nvPicPr>
        <p:blipFill>
          <a:blip r:embed="rId3"/>
          <a:stretch>
            <a:fillRect/>
          </a:stretch>
        </p:blipFill>
        <p:spPr>
          <a:xfrm>
            <a:off x="-793" y="990600"/>
            <a:ext cx="9144793" cy="329213"/>
          </a:xfrm>
          <a:prstGeom prst="rect">
            <a:avLst/>
          </a:prstGeom>
        </p:spPr>
      </p:pic>
      <p:sp>
        <p:nvSpPr>
          <p:cNvPr id="10" name="Rectangle 9"/>
          <p:cNvSpPr/>
          <p:nvPr/>
        </p:nvSpPr>
        <p:spPr>
          <a:xfrm>
            <a:off x="0" y="1371600"/>
            <a:ext cx="8915400" cy="4770537"/>
          </a:xfrm>
          <a:prstGeom prst="rect">
            <a:avLst/>
          </a:prstGeom>
        </p:spPr>
        <p:txBody>
          <a:bodyPr wrap="square">
            <a:spAutoFit/>
          </a:bodyPr>
          <a:lstStyle/>
          <a:p>
            <a:pPr marL="628650" lvl="1">
              <a:spcAft>
                <a:spcPts val="600"/>
              </a:spcAft>
            </a:pPr>
            <a:r>
              <a:rPr lang="en-US" sz="2800" dirty="0">
                <a:solidFill>
                  <a:schemeClr val="accent1"/>
                </a:solidFill>
                <a:latin typeface="Arial" panose="020B0604020202020204" pitchFamily="34" charset="0"/>
                <a:cs typeface="Arial" panose="020B0604020202020204" pitchFamily="34" charset="0"/>
              </a:rPr>
              <a:t>University of Washington Memory and Brain Wellness Clinic</a:t>
            </a:r>
          </a:p>
          <a:p>
            <a:pPr marL="1025525" lvl="2" indent="-342900">
              <a:spcAft>
                <a:spcPts val="600"/>
              </a:spcAft>
              <a:buSzPct val="75000"/>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Based at Harborview Medical Center in Seattle</a:t>
            </a:r>
          </a:p>
          <a:p>
            <a:pPr marL="1025525" lvl="2" indent="-342900">
              <a:spcAft>
                <a:spcPts val="600"/>
              </a:spcAft>
              <a:buSzPct val="75000"/>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Multidisciplinary: psychiatry, neurology, geriatrics, social work</a:t>
            </a:r>
          </a:p>
          <a:p>
            <a:pPr marL="1025525" lvl="2" indent="-342900">
              <a:spcAft>
                <a:spcPts val="600"/>
              </a:spcAft>
              <a:buSzPct val="75000"/>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Neuropsychologic testing and cognitive rehabilitation</a:t>
            </a:r>
          </a:p>
          <a:p>
            <a:pPr marL="1025525" lvl="2" indent="-342900">
              <a:spcAft>
                <a:spcPts val="600"/>
              </a:spcAft>
              <a:buSzPct val="75000"/>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Examples of free community offerings</a:t>
            </a:r>
          </a:p>
          <a:p>
            <a:pPr marL="1482725" lvl="3" indent="-342900">
              <a:spcAft>
                <a:spcPts val="600"/>
              </a:spcAft>
              <a:buSzPct val="75000"/>
              <a:buFont typeface="Arial" panose="020B0604020202020204" pitchFamily="34" charset="0"/>
              <a:buChar char="‒"/>
            </a:pPr>
            <a:r>
              <a:rPr lang="en-US" sz="2200" dirty="0">
                <a:solidFill>
                  <a:schemeClr val="accent1"/>
                </a:solidFill>
                <a:latin typeface="Arial" panose="020B0604020202020204" pitchFamily="34" charset="0"/>
                <a:cs typeface="Arial" panose="020B0604020202020204" pitchFamily="34" charset="0"/>
              </a:rPr>
              <a:t>Living with Memory Loss: A Basic Guide (download)</a:t>
            </a:r>
          </a:p>
          <a:p>
            <a:pPr marL="1482725" lvl="3" indent="-342900">
              <a:spcAft>
                <a:spcPts val="600"/>
              </a:spcAft>
              <a:buSzPct val="75000"/>
              <a:buFont typeface="Arial" panose="020B0604020202020204" pitchFamily="34" charset="0"/>
              <a:buChar char="‒"/>
            </a:pPr>
            <a:r>
              <a:rPr lang="en-US" sz="2200" dirty="0">
                <a:solidFill>
                  <a:schemeClr val="accent1"/>
                </a:solidFill>
                <a:latin typeface="Arial" panose="020B0604020202020204" pitchFamily="34" charset="0"/>
                <a:cs typeface="Arial" panose="020B0604020202020204" pitchFamily="34" charset="0"/>
              </a:rPr>
              <a:t>Memory Loss: Let’s Face It (monthly lecture)</a:t>
            </a:r>
          </a:p>
          <a:p>
            <a:pPr marL="1482725" lvl="3" indent="-342900">
              <a:spcAft>
                <a:spcPts val="600"/>
              </a:spcAft>
              <a:buSzPct val="75000"/>
              <a:buFont typeface="Arial" panose="020B0604020202020204" pitchFamily="34" charset="0"/>
              <a:buChar char="‒"/>
            </a:pPr>
            <a:r>
              <a:rPr lang="en-US" sz="2200" dirty="0">
                <a:solidFill>
                  <a:schemeClr val="accent1"/>
                </a:solidFill>
                <a:latin typeface="Arial" panose="020B0604020202020204" pitchFamily="34" charset="0"/>
                <a:cs typeface="Arial" panose="020B0604020202020204" pitchFamily="34" charset="0"/>
              </a:rPr>
              <a:t>Powerful Tools for Caregivers (quarterly education series)</a:t>
            </a:r>
          </a:p>
          <a:p>
            <a:pPr marL="1482725" lvl="3" indent="-342900">
              <a:spcAft>
                <a:spcPts val="600"/>
              </a:spcAft>
              <a:buSzPct val="75000"/>
              <a:buFont typeface="Arial" panose="020B0604020202020204" pitchFamily="34" charset="0"/>
              <a:buChar char="‒"/>
            </a:pPr>
            <a:r>
              <a:rPr lang="en-US" sz="2200" dirty="0">
                <a:solidFill>
                  <a:schemeClr val="accent1"/>
                </a:solidFill>
                <a:latin typeface="Arial" panose="020B0604020202020204" pitchFamily="34" charset="0"/>
                <a:cs typeface="Arial" panose="020B0604020202020204" pitchFamily="34" charset="0"/>
              </a:rPr>
              <a:t>Professional education (lectures available online)</a:t>
            </a:r>
          </a:p>
        </p:txBody>
      </p:sp>
    </p:spTree>
    <p:extLst>
      <p:ext uri="{BB962C8B-B14F-4D97-AF65-F5344CB8AC3E}">
        <p14:creationId xmlns:p14="http://schemas.microsoft.com/office/powerpoint/2010/main" val="1374145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Partnership Activities</a:t>
            </a:r>
          </a:p>
        </p:txBody>
      </p:sp>
      <p:sp>
        <p:nvSpPr>
          <p:cNvPr id="6" name="Content Placeholder 5"/>
          <p:cNvSpPr>
            <a:spLocks noGrp="1"/>
          </p:cNvSpPr>
          <p:nvPr>
            <p:ph idx="1"/>
          </p:nvPr>
        </p:nvSpPr>
        <p:spPr/>
        <p:txBody>
          <a:bodyPr>
            <a:normAutofit/>
          </a:bodyPr>
          <a:lstStyle/>
          <a:p>
            <a:pPr marL="0" indent="0">
              <a:buNone/>
            </a:pPr>
            <a:endParaRPr lang="en-US" dirty="0"/>
          </a:p>
          <a:p>
            <a:pPr marL="0" indent="0">
              <a:buNone/>
            </a:pPr>
            <a:endParaRPr lang="en-US" dirty="0"/>
          </a:p>
          <a:p>
            <a:pPr marL="457200" lvl="1" indent="0">
              <a:buNone/>
            </a:pPr>
            <a:endParaRPr lang="en-US" dirty="0"/>
          </a:p>
        </p:txBody>
      </p:sp>
      <p:pic>
        <p:nvPicPr>
          <p:cNvPr id="4" name="Picture 3"/>
          <p:cNvPicPr>
            <a:picLocks noChangeAspect="1"/>
          </p:cNvPicPr>
          <p:nvPr/>
        </p:nvPicPr>
        <p:blipFill>
          <a:blip r:embed="rId3"/>
          <a:stretch>
            <a:fillRect/>
          </a:stretch>
        </p:blipFill>
        <p:spPr>
          <a:xfrm>
            <a:off x="-793" y="1179706"/>
            <a:ext cx="9144793" cy="32921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37122"/>
            <a:ext cx="3813789" cy="506869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4718" y="4379957"/>
            <a:ext cx="3462831" cy="232564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4718" y="1425535"/>
            <a:ext cx="3368214" cy="2745934"/>
          </a:xfrm>
          <a:prstGeom prst="rect">
            <a:avLst/>
          </a:prstGeom>
        </p:spPr>
      </p:pic>
    </p:spTree>
    <p:extLst>
      <p:ext uri="{BB962C8B-B14F-4D97-AF65-F5344CB8AC3E}">
        <p14:creationId xmlns:p14="http://schemas.microsoft.com/office/powerpoint/2010/main" val="3145332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 Research Activities </a:t>
            </a:r>
          </a:p>
        </p:txBody>
      </p:sp>
      <p:sp>
        <p:nvSpPr>
          <p:cNvPr id="6" name="Content Placeholder 5"/>
          <p:cNvSpPr>
            <a:spLocks noGrp="1"/>
          </p:cNvSpPr>
          <p:nvPr>
            <p:ph idx="1"/>
          </p:nvPr>
        </p:nvSpPr>
        <p:spPr>
          <a:xfrm>
            <a:off x="152400" y="1676400"/>
            <a:ext cx="8229600" cy="4525963"/>
          </a:xfrm>
        </p:spPr>
        <p:txBody>
          <a:bodyPr/>
          <a:lstStyle/>
          <a:p>
            <a:pPr marL="914400" lvl="2" indent="0">
              <a:buNone/>
            </a:pPr>
            <a:endParaRPr lang="en-US" dirty="0"/>
          </a:p>
          <a:p>
            <a:pPr lvl="2"/>
            <a:endParaRPr lang="en-US" dirty="0"/>
          </a:p>
          <a:p>
            <a:pPr marL="914400" lvl="2" indent="0">
              <a:buNone/>
            </a:pPr>
            <a:endParaRPr lang="en-US" dirty="0"/>
          </a:p>
          <a:p>
            <a:pPr marL="457200" lvl="1" indent="0">
              <a:buNone/>
            </a:pPr>
            <a:endParaRPr lang="en-US" dirty="0"/>
          </a:p>
          <a:p>
            <a:pPr marL="914400" lvl="2" indent="0">
              <a:buNone/>
            </a:pPr>
            <a:endParaRPr lang="en-US" dirty="0"/>
          </a:p>
          <a:p>
            <a:pPr marL="914400" lvl="2" indent="0">
              <a:buNone/>
            </a:pPr>
            <a:endParaRPr lang="en-US" dirty="0"/>
          </a:p>
        </p:txBody>
      </p:sp>
      <p:pic>
        <p:nvPicPr>
          <p:cNvPr id="4" name="Picture 3"/>
          <p:cNvPicPr>
            <a:picLocks noChangeAspect="1"/>
          </p:cNvPicPr>
          <p:nvPr/>
        </p:nvPicPr>
        <p:blipFill>
          <a:blip r:embed="rId3"/>
          <a:stretch>
            <a:fillRect/>
          </a:stretch>
        </p:blipFill>
        <p:spPr>
          <a:xfrm>
            <a:off x="-793" y="1194787"/>
            <a:ext cx="9144793" cy="329213"/>
          </a:xfrm>
          <a:prstGeom prst="rect">
            <a:avLst/>
          </a:prstGeom>
        </p:spPr>
      </p:pic>
      <p:sp>
        <p:nvSpPr>
          <p:cNvPr id="3" name="Rectangle 2"/>
          <p:cNvSpPr/>
          <p:nvPr/>
        </p:nvSpPr>
        <p:spPr>
          <a:xfrm>
            <a:off x="685801" y="1905000"/>
            <a:ext cx="7696200" cy="4247317"/>
          </a:xfrm>
          <a:prstGeom prst="rect">
            <a:avLst/>
          </a:prstGeom>
        </p:spPr>
        <p:txBody>
          <a:bodyPr wrap="square">
            <a:spAutoFit/>
          </a:bodyPr>
          <a:lstStyle/>
          <a:p>
            <a:pPr marL="457200" lvl="0" indent="-457200">
              <a:spcAft>
                <a:spcPts val="1200"/>
              </a:spcAft>
              <a:buFont typeface="Arial" panose="020B0604020202020204" pitchFamily="34" charset="0"/>
              <a:buChar char="•"/>
            </a:pPr>
            <a:r>
              <a:rPr lang="en-US" sz="2800" dirty="0">
                <a:solidFill>
                  <a:schemeClr val="accent1"/>
                </a:solidFill>
                <a:latin typeface="Arial" panose="020B0604020202020204" pitchFamily="34" charset="0"/>
                <a:cs typeface="Arial" panose="020B0604020202020204" pitchFamily="34" charset="0"/>
              </a:rPr>
              <a:t>“Alzheimer's Disease Research Study for American Indians and Alaska Natives” is a pilot study that was funded to: </a:t>
            </a:r>
            <a:endParaRPr lang="en-US" sz="2800" i="1" dirty="0">
              <a:solidFill>
                <a:schemeClr val="accent1"/>
              </a:solidFill>
              <a:latin typeface="Arial" panose="020B0604020202020204" pitchFamily="34" charset="0"/>
              <a:cs typeface="Arial" panose="020B0604020202020204" pitchFamily="34" charset="0"/>
            </a:endParaRPr>
          </a:p>
          <a:p>
            <a:pPr marL="914400" lvl="1" indent="-457200">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Develop and deliver a presentation on Alzheimer’s disease research </a:t>
            </a:r>
          </a:p>
          <a:p>
            <a:pPr marL="914400" lvl="1" indent="-457200">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Administer pre- and post-presentation surveys</a:t>
            </a:r>
          </a:p>
          <a:p>
            <a:pPr marL="914400" lvl="1" indent="-457200">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Conduct focus groups with AI/ANs on the impact of the presentation</a:t>
            </a:r>
          </a:p>
        </p:txBody>
      </p:sp>
    </p:spTree>
    <p:extLst>
      <p:ext uri="{BB962C8B-B14F-4D97-AF65-F5344CB8AC3E}">
        <p14:creationId xmlns:p14="http://schemas.microsoft.com/office/powerpoint/2010/main" val="1147209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524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Activities </a:t>
            </a:r>
            <a:b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University of Washington </a:t>
            </a:r>
          </a:p>
        </p:txBody>
      </p:sp>
      <p:sp>
        <p:nvSpPr>
          <p:cNvPr id="6" name="Content Placeholder 5"/>
          <p:cNvSpPr>
            <a:spLocks noGrp="1"/>
          </p:cNvSpPr>
          <p:nvPr>
            <p:ph idx="1"/>
          </p:nvPr>
        </p:nvSpPr>
        <p:spPr>
          <a:xfrm>
            <a:off x="152400" y="1676400"/>
            <a:ext cx="8229600" cy="4525963"/>
          </a:xfrm>
        </p:spPr>
        <p:txBody>
          <a:bodyPr/>
          <a:lstStyle/>
          <a:p>
            <a:pPr marL="914400" lvl="2" indent="0">
              <a:buNone/>
            </a:pPr>
            <a:endParaRPr lang="en-US" dirty="0"/>
          </a:p>
          <a:p>
            <a:pPr lvl="2"/>
            <a:endParaRPr lang="en-US" dirty="0"/>
          </a:p>
          <a:p>
            <a:pPr marL="914400" lvl="2" indent="0">
              <a:buNone/>
            </a:pPr>
            <a:endParaRPr lang="en-US" dirty="0"/>
          </a:p>
          <a:p>
            <a:pPr marL="457200" lvl="1" indent="0">
              <a:buNone/>
            </a:pPr>
            <a:endParaRPr lang="en-US" dirty="0"/>
          </a:p>
          <a:p>
            <a:pPr marL="914400" lvl="2" indent="0">
              <a:buNone/>
            </a:pPr>
            <a:endParaRPr lang="en-US" dirty="0"/>
          </a:p>
          <a:p>
            <a:pPr marL="914400" lvl="2" indent="0">
              <a:buNone/>
            </a:pPr>
            <a:endParaRPr lang="en-US" dirty="0"/>
          </a:p>
        </p:txBody>
      </p:sp>
      <p:pic>
        <p:nvPicPr>
          <p:cNvPr id="4" name="Picture 3"/>
          <p:cNvPicPr>
            <a:picLocks noChangeAspect="1"/>
          </p:cNvPicPr>
          <p:nvPr/>
        </p:nvPicPr>
        <p:blipFill>
          <a:blip r:embed="rId3"/>
          <a:stretch>
            <a:fillRect/>
          </a:stretch>
        </p:blipFill>
        <p:spPr>
          <a:xfrm>
            <a:off x="-793" y="1423387"/>
            <a:ext cx="9144793" cy="329213"/>
          </a:xfrm>
          <a:prstGeom prst="rect">
            <a:avLst/>
          </a:prstGeom>
        </p:spPr>
      </p:pic>
      <p:sp>
        <p:nvSpPr>
          <p:cNvPr id="3" name="Rectangle 2"/>
          <p:cNvSpPr/>
          <p:nvPr/>
        </p:nvSpPr>
        <p:spPr>
          <a:xfrm>
            <a:off x="478970" y="1981200"/>
            <a:ext cx="8055429" cy="4401205"/>
          </a:xfrm>
          <a:prstGeom prst="rect">
            <a:avLst/>
          </a:prstGeom>
        </p:spPr>
        <p:txBody>
          <a:bodyPr wrap="square">
            <a:spAutoFit/>
          </a:bodyPr>
          <a:lstStyle/>
          <a:p>
            <a:pPr marL="457200" indent="-457200">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AI/ANs are under-enrolled in clinical research and population-based studies. </a:t>
            </a:r>
          </a:p>
          <a:p>
            <a:pPr marL="457200" indent="-457200">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The University of Washington Alzheimer’s Disease Research Center is a site for clinical trials and studies of </a:t>
            </a:r>
            <a:r>
              <a:rPr lang="en-US" sz="2600">
                <a:solidFill>
                  <a:schemeClr val="accent1"/>
                </a:solidFill>
                <a:latin typeface="Arial" panose="020B0604020202020204" pitchFamily="34" charset="0"/>
                <a:cs typeface="Arial" panose="020B0604020202020204" pitchFamily="34" charset="0"/>
              </a:rPr>
              <a:t>potential treatments</a:t>
            </a:r>
            <a:r>
              <a:rPr lang="en-US" sz="2600" dirty="0">
                <a:solidFill>
                  <a:schemeClr val="accent1"/>
                </a:solidFill>
                <a:latin typeface="Arial" panose="020B0604020202020204" pitchFamily="34" charset="0"/>
                <a:cs typeface="Arial" panose="020B0604020202020204" pitchFamily="34" charset="0"/>
              </a:rPr>
              <a:t>, prevention strategies, and new diagnostic approaches for Alzheimer’s disease and related neurodegenerative conditions.</a:t>
            </a:r>
          </a:p>
          <a:p>
            <a:pPr marL="457200" lvl="0" indent="-457200">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hlinkClick r:id="rId4"/>
              </a:rPr>
              <a:t>http://depts.washington.edu/mbwc/research/clinical-trials</a:t>
            </a:r>
            <a:endParaRPr lang="en-US" sz="26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137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Opportunities</a:t>
            </a:r>
            <a:b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University of Washington </a:t>
            </a:r>
          </a:p>
        </p:txBody>
      </p:sp>
      <p:sp>
        <p:nvSpPr>
          <p:cNvPr id="6" name="Content Placeholder 5"/>
          <p:cNvSpPr>
            <a:spLocks noGrp="1"/>
          </p:cNvSpPr>
          <p:nvPr>
            <p:ph idx="1"/>
          </p:nvPr>
        </p:nvSpPr>
        <p:spPr>
          <a:xfrm>
            <a:off x="152400" y="1676400"/>
            <a:ext cx="8229600" cy="4525963"/>
          </a:xfrm>
        </p:spPr>
        <p:txBody>
          <a:bodyPr/>
          <a:lstStyle/>
          <a:p>
            <a:pPr marL="914400" lvl="2" indent="0">
              <a:buNone/>
            </a:pPr>
            <a:endParaRPr lang="en-US" dirty="0"/>
          </a:p>
          <a:p>
            <a:pPr lvl="2"/>
            <a:endParaRPr lang="en-US" dirty="0"/>
          </a:p>
          <a:p>
            <a:pPr marL="914400" lvl="2" indent="0">
              <a:buNone/>
            </a:pPr>
            <a:endParaRPr lang="en-US" dirty="0"/>
          </a:p>
          <a:p>
            <a:pPr marL="457200" lvl="1" indent="0">
              <a:buNone/>
            </a:pPr>
            <a:endParaRPr lang="en-US" dirty="0"/>
          </a:p>
          <a:p>
            <a:pPr marL="914400" lvl="2" indent="0">
              <a:buNone/>
            </a:pPr>
            <a:endParaRPr lang="en-US" dirty="0"/>
          </a:p>
          <a:p>
            <a:pPr marL="914400" lvl="2" indent="0">
              <a:buNone/>
            </a:pPr>
            <a:endParaRPr lang="en-US" dirty="0"/>
          </a:p>
        </p:txBody>
      </p:sp>
      <p:pic>
        <p:nvPicPr>
          <p:cNvPr id="4" name="Picture 3"/>
          <p:cNvPicPr>
            <a:picLocks noChangeAspect="1"/>
          </p:cNvPicPr>
          <p:nvPr/>
        </p:nvPicPr>
        <p:blipFill>
          <a:blip r:embed="rId3"/>
          <a:stretch>
            <a:fillRect/>
          </a:stretch>
        </p:blipFill>
        <p:spPr>
          <a:xfrm>
            <a:off x="-793" y="1651987"/>
            <a:ext cx="9144793" cy="329213"/>
          </a:xfrm>
          <a:prstGeom prst="rect">
            <a:avLst/>
          </a:prstGeom>
        </p:spPr>
      </p:pic>
      <p:sp>
        <p:nvSpPr>
          <p:cNvPr id="3" name="Rectangle 2"/>
          <p:cNvSpPr/>
          <p:nvPr/>
        </p:nvSpPr>
        <p:spPr>
          <a:xfrm>
            <a:off x="228600" y="2275155"/>
            <a:ext cx="8458200" cy="3785652"/>
          </a:xfrm>
          <a:prstGeom prst="rect">
            <a:avLst/>
          </a:prstGeom>
        </p:spPr>
        <p:txBody>
          <a:bodyPr wrap="square">
            <a:spAutoFit/>
          </a:bodyPr>
          <a:lstStyle/>
          <a:p>
            <a:pPr marL="457200" indent="-171450">
              <a:spcAft>
                <a:spcPts val="1200"/>
              </a:spcAft>
              <a:buFont typeface="Arial" panose="020B0604020202020204" pitchFamily="34" charset="0"/>
              <a:buChar char="•"/>
            </a:pPr>
            <a:r>
              <a:rPr lang="en-US" sz="2800" dirty="0">
                <a:solidFill>
                  <a:schemeClr val="accent1"/>
                </a:solidFill>
                <a:latin typeface="Arial" panose="020B0604020202020204" pitchFamily="34" charset="0"/>
                <a:cs typeface="Arial" panose="020B0604020202020204" pitchFamily="34" charset="0"/>
              </a:rPr>
              <a:t>    Examples of intervention/treatment studies</a:t>
            </a:r>
          </a:p>
          <a:p>
            <a:pPr marL="1371600" lvl="1" indent="-457200">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EMERGE; CONNECT: placebo-controlled drug trials for people with early-stage Alzheimer’s disease</a:t>
            </a:r>
          </a:p>
          <a:p>
            <a:pPr marL="1371600" lvl="1" indent="-457200">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A4: placebo-controlled drug trial for symptom-free older adults</a:t>
            </a:r>
          </a:p>
          <a:p>
            <a:pPr marL="1371600" lvl="1" indent="-457200">
              <a:spcAft>
                <a:spcPts val="1200"/>
              </a:spcAft>
              <a:buFont typeface="Arial" panose="020B0604020202020204" pitchFamily="34" charset="0"/>
              <a:buChar char="─"/>
            </a:pPr>
            <a:r>
              <a:rPr lang="en-US" sz="2600" dirty="0" err="1">
                <a:solidFill>
                  <a:schemeClr val="accent1"/>
                </a:solidFill>
                <a:latin typeface="Arial" panose="020B0604020202020204" pitchFamily="34" charset="0"/>
                <a:cs typeface="Arial" panose="020B0604020202020204" pitchFamily="34" charset="0"/>
              </a:rPr>
              <a:t>Estia</a:t>
            </a:r>
            <a:r>
              <a:rPr lang="en-US" sz="2600" dirty="0">
                <a:solidFill>
                  <a:schemeClr val="accent1"/>
                </a:solidFill>
                <a:latin typeface="Arial" panose="020B0604020202020204" pitchFamily="34" charset="0"/>
                <a:cs typeface="Arial" panose="020B0604020202020204" pitchFamily="34" charset="0"/>
              </a:rPr>
              <a:t>: computer games for older people with depression</a:t>
            </a:r>
          </a:p>
        </p:txBody>
      </p:sp>
    </p:spTree>
    <p:extLst>
      <p:ext uri="{BB962C8B-B14F-4D97-AF65-F5344CB8AC3E}">
        <p14:creationId xmlns:p14="http://schemas.microsoft.com/office/powerpoint/2010/main" val="262898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Presentation Overview</a:t>
            </a:r>
          </a:p>
        </p:txBody>
      </p:sp>
      <p:sp>
        <p:nvSpPr>
          <p:cNvPr id="3" name="Content Placeholder 2"/>
          <p:cNvSpPr>
            <a:spLocks noGrp="1"/>
          </p:cNvSpPr>
          <p:nvPr>
            <p:ph idx="1"/>
          </p:nvPr>
        </p:nvSpPr>
        <p:spPr>
          <a:xfrm>
            <a:off x="457200" y="1524000"/>
            <a:ext cx="5562600" cy="4876800"/>
          </a:xfrm>
        </p:spPr>
        <p:txBody>
          <a:bodyPr>
            <a:normAutofit lnSpcReduction="10000"/>
          </a:bodyPr>
          <a:lstStyle/>
          <a:p>
            <a:r>
              <a:rPr lang="en-US" sz="2600" dirty="0">
                <a:latin typeface="Arial" panose="020B0604020202020204" pitchFamily="34" charset="0"/>
                <a:cs typeface="Arial" panose="020B0604020202020204" pitchFamily="34" charset="0"/>
              </a:rPr>
              <a:t>Context</a:t>
            </a:r>
          </a:p>
          <a:p>
            <a:pPr lvl="1"/>
            <a:r>
              <a:rPr lang="en-US" sz="2400" dirty="0">
                <a:latin typeface="Arial" panose="020B0604020202020204" pitchFamily="34" charset="0"/>
                <a:cs typeface="Arial" panose="020B0604020202020204" pitchFamily="34" charset="0"/>
              </a:rPr>
              <a:t>Dementia 101</a:t>
            </a:r>
          </a:p>
          <a:p>
            <a:pPr lvl="1"/>
            <a:r>
              <a:rPr lang="en-US" sz="2400" dirty="0">
                <a:latin typeface="Arial" panose="020B0604020202020204" pitchFamily="34" charset="0"/>
                <a:cs typeface="Arial" panose="020B0604020202020204" pitchFamily="34" charset="0"/>
              </a:rPr>
              <a:t>American Indians/Alaska Natives (AI/ANs), cognitive impairment, and dementia</a:t>
            </a:r>
          </a:p>
          <a:p>
            <a:pPr lvl="1"/>
            <a:r>
              <a:rPr lang="en-US" sz="2400" dirty="0">
                <a:latin typeface="Arial" panose="020B0604020202020204" pitchFamily="34" charset="0"/>
                <a:cs typeface="Arial" panose="020B0604020202020204" pitchFamily="34" charset="0"/>
              </a:rPr>
              <a:t>Washington State data </a:t>
            </a:r>
          </a:p>
          <a:p>
            <a:r>
              <a:rPr lang="en-US" sz="2600" dirty="0">
                <a:latin typeface="Arial" panose="020B0604020202020204" pitchFamily="34" charset="0"/>
                <a:cs typeface="Arial" panose="020B0604020202020204" pitchFamily="34" charset="0"/>
              </a:rPr>
              <a:t>Clinical Integration </a:t>
            </a:r>
          </a:p>
          <a:p>
            <a:pPr lvl="1"/>
            <a:r>
              <a:rPr lang="en-US" sz="2400" dirty="0">
                <a:latin typeface="Arial" panose="020B0604020202020204" pitchFamily="34" charset="0"/>
                <a:cs typeface="Arial" panose="020B0604020202020204" pitchFamily="34" charset="0"/>
              </a:rPr>
              <a:t>Native outreach and education</a:t>
            </a:r>
          </a:p>
          <a:p>
            <a:pPr lvl="1"/>
            <a:r>
              <a:rPr lang="en-US" sz="2400" dirty="0">
                <a:latin typeface="Arial" panose="020B0604020202020204" pitchFamily="34" charset="0"/>
                <a:cs typeface="Arial" panose="020B0604020202020204" pitchFamily="34" charset="0"/>
              </a:rPr>
              <a:t>Detection </a:t>
            </a:r>
          </a:p>
          <a:p>
            <a:pPr lvl="1"/>
            <a:r>
              <a:rPr lang="en-US" sz="2400" dirty="0">
                <a:latin typeface="Arial" panose="020B0604020202020204" pitchFamily="34" charset="0"/>
                <a:cs typeface="Arial" panose="020B0604020202020204" pitchFamily="34" charset="0"/>
              </a:rPr>
              <a:t>Resources </a:t>
            </a:r>
          </a:p>
          <a:p>
            <a:r>
              <a:rPr lang="en-US" sz="2600" dirty="0">
                <a:latin typeface="Arial" panose="020B0604020202020204" pitchFamily="34" charset="0"/>
                <a:cs typeface="Arial" panose="020B0604020202020204" pitchFamily="34" charset="0"/>
              </a:rPr>
              <a:t>Collaborations and Partnership Opportunities </a:t>
            </a:r>
          </a:p>
          <a:p>
            <a:endParaRPr lang="en-US" sz="2400" dirty="0"/>
          </a:p>
          <a:p>
            <a:endParaRPr lang="en-US" sz="2400" dirty="0"/>
          </a:p>
          <a:p>
            <a:endParaRPr lang="en-US" sz="2400" dirty="0"/>
          </a:p>
          <a:p>
            <a:endParaRPr lang="en-US" sz="2400" dirty="0"/>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newbaby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752600"/>
            <a:ext cx="2819400" cy="4267200"/>
          </a:xfrm>
          <a:prstGeom prst="rect">
            <a:avLst/>
          </a:prstGeom>
          <a:noFill/>
          <a:ln w="9525" cmpd="dbl">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968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 y="274638"/>
            <a:ext cx="9144793" cy="1143000"/>
          </a:xfrm>
        </p:spPr>
        <p:txBody>
          <a:bodyPr>
            <a:no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Research Opportunities at University of Washington</a:t>
            </a:r>
          </a:p>
        </p:txBody>
      </p:sp>
      <p:sp>
        <p:nvSpPr>
          <p:cNvPr id="6" name="Content Placeholder 5"/>
          <p:cNvSpPr>
            <a:spLocks noGrp="1"/>
          </p:cNvSpPr>
          <p:nvPr>
            <p:ph idx="1"/>
          </p:nvPr>
        </p:nvSpPr>
        <p:spPr>
          <a:xfrm>
            <a:off x="152400" y="1676400"/>
            <a:ext cx="8229600" cy="4525963"/>
          </a:xfrm>
        </p:spPr>
        <p:txBody>
          <a:bodyPr/>
          <a:lstStyle/>
          <a:p>
            <a:pPr marL="914400" lvl="2" indent="0">
              <a:buNone/>
            </a:pPr>
            <a:endParaRPr lang="en-US" dirty="0"/>
          </a:p>
          <a:p>
            <a:pPr lvl="2"/>
            <a:endParaRPr lang="en-US" dirty="0"/>
          </a:p>
          <a:p>
            <a:pPr marL="914400" lvl="2" indent="0">
              <a:buNone/>
            </a:pPr>
            <a:endParaRPr lang="en-US" dirty="0"/>
          </a:p>
          <a:p>
            <a:pPr marL="457200" lvl="1" indent="0">
              <a:buNone/>
            </a:pPr>
            <a:endParaRPr lang="en-US" dirty="0"/>
          </a:p>
          <a:p>
            <a:pPr marL="914400" lvl="2" indent="0">
              <a:buNone/>
            </a:pPr>
            <a:endParaRPr lang="en-US" dirty="0"/>
          </a:p>
          <a:p>
            <a:pPr marL="914400" lvl="2" indent="0">
              <a:buNone/>
            </a:pPr>
            <a:endParaRPr lang="en-US" dirty="0"/>
          </a:p>
        </p:txBody>
      </p:sp>
      <p:pic>
        <p:nvPicPr>
          <p:cNvPr id="4" name="Picture 3"/>
          <p:cNvPicPr>
            <a:picLocks noChangeAspect="1"/>
          </p:cNvPicPr>
          <p:nvPr/>
        </p:nvPicPr>
        <p:blipFill>
          <a:blip r:embed="rId3"/>
          <a:stretch>
            <a:fillRect/>
          </a:stretch>
        </p:blipFill>
        <p:spPr>
          <a:xfrm>
            <a:off x="-793" y="1447800"/>
            <a:ext cx="9144793" cy="329213"/>
          </a:xfrm>
          <a:prstGeom prst="rect">
            <a:avLst/>
          </a:prstGeom>
        </p:spPr>
      </p:pic>
      <p:sp>
        <p:nvSpPr>
          <p:cNvPr id="3" name="Rectangle 2"/>
          <p:cNvSpPr/>
          <p:nvPr/>
        </p:nvSpPr>
        <p:spPr>
          <a:xfrm>
            <a:off x="152400" y="1905000"/>
            <a:ext cx="8610600" cy="4555093"/>
          </a:xfrm>
          <a:prstGeom prst="rect">
            <a:avLst/>
          </a:prstGeom>
        </p:spPr>
        <p:txBody>
          <a:bodyPr wrap="square">
            <a:spAutoFit/>
          </a:bodyPr>
          <a:lstStyle/>
          <a:p>
            <a:pPr marL="457200" indent="-115888">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    </a:t>
            </a:r>
            <a:r>
              <a:rPr lang="en-US" sz="2800" dirty="0">
                <a:solidFill>
                  <a:schemeClr val="accent1"/>
                </a:solidFill>
                <a:latin typeface="Arial" panose="020B0604020202020204" pitchFamily="34" charset="0"/>
                <a:cs typeface="Arial" panose="020B0604020202020204" pitchFamily="34" charset="0"/>
              </a:rPr>
              <a:t>Examples of observational studies</a:t>
            </a:r>
          </a:p>
          <a:p>
            <a:pPr marL="1311275" lvl="1" indent="-452438">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Alzheimer’s Disease Research Center Clinical Core: natural history study to learn about cognitive aging over time in people with and without memory loss</a:t>
            </a:r>
          </a:p>
          <a:p>
            <a:pPr marL="1311275" lvl="1" indent="-452438">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IDEAS: Medicare-funded study to learn whether brain scans for detection of amyloids are useful</a:t>
            </a:r>
          </a:p>
          <a:p>
            <a:pPr marL="1311275" lvl="1" indent="-452438">
              <a:spcAft>
                <a:spcPts val="1200"/>
              </a:spcAft>
              <a:buFont typeface="Arial" panose="020B0604020202020204" pitchFamily="34" charset="0"/>
              <a:buChar char="‒"/>
            </a:pPr>
            <a:r>
              <a:rPr lang="en-US" sz="2600" dirty="0">
                <a:solidFill>
                  <a:schemeClr val="accent1"/>
                </a:solidFill>
                <a:latin typeface="Arial" panose="020B0604020202020204" pitchFamily="34" charset="0"/>
                <a:cs typeface="Arial" panose="020B0604020202020204" pitchFamily="34" charset="0"/>
              </a:rPr>
              <a:t>Neuroimaging and function studies to learn how changes in walking are associated with cognitive function in older people</a:t>
            </a:r>
          </a:p>
        </p:txBody>
      </p:sp>
    </p:spTree>
    <p:extLst>
      <p:ext uri="{BB962C8B-B14F-4D97-AF65-F5344CB8AC3E}">
        <p14:creationId xmlns:p14="http://schemas.microsoft.com/office/powerpoint/2010/main" val="581206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Contacts</a:t>
            </a:r>
          </a:p>
        </p:txBody>
      </p:sp>
      <p:sp>
        <p:nvSpPr>
          <p:cNvPr id="6" name="Content Placeholder 5"/>
          <p:cNvSpPr>
            <a:spLocks noGrp="1"/>
          </p:cNvSpPr>
          <p:nvPr>
            <p:ph idx="1"/>
          </p:nvPr>
        </p:nvSpPr>
        <p:spPr>
          <a:xfrm>
            <a:off x="152400" y="1676400"/>
            <a:ext cx="8229600" cy="4525963"/>
          </a:xfrm>
        </p:spPr>
        <p:txBody>
          <a:bodyPr/>
          <a:lstStyle/>
          <a:p>
            <a:pPr marL="914400" lvl="2" indent="0">
              <a:buNone/>
            </a:pPr>
            <a:endParaRPr lang="en-US" dirty="0"/>
          </a:p>
          <a:p>
            <a:pPr lvl="2"/>
            <a:endParaRPr lang="en-US" dirty="0"/>
          </a:p>
          <a:p>
            <a:pPr marL="914400" lvl="2" indent="0">
              <a:buNone/>
            </a:pPr>
            <a:endParaRPr lang="en-US" dirty="0"/>
          </a:p>
          <a:p>
            <a:pPr marL="457200" lvl="1" indent="0">
              <a:buNone/>
            </a:pPr>
            <a:endParaRPr lang="en-US" dirty="0"/>
          </a:p>
          <a:p>
            <a:pPr marL="457200" lvl="1" indent="0">
              <a:buNone/>
            </a:pPr>
            <a:endParaRPr lang="en-US" dirty="0"/>
          </a:p>
          <a:p>
            <a:pPr marL="914400" lvl="2" indent="0">
              <a:buNone/>
            </a:pPr>
            <a:endParaRPr lang="en-US" dirty="0"/>
          </a:p>
          <a:p>
            <a:pPr marL="914400" lvl="2" indent="0">
              <a:buNone/>
            </a:pPr>
            <a:endParaRPr lang="en-US" dirty="0"/>
          </a:p>
        </p:txBody>
      </p:sp>
      <p:pic>
        <p:nvPicPr>
          <p:cNvPr id="4" name="Picture 3"/>
          <p:cNvPicPr>
            <a:picLocks noChangeAspect="1"/>
          </p:cNvPicPr>
          <p:nvPr/>
        </p:nvPicPr>
        <p:blipFill>
          <a:blip r:embed="rId3"/>
          <a:stretch>
            <a:fillRect/>
          </a:stretch>
        </p:blipFill>
        <p:spPr>
          <a:xfrm>
            <a:off x="-793" y="1179706"/>
            <a:ext cx="9144793" cy="329213"/>
          </a:xfrm>
          <a:prstGeom prst="rect">
            <a:avLst/>
          </a:prstGeom>
        </p:spPr>
      </p:pic>
      <p:sp>
        <p:nvSpPr>
          <p:cNvPr id="3" name="Rectangle 2"/>
          <p:cNvSpPr/>
          <p:nvPr/>
        </p:nvSpPr>
        <p:spPr>
          <a:xfrm>
            <a:off x="478970" y="1722541"/>
            <a:ext cx="8055429" cy="4401205"/>
          </a:xfrm>
          <a:prstGeom prst="rect">
            <a:avLst/>
          </a:prstGeom>
        </p:spPr>
        <p:txBody>
          <a:bodyPr wrap="square">
            <a:spAutoFit/>
          </a:bodyPr>
          <a:lstStyle/>
          <a:p>
            <a:pPr lvl="0"/>
            <a:endParaRPr lang="en-US" sz="2800" dirty="0">
              <a:solidFill>
                <a:schemeClr val="accent1"/>
              </a:solidFill>
              <a:latin typeface="Arial" panose="020B0604020202020204" pitchFamily="34" charset="0"/>
              <a:cs typeface="Arial" panose="020B0604020202020204" pitchFamily="34" charset="0"/>
            </a:endParaRPr>
          </a:p>
          <a:p>
            <a:pPr lvl="0"/>
            <a:endParaRPr lang="en-US" sz="2800" dirty="0">
              <a:solidFill>
                <a:schemeClr val="accent1"/>
              </a:solidFill>
              <a:latin typeface="Arial" panose="020B0604020202020204" pitchFamily="34" charset="0"/>
              <a:cs typeface="Arial" panose="020B0604020202020204" pitchFamily="34" charset="0"/>
            </a:endParaRPr>
          </a:p>
          <a:p>
            <a:pPr lvl="0"/>
            <a:endParaRPr lang="en-US" sz="2800" dirty="0">
              <a:solidFill>
                <a:schemeClr val="accent1"/>
              </a:solidFill>
              <a:latin typeface="Arial" panose="020B0604020202020204" pitchFamily="34" charset="0"/>
              <a:cs typeface="Arial" panose="020B0604020202020204" pitchFamily="34" charset="0"/>
            </a:endParaRPr>
          </a:p>
          <a:p>
            <a:pPr lvl="0"/>
            <a:r>
              <a:rPr lang="en-US" sz="2800" dirty="0">
                <a:solidFill>
                  <a:schemeClr val="accent1"/>
                </a:solidFill>
                <a:latin typeface="Arial" panose="020B0604020202020204" pitchFamily="34" charset="0"/>
                <a:cs typeface="Arial" panose="020B0604020202020204" pitchFamily="34" charset="0"/>
              </a:rPr>
              <a:t>Meghan Jernigan, MPH</a:t>
            </a:r>
          </a:p>
          <a:p>
            <a:pPr lvl="0"/>
            <a:r>
              <a:rPr lang="en-US" sz="2800" dirty="0">
                <a:solidFill>
                  <a:schemeClr val="accent1"/>
                </a:solidFill>
                <a:latin typeface="Arial" panose="020B0604020202020204" pitchFamily="34" charset="0"/>
                <a:cs typeface="Arial" panose="020B0604020202020204" pitchFamily="34" charset="0"/>
              </a:rPr>
              <a:t>Staff Scientist</a:t>
            </a:r>
          </a:p>
          <a:p>
            <a:pPr lvl="0"/>
            <a:r>
              <a:rPr lang="en-US" sz="2800" dirty="0">
                <a:solidFill>
                  <a:schemeClr val="accent1"/>
                </a:solidFill>
                <a:latin typeface="Arial" panose="020B0604020202020204" pitchFamily="34" charset="0"/>
                <a:cs typeface="Arial" panose="020B0604020202020204" pitchFamily="34" charset="0"/>
                <a:hlinkClick r:id="rId4"/>
              </a:rPr>
              <a:t>meghan.jernigan@wsu.edu</a:t>
            </a:r>
            <a:endParaRPr lang="en-US" sz="2800" dirty="0">
              <a:solidFill>
                <a:schemeClr val="accent1"/>
              </a:solidFill>
              <a:latin typeface="Arial" panose="020B0604020202020204" pitchFamily="34" charset="0"/>
              <a:cs typeface="Arial" panose="020B0604020202020204" pitchFamily="34" charset="0"/>
            </a:endParaRPr>
          </a:p>
          <a:p>
            <a:pPr lvl="0"/>
            <a:endParaRPr lang="en-US" sz="2800" dirty="0">
              <a:solidFill>
                <a:schemeClr val="accent1"/>
              </a:solidFill>
            </a:endParaRPr>
          </a:p>
          <a:p>
            <a:pPr lvl="0"/>
            <a:endParaRPr lang="en-US" sz="2800" dirty="0">
              <a:solidFill>
                <a:schemeClr val="accent1"/>
              </a:solidFill>
            </a:endParaRPr>
          </a:p>
          <a:p>
            <a:pPr lvl="0"/>
            <a:endParaRPr lang="en-US" sz="2800" dirty="0">
              <a:solidFill>
                <a:schemeClr val="accent1"/>
              </a:solidFill>
            </a:endParaRPr>
          </a:p>
          <a:p>
            <a:pPr marL="457200" lvl="0" indent="-457200">
              <a:buFont typeface="Arial" panose="020B0604020202020204" pitchFamily="34" charset="0"/>
              <a:buChar char="•"/>
            </a:pPr>
            <a:endParaRPr lang="en-US" sz="2800" dirty="0">
              <a:solidFill>
                <a:schemeClr val="accent1"/>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4497183"/>
            <a:ext cx="2841169" cy="188131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1837595"/>
            <a:ext cx="3611880" cy="106984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9800" y="3176016"/>
            <a:ext cx="2286000" cy="786384"/>
          </a:xfrm>
          <a:prstGeom prst="rect">
            <a:avLst/>
          </a:prstGeom>
        </p:spPr>
      </p:pic>
    </p:spTree>
    <p:extLst>
      <p:ext uri="{BB962C8B-B14F-4D97-AF65-F5344CB8AC3E}">
        <p14:creationId xmlns:p14="http://schemas.microsoft.com/office/powerpoint/2010/main" val="291071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Mild Cognitive Impairment (MCI) </a:t>
            </a:r>
          </a:p>
        </p:txBody>
      </p:sp>
      <p:sp>
        <p:nvSpPr>
          <p:cNvPr id="3" name="Content Placeholder 2"/>
          <p:cNvSpPr>
            <a:spLocks noGrp="1"/>
          </p:cNvSpPr>
          <p:nvPr>
            <p:ph idx="1"/>
          </p:nvPr>
        </p:nvSpPr>
        <p:spPr>
          <a:xfrm>
            <a:off x="838200" y="1828800"/>
            <a:ext cx="7848600" cy="4449763"/>
          </a:xfrm>
        </p:spPr>
        <p:txBody>
          <a:bodyPr>
            <a:normAutofit/>
          </a:bodyPr>
          <a:lstStyle/>
          <a:p>
            <a:pPr>
              <a:spcBef>
                <a:spcPts val="0"/>
              </a:spcBef>
              <a:spcAft>
                <a:spcPts val="1200"/>
              </a:spcAft>
            </a:pPr>
            <a:r>
              <a:rPr lang="en-US" sz="2600" dirty="0">
                <a:latin typeface="Arial" panose="020B0604020202020204" pitchFamily="34" charset="0"/>
                <a:cs typeface="Arial" panose="020B0604020202020204" pitchFamily="34" charset="0"/>
              </a:rPr>
              <a:t>Mild cognitive impairment is an early stage of cognitive change. </a:t>
            </a:r>
          </a:p>
          <a:p>
            <a:pPr lvl="1">
              <a:spcBef>
                <a:spcPts val="0"/>
              </a:spcBef>
              <a:spcAft>
                <a:spcPts val="1200"/>
              </a:spcAft>
            </a:pPr>
            <a:r>
              <a:rPr lang="en-US" sz="2200" dirty="0">
                <a:latin typeface="Arial" panose="020B0604020202020204" pitchFamily="34" charset="0"/>
                <a:cs typeface="Arial" panose="020B0604020202020204" pitchFamily="34" charset="0"/>
              </a:rPr>
              <a:t>Patients or family members notice changes in thinking.</a:t>
            </a:r>
          </a:p>
          <a:p>
            <a:pPr lvl="1">
              <a:spcBef>
                <a:spcPts val="0"/>
              </a:spcBef>
              <a:spcAft>
                <a:spcPts val="1200"/>
              </a:spcAft>
            </a:pPr>
            <a:r>
              <a:rPr lang="en-US" sz="2200" dirty="0">
                <a:latin typeface="Arial" panose="020B0604020202020204" pitchFamily="34" charset="0"/>
                <a:cs typeface="Arial" panose="020B0604020202020204" pitchFamily="34" charset="0"/>
              </a:rPr>
              <a:t>Impairment is documented by formal testing.</a:t>
            </a:r>
          </a:p>
          <a:p>
            <a:pPr lvl="1">
              <a:spcBef>
                <a:spcPts val="0"/>
              </a:spcBef>
              <a:spcAft>
                <a:spcPts val="1200"/>
              </a:spcAft>
            </a:pPr>
            <a:r>
              <a:rPr lang="en-US" sz="2200" dirty="0">
                <a:latin typeface="Arial" panose="020B0604020202020204" pitchFamily="34" charset="0"/>
                <a:cs typeface="Arial" panose="020B0604020202020204" pitchFamily="34" charset="0"/>
              </a:rPr>
              <a:t>Patient is able to independently carry out daily activities. </a:t>
            </a:r>
          </a:p>
          <a:p>
            <a:pPr>
              <a:spcBef>
                <a:spcPts val="0"/>
              </a:spcBef>
              <a:spcAft>
                <a:spcPts val="1800"/>
              </a:spcAft>
            </a:pPr>
            <a:r>
              <a:rPr lang="en-US" sz="2600" dirty="0">
                <a:latin typeface="Arial" panose="020B0604020202020204" pitchFamily="34" charset="0"/>
                <a:cs typeface="Arial" panose="020B0604020202020204" pitchFamily="34" charset="0"/>
              </a:rPr>
              <a:t>People with MCI are more likely to develop Alzheimer’s disease or other dementias than people without MCI. </a:t>
            </a:r>
          </a:p>
          <a:p>
            <a:pPr>
              <a:spcBef>
                <a:spcPts val="0"/>
              </a:spcBef>
              <a:spcAft>
                <a:spcPts val="1800"/>
              </a:spcAft>
            </a:pPr>
            <a:endParaRPr lang="en-US" dirty="0"/>
          </a:p>
          <a:p>
            <a:pPr>
              <a:spcBef>
                <a:spcPts val="0"/>
              </a:spcBef>
              <a:spcAft>
                <a:spcPts val="1800"/>
              </a:spcAft>
            </a:pPr>
            <a:endParaRPr lang="en-US" sz="2800" b="1" dirty="0">
              <a:latin typeface="Arial" panose="020B0604020202020204" pitchFamily="34" charset="0"/>
              <a:cs typeface="Arial" panose="020B0604020202020204" pitchFamily="34" charset="0"/>
            </a:endParaRPr>
          </a:p>
          <a:p>
            <a:endParaRPr lang="en-US" sz="2800" dirty="0"/>
          </a:p>
          <a:p>
            <a:pPr marL="0" indent="0">
              <a:buNone/>
            </a:pPr>
            <a:endParaRPr lang="en-US" sz="2400" dirty="0"/>
          </a:p>
          <a:p>
            <a:endParaRPr lang="en-US" sz="2400" dirty="0"/>
          </a:p>
          <a:p>
            <a:endParaRPr lang="en-US" sz="2400" dirty="0"/>
          </a:p>
          <a:p>
            <a:endParaRPr lang="en-US" sz="2400" dirty="0"/>
          </a:p>
          <a:p>
            <a:endParaRPr lang="en-US" sz="2400" dirty="0"/>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40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Dementia? </a:t>
            </a:r>
          </a:p>
        </p:txBody>
      </p:sp>
      <p:sp>
        <p:nvSpPr>
          <p:cNvPr id="3" name="Content Placeholder 2"/>
          <p:cNvSpPr>
            <a:spLocks noGrp="1"/>
          </p:cNvSpPr>
          <p:nvPr>
            <p:ph idx="1"/>
          </p:nvPr>
        </p:nvSpPr>
        <p:spPr>
          <a:xfrm>
            <a:off x="838200" y="1828800"/>
            <a:ext cx="5486400" cy="4449763"/>
          </a:xfrm>
        </p:spPr>
        <p:txBody>
          <a:bodyPr>
            <a:normAutofit fontScale="92500" lnSpcReduction="20000"/>
          </a:bodyPr>
          <a:lstStyle/>
          <a:p>
            <a:pPr>
              <a:spcBef>
                <a:spcPts val="0"/>
              </a:spcBef>
              <a:spcAft>
                <a:spcPts val="1800"/>
              </a:spcAft>
            </a:pPr>
            <a:r>
              <a:rPr lang="en-US" sz="2800" b="1" dirty="0">
                <a:latin typeface="Arial" panose="020B0604020202020204" pitchFamily="34" charset="0"/>
                <a:cs typeface="Arial" panose="020B0604020202020204" pitchFamily="34" charset="0"/>
              </a:rPr>
              <a:t>Dementia</a:t>
            </a:r>
            <a:r>
              <a:rPr lang="en-US" sz="2800" dirty="0">
                <a:latin typeface="Arial" panose="020B0604020202020204" pitchFamily="34" charset="0"/>
                <a:cs typeface="Arial" panose="020B0604020202020204" pitchFamily="34" charset="0"/>
              </a:rPr>
              <a:t> is a decline in mental ability, including memory, that is severe enough to result in loss of independence in typical daily activities. </a:t>
            </a:r>
          </a:p>
          <a:p>
            <a:pPr>
              <a:spcBef>
                <a:spcPts val="0"/>
              </a:spcBef>
              <a:spcAft>
                <a:spcPts val="1800"/>
              </a:spcAft>
            </a:pPr>
            <a:r>
              <a:rPr lang="en-US" sz="2800" b="1" dirty="0">
                <a:latin typeface="Arial" panose="020B0604020202020204" pitchFamily="34" charset="0"/>
                <a:cs typeface="Arial" panose="020B0604020202020204" pitchFamily="34" charset="0"/>
              </a:rPr>
              <a:t>Dementia</a:t>
            </a:r>
            <a:r>
              <a:rPr lang="en-US" sz="2800" dirty="0">
                <a:latin typeface="Arial" panose="020B0604020202020204" pitchFamily="34" charset="0"/>
                <a:cs typeface="Arial" panose="020B0604020202020204" pitchFamily="34" charset="0"/>
              </a:rPr>
              <a:t> is most common in older adults and has many known causes.</a:t>
            </a:r>
          </a:p>
          <a:p>
            <a:pPr>
              <a:spcBef>
                <a:spcPts val="0"/>
              </a:spcBef>
              <a:spcAft>
                <a:spcPts val="1800"/>
              </a:spcAft>
            </a:pPr>
            <a:r>
              <a:rPr lang="en-US" sz="2800" dirty="0">
                <a:latin typeface="Arial" panose="020B0604020202020204" pitchFamily="34" charset="0"/>
                <a:cs typeface="Arial" panose="020B0604020202020204" pitchFamily="34" charset="0"/>
              </a:rPr>
              <a:t>Alzheimer’s disease is the most </a:t>
            </a:r>
            <a:r>
              <a:rPr lang="en-US" sz="2800" b="1" dirty="0">
                <a:latin typeface="Arial" panose="020B0604020202020204" pitchFamily="34" charset="0"/>
                <a:cs typeface="Arial" panose="020B0604020202020204" pitchFamily="34" charset="0"/>
              </a:rPr>
              <a:t>common type of dementia</a:t>
            </a:r>
            <a:r>
              <a:rPr lang="en-US" sz="2800" dirty="0">
                <a:latin typeface="Arial" panose="020B0604020202020204" pitchFamily="34" charset="0"/>
                <a:cs typeface="Arial" panose="020B0604020202020204" pitchFamily="34" charset="0"/>
              </a:rPr>
              <a:t> in older adults.</a:t>
            </a:r>
            <a:r>
              <a:rPr lang="en-US" sz="2800" u="sng" dirty="0">
                <a:latin typeface="Arial" panose="020B0604020202020204" pitchFamily="34" charset="0"/>
                <a:cs typeface="Arial" panose="020B0604020202020204" pitchFamily="34" charset="0"/>
              </a:rPr>
              <a:t> </a:t>
            </a:r>
            <a:endParaRPr lang="en-US" sz="2800" b="1" u="sng" dirty="0">
              <a:latin typeface="Arial" panose="020B0604020202020204" pitchFamily="34" charset="0"/>
              <a:cs typeface="Arial" panose="020B0604020202020204" pitchFamily="34" charset="0"/>
            </a:endParaRPr>
          </a:p>
          <a:p>
            <a:pPr marL="0" indent="0">
              <a:spcBef>
                <a:spcPts val="0"/>
              </a:spcBef>
              <a:spcAft>
                <a:spcPts val="1800"/>
              </a:spcAft>
              <a:buNone/>
            </a:pPr>
            <a:endParaRPr lang="en-US" sz="2800" b="1" dirty="0">
              <a:latin typeface="Arial" panose="020B0604020202020204" pitchFamily="34" charset="0"/>
              <a:cs typeface="Arial" panose="020B0604020202020204" pitchFamily="34" charset="0"/>
            </a:endParaRPr>
          </a:p>
          <a:p>
            <a:endParaRPr lang="en-US" sz="2800" dirty="0"/>
          </a:p>
          <a:p>
            <a:pPr marL="0" indent="0">
              <a:buNone/>
            </a:pPr>
            <a:endParaRPr lang="en-US" sz="2400" dirty="0"/>
          </a:p>
          <a:p>
            <a:endParaRPr lang="en-US" sz="2400" dirty="0"/>
          </a:p>
          <a:p>
            <a:endParaRPr lang="en-US" sz="2400" dirty="0"/>
          </a:p>
          <a:p>
            <a:endParaRPr lang="en-US" sz="2400" dirty="0"/>
          </a:p>
          <a:p>
            <a:endParaRPr lang="en-US" sz="2400" dirty="0"/>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1905000"/>
            <a:ext cx="2514600" cy="4267200"/>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25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Alzheimer’s Disease?</a:t>
            </a:r>
          </a:p>
        </p:txBody>
      </p:sp>
      <p:sp>
        <p:nvSpPr>
          <p:cNvPr id="3" name="Content Placeholder 2"/>
          <p:cNvSpPr>
            <a:spLocks noGrp="1"/>
          </p:cNvSpPr>
          <p:nvPr>
            <p:ph idx="1"/>
          </p:nvPr>
        </p:nvSpPr>
        <p:spPr>
          <a:xfrm>
            <a:off x="457200" y="1371600"/>
            <a:ext cx="8382000" cy="5943600"/>
          </a:xfrm>
        </p:spPr>
        <p:txBody>
          <a:bodyPr>
            <a:normAutofit/>
          </a:bodyPr>
          <a:lstStyle/>
          <a:p>
            <a:pPr>
              <a:spcBef>
                <a:spcPts val="0"/>
              </a:spcBef>
              <a:spcAft>
                <a:spcPts val="1200"/>
              </a:spcAft>
            </a:pPr>
            <a:r>
              <a:rPr lang="en-US" sz="2600" dirty="0">
                <a:latin typeface="Arial" panose="020B0604020202020204" pitchFamily="34" charset="0"/>
                <a:cs typeface="Arial" panose="020B0604020202020204" pitchFamily="34" charset="0"/>
              </a:rPr>
              <a:t>When cognitive impairment is due to Alzheimer’s disease, symptoms usually start gradually and progress slowly, over many years. </a:t>
            </a:r>
          </a:p>
          <a:p>
            <a:pPr>
              <a:spcBef>
                <a:spcPts val="0"/>
              </a:spcBef>
              <a:spcAft>
                <a:spcPts val="1200"/>
              </a:spcAft>
            </a:pPr>
            <a:r>
              <a:rPr lang="en-US" sz="2600" dirty="0">
                <a:latin typeface="Arial" panose="020B0604020202020204" pitchFamily="34" charset="0"/>
                <a:cs typeface="Arial" panose="020B0604020202020204" pitchFamily="34" charset="0"/>
              </a:rPr>
              <a:t>In its early stages, memory loss is mild, but with late-stage Alzheimer's, individuals lose the ability to carry on a conversation and respond to their environment.</a:t>
            </a:r>
          </a:p>
          <a:p>
            <a:pPr>
              <a:spcBef>
                <a:spcPts val="0"/>
              </a:spcBef>
              <a:spcAft>
                <a:spcPts val="1200"/>
              </a:spcAft>
            </a:pPr>
            <a:r>
              <a:rPr lang="en-US" sz="2600" dirty="0">
                <a:latin typeface="Arial" panose="020B0604020202020204" pitchFamily="34" charset="0"/>
                <a:cs typeface="Arial" panose="020B0604020202020204" pitchFamily="34" charset="0"/>
              </a:rPr>
              <a:t>There is no cure for Alzheimer’s disease, but there are opportunities for early diagnosis and interventions which temporarily slow the worsening of dementia symptoms and improve quality of life. </a:t>
            </a:r>
            <a:endParaRPr lang="en-US" sz="2400" dirty="0"/>
          </a:p>
          <a:p>
            <a:pPr>
              <a:lnSpc>
                <a:spcPct val="110000"/>
              </a:lnSpc>
            </a:pPr>
            <a:endParaRPr lang="en-US" sz="2400" dirty="0"/>
          </a:p>
          <a:p>
            <a:pPr>
              <a:lnSpc>
                <a:spcPct val="110000"/>
              </a:lnSpc>
            </a:pPr>
            <a:endParaRPr lang="en-US" sz="2400" dirty="0"/>
          </a:p>
          <a:p>
            <a:pPr>
              <a:lnSpc>
                <a:spcPct val="110000"/>
              </a:lnSpc>
            </a:pPr>
            <a:endParaRPr lang="en-US" sz="2400" dirty="0"/>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592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Alzheimer’s Disease? </a:t>
            </a:r>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176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33400" y="1828800"/>
            <a:ext cx="7703885" cy="4639585"/>
            <a:chOff x="0" y="1991800"/>
            <a:chExt cx="8389685" cy="5060223"/>
          </a:xfrm>
        </p:grpSpPr>
        <p:sp>
          <p:nvSpPr>
            <p:cNvPr id="15" name="Rectangle 8"/>
            <p:cNvSpPr>
              <a:spLocks noChangeArrowheads="1"/>
            </p:cNvSpPr>
            <p:nvPr/>
          </p:nvSpPr>
          <p:spPr bwMode="auto">
            <a:xfrm>
              <a:off x="6316452" y="3271525"/>
              <a:ext cx="2057399" cy="3127375"/>
            </a:xfrm>
            <a:prstGeom prst="rect">
              <a:avLst/>
            </a:prstGeom>
            <a:gradFill>
              <a:gsLst>
                <a:gs pos="28000">
                  <a:schemeClr val="accent1">
                    <a:tint val="44500"/>
                    <a:satMod val="160000"/>
                  </a:schemeClr>
                </a:gs>
                <a:gs pos="71000">
                  <a:schemeClr val="accent1">
                    <a:tint val="23500"/>
                    <a:satMod val="160000"/>
                    <a:alpha val="44000"/>
                  </a:schemeClr>
                </a:gs>
              </a:gsLst>
              <a:lin ang="10800000" scaled="0"/>
            </a:gradFill>
            <a:ln w="12700" cap="rnd">
              <a:solidFill>
                <a:schemeClr val="accent1"/>
              </a:solidFill>
              <a:miter lim="800000"/>
              <a:headEnd/>
              <a:tailEnd/>
            </a:ln>
          </p:spPr>
          <p:txBody>
            <a:bodyPr wrap="none" anchor="ctr"/>
            <a:lstStyle/>
            <a:p>
              <a:pPr algn="ctr" eaLnBrk="0" hangingPunct="0"/>
              <a:endParaRPr lang="en-US">
                <a:latin typeface="Arial" charset="0"/>
              </a:endParaRPr>
            </a:p>
          </p:txBody>
        </p:sp>
        <p:sp>
          <p:nvSpPr>
            <p:cNvPr id="16" name="Rectangle 2"/>
            <p:cNvSpPr>
              <a:spLocks noChangeArrowheads="1"/>
            </p:cNvSpPr>
            <p:nvPr/>
          </p:nvSpPr>
          <p:spPr bwMode="auto">
            <a:xfrm>
              <a:off x="4036454" y="2780564"/>
              <a:ext cx="2282824" cy="3648075"/>
            </a:xfrm>
            <a:prstGeom prst="rect">
              <a:avLst/>
            </a:prstGeom>
            <a:gradFill>
              <a:gsLst>
                <a:gs pos="27000">
                  <a:schemeClr val="accent1">
                    <a:lumMod val="20000"/>
                    <a:lumOff val="80000"/>
                    <a:alpha val="44000"/>
                  </a:schemeClr>
                </a:gs>
                <a:gs pos="100000">
                  <a:schemeClr val="tx1">
                    <a:alpha val="0"/>
                  </a:schemeClr>
                </a:gs>
              </a:gsLst>
              <a:lin ang="10800000" scaled="0"/>
            </a:gradFill>
            <a:ln w="12700" cap="rnd">
              <a:solidFill>
                <a:schemeClr val="accent1"/>
              </a:solidFill>
              <a:miter lim="800000"/>
              <a:headEnd/>
              <a:tailEnd/>
            </a:ln>
            <a:effectLst/>
          </p:spPr>
          <p:txBody>
            <a:bodyPr wrap="none" anchor="ctr"/>
            <a:lstStyle/>
            <a:p>
              <a:pPr algn="ctr" eaLnBrk="0" hangingPunct="0"/>
              <a:endParaRPr lang="en-US" dirty="0">
                <a:latin typeface="Arial" charset="0"/>
              </a:endParaRPr>
            </a:p>
          </p:txBody>
        </p:sp>
        <p:sp>
          <p:nvSpPr>
            <p:cNvPr id="17" name="Rectangle 4"/>
            <p:cNvSpPr>
              <a:spLocks noChangeArrowheads="1"/>
            </p:cNvSpPr>
            <p:nvPr/>
          </p:nvSpPr>
          <p:spPr bwMode="auto">
            <a:xfrm>
              <a:off x="4686818" y="6551300"/>
              <a:ext cx="1044558" cy="500723"/>
            </a:xfrm>
            <a:prstGeom prst="rect">
              <a:avLst/>
            </a:prstGeom>
            <a:noFill/>
            <a:ln w="12700">
              <a:noFill/>
              <a:miter lim="800000"/>
              <a:headEnd/>
              <a:tailEnd/>
            </a:ln>
          </p:spPr>
          <p:txBody>
            <a:bodyPr wrap="none" lIns="90487" tIns="44450" rIns="90487" bIns="44450">
              <a:spAutoFit/>
            </a:bodyPr>
            <a:lstStyle/>
            <a:p>
              <a:pPr eaLnBrk="0" hangingPunct="0"/>
              <a:r>
                <a:rPr lang="en-US" sz="2400" dirty="0">
                  <a:solidFill>
                    <a:schemeClr val="accent1"/>
                  </a:solidFill>
                  <a:latin typeface="Arial" panose="020B0604020202020204" pitchFamily="34" charset="0"/>
                  <a:cs typeface="Arial" panose="020B0604020202020204" pitchFamily="34" charset="0"/>
                </a:rPr>
                <a:t>Years</a:t>
              </a:r>
            </a:p>
          </p:txBody>
        </p:sp>
        <p:sp>
          <p:nvSpPr>
            <p:cNvPr id="18" name="Rectangle 5"/>
            <p:cNvSpPr>
              <a:spLocks noChangeArrowheads="1"/>
            </p:cNvSpPr>
            <p:nvPr/>
          </p:nvSpPr>
          <p:spPr bwMode="auto">
            <a:xfrm>
              <a:off x="0" y="3672802"/>
              <a:ext cx="1828800" cy="903540"/>
            </a:xfrm>
            <a:prstGeom prst="rect">
              <a:avLst/>
            </a:prstGeom>
            <a:noFill/>
            <a:ln w="12700">
              <a:noFill/>
              <a:miter lim="800000"/>
              <a:headEnd/>
              <a:tailEnd/>
            </a:ln>
          </p:spPr>
          <p:txBody>
            <a:bodyPr wrap="square" lIns="90487" tIns="44450" rIns="90487" bIns="44450">
              <a:spAutoFit/>
            </a:bodyPr>
            <a:lstStyle/>
            <a:p>
              <a:pPr algn="ctr" eaLnBrk="0" hangingPunct="0"/>
              <a:r>
                <a:rPr lang="en-US" sz="2400" dirty="0">
                  <a:solidFill>
                    <a:schemeClr val="accent1"/>
                  </a:solidFill>
                  <a:latin typeface="Arial" panose="020B0604020202020204" pitchFamily="34" charset="0"/>
                  <a:cs typeface="Arial" panose="020B0604020202020204" pitchFamily="34" charset="0"/>
                </a:rPr>
                <a:t>Cognitive Function</a:t>
              </a:r>
            </a:p>
          </p:txBody>
        </p:sp>
        <p:sp>
          <p:nvSpPr>
            <p:cNvPr id="19" name="Line 11"/>
            <p:cNvSpPr>
              <a:spLocks noChangeShapeType="1"/>
            </p:cNvSpPr>
            <p:nvPr/>
          </p:nvSpPr>
          <p:spPr bwMode="auto">
            <a:xfrm>
              <a:off x="1772985" y="6420671"/>
              <a:ext cx="6616700" cy="0"/>
            </a:xfrm>
            <a:prstGeom prst="line">
              <a:avLst/>
            </a:prstGeom>
            <a:noFill/>
            <a:ln w="57150">
              <a:solidFill>
                <a:schemeClr val="accent1"/>
              </a:solidFill>
              <a:round/>
              <a:headEnd/>
              <a:tailEnd/>
            </a:ln>
          </p:spPr>
          <p:txBody>
            <a:bodyPr wrap="none" anchor="ctr"/>
            <a:lstStyle/>
            <a:p>
              <a:endParaRPr lang="en-US"/>
            </a:p>
          </p:txBody>
        </p:sp>
        <p:sp>
          <p:nvSpPr>
            <p:cNvPr id="20" name="Line 12"/>
            <p:cNvSpPr>
              <a:spLocks noChangeShapeType="1"/>
            </p:cNvSpPr>
            <p:nvPr/>
          </p:nvSpPr>
          <p:spPr bwMode="auto">
            <a:xfrm>
              <a:off x="1750454" y="2062757"/>
              <a:ext cx="7937" cy="4387850"/>
            </a:xfrm>
            <a:prstGeom prst="line">
              <a:avLst/>
            </a:prstGeom>
            <a:noFill/>
            <a:ln w="57150">
              <a:solidFill>
                <a:schemeClr val="accent1"/>
              </a:solidFill>
              <a:round/>
              <a:headEnd/>
              <a:tailEnd/>
            </a:ln>
          </p:spPr>
          <p:txBody>
            <a:bodyPr wrap="none" anchor="ctr"/>
            <a:lstStyle/>
            <a:p>
              <a:endParaRPr lang="en-US"/>
            </a:p>
          </p:txBody>
        </p:sp>
        <p:sp>
          <p:nvSpPr>
            <p:cNvPr id="22" name="Text Box 7"/>
            <p:cNvSpPr txBox="1">
              <a:spLocks noChangeArrowheads="1"/>
            </p:cNvSpPr>
            <p:nvPr/>
          </p:nvSpPr>
          <p:spPr bwMode="auto">
            <a:xfrm>
              <a:off x="3973537" y="1991800"/>
              <a:ext cx="2351064" cy="772065"/>
            </a:xfrm>
            <a:prstGeom prst="rect">
              <a:avLst/>
            </a:prstGeom>
            <a:noFill/>
            <a:ln w="50800" cap="rnd">
              <a:noFill/>
              <a:miter lim="800000"/>
              <a:headEnd/>
              <a:tailEnd/>
            </a:ln>
          </p:spPr>
          <p:txBody>
            <a:bodyPr wrap="square" anchor="ctr">
              <a:spAutoFit/>
            </a:bodyPr>
            <a:lstStyle/>
            <a:p>
              <a:pPr algn="ctr" eaLnBrk="0" hangingPunct="0"/>
              <a:r>
                <a:rPr lang="en-US" sz="2000" dirty="0">
                  <a:solidFill>
                    <a:schemeClr val="accent1"/>
                  </a:solidFill>
                  <a:latin typeface="Arial" panose="020B0604020202020204" pitchFamily="34" charset="0"/>
                  <a:cs typeface="Arial" panose="020B0604020202020204" pitchFamily="34" charset="0"/>
                </a:rPr>
                <a:t>Mild Cognitive Impairment</a:t>
              </a:r>
              <a:endParaRPr lang="en-US" dirty="0">
                <a:solidFill>
                  <a:schemeClr val="accent1"/>
                </a:solidFill>
                <a:latin typeface="Arial" panose="020B0604020202020204" pitchFamily="34" charset="0"/>
                <a:cs typeface="Arial" panose="020B0604020202020204" pitchFamily="34" charset="0"/>
              </a:endParaRPr>
            </a:p>
          </p:txBody>
        </p:sp>
        <p:sp>
          <p:nvSpPr>
            <p:cNvPr id="23" name="Text Box 9"/>
            <p:cNvSpPr txBox="1">
              <a:spLocks noChangeArrowheads="1"/>
            </p:cNvSpPr>
            <p:nvPr/>
          </p:nvSpPr>
          <p:spPr bwMode="auto">
            <a:xfrm>
              <a:off x="6492875" y="2801233"/>
              <a:ext cx="1660525" cy="436385"/>
            </a:xfrm>
            <a:prstGeom prst="rect">
              <a:avLst/>
            </a:prstGeom>
            <a:noFill/>
            <a:ln w="50800" cap="rnd">
              <a:noFill/>
              <a:miter lim="800000"/>
              <a:headEnd/>
              <a:tailEnd/>
            </a:ln>
          </p:spPr>
          <p:txBody>
            <a:bodyPr anchor="ctr">
              <a:spAutoFit/>
            </a:bodyPr>
            <a:lstStyle/>
            <a:p>
              <a:pPr algn="ctr" eaLnBrk="0" hangingPunct="0"/>
              <a:r>
                <a:rPr lang="en-US" sz="2000" dirty="0">
                  <a:solidFill>
                    <a:schemeClr val="accent1"/>
                  </a:solidFill>
                  <a:latin typeface="Arial" panose="020B0604020202020204" pitchFamily="34" charset="0"/>
                  <a:cs typeface="Arial" panose="020B0604020202020204" pitchFamily="34" charset="0"/>
                </a:rPr>
                <a:t>Dementia</a:t>
              </a:r>
            </a:p>
          </p:txBody>
        </p:sp>
        <p:sp>
          <p:nvSpPr>
            <p:cNvPr id="24" name="Arc 10"/>
            <p:cNvSpPr>
              <a:spLocks/>
            </p:cNvSpPr>
            <p:nvPr/>
          </p:nvSpPr>
          <p:spPr bwMode="auto">
            <a:xfrm rot="10800000" flipH="1">
              <a:off x="1826654" y="3808100"/>
              <a:ext cx="5105400" cy="2514600"/>
            </a:xfrm>
            <a:custGeom>
              <a:avLst/>
              <a:gdLst>
                <a:gd name="T0" fmla="*/ 0 w 21991"/>
                <a:gd name="T1" fmla="*/ 9177690 h 21600"/>
                <a:gd name="T2" fmla="*/ 2147483647 w 21991"/>
                <a:gd name="T3" fmla="*/ 2147483647 h 21600"/>
                <a:gd name="T4" fmla="*/ 2147483647 w 21991"/>
                <a:gd name="T5" fmla="*/ 2147483647 h 21600"/>
                <a:gd name="T6" fmla="*/ 0 60000 65536"/>
                <a:gd name="T7" fmla="*/ 0 60000 65536"/>
                <a:gd name="T8" fmla="*/ 0 60000 65536"/>
                <a:gd name="T9" fmla="*/ 0 w 21991"/>
                <a:gd name="T10" fmla="*/ 0 h 21600"/>
                <a:gd name="T11" fmla="*/ 21991 w 21991"/>
                <a:gd name="T12" fmla="*/ 21600 h 21600"/>
              </a:gdLst>
              <a:ahLst/>
              <a:cxnLst>
                <a:cxn ang="T6">
                  <a:pos x="T0" y="T1"/>
                </a:cxn>
                <a:cxn ang="T7">
                  <a:pos x="T2" y="T3"/>
                </a:cxn>
                <a:cxn ang="T8">
                  <a:pos x="T4" y="T5"/>
                </a:cxn>
              </a:cxnLst>
              <a:rect l="T9" t="T10" r="T11" b="T12"/>
              <a:pathLst>
                <a:path w="21991" h="21600" fill="none" extrusionOk="0">
                  <a:moveTo>
                    <a:pt x="-1" y="3"/>
                  </a:moveTo>
                  <a:cubicBezTo>
                    <a:pt x="130" y="1"/>
                    <a:pt x="260" y="-1"/>
                    <a:pt x="391" y="-1"/>
                  </a:cubicBezTo>
                  <a:cubicBezTo>
                    <a:pt x="12320" y="-1"/>
                    <a:pt x="21991" y="9670"/>
                    <a:pt x="21991" y="21600"/>
                  </a:cubicBezTo>
                </a:path>
                <a:path w="21991" h="21600" stroke="0" extrusionOk="0">
                  <a:moveTo>
                    <a:pt x="-1" y="3"/>
                  </a:moveTo>
                  <a:cubicBezTo>
                    <a:pt x="130" y="1"/>
                    <a:pt x="260" y="-1"/>
                    <a:pt x="391" y="-1"/>
                  </a:cubicBezTo>
                  <a:cubicBezTo>
                    <a:pt x="12320" y="-1"/>
                    <a:pt x="21991" y="9670"/>
                    <a:pt x="21991" y="21600"/>
                  </a:cubicBezTo>
                  <a:lnTo>
                    <a:pt x="391" y="21600"/>
                  </a:lnTo>
                  <a:close/>
                </a:path>
              </a:pathLst>
            </a:custGeom>
            <a:noFill/>
            <a:ln w="50800" cap="rnd">
              <a:solidFill>
                <a:srgbClr val="E8AD18"/>
              </a:solidFill>
              <a:round/>
              <a:headEnd/>
              <a:tailEnd/>
            </a:ln>
          </p:spPr>
          <p:txBody>
            <a:bodyPr wrap="none" anchor="ctr"/>
            <a:lstStyle/>
            <a:p>
              <a:endParaRPr lang="en-US"/>
            </a:p>
          </p:txBody>
        </p:sp>
        <p:sp>
          <p:nvSpPr>
            <p:cNvPr id="25" name="Rectangle 5"/>
            <p:cNvSpPr>
              <a:spLocks noChangeArrowheads="1"/>
            </p:cNvSpPr>
            <p:nvPr/>
          </p:nvSpPr>
          <p:spPr bwMode="auto">
            <a:xfrm>
              <a:off x="3118879" y="4661539"/>
              <a:ext cx="2286000" cy="1104948"/>
            </a:xfrm>
            <a:prstGeom prst="rect">
              <a:avLst/>
            </a:prstGeom>
            <a:noFill/>
            <a:ln w="12700">
              <a:noFill/>
              <a:miter lim="800000"/>
              <a:headEnd/>
              <a:tailEnd/>
            </a:ln>
          </p:spPr>
          <p:txBody>
            <a:bodyPr wrap="square" lIns="90487" tIns="44450" rIns="90487" bIns="44450">
              <a:spAutoFit/>
            </a:bodyPr>
            <a:lstStyle/>
            <a:p>
              <a:pPr algn="ctr" eaLnBrk="0" hangingPunct="0"/>
              <a:r>
                <a:rPr lang="en-US" sz="2000" i="1" dirty="0">
                  <a:solidFill>
                    <a:schemeClr val="accent1"/>
                  </a:solidFill>
                  <a:latin typeface="Arial" panose="020B0604020202020204" pitchFamily="34" charset="0"/>
                  <a:cs typeface="Arial" panose="020B0604020202020204" pitchFamily="34" charset="0"/>
                </a:rPr>
                <a:t>Gradual accumulation of neuropathology</a:t>
              </a:r>
            </a:p>
          </p:txBody>
        </p:sp>
        <p:sp>
          <p:nvSpPr>
            <p:cNvPr id="27" name="Arc 10"/>
            <p:cNvSpPr>
              <a:spLocks/>
            </p:cNvSpPr>
            <p:nvPr/>
          </p:nvSpPr>
          <p:spPr bwMode="auto">
            <a:xfrm>
              <a:off x="1826654" y="2969900"/>
              <a:ext cx="6494463" cy="3251200"/>
            </a:xfrm>
            <a:custGeom>
              <a:avLst/>
              <a:gdLst>
                <a:gd name="T0" fmla="*/ 0 w 21991"/>
                <a:gd name="T1" fmla="*/ 13638784 h 21600"/>
                <a:gd name="T2" fmla="*/ 2147483647 w 21991"/>
                <a:gd name="T3" fmla="*/ 2147483647 h 21600"/>
                <a:gd name="T4" fmla="*/ 2147483647 w 21991"/>
                <a:gd name="T5" fmla="*/ 2147483647 h 21600"/>
                <a:gd name="T6" fmla="*/ 0 60000 65536"/>
                <a:gd name="T7" fmla="*/ 0 60000 65536"/>
                <a:gd name="T8" fmla="*/ 0 60000 65536"/>
                <a:gd name="T9" fmla="*/ 0 w 21991"/>
                <a:gd name="T10" fmla="*/ 0 h 21600"/>
                <a:gd name="T11" fmla="*/ 21991 w 21991"/>
                <a:gd name="T12" fmla="*/ 21600 h 21600"/>
              </a:gdLst>
              <a:ahLst/>
              <a:cxnLst>
                <a:cxn ang="T6">
                  <a:pos x="T0" y="T1"/>
                </a:cxn>
                <a:cxn ang="T7">
                  <a:pos x="T2" y="T3"/>
                </a:cxn>
                <a:cxn ang="T8">
                  <a:pos x="T4" y="T5"/>
                </a:cxn>
              </a:cxnLst>
              <a:rect l="T9" t="T10" r="T11" b="T12"/>
              <a:pathLst>
                <a:path w="21991" h="21600" fill="none" extrusionOk="0">
                  <a:moveTo>
                    <a:pt x="-1" y="3"/>
                  </a:moveTo>
                  <a:cubicBezTo>
                    <a:pt x="130" y="1"/>
                    <a:pt x="260" y="-1"/>
                    <a:pt x="391" y="-1"/>
                  </a:cubicBezTo>
                  <a:cubicBezTo>
                    <a:pt x="12320" y="-1"/>
                    <a:pt x="21991" y="9670"/>
                    <a:pt x="21991" y="21600"/>
                  </a:cubicBezTo>
                </a:path>
                <a:path w="21991" h="21600" stroke="0" extrusionOk="0">
                  <a:moveTo>
                    <a:pt x="-1" y="3"/>
                  </a:moveTo>
                  <a:cubicBezTo>
                    <a:pt x="130" y="1"/>
                    <a:pt x="260" y="-1"/>
                    <a:pt x="391" y="-1"/>
                  </a:cubicBezTo>
                  <a:cubicBezTo>
                    <a:pt x="12320" y="-1"/>
                    <a:pt x="21991" y="9670"/>
                    <a:pt x="21991" y="21600"/>
                  </a:cubicBezTo>
                  <a:lnTo>
                    <a:pt x="391" y="21600"/>
                  </a:lnTo>
                  <a:close/>
                </a:path>
              </a:pathLst>
            </a:custGeom>
            <a:noFill/>
            <a:ln w="50800" cap="rnd">
              <a:solidFill>
                <a:schemeClr val="bg2"/>
              </a:solidFill>
              <a:round/>
              <a:headEnd/>
              <a:tailEnd/>
            </a:ln>
          </p:spPr>
          <p:txBody>
            <a:bodyPr wrap="none" anchor="ctr"/>
            <a:lstStyle/>
            <a:p>
              <a:endParaRPr lang="en-US"/>
            </a:p>
          </p:txBody>
        </p:sp>
      </p:grpSp>
    </p:spTree>
    <p:extLst>
      <p:ext uri="{BB962C8B-B14F-4D97-AF65-F5344CB8AC3E}">
        <p14:creationId xmlns:p14="http://schemas.microsoft.com/office/powerpoint/2010/main" val="4238164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Alzheimer’s Disease? </a:t>
            </a:r>
          </a:p>
        </p:txBody>
      </p:sp>
      <p:pic>
        <p:nvPicPr>
          <p:cNvPr id="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descr="031016b.jpg"/>
          <p:cNvPicPr>
            <a:picLocks noGrp="1" noChangeAspect="1"/>
          </p:cNvPicPr>
          <p:nvPr isPhoto="1"/>
        </p:nvPicPr>
        <p:blipFill rotWithShape="1">
          <a:blip r:embed="rId4" cstate="print">
            <a:extLst>
              <a:ext uri="{28A0092B-C50C-407E-A947-70E740481C1C}">
                <a14:useLocalDpi xmlns:a14="http://schemas.microsoft.com/office/drawing/2010/main" val="0"/>
              </a:ext>
            </a:extLst>
          </a:blip>
          <a:srcRect l="7856" t="1388" r="5323" b="15278"/>
          <a:stretch/>
        </p:blipFill>
        <p:spPr bwMode="auto">
          <a:xfrm>
            <a:off x="457200" y="2607472"/>
            <a:ext cx="1316068" cy="232076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cstate="print"/>
          <a:srcRect t="2589" r="51697"/>
          <a:stretch>
            <a:fillRect/>
          </a:stretch>
        </p:blipFill>
        <p:spPr bwMode="auto">
          <a:xfrm>
            <a:off x="2460965" y="2607472"/>
            <a:ext cx="1730035" cy="2320764"/>
          </a:xfrm>
          <a:prstGeom prst="rect">
            <a:avLst/>
          </a:prstGeom>
          <a:noFill/>
          <a:ln w="19050">
            <a:solidFill>
              <a:schemeClr val="accent1"/>
            </a:solidFill>
            <a:miter lim="800000"/>
            <a:headEnd/>
            <a:tailEnd/>
          </a:ln>
        </p:spPr>
      </p:pic>
      <p:pic>
        <p:nvPicPr>
          <p:cNvPr id="8" name="Picture 4"/>
          <p:cNvPicPr>
            <a:picLocks noChangeAspect="1" noChangeArrowheads="1"/>
          </p:cNvPicPr>
          <p:nvPr/>
        </p:nvPicPr>
        <p:blipFill rotWithShape="1">
          <a:blip r:embed="rId6" cstate="print"/>
          <a:srcRect r="35011" b="40149"/>
          <a:stretch/>
        </p:blipFill>
        <p:spPr bwMode="auto">
          <a:xfrm>
            <a:off x="4953000" y="2646362"/>
            <a:ext cx="3727948" cy="2281874"/>
          </a:xfrm>
          <a:prstGeom prst="rect">
            <a:avLst/>
          </a:prstGeom>
          <a:noFill/>
          <a:ln w="19050">
            <a:solidFill>
              <a:schemeClr val="accent1"/>
            </a:solidFill>
            <a:miter lim="800000"/>
            <a:headEnd/>
            <a:tailEnd/>
          </a:ln>
        </p:spPr>
      </p:pic>
      <p:sp>
        <p:nvSpPr>
          <p:cNvPr id="10" name="TextBox 9"/>
          <p:cNvSpPr txBox="1"/>
          <p:nvPr/>
        </p:nvSpPr>
        <p:spPr>
          <a:xfrm>
            <a:off x="818806" y="5228451"/>
            <a:ext cx="612668" cy="461665"/>
          </a:xfrm>
          <a:prstGeom prst="rect">
            <a:avLst/>
          </a:prstGeom>
          <a:noFill/>
        </p:spPr>
        <p:txBody>
          <a:bodyPr wrap="none" rtlCol="0">
            <a:spAutoFit/>
          </a:bodyPr>
          <a:lstStyle/>
          <a:p>
            <a:r>
              <a:rPr lang="en-US" sz="2400" dirty="0">
                <a:solidFill>
                  <a:schemeClr val="accent1"/>
                </a:solidFill>
                <a:latin typeface="Arial" panose="020B0604020202020204" pitchFamily="34" charset="0"/>
                <a:cs typeface="Arial" panose="020B0604020202020204" pitchFamily="34" charset="0"/>
              </a:rPr>
              <a:t>tau</a:t>
            </a:r>
          </a:p>
        </p:txBody>
      </p:sp>
      <p:sp>
        <p:nvSpPr>
          <p:cNvPr id="11" name="TextBox 10"/>
          <p:cNvSpPr txBox="1"/>
          <p:nvPr/>
        </p:nvSpPr>
        <p:spPr>
          <a:xfrm>
            <a:off x="2514600" y="5238984"/>
            <a:ext cx="1247457" cy="461665"/>
          </a:xfrm>
          <a:prstGeom prst="rect">
            <a:avLst/>
          </a:prstGeom>
          <a:noFill/>
        </p:spPr>
        <p:txBody>
          <a:bodyPr wrap="none" rtlCol="0">
            <a:spAutoFit/>
          </a:bodyPr>
          <a:lstStyle/>
          <a:p>
            <a:r>
              <a:rPr lang="en-US" sz="2400" dirty="0">
                <a:solidFill>
                  <a:schemeClr val="accent1"/>
                </a:solidFill>
                <a:latin typeface="Arial" panose="020B0604020202020204" pitchFamily="34" charset="0"/>
                <a:cs typeface="Arial" panose="020B0604020202020204" pitchFamily="34" charset="0"/>
              </a:rPr>
              <a:t>amyloid</a:t>
            </a:r>
          </a:p>
        </p:txBody>
      </p:sp>
      <p:sp>
        <p:nvSpPr>
          <p:cNvPr id="12" name="TextBox 11"/>
          <p:cNvSpPr txBox="1"/>
          <p:nvPr/>
        </p:nvSpPr>
        <p:spPr>
          <a:xfrm>
            <a:off x="1891163" y="3569345"/>
            <a:ext cx="338554" cy="461665"/>
          </a:xfrm>
          <a:prstGeom prst="rect">
            <a:avLst/>
          </a:prstGeom>
          <a:noFill/>
        </p:spPr>
        <p:txBody>
          <a:bodyPr wrap="none" rtlCol="0">
            <a:spAutoFit/>
          </a:bodyPr>
          <a:lstStyle/>
          <a:p>
            <a:r>
              <a:rPr lang="en-US" sz="2400" dirty="0">
                <a:solidFill>
                  <a:schemeClr val="accent1"/>
                </a:solidFill>
              </a:rPr>
              <a:t>+</a:t>
            </a:r>
          </a:p>
        </p:txBody>
      </p:sp>
      <p:sp>
        <p:nvSpPr>
          <p:cNvPr id="13" name="TextBox 12"/>
          <p:cNvSpPr txBox="1"/>
          <p:nvPr/>
        </p:nvSpPr>
        <p:spPr>
          <a:xfrm>
            <a:off x="5638800" y="5240957"/>
            <a:ext cx="2773516" cy="461665"/>
          </a:xfrm>
          <a:prstGeom prst="rect">
            <a:avLst/>
          </a:prstGeom>
          <a:noFill/>
        </p:spPr>
        <p:txBody>
          <a:bodyPr wrap="none" rtlCol="0">
            <a:spAutoFit/>
          </a:bodyPr>
          <a:lstStyle/>
          <a:p>
            <a:r>
              <a:rPr lang="en-US" sz="2400" dirty="0">
                <a:solidFill>
                  <a:schemeClr val="accent1"/>
                </a:solidFill>
                <a:latin typeface="Arial" panose="020B0604020202020204" pitchFamily="34" charset="0"/>
                <a:cs typeface="Arial" panose="020B0604020202020204" pitchFamily="34" charset="0"/>
              </a:rPr>
              <a:t>neurodegeneration</a:t>
            </a:r>
          </a:p>
        </p:txBody>
      </p:sp>
      <p:sp>
        <p:nvSpPr>
          <p:cNvPr id="14" name="TextBox 13"/>
          <p:cNvSpPr txBox="1"/>
          <p:nvPr/>
        </p:nvSpPr>
        <p:spPr>
          <a:xfrm>
            <a:off x="4343400" y="3576935"/>
            <a:ext cx="703056" cy="461665"/>
          </a:xfrm>
          <a:prstGeom prst="rect">
            <a:avLst/>
          </a:prstGeom>
          <a:noFill/>
        </p:spPr>
        <p:txBody>
          <a:bodyPr wrap="square" rtlCol="0">
            <a:spAutoFit/>
          </a:bodyPr>
          <a:lstStyle/>
          <a:p>
            <a:r>
              <a:rPr lang="en-US" sz="2400" dirty="0">
                <a:solidFill>
                  <a:schemeClr val="accent1"/>
                </a:solidFill>
              </a:rPr>
              <a:t>→</a:t>
            </a:r>
          </a:p>
        </p:txBody>
      </p:sp>
    </p:spTree>
    <p:extLst>
      <p:ext uri="{BB962C8B-B14F-4D97-AF65-F5344CB8AC3E}">
        <p14:creationId xmlns:p14="http://schemas.microsoft.com/office/powerpoint/2010/main" val="4214621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Alzheimer’s Disease and AI/ANs</a:t>
            </a:r>
          </a:p>
        </p:txBody>
      </p:sp>
      <p:sp>
        <p:nvSpPr>
          <p:cNvPr id="3" name="Content Placeholder 2"/>
          <p:cNvSpPr>
            <a:spLocks noGrp="1"/>
          </p:cNvSpPr>
          <p:nvPr>
            <p:ph idx="1"/>
          </p:nvPr>
        </p:nvSpPr>
        <p:spPr>
          <a:xfrm>
            <a:off x="685800" y="1676400"/>
            <a:ext cx="7848600" cy="4724400"/>
          </a:xfrm>
        </p:spPr>
        <p:txBody>
          <a:bodyPr>
            <a:normAutofit/>
          </a:bodyPr>
          <a:lstStyle/>
          <a:p>
            <a:pPr>
              <a:spcBef>
                <a:spcPts val="0"/>
              </a:spcBef>
              <a:spcAft>
                <a:spcPts val="1800"/>
              </a:spcAft>
            </a:pPr>
            <a:r>
              <a:rPr lang="en-US" sz="2600" dirty="0">
                <a:latin typeface="Arial" panose="020B0604020202020204" pitchFamily="34" charset="0"/>
                <a:cs typeface="Arial" panose="020B0604020202020204" pitchFamily="34" charset="0"/>
              </a:rPr>
              <a:t>The number of AI/ANs age 65 and older is growing fast. </a:t>
            </a:r>
          </a:p>
          <a:p>
            <a:pPr>
              <a:spcBef>
                <a:spcPts val="0"/>
              </a:spcBef>
              <a:spcAft>
                <a:spcPts val="1800"/>
              </a:spcAft>
            </a:pPr>
            <a:r>
              <a:rPr lang="en-US" sz="2600" dirty="0">
                <a:latin typeface="Arial" panose="020B0604020202020204" pitchFamily="34" charset="0"/>
                <a:cs typeface="Arial" panose="020B0604020202020204" pitchFamily="34" charset="0"/>
              </a:rPr>
              <a:t>The US Census Bureau estimated that in 2012,  266,000 AI/ANs were aged 65 and older</a:t>
            </a:r>
          </a:p>
          <a:p>
            <a:pPr>
              <a:spcBef>
                <a:spcPts val="0"/>
              </a:spcBef>
              <a:spcAft>
                <a:spcPts val="1800"/>
              </a:spcAft>
            </a:pPr>
            <a:r>
              <a:rPr lang="en-US" sz="2600" dirty="0">
                <a:latin typeface="Arial" panose="020B0604020202020204" pitchFamily="34" charset="0"/>
                <a:cs typeface="Arial" panose="020B0604020202020204" pitchFamily="34" charset="0"/>
              </a:rPr>
              <a:t>According to projections, the population of Native elders in this age range will almost quadruple by 2050, to </a:t>
            </a:r>
            <a:r>
              <a:rPr lang="en-US" sz="2600" b="1" dirty="0">
                <a:latin typeface="Arial" panose="020B0604020202020204" pitchFamily="34" charset="0"/>
                <a:cs typeface="Arial" panose="020B0604020202020204" pitchFamily="34" charset="0"/>
              </a:rPr>
              <a:t>996,000.</a:t>
            </a:r>
          </a:p>
          <a:p>
            <a:pPr>
              <a:spcBef>
                <a:spcPts val="0"/>
              </a:spcBef>
              <a:spcAft>
                <a:spcPts val="1800"/>
              </a:spcAft>
            </a:pPr>
            <a:r>
              <a:rPr lang="en-US" sz="2600" dirty="0">
                <a:latin typeface="Arial" panose="020B0604020202020204" pitchFamily="34" charset="0"/>
                <a:cs typeface="Arial" panose="020B0604020202020204" pitchFamily="34" charset="0"/>
              </a:rPr>
              <a:t>Many experts believe that Alzheimer's disease is underdiagnosed in our communities. </a:t>
            </a:r>
          </a:p>
          <a:p>
            <a:pPr marL="0" indent="0">
              <a:spcAft>
                <a:spcPts val="1200"/>
              </a:spcAft>
              <a:buNone/>
            </a:pPr>
            <a:endParaRPr lang="en-US" sz="2800" dirty="0"/>
          </a:p>
        </p:txBody>
      </p:sp>
      <p:pic>
        <p:nvPicPr>
          <p:cNvPr id="4" name="Picture 3"/>
          <p:cNvPicPr>
            <a:picLocks noChangeAspect="1"/>
          </p:cNvPicPr>
          <p:nvPr/>
        </p:nvPicPr>
        <p:blipFill>
          <a:blip r:embed="rId3"/>
          <a:stretch>
            <a:fillRect/>
          </a:stretch>
        </p:blipFill>
        <p:spPr>
          <a:xfrm>
            <a:off x="0" y="1143000"/>
            <a:ext cx="9144793" cy="329213"/>
          </a:xfrm>
          <a:prstGeom prst="rect">
            <a:avLst/>
          </a:prstGeom>
        </p:spPr>
      </p:pic>
    </p:spTree>
    <p:extLst>
      <p:ext uri="{BB962C8B-B14F-4D97-AF65-F5344CB8AC3E}">
        <p14:creationId xmlns:p14="http://schemas.microsoft.com/office/powerpoint/2010/main" val="3668939710"/>
      </p:ext>
    </p:extLst>
  </p:cSld>
  <p:clrMapOvr>
    <a:masterClrMapping/>
  </p:clrMapOvr>
</p:sld>
</file>

<file path=ppt/theme/theme1.xml><?xml version="1.0" encoding="utf-8"?>
<a:theme xmlns:a="http://schemas.openxmlformats.org/drawingml/2006/main" name="MAJ_Research_Section_8.28.13">
  <a:themeElements>
    <a:clrScheme name="Custom 2">
      <a:dk1>
        <a:srgbClr val="FFC010"/>
      </a:dk1>
      <a:lt1>
        <a:srgbClr val="CEC3B0"/>
      </a:lt1>
      <a:dk2>
        <a:srgbClr val="8BC63D"/>
      </a:dk2>
      <a:lt2>
        <a:srgbClr val="A4198A"/>
      </a:lt2>
      <a:accent1>
        <a:srgbClr val="000000"/>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p Blue Bullet and Title">
  <a:themeElements>
    <a:clrScheme name="Duarte 2011">
      <a:dk1>
        <a:srgbClr val="000000"/>
      </a:dk1>
      <a:lt1>
        <a:srgbClr val="FFFFFF"/>
      </a:lt1>
      <a:dk2>
        <a:srgbClr val="000000"/>
      </a:dk2>
      <a:lt2>
        <a:srgbClr val="595959"/>
      </a:lt2>
      <a:accent1>
        <a:srgbClr val="B8DAF1"/>
      </a:accent1>
      <a:accent2>
        <a:srgbClr val="08A7EE"/>
      </a:accent2>
      <a:accent3>
        <a:srgbClr val="01417C"/>
      </a:accent3>
      <a:accent4>
        <a:srgbClr val="D8531E"/>
      </a:accent4>
      <a:accent5>
        <a:srgbClr val="89BA38"/>
      </a:accent5>
      <a:accent6>
        <a:srgbClr val="767B84"/>
      </a:accent6>
      <a:hlink>
        <a:srgbClr val="08A7EE"/>
      </a:hlink>
      <a:folHlink>
        <a:srgbClr val="D853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8DAF1"/>
        </a:solidFill>
        <a:ln w="9525" cap="flat" cmpd="sng" algn="ctr">
          <a:noFill/>
          <a:prstDash val="solid"/>
          <a:round/>
          <a:headEnd type="none" w="med" len="med"/>
          <a:tailEnd type="none" w="med" len="med"/>
        </a:ln>
        <a:effectLst/>
      </a:spPr>
      <a:bodyPr vert="horz" wrap="square" lIns="82124" tIns="41061" rIns="82124" bIns="41061" numCol="1" rtlCol="0" anchor="ctr" anchorCtr="0" compatLnSpc="1">
        <a:prstTxWarp prst="textNoShape">
          <a:avLst/>
        </a:prstTxWarp>
        <a:no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b="0" i="0" u="none" strike="noStrike" cap="none" normalizeH="0" baseline="0" dirty="0" smtClean="0">
            <a:ln>
              <a:noFill/>
            </a:ln>
            <a:solidFill>
              <a:schemeClr val="tx1"/>
            </a:solidFill>
            <a:effectLst/>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lgn="ctr">
          <a:lnSpc>
            <a:spcPts val="2100"/>
          </a:lnSpc>
          <a:defRPr dirty="0" smtClean="0">
            <a:ln w="18415" cmpd="sng">
              <a:noFill/>
              <a:prstDash val="solid"/>
            </a:ln>
            <a:solidFill>
              <a:srgbClr val="FFFFFF"/>
            </a:solidFill>
            <a:effectLst>
              <a:outerShdw blurRad="63500" dir="3600000" algn="tl" rotWithShape="0">
                <a:srgbClr val="000000">
                  <a:alpha val="70000"/>
                </a:srgbClr>
              </a:outerShdw>
            </a:effectLst>
            <a:latin typeface="HelveticaNeueLT Std Med"/>
            <a:cs typeface="HelveticaNeueLT Std Lt"/>
          </a:defRPr>
        </a:defPPr>
      </a:lstStyle>
    </a:txDef>
  </a:objectDefaults>
  <a:extraClrSchemeLst>
    <a:extraClrScheme>
      <a:clrScheme name="Corp Blue Bullet and Title 1">
        <a:dk1>
          <a:srgbClr val="000000"/>
        </a:dk1>
        <a:lt1>
          <a:srgbClr val="FFFFFF"/>
        </a:lt1>
        <a:dk2>
          <a:srgbClr val="000000"/>
        </a:dk2>
        <a:lt2>
          <a:srgbClr val="969696"/>
        </a:lt2>
        <a:accent1>
          <a:srgbClr val="5E82AB"/>
        </a:accent1>
        <a:accent2>
          <a:srgbClr val="C4DBDA"/>
        </a:accent2>
        <a:accent3>
          <a:srgbClr val="FFFFFF"/>
        </a:accent3>
        <a:accent4>
          <a:srgbClr val="000000"/>
        </a:accent4>
        <a:accent5>
          <a:srgbClr val="B6C1D2"/>
        </a:accent5>
        <a:accent6>
          <a:srgbClr val="B1C6C5"/>
        </a:accent6>
        <a:hlink>
          <a:srgbClr val="26578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487144C9-FA21-4338-BE03-2F03D41AEB35">Intervention Program</Category>
    <TaxCatchAll xmlns="f4251c91-6107-418a-b96a-d4f639145585">
      <Value>23</Value>
    </TaxCatchAll>
    <TaxKeywordTaxHTField xmlns="f4251c91-6107-418a-b96a-d4f639145585">
      <Terms xmlns="http://schemas.microsoft.com/office/infopath/2007/PartnerControls">
        <TermInfo xmlns="http://schemas.microsoft.com/office/infopath/2007/PartnerControls">
          <TermName xmlns="http://schemas.microsoft.com/office/infopath/2007/PartnerControls">Clinic Outreach Presentation</TermName>
          <TermId xmlns="http://schemas.microsoft.com/office/infopath/2007/PartnerControls">1632dd87-c0e3-4614-826d-3f8b92cc9a67</TermId>
        </TermInfo>
      </Terms>
    </TaxKeywordTaxHTField>
    <_dlc_DocId xmlns="f4251c91-6107-418a-b96a-d4f639145585">S47K7C22DANW-516777610-19</_dlc_DocId>
    <_dlc_DocIdUrl xmlns="f4251c91-6107-418a-b96a-d4f639145585">
      <Url>https://portal.wsuccer.org/sites/P4NH/ADRCORE/_layouts/15/DocIdRedir.aspx?ID=S47K7C22DANW-516777610-19</Url>
      <Description>S47K7C22DANW-516777610-19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C76E79EB3F7C4C9946ECF83DED0D96" ma:contentTypeVersion="0" ma:contentTypeDescription="Create a new document." ma:contentTypeScope="" ma:versionID="c832224e3a18a81f9dacc2b3fbf62f3b">
  <xsd:schema xmlns:xsd="http://www.w3.org/2001/XMLSchema" xmlns:xs="http://www.w3.org/2001/XMLSchema" xmlns:p="http://schemas.microsoft.com/office/2006/metadata/properties" xmlns:ns2="f4251c91-6107-418a-b96a-d4f639145585" xmlns:ns3="487144C9-FA21-4338-BE03-2F03D41AEB35" targetNamespace="http://schemas.microsoft.com/office/2006/metadata/properties" ma:root="true" ma:fieldsID="695dc53e7493d9e8724f53b2237716a8" ns2:_="" ns3:_="">
    <xsd:import namespace="f4251c91-6107-418a-b96a-d4f639145585"/>
    <xsd:import namespace="487144C9-FA21-4338-BE03-2F03D41AEB35"/>
    <xsd:element name="properties">
      <xsd:complexType>
        <xsd:sequence>
          <xsd:element name="documentManagement">
            <xsd:complexType>
              <xsd:all>
                <xsd:element ref="ns2:_dlc_DocId" minOccurs="0"/>
                <xsd:element ref="ns2:_dlc_DocIdUrl" minOccurs="0"/>
                <xsd:element ref="ns2:_dlc_DocIdPersistId" minOccurs="0"/>
                <xsd:element ref="ns2:TaxKeywordTaxHTField" minOccurs="0"/>
                <xsd:element ref="ns2:TaxCatchAll"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51c91-6107-418a-b96a-d4f63914558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2" nillable="true" ma:taxonomy="true" ma:internalName="TaxKeywordTaxHTField" ma:taxonomyFieldName="TaxKeyword" ma:displayName="Enterprise Keywords" ma:fieldId="{23f27201-bee3-471e-b2e7-b64fd8b7ca38}" ma:taxonomyMulti="true" ma:sspId="ec7f5341-acf7-460b-96f0-0bb5d0adf087"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1d13b06b-66da-459a-8645-9ffad33915a9}" ma:internalName="TaxCatchAll" ma:showField="CatchAllData" ma:web="f4251c91-6107-418a-b96a-d4f63914558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87144C9-FA21-4338-BE03-2F03D41AEB35" elementFormDefault="qualified">
    <xsd:import namespace="http://schemas.microsoft.com/office/2006/documentManagement/types"/>
    <xsd:import namespace="http://schemas.microsoft.com/office/infopath/2007/PartnerControls"/>
    <xsd:element name="Category" ma:index="14" nillable="true" ma:displayName="Category" ma:format="Dropdown" ma:internalName="Category">
      <xsd:simpleType>
        <xsd:restriction base="dms:Choice">
          <xsd:enumeration value="Focus Group"/>
          <xsd:enumeration value="Study Design"/>
          <xsd:enumeration value="Recruitment"/>
          <xsd:enumeration value="Data Collection"/>
          <xsd:enumeration value="Intervention Program"/>
          <xsd:enumeration value="Control Program"/>
          <xsd:enumeration value="Randomiz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C3489C-0199-4EF1-99F6-60D06E9C7B6A}">
  <ds:schemaRefs>
    <ds:schemaRef ds:uri="http://schemas.microsoft.com/office/2006/metadata/properties"/>
    <ds:schemaRef ds:uri="http://schemas.microsoft.com/office/infopath/2007/PartnerControls"/>
    <ds:schemaRef ds:uri="http://schemas.openxmlformats.org/package/2006/metadata/core-properties"/>
    <ds:schemaRef ds:uri="487144C9-FA21-4338-BE03-2F03D41AEB35"/>
    <ds:schemaRef ds:uri="http://purl.org/dc/elements/1.1/"/>
    <ds:schemaRef ds:uri="f4251c91-6107-418a-b96a-d4f639145585"/>
    <ds:schemaRef ds:uri="http://schemas.microsoft.com/office/2006/documentManagement/types"/>
    <ds:schemaRef ds:uri="http://www.w3.org/XML/1998/namespace"/>
    <ds:schemaRef ds:uri="http://purl.org/dc/dcmitype/"/>
    <ds:schemaRef ds:uri="http://purl.org/dc/terms/"/>
  </ds:schemaRefs>
</ds:datastoreItem>
</file>

<file path=customXml/itemProps2.xml><?xml version="1.0" encoding="utf-8"?>
<ds:datastoreItem xmlns:ds="http://schemas.openxmlformats.org/officeDocument/2006/customXml" ds:itemID="{8B158EC2-0934-4646-9E60-043411AAEA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51c91-6107-418a-b96a-d4f639145585"/>
    <ds:schemaRef ds:uri="487144C9-FA21-4338-BE03-2F03D41AEB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9C7A24-B6A9-48FB-B64E-C320D43EC005}">
  <ds:schemaRefs>
    <ds:schemaRef ds:uri="http://schemas.microsoft.com/sharepoint/events"/>
  </ds:schemaRefs>
</ds:datastoreItem>
</file>

<file path=customXml/itemProps4.xml><?xml version="1.0" encoding="utf-8"?>
<ds:datastoreItem xmlns:ds="http://schemas.openxmlformats.org/officeDocument/2006/customXml" ds:itemID="{18AC36C3-ED8B-49C0-BCD2-F76A13BF14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MAJ_Research_Section_8.28.13</Template>
  <TotalTime>10145</TotalTime>
  <Words>1575</Words>
  <Application>Microsoft Macintosh PowerPoint</Application>
  <PresentationFormat>On-screen Show (4:3)</PresentationFormat>
  <Paragraphs>294</Paragraphs>
  <Slides>31</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Helvetica 45 Light</vt:lpstr>
      <vt:lpstr>HelveticaNeueLT Std Med</vt:lpstr>
      <vt:lpstr>HelveticaNeueLT Std Thin</vt:lpstr>
      <vt:lpstr>Lucida Grande</vt:lpstr>
      <vt:lpstr>MAJ_Research_Section_8.28.13</vt:lpstr>
      <vt:lpstr>Corp Blue Bullet and Title</vt:lpstr>
      <vt:lpstr>PowerPoint Presentation</vt:lpstr>
      <vt:lpstr>Partnerships for Native Health </vt:lpstr>
      <vt:lpstr>Presentation Overview</vt:lpstr>
      <vt:lpstr>Mild Cognitive Impairment (MCI) </vt:lpstr>
      <vt:lpstr>What is Dementia? </vt:lpstr>
      <vt:lpstr>What is Alzheimer’s Disease?</vt:lpstr>
      <vt:lpstr>What is Alzheimer’s Disease? </vt:lpstr>
      <vt:lpstr>What is Alzheimer’s Disease? </vt:lpstr>
      <vt:lpstr>Alzheimer’s Disease and AI/ANs</vt:lpstr>
      <vt:lpstr>AI/AN Dementia Risk: What do we know?</vt:lpstr>
      <vt:lpstr>Challenges in Addressing Alzheimer’s among AI/ANs</vt:lpstr>
      <vt:lpstr>Why diagnose Alzheimer’s disease?</vt:lpstr>
      <vt:lpstr>2017 Facts and Figures </vt:lpstr>
      <vt:lpstr>Alzheimer’s in Washington State </vt:lpstr>
      <vt:lpstr>Early Detection</vt:lpstr>
      <vt:lpstr>PowerPoint Presentation</vt:lpstr>
      <vt:lpstr>Clinic-based Screening </vt:lpstr>
      <vt:lpstr>Cognitive Screening Tools</vt:lpstr>
      <vt:lpstr>PowerPoint Presentation</vt:lpstr>
      <vt:lpstr> Prevention and Intervention</vt:lpstr>
      <vt:lpstr>Modifiable Risk Factors in Mid-Life</vt:lpstr>
      <vt:lpstr>Partnership Activities</vt:lpstr>
      <vt:lpstr>Partnership Activities </vt:lpstr>
      <vt:lpstr>Partnership Activities </vt:lpstr>
      <vt:lpstr>Allied Partners</vt:lpstr>
      <vt:lpstr>Partnership Activities</vt:lpstr>
      <vt:lpstr>Other Research Activities </vt:lpstr>
      <vt:lpstr>Research Activities  at University of Washington </vt:lpstr>
      <vt:lpstr>Research Opportunities  at University of Washington </vt:lpstr>
      <vt:lpstr>Research Opportunities at University of Washington</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Jernigan</dc:creator>
  <cp:keywords>Clinic Outreach Presentation</cp:keywords>
  <cp:lastModifiedBy>Genevieve Wanucha</cp:lastModifiedBy>
  <cp:revision>369</cp:revision>
  <cp:lastPrinted>2017-10-17T12:25:11Z</cp:lastPrinted>
  <dcterms:created xsi:type="dcterms:W3CDTF">2012-04-03T16:18:38Z</dcterms:created>
  <dcterms:modified xsi:type="dcterms:W3CDTF">2019-01-31T20:12:02Z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0x01010062C76E79EB3F7C4C9946ECF83DED0D96</vt:lpwstr>
  </property>
  <property fmtid="{D5CDD505-2E9C-101B-9397-08002B2CF9AE}" pid="3" name="_dlc_DocIdItemGuid">
    <vt:lpwstr>d0f75be4-d7e2-451b-b9a2-caad46730637</vt:lpwstr>
  </property>
  <property fmtid="{D5CDD505-2E9C-101B-9397-08002B2CF9AE}" pid="4" name="TaxKeyword">
    <vt:lpwstr>23;#Clinic Outreach Presentation|1632dd87-c0e3-4614-826d-3f8b92cc9a67</vt:lpwstr>
  </property>
</Properties>
</file>