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8" r:id="rId4"/>
    <p:sldId id="282" r:id="rId5"/>
    <p:sldId id="280" r:id="rId6"/>
    <p:sldId id="281" r:id="rId7"/>
    <p:sldId id="259" r:id="rId8"/>
    <p:sldId id="260" r:id="rId9"/>
    <p:sldId id="261" r:id="rId10"/>
    <p:sldId id="262" r:id="rId11"/>
    <p:sldId id="263" r:id="rId12"/>
    <p:sldId id="283" r:id="rId13"/>
    <p:sldId id="264" r:id="rId14"/>
    <p:sldId id="265" r:id="rId15"/>
    <p:sldId id="284" r:id="rId16"/>
    <p:sldId id="266" r:id="rId17"/>
    <p:sldId id="285" r:id="rId18"/>
    <p:sldId id="267" r:id="rId19"/>
    <p:sldId id="268" r:id="rId20"/>
    <p:sldId id="269" r:id="rId21"/>
    <p:sldId id="270" r:id="rId22"/>
    <p:sldId id="273" r:id="rId23"/>
    <p:sldId id="271" r:id="rId24"/>
    <p:sldId id="274" r:id="rId25"/>
    <p:sldId id="291" r:id="rId26"/>
    <p:sldId id="275" r:id="rId27"/>
    <p:sldId id="276" r:id="rId28"/>
    <p:sldId id="287" r:id="rId29"/>
    <p:sldId id="286" r:id="rId30"/>
    <p:sldId id="288" r:id="rId31"/>
    <p:sldId id="289" r:id="rId32"/>
    <p:sldId id="290"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4450" autoAdjust="0"/>
  </p:normalViewPr>
  <p:slideViewPr>
    <p:cSldViewPr snapToGrid="0">
      <p:cViewPr varScale="1">
        <p:scale>
          <a:sx n="70" d="100"/>
          <a:sy n="70" d="100"/>
        </p:scale>
        <p:origin x="2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2F824-88DD-400C-AED9-9FE7563E675D}" type="datetimeFigureOut">
              <a:rPr lang="en-US" smtClean="0"/>
              <a:t>11/11/22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9DEEF-359A-4FC3-8C05-924BCAE1EC43}" type="slidenum">
              <a:rPr lang="en-US" smtClean="0"/>
              <a:t>‹#›</a:t>
            </a:fld>
            <a:endParaRPr lang="en-US"/>
          </a:p>
        </p:txBody>
      </p:sp>
    </p:spTree>
    <p:extLst>
      <p:ext uri="{BB962C8B-B14F-4D97-AF65-F5344CB8AC3E}">
        <p14:creationId xmlns:p14="http://schemas.microsoft.com/office/powerpoint/2010/main" val="89564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 vision loss related to occipital lesions</a:t>
            </a:r>
          </a:p>
        </p:txBody>
      </p:sp>
      <p:sp>
        <p:nvSpPr>
          <p:cNvPr id="4" name="Slide Number Placeholder 3"/>
          <p:cNvSpPr>
            <a:spLocks noGrp="1"/>
          </p:cNvSpPr>
          <p:nvPr>
            <p:ph type="sldNum" sz="quarter" idx="5"/>
          </p:nvPr>
        </p:nvSpPr>
        <p:spPr/>
        <p:txBody>
          <a:bodyPr/>
          <a:lstStyle/>
          <a:p>
            <a:fld id="{0479DEEF-359A-4FC3-8C05-924BCAE1EC43}" type="slidenum">
              <a:rPr lang="en-US" smtClean="0"/>
              <a:t>2</a:t>
            </a:fld>
            <a:endParaRPr lang="en-US"/>
          </a:p>
        </p:txBody>
      </p:sp>
    </p:spTree>
    <p:extLst>
      <p:ext uri="{BB962C8B-B14F-4D97-AF65-F5344CB8AC3E}">
        <p14:creationId xmlns:p14="http://schemas.microsoft.com/office/powerpoint/2010/main" val="2732075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patient </a:t>
            </a:r>
          </a:p>
        </p:txBody>
      </p:sp>
      <p:sp>
        <p:nvSpPr>
          <p:cNvPr id="4" name="Slide Number Placeholder 3"/>
          <p:cNvSpPr>
            <a:spLocks noGrp="1"/>
          </p:cNvSpPr>
          <p:nvPr>
            <p:ph type="sldNum" sz="quarter" idx="5"/>
          </p:nvPr>
        </p:nvSpPr>
        <p:spPr/>
        <p:txBody>
          <a:bodyPr/>
          <a:lstStyle/>
          <a:p>
            <a:fld id="{0479DEEF-359A-4FC3-8C05-924BCAE1EC43}" type="slidenum">
              <a:rPr lang="en-US" smtClean="0"/>
              <a:t>11</a:t>
            </a:fld>
            <a:endParaRPr lang="en-US"/>
          </a:p>
        </p:txBody>
      </p:sp>
    </p:spTree>
    <p:extLst>
      <p:ext uri="{BB962C8B-B14F-4D97-AF65-F5344CB8AC3E}">
        <p14:creationId xmlns:p14="http://schemas.microsoft.com/office/powerpoint/2010/main" val="394128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performed a manual visual field test which again showed the left homonymous hemianopia</a:t>
            </a:r>
          </a:p>
        </p:txBody>
      </p:sp>
      <p:sp>
        <p:nvSpPr>
          <p:cNvPr id="4" name="Slide Number Placeholder 3"/>
          <p:cNvSpPr>
            <a:spLocks noGrp="1"/>
          </p:cNvSpPr>
          <p:nvPr>
            <p:ph type="sldNum" sz="quarter" idx="5"/>
          </p:nvPr>
        </p:nvSpPr>
        <p:spPr/>
        <p:txBody>
          <a:bodyPr/>
          <a:lstStyle/>
          <a:p>
            <a:fld id="{0479DEEF-359A-4FC3-8C05-924BCAE1EC43}" type="slidenum">
              <a:rPr lang="en-US" smtClean="0"/>
              <a:t>12</a:t>
            </a:fld>
            <a:endParaRPr lang="en-US"/>
          </a:p>
        </p:txBody>
      </p:sp>
    </p:spTree>
    <p:extLst>
      <p:ext uri="{BB962C8B-B14F-4D97-AF65-F5344CB8AC3E}">
        <p14:creationId xmlns:p14="http://schemas.microsoft.com/office/powerpoint/2010/main" val="134452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Ddx</a:t>
            </a:r>
            <a:r>
              <a:rPr lang="en-US" dirty="0"/>
              <a:t> includes encephalitis, epilepsy, but also very concerning for prion disease</a:t>
            </a:r>
          </a:p>
        </p:txBody>
      </p:sp>
      <p:sp>
        <p:nvSpPr>
          <p:cNvPr id="4" name="Slide Number Placeholder 3"/>
          <p:cNvSpPr>
            <a:spLocks noGrp="1"/>
          </p:cNvSpPr>
          <p:nvPr>
            <p:ph type="sldNum" sz="quarter" idx="5"/>
          </p:nvPr>
        </p:nvSpPr>
        <p:spPr/>
        <p:txBody>
          <a:bodyPr/>
          <a:lstStyle/>
          <a:p>
            <a:fld id="{0479DEEF-359A-4FC3-8C05-924BCAE1EC43}" type="slidenum">
              <a:rPr lang="en-US" smtClean="0"/>
              <a:t>13</a:t>
            </a:fld>
            <a:endParaRPr lang="en-US"/>
          </a:p>
        </p:txBody>
      </p:sp>
    </p:spTree>
    <p:extLst>
      <p:ext uri="{BB962C8B-B14F-4D97-AF65-F5344CB8AC3E}">
        <p14:creationId xmlns:p14="http://schemas.microsoft.com/office/powerpoint/2010/main" val="215818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time quaking induced conversion: samples are shaking and breaks apart the aggregates of prion protein, then amplify the amount of misfolded prion proteins to detectable levels. Highly sensitive and specific. </a:t>
            </a:r>
          </a:p>
        </p:txBody>
      </p:sp>
      <p:sp>
        <p:nvSpPr>
          <p:cNvPr id="4" name="Slide Number Placeholder 3"/>
          <p:cNvSpPr>
            <a:spLocks noGrp="1"/>
          </p:cNvSpPr>
          <p:nvPr>
            <p:ph type="sldNum" sz="quarter" idx="5"/>
          </p:nvPr>
        </p:nvSpPr>
        <p:spPr/>
        <p:txBody>
          <a:bodyPr/>
          <a:lstStyle/>
          <a:p>
            <a:fld id="{0479DEEF-359A-4FC3-8C05-924BCAE1EC43}" type="slidenum">
              <a:rPr lang="en-US" smtClean="0"/>
              <a:t>15</a:t>
            </a:fld>
            <a:endParaRPr lang="en-US"/>
          </a:p>
        </p:txBody>
      </p:sp>
    </p:spTree>
    <p:extLst>
      <p:ext uri="{BB962C8B-B14F-4D97-AF65-F5344CB8AC3E}">
        <p14:creationId xmlns:p14="http://schemas.microsoft.com/office/powerpoint/2010/main" val="31784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very disconcerting. She continued to progress. </a:t>
            </a:r>
          </a:p>
        </p:txBody>
      </p:sp>
      <p:sp>
        <p:nvSpPr>
          <p:cNvPr id="4" name="Slide Number Placeholder 3"/>
          <p:cNvSpPr>
            <a:spLocks noGrp="1"/>
          </p:cNvSpPr>
          <p:nvPr>
            <p:ph type="sldNum" sz="quarter" idx="5"/>
          </p:nvPr>
        </p:nvSpPr>
        <p:spPr/>
        <p:txBody>
          <a:bodyPr/>
          <a:lstStyle/>
          <a:p>
            <a:fld id="{0479DEEF-359A-4FC3-8C05-924BCAE1EC43}" type="slidenum">
              <a:rPr lang="en-US" smtClean="0"/>
              <a:t>16</a:t>
            </a:fld>
            <a:endParaRPr lang="en-US"/>
          </a:p>
        </p:txBody>
      </p:sp>
    </p:spTree>
    <p:extLst>
      <p:ext uri="{BB962C8B-B14F-4D97-AF65-F5344CB8AC3E}">
        <p14:creationId xmlns:p14="http://schemas.microsoft.com/office/powerpoint/2010/main" val="353081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months after last one </a:t>
            </a:r>
          </a:p>
          <a:p>
            <a:r>
              <a:rPr lang="en-US" dirty="0"/>
              <a:t>Significant interval progression of cortical diffusion restriction, </a:t>
            </a:r>
          </a:p>
          <a:p>
            <a:r>
              <a:rPr lang="en-US" dirty="0"/>
              <a:t>with asymmetric involvement of both cerebral hemispheres now present. </a:t>
            </a:r>
          </a:p>
          <a:p>
            <a:r>
              <a:rPr lang="en-US" dirty="0"/>
              <a:t>  </a:t>
            </a:r>
          </a:p>
          <a:p>
            <a:r>
              <a:rPr lang="en-US" dirty="0"/>
              <a:t>Findings suggestive of variant Creutzfeldt Jakob disease, </a:t>
            </a:r>
          </a:p>
          <a:p>
            <a:r>
              <a:rPr lang="en-US" dirty="0" err="1"/>
              <a:t>Heidenhain</a:t>
            </a:r>
            <a:r>
              <a:rPr lang="en-US" dirty="0"/>
              <a:t> variant. </a:t>
            </a:r>
          </a:p>
          <a:p>
            <a:endParaRPr lang="en-US" dirty="0"/>
          </a:p>
          <a:p>
            <a:r>
              <a:rPr lang="en-US" dirty="0"/>
              <a:t>This MRI makes it clear why she would be cortically blind</a:t>
            </a:r>
          </a:p>
          <a:p>
            <a:endParaRPr lang="en-US" dirty="0"/>
          </a:p>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17</a:t>
            </a:fld>
            <a:endParaRPr lang="en-US"/>
          </a:p>
        </p:txBody>
      </p:sp>
    </p:spTree>
    <p:extLst>
      <p:ext uri="{BB962C8B-B14F-4D97-AF65-F5344CB8AC3E}">
        <p14:creationId xmlns:p14="http://schemas.microsoft.com/office/powerpoint/2010/main" val="403437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diagnosis is made by the clinical presentation of rapidly progressive cognitive decline and frequently with the combination of the + RT-</a:t>
            </a:r>
            <a:r>
              <a:rPr lang="en-US" dirty="0" err="1"/>
              <a:t>QiIC</a:t>
            </a:r>
            <a:r>
              <a:rPr lang="en-US" dirty="0"/>
              <a:t>. </a:t>
            </a:r>
          </a:p>
        </p:txBody>
      </p:sp>
      <p:sp>
        <p:nvSpPr>
          <p:cNvPr id="4" name="Slide Number Placeholder 3"/>
          <p:cNvSpPr>
            <a:spLocks noGrp="1"/>
          </p:cNvSpPr>
          <p:nvPr>
            <p:ph type="sldNum" sz="quarter" idx="5"/>
          </p:nvPr>
        </p:nvSpPr>
        <p:spPr/>
        <p:txBody>
          <a:bodyPr/>
          <a:lstStyle/>
          <a:p>
            <a:fld id="{0479DEEF-359A-4FC3-8C05-924BCAE1EC43}" type="slidenum">
              <a:rPr lang="en-US" smtClean="0"/>
              <a:t>19</a:t>
            </a:fld>
            <a:endParaRPr lang="en-US"/>
          </a:p>
        </p:txBody>
      </p:sp>
    </p:spTree>
    <p:extLst>
      <p:ext uri="{BB962C8B-B14F-4D97-AF65-F5344CB8AC3E}">
        <p14:creationId xmlns:p14="http://schemas.microsoft.com/office/powerpoint/2010/main" val="420317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very super zebra case. Mostly cortical vision loss comes in the form of the first case in CVA…</a:t>
            </a:r>
          </a:p>
          <a:p>
            <a:endParaRPr lang="en-US" dirty="0"/>
          </a:p>
          <a:p>
            <a:endParaRPr lang="en-US" dirty="0"/>
          </a:p>
          <a:p>
            <a:r>
              <a:rPr lang="en-US" dirty="0"/>
              <a:t>May not be as simple as VF defect and may have presentations that stem from lesions in the visual association cortex. The goal today is to talk bout higher cortical visual disorders. In order to get there though, we need to review the visual pathway. </a:t>
            </a:r>
          </a:p>
        </p:txBody>
      </p:sp>
      <p:sp>
        <p:nvSpPr>
          <p:cNvPr id="4" name="Slide Number Placeholder 3"/>
          <p:cNvSpPr>
            <a:spLocks noGrp="1"/>
          </p:cNvSpPr>
          <p:nvPr>
            <p:ph type="sldNum" sz="quarter" idx="5"/>
          </p:nvPr>
        </p:nvSpPr>
        <p:spPr/>
        <p:txBody>
          <a:bodyPr/>
          <a:lstStyle/>
          <a:p>
            <a:fld id="{0479DEEF-359A-4FC3-8C05-924BCAE1EC43}" type="slidenum">
              <a:rPr lang="en-US" smtClean="0"/>
              <a:t>20</a:t>
            </a:fld>
            <a:endParaRPr lang="en-US"/>
          </a:p>
        </p:txBody>
      </p:sp>
    </p:spTree>
    <p:extLst>
      <p:ext uri="{BB962C8B-B14F-4D97-AF65-F5344CB8AC3E}">
        <p14:creationId xmlns:p14="http://schemas.microsoft.com/office/powerpoint/2010/main" val="214085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visual pathway is the route by which retinal stimuli are transferred to the occipital cortex of the brain. It encompasses the retina, the optic nerve, optic chiasm, optic radiation, and the visual center of the occipital lobe. </a:t>
            </a:r>
          </a:p>
          <a:p>
            <a:endParaRPr lang="en-US" dirty="0"/>
          </a:p>
          <a:p>
            <a:r>
              <a:rPr lang="en-US" dirty="0"/>
              <a:t>The photoreceptors in the retina are stimulated by photons of light entering the eye. The photoreceptors synapse with retinal bipolar cells which in turn transmit these signals to the retina ganglion cells. The retinal ganglion cells converge at the optic disc forming the optic nerve. </a:t>
            </a:r>
          </a:p>
          <a:p>
            <a:endParaRPr lang="en-US" dirty="0"/>
          </a:p>
          <a:p>
            <a:r>
              <a:rPr lang="en-US" dirty="0"/>
              <a:t>The optic nerve is responsible for transmitting the information for vision. Once inside the skull the optic nerve travels along the floor of the middle cranial fossa. The left and right optic nerve converge at the optic chiasm. The chiasm is above the pituitary gland and you may remember that a pituitary tumor compressing the chiasm would cause bitemporal hemianopia. </a:t>
            </a:r>
          </a:p>
          <a:p>
            <a:endParaRPr lang="en-US" dirty="0"/>
          </a:p>
          <a:p>
            <a:r>
              <a:rPr lang="en-US" dirty="0"/>
              <a:t>At the chiasm, fibers from the nasal aspect of the retina cross over/decussate to the contralateral optic tract, while fibers from the temporal retina remain on their respective sides.  In this way, left sided post chiasmal fibers pertain to the right side of the visual field and vice versa. </a:t>
            </a:r>
          </a:p>
          <a:p>
            <a:endParaRPr lang="en-US" dirty="0"/>
          </a:p>
          <a:p>
            <a:r>
              <a:rPr lang="en-US" dirty="0"/>
              <a:t>The optic tracts extend from the chiasm to the thalamus. Here, there is synapse with the second order sensory neurons, at the lateral geniculate nucleus in the thalamus. From here the nerves radiate dorsally to the calcarine sulcus of the occipital lobe. This is the primary visual cortex where basic/raw vision is housed/processed. </a:t>
            </a:r>
          </a:p>
          <a:p>
            <a:endParaRPr lang="en-US" dirty="0"/>
          </a:p>
          <a:p>
            <a:r>
              <a:rPr lang="en-US" dirty="0"/>
              <a:t>So, if there is a problem here, how should it be mapped out?</a:t>
            </a:r>
          </a:p>
          <a:p>
            <a:endParaRPr lang="en-US" dirty="0"/>
          </a:p>
          <a:p>
            <a:r>
              <a:rPr lang="en-US" dirty="0"/>
              <a:t>======</a:t>
            </a:r>
          </a:p>
          <a:p>
            <a:r>
              <a:rPr lang="en-US" dirty="0"/>
              <a:t>But we are here to learn more than the basics. From the occipital visual center, signals are sent to the frontal, parietal, and temporal lobes to further make sense of the input information (reading and facial recognition). </a:t>
            </a:r>
          </a:p>
          <a:p>
            <a:endParaRPr lang="en-US" dirty="0"/>
          </a:p>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21</a:t>
            </a:fld>
            <a:endParaRPr lang="en-US"/>
          </a:p>
        </p:txBody>
      </p:sp>
    </p:spTree>
    <p:extLst>
      <p:ext uri="{BB962C8B-B14F-4D97-AF65-F5344CB8AC3E}">
        <p14:creationId xmlns:p14="http://schemas.microsoft.com/office/powerpoint/2010/main" val="296347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Bedside evaluation </a:t>
            </a:r>
          </a:p>
        </p:txBody>
      </p:sp>
      <p:sp>
        <p:nvSpPr>
          <p:cNvPr id="4" name="Slide Number Placeholder 3"/>
          <p:cNvSpPr>
            <a:spLocks noGrp="1"/>
          </p:cNvSpPr>
          <p:nvPr>
            <p:ph type="sldNum" sz="quarter" idx="5"/>
          </p:nvPr>
        </p:nvSpPr>
        <p:spPr/>
        <p:txBody>
          <a:bodyPr/>
          <a:lstStyle/>
          <a:p>
            <a:fld id="{0479DEEF-359A-4FC3-8C05-924BCAE1EC43}" type="slidenum">
              <a:rPr lang="en-US" smtClean="0"/>
              <a:t>22</a:t>
            </a:fld>
            <a:endParaRPr lang="en-US"/>
          </a:p>
        </p:txBody>
      </p:sp>
    </p:spTree>
    <p:extLst>
      <p:ext uri="{BB962C8B-B14F-4D97-AF65-F5344CB8AC3E}">
        <p14:creationId xmlns:p14="http://schemas.microsoft.com/office/powerpoint/2010/main" val="271119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 case of CVA</a:t>
            </a:r>
          </a:p>
        </p:txBody>
      </p:sp>
      <p:sp>
        <p:nvSpPr>
          <p:cNvPr id="4" name="Slide Number Placeholder 3"/>
          <p:cNvSpPr>
            <a:spLocks noGrp="1"/>
          </p:cNvSpPr>
          <p:nvPr>
            <p:ph type="sldNum" sz="quarter" idx="5"/>
          </p:nvPr>
        </p:nvSpPr>
        <p:spPr/>
        <p:txBody>
          <a:bodyPr/>
          <a:lstStyle/>
          <a:p>
            <a:fld id="{0479DEEF-359A-4FC3-8C05-924BCAE1EC43}" type="slidenum">
              <a:rPr lang="en-US" smtClean="0"/>
              <a:t>3</a:t>
            </a:fld>
            <a:endParaRPr lang="en-US"/>
          </a:p>
        </p:txBody>
      </p:sp>
    </p:spTree>
    <p:extLst>
      <p:ext uri="{BB962C8B-B14F-4D97-AF65-F5344CB8AC3E}">
        <p14:creationId xmlns:p14="http://schemas.microsoft.com/office/powerpoint/2010/main" val="175011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mapped out by: Automated visual field test/perimetry which is ubiquitous in almost all eye clinics. Usually, extra time is set aside to do this. The pattern of visual field defect matters and clues eye providers in on whether the problem is from glaucoma. The pattern also matters for localizing the lesion when the problem arises from the brain. Advantages include very reproducible results since many offices use similar software. </a:t>
            </a:r>
          </a:p>
        </p:txBody>
      </p:sp>
      <p:sp>
        <p:nvSpPr>
          <p:cNvPr id="4" name="Slide Number Placeholder 3"/>
          <p:cNvSpPr>
            <a:spLocks noGrp="1"/>
          </p:cNvSpPr>
          <p:nvPr>
            <p:ph type="sldNum" sz="quarter" idx="5"/>
          </p:nvPr>
        </p:nvSpPr>
        <p:spPr/>
        <p:txBody>
          <a:bodyPr/>
          <a:lstStyle/>
          <a:p>
            <a:fld id="{0479DEEF-359A-4FC3-8C05-924BCAE1EC43}" type="slidenum">
              <a:rPr lang="en-US" smtClean="0"/>
              <a:t>23</a:t>
            </a:fld>
            <a:endParaRPr lang="en-US"/>
          </a:p>
        </p:txBody>
      </p:sp>
    </p:spTree>
    <p:extLst>
      <p:ext uri="{BB962C8B-B14F-4D97-AF65-F5344CB8AC3E}">
        <p14:creationId xmlns:p14="http://schemas.microsoft.com/office/powerpoint/2010/main" val="84936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problem in the primary visual cortex can also be mapped out with manual perimetry: useful for individual who cannot adapt well to the automated interface. If cannot stay focused and fixated, may benefit from manual perimetry. I use it in settings where vision is quite poor, like worse than 20/100 or 20/150 vision. Works with children. Patients with impaired cognition. </a:t>
            </a:r>
          </a:p>
          <a:p>
            <a:endParaRPr lang="en-US" dirty="0"/>
          </a:p>
          <a:p>
            <a:r>
              <a:rPr lang="en-US" dirty="0"/>
              <a:t>Photo: https://healthjade.net/visual-field-test/</a:t>
            </a:r>
          </a:p>
        </p:txBody>
      </p:sp>
      <p:sp>
        <p:nvSpPr>
          <p:cNvPr id="4" name="Slide Number Placeholder 3"/>
          <p:cNvSpPr>
            <a:spLocks noGrp="1"/>
          </p:cNvSpPr>
          <p:nvPr>
            <p:ph type="sldNum" sz="quarter" idx="5"/>
          </p:nvPr>
        </p:nvSpPr>
        <p:spPr/>
        <p:txBody>
          <a:bodyPr/>
          <a:lstStyle/>
          <a:p>
            <a:fld id="{0479DEEF-359A-4FC3-8C05-924BCAE1EC43}" type="slidenum">
              <a:rPr lang="en-US" smtClean="0"/>
              <a:t>24</a:t>
            </a:fld>
            <a:endParaRPr lang="en-US"/>
          </a:p>
        </p:txBody>
      </p:sp>
    </p:spTree>
    <p:extLst>
      <p:ext uri="{BB962C8B-B14F-4D97-AF65-F5344CB8AC3E}">
        <p14:creationId xmlns:p14="http://schemas.microsoft.com/office/powerpoint/2010/main" val="250671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Optic pathway picture</a:t>
            </a:r>
          </a:p>
          <a:p>
            <a:endParaRPr lang="en-US" dirty="0"/>
          </a:p>
          <a:p>
            <a:r>
              <a:rPr lang="en-US" dirty="0"/>
              <a:t>The visual pathway is the route by which retinal stimuli are transferred to the occipital cortex of the brain. It encompasses the retina, the optic nerve, optic chiasm, optic radiation, and the visual center of the occipital lobe. </a:t>
            </a:r>
          </a:p>
          <a:p>
            <a:endParaRPr lang="en-US" dirty="0"/>
          </a:p>
          <a:p>
            <a:r>
              <a:rPr lang="en-US" dirty="0"/>
              <a:t>The photoreceptors in the retina are stimulated by photons of light entering the eye. The photoreceptors synapse with retinal bipolar cells which in turn transmit these signals to the retina ganglion cells. The retinal ganglion cells converge at the optic disc forming the optic nerve. </a:t>
            </a:r>
          </a:p>
          <a:p>
            <a:endParaRPr lang="en-US" dirty="0"/>
          </a:p>
          <a:p>
            <a:r>
              <a:rPr lang="en-US" dirty="0"/>
              <a:t>The optic nerve is responsible for transmitting the information for vision. Once inside the skull the optic nerve travels along the floor of the middle cranial fossa. The left and right optic nerve converge at the optic chiasm. The chiasm is above the pituitary gland and you may remember that a pituitary tumor compressing the chiasm would cause bitemporal hemianopia. </a:t>
            </a:r>
          </a:p>
          <a:p>
            <a:endParaRPr lang="en-US" dirty="0"/>
          </a:p>
          <a:p>
            <a:r>
              <a:rPr lang="en-US" dirty="0"/>
              <a:t>At the chiasm, fibers from the nasal aspect of the retina cross over/decussate to the contralateral optic tract, while fibers from the temporal retina remain on their respective sides.  In this way, left sided post chiasmal fibers pertain to the right side of the visual field and vice versa. </a:t>
            </a:r>
          </a:p>
          <a:p>
            <a:endParaRPr lang="en-US" dirty="0"/>
          </a:p>
          <a:p>
            <a:r>
              <a:rPr lang="en-US" dirty="0"/>
              <a:t>The optic tracts extend from the chiasm to the thalamus. Here, there is synapse with the second order sensory neurons, at the lateral geniculate nucleus in the thalamus. From here the nerves radiate dorsally to the calcarine sulcus of the occipital lobe. This is the primary visual cortex where basic/raw vision is housed/processed. </a:t>
            </a:r>
          </a:p>
          <a:p>
            <a:endParaRPr lang="en-US" dirty="0"/>
          </a:p>
          <a:p>
            <a:r>
              <a:rPr lang="en-US" dirty="0"/>
              <a:t>======</a:t>
            </a:r>
          </a:p>
          <a:p>
            <a:r>
              <a:rPr lang="en-US" dirty="0"/>
              <a:t>Ware here to learn more than the basics. From the occipital visual center, signals are sent to the frontal, parietal, and temporal lobes to further make sense of the input information (reading and facial recognition). </a:t>
            </a:r>
          </a:p>
          <a:p>
            <a:endParaRPr lang="en-US" dirty="0"/>
          </a:p>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25</a:t>
            </a:fld>
            <a:endParaRPr lang="en-US"/>
          </a:p>
        </p:txBody>
      </p:sp>
    </p:spTree>
    <p:extLst>
      <p:ext uri="{BB962C8B-B14F-4D97-AF65-F5344CB8AC3E}">
        <p14:creationId xmlns:p14="http://schemas.microsoft.com/office/powerpoint/2010/main" val="330521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initial processing in the primary visual cortex, which receives raw visual information, numerous adjacent cortical areas continue the work of analyzing specific aspect of visual information. </a:t>
            </a:r>
          </a:p>
          <a:p>
            <a:endParaRPr lang="en-US" dirty="0"/>
          </a:p>
          <a:p>
            <a:r>
              <a:rPr lang="en-US" dirty="0"/>
              <a:t>There are two major pathways: </a:t>
            </a:r>
          </a:p>
          <a:p>
            <a:endParaRPr lang="en-US" dirty="0"/>
          </a:p>
          <a:p>
            <a:r>
              <a:rPr lang="en-US" dirty="0"/>
              <a:t>What pathway is the ventral stream from the occipital lobes to the temporal lobes: it is involved in recognition of an object. These areas help with discerning </a:t>
            </a:r>
            <a:r>
              <a:rPr lang="en-US" dirty="0" err="1"/>
              <a:t>olor</a:t>
            </a:r>
            <a:r>
              <a:rPr lang="en-US" dirty="0"/>
              <a:t>, face patterns, shape recognition. </a:t>
            </a:r>
          </a:p>
          <a:p>
            <a:endParaRPr lang="en-US" dirty="0"/>
          </a:p>
          <a:p>
            <a:r>
              <a:rPr lang="en-US" dirty="0"/>
              <a:t>Where pathway. Dorsal stream. </a:t>
            </a:r>
          </a:p>
          <a:p>
            <a:endParaRPr lang="en-US" dirty="0"/>
          </a:p>
          <a:p>
            <a:r>
              <a:rPr lang="en-US" dirty="0"/>
              <a:t>Where pathway is the stream from occipital  lobe to parietal lobes: This region helps with locating objects in space and also how body acts on objects. We need to analyze objects with body in space. This area discerns action of vision. Helps with analyzing moving objects, helps with discerning body in comparison to object. This area is also involved in attention—which objects are important to act on/</a:t>
            </a:r>
            <a:r>
              <a:rPr lang="en-US" dirty="0" err="1"/>
              <a:t>prioritzes</a:t>
            </a:r>
            <a:r>
              <a:rPr lang="en-US" dirty="0"/>
              <a:t> on visual information.</a:t>
            </a:r>
          </a:p>
          <a:p>
            <a:r>
              <a:rPr lang="en-US" dirty="0"/>
              <a:t>When there is a problem here, patients would not have problem with recognizing the object, but would have problem acting on the object in 3D space.  </a:t>
            </a:r>
          </a:p>
        </p:txBody>
      </p:sp>
      <p:sp>
        <p:nvSpPr>
          <p:cNvPr id="4" name="Slide Number Placeholder 3"/>
          <p:cNvSpPr>
            <a:spLocks noGrp="1"/>
          </p:cNvSpPr>
          <p:nvPr>
            <p:ph type="sldNum" sz="quarter" idx="5"/>
          </p:nvPr>
        </p:nvSpPr>
        <p:spPr/>
        <p:txBody>
          <a:bodyPr/>
          <a:lstStyle/>
          <a:p>
            <a:fld id="{0479DEEF-359A-4FC3-8C05-924BCAE1EC43}" type="slidenum">
              <a:rPr lang="en-US" smtClean="0"/>
              <a:t>26</a:t>
            </a:fld>
            <a:endParaRPr lang="en-US"/>
          </a:p>
        </p:txBody>
      </p:sp>
    </p:spTree>
    <p:extLst>
      <p:ext uri="{BB962C8B-B14F-4D97-AF65-F5344CB8AC3E}">
        <p14:creationId xmlns:p14="http://schemas.microsoft.com/office/powerpoint/2010/main" val="4975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Balint’s syndrome (more where)</a:t>
            </a:r>
          </a:p>
          <a:p>
            <a:r>
              <a:rPr lang="en-US" dirty="0"/>
              <a:t>Prosopagnosia (what)</a:t>
            </a:r>
          </a:p>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27</a:t>
            </a:fld>
            <a:endParaRPr lang="en-US"/>
          </a:p>
        </p:txBody>
      </p:sp>
    </p:spTree>
    <p:extLst>
      <p:ext uri="{BB962C8B-B14F-4D97-AF65-F5344CB8AC3E}">
        <p14:creationId xmlns:p14="http://schemas.microsoft.com/office/powerpoint/2010/main" val="287081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Simultanagnosia is the inability to perceive more than once object at a time. Patients with simultanagnosia are able to see local elements of a scene but not the global elements in their totality. In other words, thy are missing the forest for the tree. </a:t>
            </a:r>
          </a:p>
        </p:txBody>
      </p:sp>
      <p:sp>
        <p:nvSpPr>
          <p:cNvPr id="4" name="Slide Number Placeholder 3"/>
          <p:cNvSpPr>
            <a:spLocks noGrp="1"/>
          </p:cNvSpPr>
          <p:nvPr>
            <p:ph type="sldNum" sz="quarter" idx="5"/>
          </p:nvPr>
        </p:nvSpPr>
        <p:spPr/>
        <p:txBody>
          <a:bodyPr/>
          <a:lstStyle/>
          <a:p>
            <a:fld id="{0479DEEF-359A-4FC3-8C05-924BCAE1EC43}" type="slidenum">
              <a:rPr lang="en-US" smtClean="0"/>
              <a:t>28</a:t>
            </a:fld>
            <a:endParaRPr lang="en-US"/>
          </a:p>
        </p:txBody>
      </p:sp>
    </p:spTree>
    <p:extLst>
      <p:ext uri="{BB962C8B-B14F-4D97-AF65-F5344CB8AC3E}">
        <p14:creationId xmlns:p14="http://schemas.microsoft.com/office/powerpoint/2010/main" val="30760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 showed severe atrophy of the posterior parietal and occipital regions leading to the diagnosis of posterior cortical atrophy. Posterior cortical atrophy is a variant presentation of Alzheimer's dementia where degeneration initially has predilection for posterior regions rather than more classically the mesial temporal lobes. Due to the bilateral parietal occipital lobes being affected, patients can present with symptoms arising from problems in the dorsal pathway which manifests as having trouble figuring out where objects are in space, where the body is compared to object, and also problems acting and keeping attention on what is important/maintaining attention. When attention is messed up you see things like simultanagnosia. </a:t>
            </a:r>
          </a:p>
        </p:txBody>
      </p:sp>
      <p:sp>
        <p:nvSpPr>
          <p:cNvPr id="4" name="Slide Number Placeholder 3"/>
          <p:cNvSpPr>
            <a:spLocks noGrp="1"/>
          </p:cNvSpPr>
          <p:nvPr>
            <p:ph type="sldNum" sz="quarter" idx="5"/>
          </p:nvPr>
        </p:nvSpPr>
        <p:spPr/>
        <p:txBody>
          <a:bodyPr/>
          <a:lstStyle/>
          <a:p>
            <a:fld id="{0479DEEF-359A-4FC3-8C05-924BCAE1EC43}" type="slidenum">
              <a:rPr lang="en-US" smtClean="0"/>
              <a:t>29</a:t>
            </a:fld>
            <a:endParaRPr lang="en-US"/>
          </a:p>
        </p:txBody>
      </p:sp>
    </p:spTree>
    <p:extLst>
      <p:ext uri="{BB962C8B-B14F-4D97-AF65-F5344CB8AC3E}">
        <p14:creationId xmlns:p14="http://schemas.microsoft.com/office/powerpoint/2010/main" val="420477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Metastatic lesion n the R temporal lobe and post operative image showing resection cavity (arrow). This lesion disrupts an area that processes faces in the what pathway </a:t>
            </a:r>
          </a:p>
        </p:txBody>
      </p:sp>
      <p:sp>
        <p:nvSpPr>
          <p:cNvPr id="4" name="Slide Number Placeholder 3"/>
          <p:cNvSpPr>
            <a:spLocks noGrp="1"/>
          </p:cNvSpPr>
          <p:nvPr>
            <p:ph type="sldNum" sz="quarter" idx="5"/>
          </p:nvPr>
        </p:nvSpPr>
        <p:spPr/>
        <p:txBody>
          <a:bodyPr/>
          <a:lstStyle/>
          <a:p>
            <a:fld id="{0479DEEF-359A-4FC3-8C05-924BCAE1EC43}" type="slidenum">
              <a:rPr lang="en-US" smtClean="0"/>
              <a:t>31</a:t>
            </a:fld>
            <a:endParaRPr lang="en-US"/>
          </a:p>
        </p:txBody>
      </p:sp>
    </p:spTree>
    <p:extLst>
      <p:ext uri="{BB962C8B-B14F-4D97-AF65-F5344CB8AC3E}">
        <p14:creationId xmlns:p14="http://schemas.microsoft.com/office/powerpoint/2010/main" val="3381975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challenged you </a:t>
            </a:r>
            <a:r>
              <a:rPr lang="en-US"/>
              <a:t>to think </a:t>
            </a:r>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33</a:t>
            </a:fld>
            <a:endParaRPr lang="en-US"/>
          </a:p>
        </p:txBody>
      </p:sp>
    </p:spTree>
    <p:extLst>
      <p:ext uri="{BB962C8B-B14F-4D97-AF65-F5344CB8AC3E}">
        <p14:creationId xmlns:p14="http://schemas.microsoft.com/office/powerpoint/2010/main" val="66927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Went to eye clinic where there was a R inferior homonymous quadrantanopia</a:t>
            </a:r>
          </a:p>
        </p:txBody>
      </p:sp>
      <p:sp>
        <p:nvSpPr>
          <p:cNvPr id="4" name="Slide Number Placeholder 3"/>
          <p:cNvSpPr>
            <a:spLocks noGrp="1"/>
          </p:cNvSpPr>
          <p:nvPr>
            <p:ph type="sldNum" sz="quarter" idx="5"/>
          </p:nvPr>
        </p:nvSpPr>
        <p:spPr/>
        <p:txBody>
          <a:bodyPr/>
          <a:lstStyle/>
          <a:p>
            <a:fld id="{0479DEEF-359A-4FC3-8C05-924BCAE1EC43}" type="slidenum">
              <a:rPr lang="en-US" smtClean="0"/>
              <a:t>4</a:t>
            </a:fld>
            <a:endParaRPr lang="en-US"/>
          </a:p>
        </p:txBody>
      </p:sp>
    </p:spTree>
    <p:extLst>
      <p:ext uri="{BB962C8B-B14F-4D97-AF65-F5344CB8AC3E}">
        <p14:creationId xmlns:p14="http://schemas.microsoft.com/office/powerpoint/2010/main" val="355588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 a few days later and there is evidence of a subacute stroke in the R posterior cerebral artery territory </a:t>
            </a:r>
          </a:p>
        </p:txBody>
      </p:sp>
      <p:sp>
        <p:nvSpPr>
          <p:cNvPr id="4" name="Slide Number Placeholder 3"/>
          <p:cNvSpPr>
            <a:spLocks noGrp="1"/>
          </p:cNvSpPr>
          <p:nvPr>
            <p:ph type="sldNum" sz="quarter" idx="5"/>
          </p:nvPr>
        </p:nvSpPr>
        <p:spPr/>
        <p:txBody>
          <a:bodyPr/>
          <a:lstStyle/>
          <a:p>
            <a:fld id="{0479DEEF-359A-4FC3-8C05-924BCAE1EC43}" type="slidenum">
              <a:rPr lang="en-US" smtClean="0"/>
              <a:t>5</a:t>
            </a:fld>
            <a:endParaRPr lang="en-US"/>
          </a:p>
        </p:txBody>
      </p:sp>
    </p:spTree>
    <p:extLst>
      <p:ext uri="{BB962C8B-B14F-4D97-AF65-F5344CB8AC3E}">
        <p14:creationId xmlns:p14="http://schemas.microsoft.com/office/powerpoint/2010/main" val="127734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6</a:t>
            </a:fld>
            <a:endParaRPr lang="en-US"/>
          </a:p>
        </p:txBody>
      </p:sp>
    </p:spTree>
    <p:extLst>
      <p:ext uri="{BB962C8B-B14F-4D97-AF65-F5344CB8AC3E}">
        <p14:creationId xmlns:p14="http://schemas.microsoft.com/office/powerpoint/2010/main" val="103213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7</a:t>
            </a:fld>
            <a:endParaRPr lang="en-US"/>
          </a:p>
        </p:txBody>
      </p:sp>
    </p:spTree>
    <p:extLst>
      <p:ext uri="{BB962C8B-B14F-4D97-AF65-F5344CB8AC3E}">
        <p14:creationId xmlns:p14="http://schemas.microsoft.com/office/powerpoint/2010/main" val="397186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 layer of scar tissue that can form over the top of the eye’s macula</a:t>
            </a:r>
          </a:p>
        </p:txBody>
      </p:sp>
      <p:sp>
        <p:nvSpPr>
          <p:cNvPr id="4" name="Slide Number Placeholder 3"/>
          <p:cNvSpPr>
            <a:spLocks noGrp="1"/>
          </p:cNvSpPr>
          <p:nvPr>
            <p:ph type="sldNum" sz="quarter" idx="5"/>
          </p:nvPr>
        </p:nvSpPr>
        <p:spPr/>
        <p:txBody>
          <a:bodyPr/>
          <a:lstStyle/>
          <a:p>
            <a:fld id="{0479DEEF-359A-4FC3-8C05-924BCAE1EC43}" type="slidenum">
              <a:rPr lang="en-US" smtClean="0"/>
              <a:t>8</a:t>
            </a:fld>
            <a:endParaRPr lang="en-US"/>
          </a:p>
        </p:txBody>
      </p:sp>
    </p:spTree>
    <p:extLst>
      <p:ext uri="{BB962C8B-B14F-4D97-AF65-F5344CB8AC3E}">
        <p14:creationId xmlns:p14="http://schemas.microsoft.com/office/powerpoint/2010/main" val="189762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9</a:t>
            </a:fld>
            <a:endParaRPr lang="en-US"/>
          </a:p>
        </p:txBody>
      </p:sp>
    </p:spTree>
    <p:extLst>
      <p:ext uri="{BB962C8B-B14F-4D97-AF65-F5344CB8AC3E}">
        <p14:creationId xmlns:p14="http://schemas.microsoft.com/office/powerpoint/2010/main" val="97297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DWI on the left, no stroke. </a:t>
            </a:r>
          </a:p>
          <a:p>
            <a:endParaRPr lang="en-US" dirty="0"/>
          </a:p>
          <a:p>
            <a:r>
              <a:rPr lang="en-US" dirty="0"/>
              <a:t>I am going to point out that there is general atrophy and ex vacuo dilation of ventricle which could be related to general atrophy. </a:t>
            </a:r>
          </a:p>
          <a:p>
            <a:endParaRPr lang="en-US" dirty="0"/>
          </a:p>
          <a:p>
            <a:r>
              <a:rPr lang="en-US" dirty="0"/>
              <a:t>ED’s rule out stroke and understandably sent her home. </a:t>
            </a:r>
          </a:p>
          <a:p>
            <a:endParaRPr lang="en-US" dirty="0"/>
          </a:p>
        </p:txBody>
      </p:sp>
      <p:sp>
        <p:nvSpPr>
          <p:cNvPr id="4" name="Slide Number Placeholder 3"/>
          <p:cNvSpPr>
            <a:spLocks noGrp="1"/>
          </p:cNvSpPr>
          <p:nvPr>
            <p:ph type="sldNum" sz="quarter" idx="5"/>
          </p:nvPr>
        </p:nvSpPr>
        <p:spPr/>
        <p:txBody>
          <a:bodyPr/>
          <a:lstStyle/>
          <a:p>
            <a:fld id="{0479DEEF-359A-4FC3-8C05-924BCAE1EC43}" type="slidenum">
              <a:rPr lang="en-US" smtClean="0"/>
              <a:t>10</a:t>
            </a:fld>
            <a:endParaRPr lang="en-US"/>
          </a:p>
        </p:txBody>
      </p:sp>
    </p:spTree>
    <p:extLst>
      <p:ext uri="{BB962C8B-B14F-4D97-AF65-F5344CB8AC3E}">
        <p14:creationId xmlns:p14="http://schemas.microsoft.com/office/powerpoint/2010/main" val="21311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7001-ED7C-E04A-F3E7-4E8577F9A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141D4-71E8-1ADF-2FEB-C252A7C88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798CD-5DD4-02B9-FB24-5ADC86425569}"/>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1AFE8A7C-6654-A39A-4BA3-B1E4BBFCF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AD9FE-14B0-07DF-7F5C-861725A27D35}"/>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62151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E0C1-5FB4-160C-26EE-2F5866668C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3C807F-5354-53D0-7117-941EF9A816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23D5C-9CB6-2065-822D-E68A55028A3F}"/>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CBEE097C-1B38-28D1-0620-033F2BC26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1BAB0-5266-3E34-90B2-8F180DB83C1A}"/>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182900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1FC6A-866E-96AE-8260-615EF42DD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ED7EA-867B-B16C-BF82-518FD36180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9E52-10EB-F100-1349-0F7F0DFD53CE}"/>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00A02E91-1A96-E575-C4A8-2A06EC53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10B5C-13B6-C88E-B464-2C3C84B87E7C}"/>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386223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594F-C795-8896-6F3B-F62E4F5E9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F3286-A74B-11C1-AD9D-7837A6E946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59B03-F467-AFFD-3BED-2280455A2197}"/>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FC6CE584-499D-FA59-6BD7-112986BB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C0C4E-848A-5773-AB78-7E9F53099172}"/>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3217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4A8C-E305-FC54-8CF5-221A72B87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C2BC60-A34B-AFBB-6805-EE77DD789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EA579-50CA-574F-F4E1-4C933BE9C4F5}"/>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6B59C7AD-261D-2610-4BDB-D14EDD4AF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28778-FAD5-6908-5940-AFFC7079F28D}"/>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22798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DE3D-4DC2-576E-56DC-A31C3AE90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B917E-B7CF-B85A-2399-AA89E4CDF1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40EE89-7B91-A98E-BF88-C1B00C0B6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08E38-1EC9-7CD7-2F7D-126016D91769}"/>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6" name="Footer Placeholder 5">
            <a:extLst>
              <a:ext uri="{FF2B5EF4-FFF2-40B4-BE49-F238E27FC236}">
                <a16:creationId xmlns:a16="http://schemas.microsoft.com/office/drawing/2014/main" id="{9A83A9C7-E116-6A05-AE22-598CBF31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111E9-83C6-E820-0994-AF100B7C05E0}"/>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7423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217E-0319-5538-C31E-C2CA9A94C9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3F3F1-0505-BFFF-39B4-5DD86698D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055D5-AB5A-B22B-B575-DA27FB664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5F536-09D4-1F13-5427-709007993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05124A-7793-2BB8-8348-60EE3ABFE8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554A9-A7E4-0459-C654-680465FEF70E}"/>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8" name="Footer Placeholder 7">
            <a:extLst>
              <a:ext uri="{FF2B5EF4-FFF2-40B4-BE49-F238E27FC236}">
                <a16:creationId xmlns:a16="http://schemas.microsoft.com/office/drawing/2014/main" id="{F317F69A-CAE6-8F99-25AC-B4D60EDF7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67DFA-7138-F27B-3AAD-4AB9E3C47580}"/>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393406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053E-BBE4-9B96-7684-3A21E2CBA1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24A29-03CA-5A7F-7EDE-239EE2FC7549}"/>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4" name="Footer Placeholder 3">
            <a:extLst>
              <a:ext uri="{FF2B5EF4-FFF2-40B4-BE49-F238E27FC236}">
                <a16:creationId xmlns:a16="http://schemas.microsoft.com/office/drawing/2014/main" id="{D587F66B-C87A-E041-6ACD-A89E0AED6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DDA6D-EE0E-004C-EE69-7F16904901FE}"/>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32149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5612D-950B-1547-1DE0-A8BAFA552262}"/>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3" name="Footer Placeholder 2">
            <a:extLst>
              <a:ext uri="{FF2B5EF4-FFF2-40B4-BE49-F238E27FC236}">
                <a16:creationId xmlns:a16="http://schemas.microsoft.com/office/drawing/2014/main" id="{B87B422F-DDAD-65F0-DE7B-1C48C06783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22F1C-C499-4AD6-9405-A7B7FBDCBA19}"/>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35742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C9BA-D0B0-38AF-5953-FAAC3F9DD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77ACE0-79CC-0FF4-7EE9-1848B79E8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65C702-76C8-B9BD-A7AE-086A4184E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A24C0-C319-3438-61D1-6E2BA7FA2A4F}"/>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6" name="Footer Placeholder 5">
            <a:extLst>
              <a:ext uri="{FF2B5EF4-FFF2-40B4-BE49-F238E27FC236}">
                <a16:creationId xmlns:a16="http://schemas.microsoft.com/office/drawing/2014/main" id="{C54D4925-E3ED-4065-E83E-DD44ED5DF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6FF3F-1D43-2BA6-47CC-511ACAC9C593}"/>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126150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B87A-E4B3-7E63-7136-4B09FB0F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3F975-1047-CFB6-E491-25AAC1D7F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CC459A-23A1-3F68-E943-7F62630AC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D9B2C-327E-3D55-54A1-D09CE91179AD}"/>
              </a:ext>
            </a:extLst>
          </p:cNvPr>
          <p:cNvSpPr>
            <a:spLocks noGrp="1"/>
          </p:cNvSpPr>
          <p:nvPr>
            <p:ph type="dt" sz="half" idx="10"/>
          </p:nvPr>
        </p:nvSpPr>
        <p:spPr/>
        <p:txBody>
          <a:bodyPr/>
          <a:lstStyle/>
          <a:p>
            <a:fld id="{7360DCA1-509F-4989-BE4D-055505A6B6BB}" type="datetimeFigureOut">
              <a:rPr lang="en-US" smtClean="0"/>
              <a:t>11/11/22</a:t>
            </a:fld>
            <a:endParaRPr lang="en-US"/>
          </a:p>
        </p:txBody>
      </p:sp>
      <p:sp>
        <p:nvSpPr>
          <p:cNvPr id="6" name="Footer Placeholder 5">
            <a:extLst>
              <a:ext uri="{FF2B5EF4-FFF2-40B4-BE49-F238E27FC236}">
                <a16:creationId xmlns:a16="http://schemas.microsoft.com/office/drawing/2014/main" id="{564A2D2C-984A-1C08-6232-40A93DAFF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89F46-70D2-FC51-C3A0-C19499531938}"/>
              </a:ext>
            </a:extLst>
          </p:cNvPr>
          <p:cNvSpPr>
            <a:spLocks noGrp="1"/>
          </p:cNvSpPr>
          <p:nvPr>
            <p:ph type="sldNum" sz="quarter" idx="12"/>
          </p:nvPr>
        </p:nvSpPr>
        <p:spPr/>
        <p:txBody>
          <a:bodyPr/>
          <a:lstStyle/>
          <a:p>
            <a:fld id="{E4484CA0-C65C-472F-8EC4-6AE0B9074FE3}" type="slidenum">
              <a:rPr lang="en-US" smtClean="0"/>
              <a:t>‹#›</a:t>
            </a:fld>
            <a:endParaRPr lang="en-US"/>
          </a:p>
        </p:txBody>
      </p:sp>
    </p:spTree>
    <p:extLst>
      <p:ext uri="{BB962C8B-B14F-4D97-AF65-F5344CB8AC3E}">
        <p14:creationId xmlns:p14="http://schemas.microsoft.com/office/powerpoint/2010/main" val="86372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CB317-C2FD-DBB0-048C-F3D1BCCCB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2C147-3687-8EAE-CA0F-9B0152806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9162-2F96-0244-379F-741955C8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0DCA1-509F-4989-BE4D-055505A6B6BB}" type="datetimeFigureOut">
              <a:rPr lang="en-US" smtClean="0"/>
              <a:t>11/11/22</a:t>
            </a:fld>
            <a:endParaRPr lang="en-US"/>
          </a:p>
        </p:txBody>
      </p:sp>
      <p:sp>
        <p:nvSpPr>
          <p:cNvPr id="5" name="Footer Placeholder 4">
            <a:extLst>
              <a:ext uri="{FF2B5EF4-FFF2-40B4-BE49-F238E27FC236}">
                <a16:creationId xmlns:a16="http://schemas.microsoft.com/office/drawing/2014/main" id="{9B375D33-581F-8EE5-6D3D-ABA05B6E0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A24747-2619-4F9C-1792-E3044BBC1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84CA0-C65C-472F-8EC4-6AE0B9074FE3}" type="slidenum">
              <a:rPr lang="en-US" smtClean="0"/>
              <a:t>‹#›</a:t>
            </a:fld>
            <a:endParaRPr lang="en-US"/>
          </a:p>
        </p:txBody>
      </p:sp>
    </p:spTree>
    <p:extLst>
      <p:ext uri="{BB962C8B-B14F-4D97-AF65-F5344CB8AC3E}">
        <p14:creationId xmlns:p14="http://schemas.microsoft.com/office/powerpoint/2010/main" val="139923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975EDD1-E496-212F-BF51-21FA1EAEC055}"/>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a:solidFill>
                  <a:srgbClr val="FFFFFF"/>
                </a:solidFill>
                <a:latin typeface="+mj-lt"/>
                <a:ea typeface="+mj-ea"/>
                <a:cs typeface="+mj-cs"/>
              </a:rPr>
              <a:t>Visual Impairment and Memory Loss |</a:t>
            </a:r>
            <a:br>
              <a:rPr lang="en-US" sz="6600" kern="1200" dirty="0">
                <a:solidFill>
                  <a:srgbClr val="FFFFFF"/>
                </a:solidFill>
                <a:latin typeface="+mj-lt"/>
                <a:ea typeface="+mj-ea"/>
                <a:cs typeface="+mj-cs"/>
              </a:rPr>
            </a:br>
            <a:r>
              <a:rPr lang="en-US" sz="6600" kern="1200" dirty="0">
                <a:solidFill>
                  <a:srgbClr val="FFFFFF"/>
                </a:solidFill>
                <a:latin typeface="+mj-lt"/>
                <a:ea typeface="+mj-ea"/>
                <a:cs typeface="+mj-cs"/>
              </a:rPr>
              <a:t>Case Presentation</a:t>
            </a:r>
          </a:p>
        </p:txBody>
      </p:sp>
      <p:sp>
        <p:nvSpPr>
          <p:cNvPr id="3" name="Text Placeholder 2">
            <a:extLst>
              <a:ext uri="{FF2B5EF4-FFF2-40B4-BE49-F238E27FC236}">
                <a16:creationId xmlns:a16="http://schemas.microsoft.com/office/drawing/2014/main" id="{51CE17DC-E2B0-FC7F-39D5-F68BD92543E0}"/>
              </a:ext>
            </a:extLst>
          </p:cNvPr>
          <p:cNvSpPr>
            <a:spLocks noGrp="1"/>
          </p:cNvSpPr>
          <p:nvPr>
            <p:ph type="body" idx="1"/>
          </p:nvPr>
        </p:nvSpPr>
        <p:spPr>
          <a:xfrm>
            <a:off x="1987499" y="4810308"/>
            <a:ext cx="9003022" cy="1076551"/>
          </a:xfrm>
        </p:spPr>
        <p:txBody>
          <a:bodyPr vert="horz" lIns="91440" tIns="45720" rIns="91440" bIns="45720" rtlCol="0">
            <a:normAutofit fontScale="92500" lnSpcReduction="20000"/>
          </a:bodyPr>
          <a:lstStyle/>
          <a:p>
            <a:r>
              <a:rPr lang="en-US" sz="2400" kern="1200" dirty="0">
                <a:solidFill>
                  <a:schemeClr val="tx1"/>
                </a:solidFill>
                <a:latin typeface="+mn-lt"/>
                <a:ea typeface="+mn-ea"/>
                <a:cs typeface="+mn-cs"/>
              </a:rPr>
              <a:t>10/14/22 </a:t>
            </a:r>
          </a:p>
          <a:p>
            <a:r>
              <a:rPr lang="en-US" sz="2400" kern="1200" dirty="0">
                <a:solidFill>
                  <a:schemeClr val="tx1"/>
                </a:solidFill>
                <a:latin typeface="+mn-lt"/>
                <a:ea typeface="+mn-ea"/>
                <a:cs typeface="+mn-cs"/>
              </a:rPr>
              <a:t>Bonnie M. Keung, MD</a:t>
            </a:r>
          </a:p>
          <a:p>
            <a:r>
              <a:rPr lang="en-US" dirty="0">
                <a:solidFill>
                  <a:schemeClr val="tx1"/>
                </a:solidFill>
              </a:rPr>
              <a:t>Swedish Neuro-ophthalmology Clinic </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72009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FFE2-06F5-6ED7-FE2F-D23B2908BDC0}"/>
              </a:ext>
            </a:extLst>
          </p:cNvPr>
          <p:cNvSpPr>
            <a:spLocks noGrp="1"/>
          </p:cNvSpPr>
          <p:nvPr>
            <p:ph type="title"/>
          </p:nvPr>
        </p:nvSpPr>
        <p:spPr/>
        <p:txBody>
          <a:bodyPr/>
          <a:lstStyle/>
          <a:p>
            <a:r>
              <a:rPr lang="en-US" dirty="0"/>
              <a:t>MRI in ED</a:t>
            </a:r>
          </a:p>
        </p:txBody>
      </p:sp>
      <p:pic>
        <p:nvPicPr>
          <p:cNvPr id="5" name="Content Placeholder 4">
            <a:extLst>
              <a:ext uri="{FF2B5EF4-FFF2-40B4-BE49-F238E27FC236}">
                <a16:creationId xmlns:a16="http://schemas.microsoft.com/office/drawing/2014/main" id="{C8DBE2A5-5EC3-EFF6-3B6D-DCBB9EC97403}"/>
              </a:ext>
            </a:extLst>
          </p:cNvPr>
          <p:cNvPicPr>
            <a:picLocks noGrp="1" noChangeAspect="1"/>
          </p:cNvPicPr>
          <p:nvPr>
            <p:ph idx="1"/>
          </p:nvPr>
        </p:nvPicPr>
        <p:blipFill>
          <a:blip r:embed="rId3"/>
          <a:stretch>
            <a:fillRect/>
          </a:stretch>
        </p:blipFill>
        <p:spPr>
          <a:xfrm>
            <a:off x="838200" y="2359603"/>
            <a:ext cx="10515600" cy="3283382"/>
          </a:xfrm>
        </p:spPr>
      </p:pic>
    </p:spTree>
    <p:extLst>
      <p:ext uri="{BB962C8B-B14F-4D97-AF65-F5344CB8AC3E}">
        <p14:creationId xmlns:p14="http://schemas.microsoft.com/office/powerpoint/2010/main" val="217797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74AD-9F9A-99A4-BE68-6F4BEF660695}"/>
              </a:ext>
            </a:extLst>
          </p:cNvPr>
          <p:cNvSpPr>
            <a:spLocks noGrp="1"/>
          </p:cNvSpPr>
          <p:nvPr>
            <p:ph type="title"/>
          </p:nvPr>
        </p:nvSpPr>
        <p:spPr/>
        <p:txBody>
          <a:bodyPr/>
          <a:lstStyle/>
          <a:p>
            <a:r>
              <a:rPr lang="en-US" dirty="0"/>
              <a:t>Neuro-ophthalmology clinic</a:t>
            </a:r>
          </a:p>
        </p:txBody>
      </p:sp>
      <p:sp>
        <p:nvSpPr>
          <p:cNvPr id="3" name="Content Placeholder 2">
            <a:extLst>
              <a:ext uri="{FF2B5EF4-FFF2-40B4-BE49-F238E27FC236}">
                <a16:creationId xmlns:a16="http://schemas.microsoft.com/office/drawing/2014/main" id="{899B32AD-6F6B-B8EE-2B5B-E36F3916C84E}"/>
              </a:ext>
            </a:extLst>
          </p:cNvPr>
          <p:cNvSpPr>
            <a:spLocks noGrp="1"/>
          </p:cNvSpPr>
          <p:nvPr>
            <p:ph idx="1"/>
          </p:nvPr>
        </p:nvSpPr>
        <p:spPr/>
        <p:txBody>
          <a:bodyPr/>
          <a:lstStyle/>
          <a:p>
            <a:r>
              <a:rPr lang="en-US" dirty="0"/>
              <a:t>HPI </a:t>
            </a:r>
          </a:p>
          <a:p>
            <a:pPr lvl="1"/>
            <a:r>
              <a:rPr lang="en-US" dirty="0"/>
              <a:t>Progressive left sided vision loss</a:t>
            </a:r>
          </a:p>
          <a:p>
            <a:pPr lvl="1"/>
            <a:r>
              <a:rPr lang="en-US" dirty="0"/>
              <a:t>Cognitive decline, unclear timeline, but could also be from anxiety (from vision loss)</a:t>
            </a:r>
          </a:p>
          <a:p>
            <a:pPr lvl="1"/>
            <a:r>
              <a:rPr lang="en-US" dirty="0"/>
              <a:t>Gets lost in conversations</a:t>
            </a:r>
          </a:p>
          <a:p>
            <a:pPr lvl="1"/>
            <a:r>
              <a:rPr lang="en-US" dirty="0"/>
              <a:t>Able to recognize faces</a:t>
            </a:r>
          </a:p>
          <a:p>
            <a:pPr lvl="1"/>
            <a:r>
              <a:rPr lang="en-US" dirty="0"/>
              <a:t>No hallucinations</a:t>
            </a:r>
          </a:p>
          <a:p>
            <a:pPr lvl="1"/>
            <a:r>
              <a:rPr lang="en-US" dirty="0"/>
              <a:t>No jerking movements</a:t>
            </a:r>
          </a:p>
          <a:p>
            <a:pPr lvl="1"/>
            <a:r>
              <a:rPr lang="en-US" dirty="0"/>
              <a:t>No episodes of change in consciousness</a:t>
            </a:r>
          </a:p>
        </p:txBody>
      </p:sp>
    </p:spTree>
    <p:extLst>
      <p:ext uri="{BB962C8B-B14F-4D97-AF65-F5344CB8AC3E}">
        <p14:creationId xmlns:p14="http://schemas.microsoft.com/office/powerpoint/2010/main" val="97893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7E15B0-C9D4-F69F-7BB1-F15B8EB9088F}"/>
              </a:ext>
            </a:extLst>
          </p:cNvPr>
          <p:cNvPicPr>
            <a:picLocks noChangeAspect="1"/>
          </p:cNvPicPr>
          <p:nvPr/>
        </p:nvPicPr>
        <p:blipFill>
          <a:blip r:embed="rId3"/>
          <a:stretch>
            <a:fillRect/>
          </a:stretch>
        </p:blipFill>
        <p:spPr>
          <a:xfrm>
            <a:off x="6208701" y="803564"/>
            <a:ext cx="5806846" cy="4890655"/>
          </a:xfrm>
          <a:prstGeom prst="rect">
            <a:avLst/>
          </a:prstGeom>
        </p:spPr>
      </p:pic>
      <p:pic>
        <p:nvPicPr>
          <p:cNvPr id="7" name="Picture 6">
            <a:extLst>
              <a:ext uri="{FF2B5EF4-FFF2-40B4-BE49-F238E27FC236}">
                <a16:creationId xmlns:a16="http://schemas.microsoft.com/office/drawing/2014/main" id="{BD913F75-9310-5668-54A7-048F85D44813}"/>
              </a:ext>
            </a:extLst>
          </p:cNvPr>
          <p:cNvPicPr>
            <a:picLocks noChangeAspect="1"/>
          </p:cNvPicPr>
          <p:nvPr/>
        </p:nvPicPr>
        <p:blipFill>
          <a:blip r:embed="rId4"/>
          <a:stretch>
            <a:fillRect/>
          </a:stretch>
        </p:blipFill>
        <p:spPr>
          <a:xfrm>
            <a:off x="0" y="803564"/>
            <a:ext cx="5806846" cy="5040893"/>
          </a:xfrm>
          <a:prstGeom prst="rect">
            <a:avLst/>
          </a:prstGeom>
        </p:spPr>
      </p:pic>
      <p:sp>
        <p:nvSpPr>
          <p:cNvPr id="2" name="Oval 1">
            <a:extLst>
              <a:ext uri="{FF2B5EF4-FFF2-40B4-BE49-F238E27FC236}">
                <a16:creationId xmlns:a16="http://schemas.microsoft.com/office/drawing/2014/main" id="{87746EE2-F258-F147-34D3-CC9D199F4C5B}"/>
              </a:ext>
            </a:extLst>
          </p:cNvPr>
          <p:cNvSpPr/>
          <p:nvPr/>
        </p:nvSpPr>
        <p:spPr>
          <a:xfrm>
            <a:off x="1089891" y="1579417"/>
            <a:ext cx="3574473" cy="33712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21DADB-B995-C5EA-6A71-1152542081F9}"/>
              </a:ext>
            </a:extLst>
          </p:cNvPr>
          <p:cNvPicPr>
            <a:picLocks noChangeAspect="1"/>
          </p:cNvPicPr>
          <p:nvPr/>
        </p:nvPicPr>
        <p:blipFill>
          <a:blip r:embed="rId5"/>
          <a:stretch>
            <a:fillRect/>
          </a:stretch>
        </p:blipFill>
        <p:spPr>
          <a:xfrm>
            <a:off x="7474675" y="1374130"/>
            <a:ext cx="3627434" cy="3426249"/>
          </a:xfrm>
          <a:prstGeom prst="rect">
            <a:avLst/>
          </a:prstGeom>
        </p:spPr>
      </p:pic>
    </p:spTree>
    <p:extLst>
      <p:ext uri="{BB962C8B-B14F-4D97-AF65-F5344CB8AC3E}">
        <p14:creationId xmlns:p14="http://schemas.microsoft.com/office/powerpoint/2010/main" val="13865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0264-3F43-7AF0-CBF8-943543758C65}"/>
              </a:ext>
            </a:extLst>
          </p:cNvPr>
          <p:cNvSpPr>
            <a:spLocks noGrp="1"/>
          </p:cNvSpPr>
          <p:nvPr>
            <p:ph type="title"/>
          </p:nvPr>
        </p:nvSpPr>
        <p:spPr/>
        <p:txBody>
          <a:bodyPr/>
          <a:lstStyle/>
          <a:p>
            <a:r>
              <a:rPr lang="en-US" dirty="0"/>
              <a:t>Repeat MRI, 2-week interval</a:t>
            </a:r>
          </a:p>
        </p:txBody>
      </p:sp>
      <p:pic>
        <p:nvPicPr>
          <p:cNvPr id="5" name="Content Placeholder 4">
            <a:extLst>
              <a:ext uri="{FF2B5EF4-FFF2-40B4-BE49-F238E27FC236}">
                <a16:creationId xmlns:a16="http://schemas.microsoft.com/office/drawing/2014/main" id="{082D1B4E-D99B-E261-FD9C-CB753DA5F336}"/>
              </a:ext>
            </a:extLst>
          </p:cNvPr>
          <p:cNvPicPr>
            <a:picLocks noGrp="1" noChangeAspect="1"/>
          </p:cNvPicPr>
          <p:nvPr>
            <p:ph idx="1"/>
          </p:nvPr>
        </p:nvPicPr>
        <p:blipFill>
          <a:blip r:embed="rId3"/>
          <a:stretch>
            <a:fillRect/>
          </a:stretch>
        </p:blipFill>
        <p:spPr>
          <a:xfrm>
            <a:off x="4071880" y="1825625"/>
            <a:ext cx="4048239" cy="4351338"/>
          </a:xfrm>
        </p:spPr>
      </p:pic>
    </p:spTree>
    <p:extLst>
      <p:ext uri="{BB962C8B-B14F-4D97-AF65-F5344CB8AC3E}">
        <p14:creationId xmlns:p14="http://schemas.microsoft.com/office/powerpoint/2010/main" val="56900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0535-C5C2-257B-67A2-E45606A5B930}"/>
              </a:ext>
            </a:extLst>
          </p:cNvPr>
          <p:cNvSpPr>
            <a:spLocks noGrp="1"/>
          </p:cNvSpPr>
          <p:nvPr>
            <p:ph type="title"/>
          </p:nvPr>
        </p:nvSpPr>
        <p:spPr/>
        <p:txBody>
          <a:bodyPr/>
          <a:lstStyle/>
          <a:p>
            <a:r>
              <a:rPr lang="en-US" dirty="0"/>
              <a:t>Lumbar Puncture</a:t>
            </a:r>
          </a:p>
        </p:txBody>
      </p:sp>
      <p:sp>
        <p:nvSpPr>
          <p:cNvPr id="3" name="Content Placeholder 2">
            <a:extLst>
              <a:ext uri="{FF2B5EF4-FFF2-40B4-BE49-F238E27FC236}">
                <a16:creationId xmlns:a16="http://schemas.microsoft.com/office/drawing/2014/main" id="{6E0D0CAA-0C55-D63C-80A5-1E2BB8650478}"/>
              </a:ext>
            </a:extLst>
          </p:cNvPr>
          <p:cNvSpPr>
            <a:spLocks noGrp="1"/>
          </p:cNvSpPr>
          <p:nvPr>
            <p:ph idx="1"/>
          </p:nvPr>
        </p:nvSpPr>
        <p:spPr/>
        <p:txBody>
          <a:bodyPr/>
          <a:lstStyle/>
          <a:p>
            <a:r>
              <a:rPr lang="en-US" dirty="0"/>
              <a:t>Cell count</a:t>
            </a:r>
          </a:p>
          <a:p>
            <a:pPr lvl="1"/>
            <a:r>
              <a:rPr lang="en-US" dirty="0"/>
              <a:t>WBC: 0</a:t>
            </a:r>
          </a:p>
          <a:p>
            <a:pPr lvl="1"/>
            <a:r>
              <a:rPr lang="en-US" dirty="0"/>
              <a:t>RBC: 0</a:t>
            </a:r>
          </a:p>
          <a:p>
            <a:r>
              <a:rPr lang="en-US" dirty="0"/>
              <a:t>Protein: 28 (normal)</a:t>
            </a:r>
          </a:p>
          <a:p>
            <a:r>
              <a:rPr lang="en-US" dirty="0"/>
              <a:t>Glucose: 60 (normal)</a:t>
            </a:r>
          </a:p>
          <a:p>
            <a:r>
              <a:rPr lang="en-US" dirty="0"/>
              <a:t>Gram stain/culture: no growth</a:t>
            </a:r>
          </a:p>
          <a:p>
            <a:endParaRPr lang="en-US" dirty="0"/>
          </a:p>
          <a:p>
            <a:pPr marL="0" indent="0">
              <a:buNone/>
            </a:pPr>
            <a:endParaRPr lang="en-US" dirty="0"/>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19305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929FD-5040-3A51-4D0A-4C5C4894DE33}"/>
              </a:ext>
            </a:extLst>
          </p:cNvPr>
          <p:cNvPicPr>
            <a:picLocks noChangeAspect="1"/>
          </p:cNvPicPr>
          <p:nvPr/>
        </p:nvPicPr>
        <p:blipFill>
          <a:blip r:embed="rId3"/>
          <a:stretch>
            <a:fillRect/>
          </a:stretch>
        </p:blipFill>
        <p:spPr>
          <a:xfrm>
            <a:off x="1962935" y="544805"/>
            <a:ext cx="7872714" cy="785232"/>
          </a:xfrm>
          <a:prstGeom prst="rect">
            <a:avLst/>
          </a:prstGeom>
        </p:spPr>
      </p:pic>
      <p:pic>
        <p:nvPicPr>
          <p:cNvPr id="7" name="Picture 6">
            <a:extLst>
              <a:ext uri="{FF2B5EF4-FFF2-40B4-BE49-F238E27FC236}">
                <a16:creationId xmlns:a16="http://schemas.microsoft.com/office/drawing/2014/main" id="{A96FDE44-61D4-C276-0378-109FA0F8D9BE}"/>
              </a:ext>
            </a:extLst>
          </p:cNvPr>
          <p:cNvPicPr>
            <a:picLocks noChangeAspect="1"/>
          </p:cNvPicPr>
          <p:nvPr/>
        </p:nvPicPr>
        <p:blipFill>
          <a:blip r:embed="rId4"/>
          <a:stretch>
            <a:fillRect/>
          </a:stretch>
        </p:blipFill>
        <p:spPr>
          <a:xfrm>
            <a:off x="537508" y="1645778"/>
            <a:ext cx="10818672" cy="3868331"/>
          </a:xfrm>
          <a:prstGeom prst="rect">
            <a:avLst/>
          </a:prstGeom>
        </p:spPr>
      </p:pic>
      <p:sp>
        <p:nvSpPr>
          <p:cNvPr id="2" name="Rectangle 1">
            <a:extLst>
              <a:ext uri="{FF2B5EF4-FFF2-40B4-BE49-F238E27FC236}">
                <a16:creationId xmlns:a16="http://schemas.microsoft.com/office/drawing/2014/main" id="{C91E4647-D9B5-9BBA-00D2-E27207C123D7}"/>
              </a:ext>
            </a:extLst>
          </p:cNvPr>
          <p:cNvSpPr/>
          <p:nvPr/>
        </p:nvSpPr>
        <p:spPr>
          <a:xfrm>
            <a:off x="537509" y="2530764"/>
            <a:ext cx="3314056" cy="6650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6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55B8-DC6E-C3C3-50AB-5868317A1450}"/>
              </a:ext>
            </a:extLst>
          </p:cNvPr>
          <p:cNvSpPr>
            <a:spLocks noGrp="1"/>
          </p:cNvSpPr>
          <p:nvPr>
            <p:ph type="title"/>
          </p:nvPr>
        </p:nvSpPr>
        <p:spPr/>
        <p:txBody>
          <a:bodyPr/>
          <a:lstStyle/>
          <a:p>
            <a:r>
              <a:rPr lang="en-US" dirty="0"/>
              <a:t>Clinical course</a:t>
            </a:r>
          </a:p>
        </p:txBody>
      </p:sp>
      <p:sp>
        <p:nvSpPr>
          <p:cNvPr id="3" name="Content Placeholder 2">
            <a:extLst>
              <a:ext uri="{FF2B5EF4-FFF2-40B4-BE49-F238E27FC236}">
                <a16:creationId xmlns:a16="http://schemas.microsoft.com/office/drawing/2014/main" id="{3147EB06-0491-4DB1-F98C-81A42CBDBCCA}"/>
              </a:ext>
            </a:extLst>
          </p:cNvPr>
          <p:cNvSpPr>
            <a:spLocks noGrp="1"/>
          </p:cNvSpPr>
          <p:nvPr>
            <p:ph idx="1"/>
          </p:nvPr>
        </p:nvSpPr>
        <p:spPr/>
        <p:txBody>
          <a:bodyPr/>
          <a:lstStyle/>
          <a:p>
            <a:r>
              <a:rPr lang="en-US" dirty="0"/>
              <a:t>1 month later, further cognitive decline. </a:t>
            </a:r>
          </a:p>
          <a:p>
            <a:pPr lvl="1"/>
            <a:r>
              <a:rPr lang="en-US" dirty="0"/>
              <a:t>Unable to hold a conversation</a:t>
            </a:r>
          </a:p>
          <a:p>
            <a:pPr lvl="1"/>
            <a:r>
              <a:rPr lang="en-US" dirty="0"/>
              <a:t>Lost all ability to care for herself</a:t>
            </a:r>
          </a:p>
          <a:p>
            <a:pPr lvl="1"/>
            <a:r>
              <a:rPr lang="en-US" dirty="0"/>
              <a:t>Cortical blindness</a:t>
            </a:r>
          </a:p>
          <a:p>
            <a:pPr lvl="1"/>
            <a:r>
              <a:rPr lang="en-US" dirty="0"/>
              <a:t>SNF</a:t>
            </a:r>
          </a:p>
          <a:p>
            <a:pPr marL="457200" lvl="1" indent="0">
              <a:buNone/>
            </a:pPr>
            <a:endParaRPr lang="en-US" dirty="0"/>
          </a:p>
        </p:txBody>
      </p:sp>
    </p:spTree>
    <p:extLst>
      <p:ext uri="{BB962C8B-B14F-4D97-AF65-F5344CB8AC3E}">
        <p14:creationId xmlns:p14="http://schemas.microsoft.com/office/powerpoint/2010/main" val="128978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40EC7-34BC-0281-F793-57AD0693878D}"/>
              </a:ext>
            </a:extLst>
          </p:cNvPr>
          <p:cNvPicPr>
            <a:picLocks noChangeAspect="1"/>
          </p:cNvPicPr>
          <p:nvPr/>
        </p:nvPicPr>
        <p:blipFill>
          <a:blip r:embed="rId3"/>
          <a:stretch>
            <a:fillRect/>
          </a:stretch>
        </p:blipFill>
        <p:spPr>
          <a:xfrm>
            <a:off x="314036" y="0"/>
            <a:ext cx="3421529" cy="2937164"/>
          </a:xfrm>
          <a:prstGeom prst="rect">
            <a:avLst/>
          </a:prstGeom>
        </p:spPr>
      </p:pic>
      <p:pic>
        <p:nvPicPr>
          <p:cNvPr id="7" name="Picture 6">
            <a:extLst>
              <a:ext uri="{FF2B5EF4-FFF2-40B4-BE49-F238E27FC236}">
                <a16:creationId xmlns:a16="http://schemas.microsoft.com/office/drawing/2014/main" id="{A42F2DBA-D06A-0BB5-7DEA-215CD5DA6685}"/>
              </a:ext>
            </a:extLst>
          </p:cNvPr>
          <p:cNvPicPr>
            <a:picLocks noChangeAspect="1"/>
          </p:cNvPicPr>
          <p:nvPr/>
        </p:nvPicPr>
        <p:blipFill>
          <a:blip r:embed="rId4"/>
          <a:stretch>
            <a:fillRect/>
          </a:stretch>
        </p:blipFill>
        <p:spPr>
          <a:xfrm>
            <a:off x="4295566" y="0"/>
            <a:ext cx="3361848" cy="2937164"/>
          </a:xfrm>
          <a:prstGeom prst="rect">
            <a:avLst/>
          </a:prstGeom>
        </p:spPr>
      </p:pic>
      <p:pic>
        <p:nvPicPr>
          <p:cNvPr id="9" name="Picture 8">
            <a:extLst>
              <a:ext uri="{FF2B5EF4-FFF2-40B4-BE49-F238E27FC236}">
                <a16:creationId xmlns:a16="http://schemas.microsoft.com/office/drawing/2014/main" id="{6BAA1E7A-E00C-C4E1-2AF7-BF302DB7E995}"/>
              </a:ext>
            </a:extLst>
          </p:cNvPr>
          <p:cNvPicPr>
            <a:picLocks noChangeAspect="1"/>
          </p:cNvPicPr>
          <p:nvPr/>
        </p:nvPicPr>
        <p:blipFill>
          <a:blip r:embed="rId5"/>
          <a:stretch>
            <a:fillRect/>
          </a:stretch>
        </p:blipFill>
        <p:spPr>
          <a:xfrm>
            <a:off x="8217415" y="1"/>
            <a:ext cx="3392232" cy="2946558"/>
          </a:xfrm>
          <a:prstGeom prst="rect">
            <a:avLst/>
          </a:prstGeom>
        </p:spPr>
      </p:pic>
      <p:pic>
        <p:nvPicPr>
          <p:cNvPr id="11" name="Picture 10">
            <a:extLst>
              <a:ext uri="{FF2B5EF4-FFF2-40B4-BE49-F238E27FC236}">
                <a16:creationId xmlns:a16="http://schemas.microsoft.com/office/drawing/2014/main" id="{73115988-4948-9B04-4320-9FCA31148B33}"/>
              </a:ext>
            </a:extLst>
          </p:cNvPr>
          <p:cNvPicPr>
            <a:picLocks noChangeAspect="1"/>
          </p:cNvPicPr>
          <p:nvPr/>
        </p:nvPicPr>
        <p:blipFill>
          <a:blip r:embed="rId6"/>
          <a:stretch>
            <a:fillRect/>
          </a:stretch>
        </p:blipFill>
        <p:spPr>
          <a:xfrm>
            <a:off x="374907" y="3429000"/>
            <a:ext cx="3360658" cy="2852033"/>
          </a:xfrm>
          <a:prstGeom prst="rect">
            <a:avLst/>
          </a:prstGeom>
        </p:spPr>
      </p:pic>
      <p:pic>
        <p:nvPicPr>
          <p:cNvPr id="13" name="Picture 12">
            <a:extLst>
              <a:ext uri="{FF2B5EF4-FFF2-40B4-BE49-F238E27FC236}">
                <a16:creationId xmlns:a16="http://schemas.microsoft.com/office/drawing/2014/main" id="{5694F80C-7C57-129D-A4C4-09CE44A6BD4A}"/>
              </a:ext>
            </a:extLst>
          </p:cNvPr>
          <p:cNvPicPr>
            <a:picLocks noChangeAspect="1"/>
          </p:cNvPicPr>
          <p:nvPr/>
        </p:nvPicPr>
        <p:blipFill>
          <a:blip r:embed="rId7"/>
          <a:stretch>
            <a:fillRect/>
          </a:stretch>
        </p:blipFill>
        <p:spPr>
          <a:xfrm>
            <a:off x="4399361" y="3334656"/>
            <a:ext cx="3258053" cy="2989458"/>
          </a:xfrm>
          <a:prstGeom prst="rect">
            <a:avLst/>
          </a:prstGeom>
        </p:spPr>
      </p:pic>
      <p:pic>
        <p:nvPicPr>
          <p:cNvPr id="15" name="Picture 14">
            <a:extLst>
              <a:ext uri="{FF2B5EF4-FFF2-40B4-BE49-F238E27FC236}">
                <a16:creationId xmlns:a16="http://schemas.microsoft.com/office/drawing/2014/main" id="{C67327DC-B094-E9FC-5A77-86D6EF401B12}"/>
              </a:ext>
            </a:extLst>
          </p:cNvPr>
          <p:cNvPicPr>
            <a:picLocks noChangeAspect="1"/>
          </p:cNvPicPr>
          <p:nvPr/>
        </p:nvPicPr>
        <p:blipFill>
          <a:blip r:embed="rId8"/>
          <a:stretch>
            <a:fillRect/>
          </a:stretch>
        </p:blipFill>
        <p:spPr>
          <a:xfrm>
            <a:off x="8128613" y="3177308"/>
            <a:ext cx="3776597" cy="3274291"/>
          </a:xfrm>
          <a:prstGeom prst="rect">
            <a:avLst/>
          </a:prstGeom>
        </p:spPr>
      </p:pic>
    </p:spTree>
    <p:extLst>
      <p:ext uri="{BB962C8B-B14F-4D97-AF65-F5344CB8AC3E}">
        <p14:creationId xmlns:p14="http://schemas.microsoft.com/office/powerpoint/2010/main" val="54969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4108-6A21-B387-2CDE-78D91E7B3C7B}"/>
              </a:ext>
            </a:extLst>
          </p:cNvPr>
          <p:cNvSpPr>
            <a:spLocks noGrp="1"/>
          </p:cNvSpPr>
          <p:nvPr>
            <p:ph type="title"/>
          </p:nvPr>
        </p:nvSpPr>
        <p:spPr/>
        <p:txBody>
          <a:bodyPr/>
          <a:lstStyle/>
          <a:p>
            <a:r>
              <a:rPr lang="en-US" dirty="0"/>
              <a:t>Autopsy</a:t>
            </a:r>
          </a:p>
        </p:txBody>
      </p:sp>
      <p:pic>
        <p:nvPicPr>
          <p:cNvPr id="4" name="Content Placeholder 3">
            <a:extLst>
              <a:ext uri="{FF2B5EF4-FFF2-40B4-BE49-F238E27FC236}">
                <a16:creationId xmlns:a16="http://schemas.microsoft.com/office/drawing/2014/main" id="{EEC79B51-B3D7-0F70-0C46-C5524B2E990E}"/>
              </a:ext>
            </a:extLst>
          </p:cNvPr>
          <p:cNvPicPr>
            <a:picLocks noGrp="1" noChangeAspect="1"/>
          </p:cNvPicPr>
          <p:nvPr>
            <p:ph idx="1"/>
          </p:nvPr>
        </p:nvPicPr>
        <p:blipFill>
          <a:blip r:embed="rId2"/>
          <a:stretch>
            <a:fillRect/>
          </a:stretch>
        </p:blipFill>
        <p:spPr>
          <a:xfrm>
            <a:off x="1952873" y="1690688"/>
            <a:ext cx="7870618" cy="786452"/>
          </a:xfrm>
          <a:prstGeom prst="rect">
            <a:avLst/>
          </a:prstGeom>
        </p:spPr>
      </p:pic>
      <p:sp>
        <p:nvSpPr>
          <p:cNvPr id="6" name="TextBox 5">
            <a:extLst>
              <a:ext uri="{FF2B5EF4-FFF2-40B4-BE49-F238E27FC236}">
                <a16:creationId xmlns:a16="http://schemas.microsoft.com/office/drawing/2014/main" id="{AD33CA21-F5B8-1BF4-FC48-4E4A0E86D906}"/>
              </a:ext>
            </a:extLst>
          </p:cNvPr>
          <p:cNvSpPr txBox="1"/>
          <p:nvPr/>
        </p:nvSpPr>
        <p:spPr>
          <a:xfrm>
            <a:off x="838200" y="3016251"/>
            <a:ext cx="10113818" cy="923330"/>
          </a:xfrm>
          <a:prstGeom prst="rect">
            <a:avLst/>
          </a:prstGeom>
          <a:noFill/>
        </p:spPr>
        <p:txBody>
          <a:bodyPr wrap="square" rtlCol="0">
            <a:spAutoFit/>
          </a:bodyPr>
          <a:lstStyle/>
          <a:p>
            <a:r>
              <a:rPr lang="en-US" dirty="0"/>
              <a:t>“Immunohistochemical analysis: immunostaining with 3F4, </a:t>
            </a:r>
            <a:r>
              <a:rPr lang="en-US" b="1" dirty="0"/>
              <a:t>the monoclonal antibody to the prior protein, reveals granular deposits as seen in prior disease</a:t>
            </a:r>
            <a:r>
              <a:rPr lang="en-US" dirty="0"/>
              <a:t>. This finding establishes the diagnosis of prion disease, Creutzfeldt-Jakob disease”. </a:t>
            </a:r>
          </a:p>
        </p:txBody>
      </p:sp>
    </p:spTree>
    <p:extLst>
      <p:ext uri="{BB962C8B-B14F-4D97-AF65-F5344CB8AC3E}">
        <p14:creationId xmlns:p14="http://schemas.microsoft.com/office/powerpoint/2010/main" val="202274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B107-B3C4-FC46-5BF9-6A377B31E0A5}"/>
              </a:ext>
            </a:extLst>
          </p:cNvPr>
          <p:cNvSpPr>
            <a:spLocks noGrp="1"/>
          </p:cNvSpPr>
          <p:nvPr>
            <p:ph type="title"/>
          </p:nvPr>
        </p:nvSpPr>
        <p:spPr/>
        <p:txBody>
          <a:bodyPr/>
          <a:lstStyle/>
          <a:p>
            <a:r>
              <a:rPr lang="en-US" dirty="0"/>
              <a:t>CJD presenting with cortical vision loss</a:t>
            </a:r>
          </a:p>
        </p:txBody>
      </p:sp>
      <p:sp>
        <p:nvSpPr>
          <p:cNvPr id="3" name="Content Placeholder 2">
            <a:extLst>
              <a:ext uri="{FF2B5EF4-FFF2-40B4-BE49-F238E27FC236}">
                <a16:creationId xmlns:a16="http://schemas.microsoft.com/office/drawing/2014/main" id="{629324D1-CCAF-73E6-2C48-BAFD30AB2F74}"/>
              </a:ext>
            </a:extLst>
          </p:cNvPr>
          <p:cNvSpPr>
            <a:spLocks noGrp="1"/>
          </p:cNvSpPr>
          <p:nvPr>
            <p:ph idx="1"/>
          </p:nvPr>
        </p:nvSpPr>
        <p:spPr>
          <a:xfrm>
            <a:off x="838200" y="1579852"/>
            <a:ext cx="10515600" cy="4351338"/>
          </a:xfrm>
        </p:spPr>
        <p:txBody>
          <a:bodyPr>
            <a:normAutofit lnSpcReduction="10000"/>
          </a:bodyPr>
          <a:lstStyle/>
          <a:p>
            <a:r>
              <a:rPr lang="en-US" dirty="0"/>
              <a:t>CJD – Creutzfeldt-Jakob Disease: rapidly progressive, fatal neurogenerative disorder</a:t>
            </a:r>
          </a:p>
          <a:p>
            <a:r>
              <a:rPr lang="en-US" dirty="0"/>
              <a:t>1 per 1,000,000</a:t>
            </a:r>
          </a:p>
          <a:p>
            <a:r>
              <a:rPr lang="en-US" dirty="0"/>
              <a:t>Caused by the transformation to abnormal glycoprotein: prion protein</a:t>
            </a:r>
          </a:p>
          <a:p>
            <a:r>
              <a:rPr lang="en-US" dirty="0"/>
              <a:t>Commonly occurs sporadically</a:t>
            </a:r>
          </a:p>
          <a:p>
            <a:r>
              <a:rPr lang="en-US" dirty="0"/>
              <a:t>Can present with cortical visual loss </a:t>
            </a:r>
            <a:r>
              <a:rPr lang="en-US" dirty="0">
                <a:sym typeface="Wingdings" panose="05000000000000000000" pitchFamily="2" charset="2"/>
              </a:rPr>
              <a:t></a:t>
            </a:r>
            <a:r>
              <a:rPr lang="en-US" dirty="0"/>
              <a:t> </a:t>
            </a:r>
            <a:r>
              <a:rPr lang="en-US" dirty="0" err="1"/>
              <a:t>Heidenhain</a:t>
            </a:r>
            <a:r>
              <a:rPr lang="en-US" dirty="0"/>
              <a:t> variant</a:t>
            </a:r>
          </a:p>
          <a:p>
            <a:r>
              <a:rPr lang="en-US" dirty="0"/>
              <a:t>Diagnosis: rapid progressive dementia + positive RT-</a:t>
            </a:r>
            <a:r>
              <a:rPr lang="en-US" dirty="0" err="1"/>
              <a:t>QuIC</a:t>
            </a:r>
            <a:r>
              <a:rPr lang="en-US" dirty="0"/>
              <a:t> in CSF</a:t>
            </a:r>
          </a:p>
          <a:p>
            <a:pPr lvl="1"/>
            <a:r>
              <a:rPr lang="en-US" dirty="0"/>
              <a:t>MRI features</a:t>
            </a:r>
          </a:p>
          <a:p>
            <a:pPr lvl="1"/>
            <a:r>
              <a:rPr lang="en-US" dirty="0"/>
              <a:t>EEG features</a:t>
            </a:r>
          </a:p>
          <a:p>
            <a:r>
              <a:rPr lang="en-US" dirty="0"/>
              <a:t>No treatment</a:t>
            </a:r>
          </a:p>
        </p:txBody>
      </p:sp>
      <p:sp>
        <p:nvSpPr>
          <p:cNvPr id="4" name="TextBox 3">
            <a:extLst>
              <a:ext uri="{FF2B5EF4-FFF2-40B4-BE49-F238E27FC236}">
                <a16:creationId xmlns:a16="http://schemas.microsoft.com/office/drawing/2014/main" id="{37EE80C3-99F6-155D-B688-4F6F61B1FC08}"/>
              </a:ext>
            </a:extLst>
          </p:cNvPr>
          <p:cNvSpPr txBox="1"/>
          <p:nvPr/>
        </p:nvSpPr>
        <p:spPr>
          <a:xfrm>
            <a:off x="914400" y="6308209"/>
            <a:ext cx="1434752" cy="369332"/>
          </a:xfrm>
          <a:prstGeom prst="rect">
            <a:avLst/>
          </a:prstGeom>
          <a:noFill/>
        </p:spPr>
        <p:txBody>
          <a:bodyPr wrap="none" rtlCol="0">
            <a:spAutoFit/>
          </a:bodyPr>
          <a:lstStyle/>
          <a:p>
            <a:r>
              <a:rPr lang="en-US" dirty="0"/>
              <a:t>www.cdc.gov</a:t>
            </a:r>
          </a:p>
        </p:txBody>
      </p:sp>
    </p:spTree>
    <p:extLst>
      <p:ext uri="{BB962C8B-B14F-4D97-AF65-F5344CB8AC3E}">
        <p14:creationId xmlns:p14="http://schemas.microsoft.com/office/powerpoint/2010/main" val="10181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C39CB-33CC-8017-4296-0007D476E90B}"/>
              </a:ext>
            </a:extLst>
          </p:cNvPr>
          <p:cNvSpPr>
            <a:spLocks noGrp="1"/>
          </p:cNvSpPr>
          <p:nvPr>
            <p:ph type="title"/>
          </p:nvPr>
        </p:nvSpPr>
        <p:spPr/>
        <p:txBody>
          <a:bodyPr/>
          <a:lstStyle/>
          <a:p>
            <a:r>
              <a:rPr lang="en-US" dirty="0"/>
              <a:t>Neuro-ophthalmologist</a:t>
            </a:r>
          </a:p>
        </p:txBody>
      </p:sp>
      <p:sp>
        <p:nvSpPr>
          <p:cNvPr id="5" name="Content Placeholder 4">
            <a:extLst>
              <a:ext uri="{FF2B5EF4-FFF2-40B4-BE49-F238E27FC236}">
                <a16:creationId xmlns:a16="http://schemas.microsoft.com/office/drawing/2014/main" id="{58F26FF0-3857-B2CD-3F83-55DE30D40848}"/>
              </a:ext>
            </a:extLst>
          </p:cNvPr>
          <p:cNvSpPr>
            <a:spLocks noGrp="1"/>
          </p:cNvSpPr>
          <p:nvPr>
            <p:ph idx="1"/>
          </p:nvPr>
        </p:nvSpPr>
        <p:spPr/>
        <p:txBody>
          <a:bodyPr/>
          <a:lstStyle/>
          <a:p>
            <a:r>
              <a:rPr lang="en-US" dirty="0"/>
              <a:t>Neurology or ophthalmology trained followed by fellowship</a:t>
            </a:r>
          </a:p>
          <a:p>
            <a:r>
              <a:rPr lang="en-US" dirty="0"/>
              <a:t>Common diagnoses:</a:t>
            </a:r>
          </a:p>
          <a:p>
            <a:pPr lvl="1"/>
            <a:r>
              <a:rPr lang="en-US" dirty="0"/>
              <a:t>Optic neuritis, papilledema, ischemic optic neuropathy, nystagmus, diplopia, myasthenia gravis, compressive optic neuropathy, </a:t>
            </a:r>
            <a:r>
              <a:rPr lang="en-US" b="1" dirty="0"/>
              <a:t>occipital lesions</a:t>
            </a:r>
          </a:p>
        </p:txBody>
      </p:sp>
    </p:spTree>
    <p:extLst>
      <p:ext uri="{BB962C8B-B14F-4D97-AF65-F5344CB8AC3E}">
        <p14:creationId xmlns:p14="http://schemas.microsoft.com/office/powerpoint/2010/main" val="265456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889E-2B5E-477B-3B5F-2831968D2A02}"/>
              </a:ext>
            </a:extLst>
          </p:cNvPr>
          <p:cNvSpPr>
            <a:spLocks noGrp="1"/>
          </p:cNvSpPr>
          <p:nvPr>
            <p:ph type="title"/>
          </p:nvPr>
        </p:nvSpPr>
        <p:spPr/>
        <p:txBody>
          <a:bodyPr/>
          <a:lstStyle/>
          <a:p>
            <a:r>
              <a:rPr lang="en-US" dirty="0"/>
              <a:t>Cortical Vision Loss </a:t>
            </a:r>
          </a:p>
        </p:txBody>
      </p:sp>
      <p:sp>
        <p:nvSpPr>
          <p:cNvPr id="3" name="Content Placeholder 2">
            <a:extLst>
              <a:ext uri="{FF2B5EF4-FFF2-40B4-BE49-F238E27FC236}">
                <a16:creationId xmlns:a16="http://schemas.microsoft.com/office/drawing/2014/main" id="{296465E6-F667-7EDC-4683-8ABA08043EF5}"/>
              </a:ext>
            </a:extLst>
          </p:cNvPr>
          <p:cNvSpPr>
            <a:spLocks noGrp="1"/>
          </p:cNvSpPr>
          <p:nvPr>
            <p:ph idx="1"/>
          </p:nvPr>
        </p:nvSpPr>
        <p:spPr/>
        <p:txBody>
          <a:bodyPr>
            <a:normAutofit fontScale="92500" lnSpcReduction="10000"/>
          </a:bodyPr>
          <a:lstStyle/>
          <a:p>
            <a:r>
              <a:rPr lang="en-US" dirty="0"/>
              <a:t>CVA, IPH</a:t>
            </a:r>
          </a:p>
          <a:p>
            <a:r>
              <a:rPr lang="en-US" dirty="0"/>
              <a:t>Occipital mass/vascular lesion</a:t>
            </a:r>
          </a:p>
          <a:p>
            <a:r>
              <a:rPr lang="en-US" dirty="0"/>
              <a:t>PRES</a:t>
            </a:r>
          </a:p>
          <a:p>
            <a:r>
              <a:rPr lang="en-US" dirty="0"/>
              <a:t>Hypoxic Ischemic Injury</a:t>
            </a:r>
          </a:p>
          <a:p>
            <a:pPr marL="0" indent="0">
              <a:buNone/>
            </a:pPr>
            <a:endParaRPr lang="en-US" dirty="0"/>
          </a:p>
          <a:p>
            <a:endParaRPr lang="en-US" dirty="0"/>
          </a:p>
          <a:p>
            <a:pPr marL="0" indent="0">
              <a:buNone/>
            </a:pPr>
            <a:r>
              <a:rPr lang="en-US" dirty="0"/>
              <a:t>Higher Cortical Visual Disorders</a:t>
            </a:r>
          </a:p>
          <a:p>
            <a:r>
              <a:rPr lang="en-US" dirty="0"/>
              <a:t>Neurodegeneration</a:t>
            </a:r>
          </a:p>
          <a:p>
            <a:pPr lvl="1"/>
            <a:r>
              <a:rPr lang="en-US" dirty="0"/>
              <a:t>CJD: </a:t>
            </a:r>
            <a:r>
              <a:rPr lang="en-US" dirty="0" err="1"/>
              <a:t>Heidenhain</a:t>
            </a:r>
            <a:r>
              <a:rPr lang="en-US" dirty="0"/>
              <a:t> variant</a:t>
            </a:r>
          </a:p>
          <a:p>
            <a:pPr lvl="1"/>
            <a:r>
              <a:rPr lang="en-US" dirty="0"/>
              <a:t>Alzheimer’s variant: posterior cortical atrophy </a:t>
            </a:r>
          </a:p>
          <a:p>
            <a:pPr marL="457200" lvl="1" indent="0">
              <a:buNone/>
            </a:pPr>
            <a:endParaRPr lang="en-US" dirty="0"/>
          </a:p>
        </p:txBody>
      </p:sp>
    </p:spTree>
    <p:extLst>
      <p:ext uri="{BB962C8B-B14F-4D97-AF65-F5344CB8AC3E}">
        <p14:creationId xmlns:p14="http://schemas.microsoft.com/office/powerpoint/2010/main" val="4164841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290B87-6A19-1CB2-36B1-E717280402C9}"/>
              </a:ext>
            </a:extLst>
          </p:cNvPr>
          <p:cNvPicPr>
            <a:picLocks noChangeAspect="1"/>
          </p:cNvPicPr>
          <p:nvPr/>
        </p:nvPicPr>
        <p:blipFill>
          <a:blip r:embed="rId3"/>
          <a:stretch>
            <a:fillRect/>
          </a:stretch>
        </p:blipFill>
        <p:spPr>
          <a:xfrm>
            <a:off x="3381531" y="840507"/>
            <a:ext cx="5428938" cy="5325035"/>
          </a:xfrm>
          <a:prstGeom prst="rect">
            <a:avLst/>
          </a:prstGeom>
        </p:spPr>
      </p:pic>
      <p:sp>
        <p:nvSpPr>
          <p:cNvPr id="6" name="TextBox 5">
            <a:extLst>
              <a:ext uri="{FF2B5EF4-FFF2-40B4-BE49-F238E27FC236}">
                <a16:creationId xmlns:a16="http://schemas.microsoft.com/office/drawing/2014/main" id="{815CE5E0-0E23-7ED0-EA26-B74E546D3C53}"/>
              </a:ext>
            </a:extLst>
          </p:cNvPr>
          <p:cNvSpPr txBox="1"/>
          <p:nvPr/>
        </p:nvSpPr>
        <p:spPr>
          <a:xfrm>
            <a:off x="461816" y="323126"/>
            <a:ext cx="3141386" cy="461665"/>
          </a:xfrm>
          <a:prstGeom prst="rect">
            <a:avLst/>
          </a:prstGeom>
          <a:noFill/>
        </p:spPr>
        <p:txBody>
          <a:bodyPr wrap="square" rtlCol="0">
            <a:spAutoFit/>
          </a:bodyPr>
          <a:lstStyle/>
          <a:p>
            <a:r>
              <a:rPr lang="en-US" sz="2400" b="1" dirty="0"/>
              <a:t>The Visual Pathway</a:t>
            </a:r>
          </a:p>
        </p:txBody>
      </p:sp>
      <p:sp>
        <p:nvSpPr>
          <p:cNvPr id="7" name="TextBox 6">
            <a:extLst>
              <a:ext uri="{FF2B5EF4-FFF2-40B4-BE49-F238E27FC236}">
                <a16:creationId xmlns:a16="http://schemas.microsoft.com/office/drawing/2014/main" id="{C28894E8-1A45-8412-6FB0-4C9CA75D5391}"/>
              </a:ext>
            </a:extLst>
          </p:cNvPr>
          <p:cNvSpPr txBox="1"/>
          <p:nvPr/>
        </p:nvSpPr>
        <p:spPr>
          <a:xfrm>
            <a:off x="646545" y="6382327"/>
            <a:ext cx="6092758" cy="307777"/>
          </a:xfrm>
          <a:prstGeom prst="rect">
            <a:avLst/>
          </a:prstGeom>
          <a:noFill/>
        </p:spPr>
        <p:txBody>
          <a:bodyPr wrap="none" rtlCol="0">
            <a:spAutoFit/>
          </a:bodyPr>
          <a:lstStyle/>
          <a:p>
            <a:r>
              <a:rPr lang="en-US" sz="1400" dirty="0"/>
              <a:t>Al-</a:t>
            </a:r>
            <a:r>
              <a:rPr lang="en-US" sz="1400" dirty="0" err="1"/>
              <a:t>Tameeni</a:t>
            </a:r>
            <a:r>
              <a:rPr lang="en-US" sz="1400" dirty="0"/>
              <a:t>, Kareen. </a:t>
            </a:r>
            <a:r>
              <a:rPr lang="en-US" sz="1400" i="1" dirty="0"/>
              <a:t>Neurologic Examination Made Practical</a:t>
            </a:r>
            <a:r>
              <a:rPr lang="en-US" sz="1400" dirty="0"/>
              <a:t>. BM-Publisher; 2015</a:t>
            </a:r>
          </a:p>
        </p:txBody>
      </p:sp>
    </p:spTree>
    <p:extLst>
      <p:ext uri="{BB962C8B-B14F-4D97-AF65-F5344CB8AC3E}">
        <p14:creationId xmlns:p14="http://schemas.microsoft.com/office/powerpoint/2010/main" val="285281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371D-9CAB-3C7D-D39C-0C8EE7CBC8BC}"/>
              </a:ext>
            </a:extLst>
          </p:cNvPr>
          <p:cNvSpPr>
            <a:spLocks noGrp="1"/>
          </p:cNvSpPr>
          <p:nvPr>
            <p:ph type="title"/>
          </p:nvPr>
        </p:nvSpPr>
        <p:spPr/>
        <p:txBody>
          <a:bodyPr/>
          <a:lstStyle/>
          <a:p>
            <a:r>
              <a:rPr lang="en-US" dirty="0"/>
              <a:t>Confrontation visual field testing </a:t>
            </a:r>
          </a:p>
        </p:txBody>
      </p:sp>
      <p:sp>
        <p:nvSpPr>
          <p:cNvPr id="3" name="Content Placeholder 2">
            <a:extLst>
              <a:ext uri="{FF2B5EF4-FFF2-40B4-BE49-F238E27FC236}">
                <a16:creationId xmlns:a16="http://schemas.microsoft.com/office/drawing/2014/main" id="{146393C3-DBBB-89D0-0701-B99AF9DD7193}"/>
              </a:ext>
            </a:extLst>
          </p:cNvPr>
          <p:cNvSpPr>
            <a:spLocks noGrp="1"/>
          </p:cNvSpPr>
          <p:nvPr>
            <p:ph idx="1"/>
          </p:nvPr>
        </p:nvSpPr>
        <p:spPr/>
        <p:txBody>
          <a:bodyPr/>
          <a:lstStyle/>
          <a:p>
            <a:r>
              <a:rPr lang="en-US" dirty="0"/>
              <a:t>Video </a:t>
            </a:r>
          </a:p>
          <a:p>
            <a:pPr marL="0" indent="0">
              <a:buNone/>
            </a:pPr>
            <a:r>
              <a:rPr lang="en-US" dirty="0"/>
              <a:t>https://webeye.ophth.uiowa.edu/eyeforum/atlas-video/confrontation-visual-field-testing.htm</a:t>
            </a:r>
          </a:p>
        </p:txBody>
      </p:sp>
    </p:spTree>
    <p:extLst>
      <p:ext uri="{BB962C8B-B14F-4D97-AF65-F5344CB8AC3E}">
        <p14:creationId xmlns:p14="http://schemas.microsoft.com/office/powerpoint/2010/main" val="218073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424D-75DA-D8B7-962E-3A1040651CDB}"/>
              </a:ext>
            </a:extLst>
          </p:cNvPr>
          <p:cNvSpPr>
            <a:spLocks noGrp="1"/>
          </p:cNvSpPr>
          <p:nvPr>
            <p:ph type="title"/>
          </p:nvPr>
        </p:nvSpPr>
        <p:spPr/>
        <p:txBody>
          <a:bodyPr/>
          <a:lstStyle/>
          <a:p>
            <a:r>
              <a:rPr lang="en-US" dirty="0"/>
              <a:t>Standard Automated Perimetry </a:t>
            </a:r>
          </a:p>
        </p:txBody>
      </p:sp>
      <p:pic>
        <p:nvPicPr>
          <p:cNvPr id="5" name="Content Placeholder 4">
            <a:extLst>
              <a:ext uri="{FF2B5EF4-FFF2-40B4-BE49-F238E27FC236}">
                <a16:creationId xmlns:a16="http://schemas.microsoft.com/office/drawing/2014/main" id="{E7D8A529-B355-14E0-BCB3-69B6AF1F27EC}"/>
              </a:ext>
            </a:extLst>
          </p:cNvPr>
          <p:cNvPicPr>
            <a:picLocks noGrp="1" noChangeAspect="1"/>
          </p:cNvPicPr>
          <p:nvPr>
            <p:ph idx="1"/>
          </p:nvPr>
        </p:nvPicPr>
        <p:blipFill>
          <a:blip r:embed="rId3"/>
          <a:stretch>
            <a:fillRect/>
          </a:stretch>
        </p:blipFill>
        <p:spPr>
          <a:xfrm>
            <a:off x="838200" y="1379019"/>
            <a:ext cx="6629975" cy="4320914"/>
          </a:xfrm>
        </p:spPr>
      </p:pic>
      <p:pic>
        <p:nvPicPr>
          <p:cNvPr id="6" name="Picture 5">
            <a:extLst>
              <a:ext uri="{FF2B5EF4-FFF2-40B4-BE49-F238E27FC236}">
                <a16:creationId xmlns:a16="http://schemas.microsoft.com/office/drawing/2014/main" id="{9AA95779-5B6D-2481-361A-64A0FF3460E3}"/>
              </a:ext>
            </a:extLst>
          </p:cNvPr>
          <p:cNvPicPr>
            <a:picLocks noChangeAspect="1"/>
          </p:cNvPicPr>
          <p:nvPr/>
        </p:nvPicPr>
        <p:blipFill>
          <a:blip r:embed="rId4"/>
          <a:stretch>
            <a:fillRect/>
          </a:stretch>
        </p:blipFill>
        <p:spPr>
          <a:xfrm>
            <a:off x="0" y="1865376"/>
            <a:ext cx="12192000" cy="3127248"/>
          </a:xfrm>
          <a:prstGeom prst="rect">
            <a:avLst/>
          </a:prstGeom>
        </p:spPr>
      </p:pic>
    </p:spTree>
    <p:extLst>
      <p:ext uri="{BB962C8B-B14F-4D97-AF65-F5344CB8AC3E}">
        <p14:creationId xmlns:p14="http://schemas.microsoft.com/office/powerpoint/2010/main" val="29365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1546-2F6A-2A50-0624-F4595D4CA55A}"/>
              </a:ext>
            </a:extLst>
          </p:cNvPr>
          <p:cNvSpPr>
            <a:spLocks noGrp="1"/>
          </p:cNvSpPr>
          <p:nvPr>
            <p:ph type="title"/>
          </p:nvPr>
        </p:nvSpPr>
        <p:spPr/>
        <p:txBody>
          <a:bodyPr/>
          <a:lstStyle/>
          <a:p>
            <a:r>
              <a:rPr lang="en-US" dirty="0"/>
              <a:t>Manual Perimetry </a:t>
            </a:r>
          </a:p>
        </p:txBody>
      </p:sp>
      <p:pic>
        <p:nvPicPr>
          <p:cNvPr id="5" name="Content Placeholder 4">
            <a:extLst>
              <a:ext uri="{FF2B5EF4-FFF2-40B4-BE49-F238E27FC236}">
                <a16:creationId xmlns:a16="http://schemas.microsoft.com/office/drawing/2014/main" id="{B362E9F2-D03F-58A0-35DC-2C13CCE9E11C}"/>
              </a:ext>
            </a:extLst>
          </p:cNvPr>
          <p:cNvPicPr>
            <a:picLocks noGrp="1" noChangeAspect="1"/>
          </p:cNvPicPr>
          <p:nvPr>
            <p:ph idx="1"/>
          </p:nvPr>
        </p:nvPicPr>
        <p:blipFill>
          <a:blip r:embed="rId3"/>
          <a:stretch>
            <a:fillRect/>
          </a:stretch>
        </p:blipFill>
        <p:spPr>
          <a:xfrm>
            <a:off x="2591463" y="1557770"/>
            <a:ext cx="6639619" cy="4351338"/>
          </a:xfrm>
        </p:spPr>
      </p:pic>
    </p:spTree>
    <p:extLst>
      <p:ext uri="{BB962C8B-B14F-4D97-AF65-F5344CB8AC3E}">
        <p14:creationId xmlns:p14="http://schemas.microsoft.com/office/powerpoint/2010/main" val="135493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290B87-6A19-1CB2-36B1-E717280402C9}"/>
              </a:ext>
            </a:extLst>
          </p:cNvPr>
          <p:cNvPicPr>
            <a:picLocks noChangeAspect="1"/>
          </p:cNvPicPr>
          <p:nvPr/>
        </p:nvPicPr>
        <p:blipFill>
          <a:blip r:embed="rId3"/>
          <a:stretch>
            <a:fillRect/>
          </a:stretch>
        </p:blipFill>
        <p:spPr>
          <a:xfrm>
            <a:off x="3381531" y="840507"/>
            <a:ext cx="5428938" cy="5325035"/>
          </a:xfrm>
          <a:prstGeom prst="rect">
            <a:avLst/>
          </a:prstGeom>
        </p:spPr>
      </p:pic>
      <p:sp>
        <p:nvSpPr>
          <p:cNvPr id="6" name="TextBox 5">
            <a:extLst>
              <a:ext uri="{FF2B5EF4-FFF2-40B4-BE49-F238E27FC236}">
                <a16:creationId xmlns:a16="http://schemas.microsoft.com/office/drawing/2014/main" id="{815CE5E0-0E23-7ED0-EA26-B74E546D3C53}"/>
              </a:ext>
            </a:extLst>
          </p:cNvPr>
          <p:cNvSpPr txBox="1"/>
          <p:nvPr/>
        </p:nvSpPr>
        <p:spPr>
          <a:xfrm>
            <a:off x="461816" y="323126"/>
            <a:ext cx="3141386" cy="461665"/>
          </a:xfrm>
          <a:prstGeom prst="rect">
            <a:avLst/>
          </a:prstGeom>
          <a:noFill/>
        </p:spPr>
        <p:txBody>
          <a:bodyPr wrap="square" rtlCol="0">
            <a:spAutoFit/>
          </a:bodyPr>
          <a:lstStyle/>
          <a:p>
            <a:r>
              <a:rPr lang="en-US" sz="2400" b="1" dirty="0"/>
              <a:t>The Visual Pathway</a:t>
            </a:r>
          </a:p>
        </p:txBody>
      </p:sp>
      <p:sp>
        <p:nvSpPr>
          <p:cNvPr id="7" name="TextBox 6">
            <a:extLst>
              <a:ext uri="{FF2B5EF4-FFF2-40B4-BE49-F238E27FC236}">
                <a16:creationId xmlns:a16="http://schemas.microsoft.com/office/drawing/2014/main" id="{C28894E8-1A45-8412-6FB0-4C9CA75D5391}"/>
              </a:ext>
            </a:extLst>
          </p:cNvPr>
          <p:cNvSpPr txBox="1"/>
          <p:nvPr/>
        </p:nvSpPr>
        <p:spPr>
          <a:xfrm>
            <a:off x="646545" y="6382327"/>
            <a:ext cx="6092758" cy="307777"/>
          </a:xfrm>
          <a:prstGeom prst="rect">
            <a:avLst/>
          </a:prstGeom>
          <a:noFill/>
        </p:spPr>
        <p:txBody>
          <a:bodyPr wrap="none" rtlCol="0">
            <a:spAutoFit/>
          </a:bodyPr>
          <a:lstStyle/>
          <a:p>
            <a:r>
              <a:rPr lang="en-US" sz="1400" dirty="0"/>
              <a:t>Al-</a:t>
            </a:r>
            <a:r>
              <a:rPr lang="en-US" sz="1400" dirty="0" err="1"/>
              <a:t>Tameeni</a:t>
            </a:r>
            <a:r>
              <a:rPr lang="en-US" sz="1400" dirty="0"/>
              <a:t>, Kareen. </a:t>
            </a:r>
            <a:r>
              <a:rPr lang="en-US" sz="1400" i="1" dirty="0"/>
              <a:t>Neurologic Examination Made Practical</a:t>
            </a:r>
            <a:r>
              <a:rPr lang="en-US" sz="1400" dirty="0"/>
              <a:t>. BM-Publisher; 2015</a:t>
            </a:r>
          </a:p>
        </p:txBody>
      </p:sp>
    </p:spTree>
    <p:extLst>
      <p:ext uri="{BB962C8B-B14F-4D97-AF65-F5344CB8AC3E}">
        <p14:creationId xmlns:p14="http://schemas.microsoft.com/office/powerpoint/2010/main" val="128303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BB02-6C0E-CC51-F1F9-11FD736EF41F}"/>
              </a:ext>
            </a:extLst>
          </p:cNvPr>
          <p:cNvSpPr>
            <a:spLocks noGrp="1"/>
          </p:cNvSpPr>
          <p:nvPr>
            <p:ph type="title"/>
          </p:nvPr>
        </p:nvSpPr>
        <p:spPr/>
        <p:txBody>
          <a:bodyPr/>
          <a:lstStyle/>
          <a:p>
            <a:r>
              <a:rPr lang="en-US" dirty="0"/>
              <a:t>Higher Order Visual Cortex</a:t>
            </a:r>
          </a:p>
        </p:txBody>
      </p:sp>
      <p:pic>
        <p:nvPicPr>
          <p:cNvPr id="5" name="Content Placeholder 4">
            <a:extLst>
              <a:ext uri="{FF2B5EF4-FFF2-40B4-BE49-F238E27FC236}">
                <a16:creationId xmlns:a16="http://schemas.microsoft.com/office/drawing/2014/main" id="{7414B8E7-A9E9-E14E-2531-D0CAF985BD2A}"/>
              </a:ext>
            </a:extLst>
          </p:cNvPr>
          <p:cNvPicPr>
            <a:picLocks noGrp="1" noChangeAspect="1"/>
          </p:cNvPicPr>
          <p:nvPr>
            <p:ph idx="1"/>
          </p:nvPr>
        </p:nvPicPr>
        <p:blipFill>
          <a:blip r:embed="rId3"/>
          <a:stretch>
            <a:fillRect/>
          </a:stretch>
        </p:blipFill>
        <p:spPr>
          <a:xfrm>
            <a:off x="502110" y="1412990"/>
            <a:ext cx="5983089" cy="4351338"/>
          </a:xfrm>
        </p:spPr>
      </p:pic>
      <p:sp>
        <p:nvSpPr>
          <p:cNvPr id="6" name="TextBox 5">
            <a:extLst>
              <a:ext uri="{FF2B5EF4-FFF2-40B4-BE49-F238E27FC236}">
                <a16:creationId xmlns:a16="http://schemas.microsoft.com/office/drawing/2014/main" id="{0B88BB2B-C89C-527D-18D9-BBC67D6227CA}"/>
              </a:ext>
            </a:extLst>
          </p:cNvPr>
          <p:cNvSpPr txBox="1"/>
          <p:nvPr/>
        </p:nvSpPr>
        <p:spPr>
          <a:xfrm>
            <a:off x="6400800" y="1649667"/>
            <a:ext cx="2540000" cy="1938992"/>
          </a:xfrm>
          <a:prstGeom prst="rect">
            <a:avLst/>
          </a:prstGeom>
          <a:noFill/>
        </p:spPr>
        <p:txBody>
          <a:bodyPr wrap="square" rtlCol="0">
            <a:spAutoFit/>
          </a:bodyPr>
          <a:lstStyle/>
          <a:p>
            <a:r>
              <a:rPr lang="en-US" sz="2400" b="1" dirty="0"/>
              <a:t>Where/How Pathway </a:t>
            </a:r>
          </a:p>
          <a:p>
            <a:pPr marL="285750" indent="-285750">
              <a:buFont typeface="Arial" panose="020B0604020202020204" pitchFamily="34" charset="0"/>
              <a:buChar char="•"/>
            </a:pPr>
            <a:r>
              <a:rPr lang="en-US" dirty="0"/>
              <a:t>Visual spatial processing</a:t>
            </a:r>
          </a:p>
          <a:p>
            <a:pPr marL="285750" indent="-285750">
              <a:buFont typeface="Arial" panose="020B0604020202020204" pitchFamily="34" charset="0"/>
              <a:buChar char="•"/>
            </a:pPr>
            <a:r>
              <a:rPr lang="en-US" dirty="0"/>
              <a:t>Grasping objects</a:t>
            </a:r>
          </a:p>
          <a:p>
            <a:pPr marL="285750" indent="-285750">
              <a:buFont typeface="Arial" panose="020B0604020202020204" pitchFamily="34" charset="0"/>
              <a:buChar char="•"/>
            </a:pPr>
            <a:r>
              <a:rPr lang="en-US" dirty="0"/>
              <a:t>Attention</a:t>
            </a:r>
          </a:p>
        </p:txBody>
      </p:sp>
      <p:sp>
        <p:nvSpPr>
          <p:cNvPr id="7" name="TextBox 6">
            <a:extLst>
              <a:ext uri="{FF2B5EF4-FFF2-40B4-BE49-F238E27FC236}">
                <a16:creationId xmlns:a16="http://schemas.microsoft.com/office/drawing/2014/main" id="{8541AEF7-6C55-AFC9-3A2D-612D3720EC86}"/>
              </a:ext>
            </a:extLst>
          </p:cNvPr>
          <p:cNvSpPr txBox="1"/>
          <p:nvPr/>
        </p:nvSpPr>
        <p:spPr>
          <a:xfrm>
            <a:off x="6096000" y="4873201"/>
            <a:ext cx="2540000" cy="1569660"/>
          </a:xfrm>
          <a:prstGeom prst="rect">
            <a:avLst/>
          </a:prstGeom>
          <a:noFill/>
        </p:spPr>
        <p:txBody>
          <a:bodyPr wrap="square" rtlCol="0">
            <a:spAutoFit/>
          </a:bodyPr>
          <a:lstStyle/>
          <a:p>
            <a:r>
              <a:rPr lang="en-US" sz="2400" b="1" dirty="0"/>
              <a:t>What Pathway</a:t>
            </a:r>
          </a:p>
          <a:p>
            <a:pPr marL="285750" indent="-285750">
              <a:buFont typeface="Arial" panose="020B0604020202020204" pitchFamily="34" charset="0"/>
              <a:buChar char="•"/>
            </a:pPr>
            <a:r>
              <a:rPr lang="en-US" dirty="0"/>
              <a:t>Identification of objects</a:t>
            </a:r>
          </a:p>
          <a:p>
            <a:pPr marL="285750" indent="-285750">
              <a:buFont typeface="Arial" panose="020B0604020202020204" pitchFamily="34" charset="0"/>
              <a:buChar char="•"/>
            </a:pPr>
            <a:r>
              <a:rPr lang="en-US" dirty="0"/>
              <a:t>Color</a:t>
            </a:r>
          </a:p>
          <a:p>
            <a:pPr marL="285750" indent="-285750">
              <a:buFont typeface="Arial" panose="020B0604020202020204" pitchFamily="34" charset="0"/>
              <a:buChar char="•"/>
            </a:pPr>
            <a:r>
              <a:rPr lang="en-US" dirty="0"/>
              <a:t>Patterns/shapes</a:t>
            </a:r>
          </a:p>
        </p:txBody>
      </p:sp>
    </p:spTree>
    <p:extLst>
      <p:ext uri="{BB962C8B-B14F-4D97-AF65-F5344CB8AC3E}">
        <p14:creationId xmlns:p14="http://schemas.microsoft.com/office/powerpoint/2010/main" val="23035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D979-CBFD-168A-A596-D4A95A2AE182}"/>
              </a:ext>
            </a:extLst>
          </p:cNvPr>
          <p:cNvSpPr>
            <a:spLocks noGrp="1"/>
          </p:cNvSpPr>
          <p:nvPr>
            <p:ph type="title"/>
          </p:nvPr>
        </p:nvSpPr>
        <p:spPr/>
        <p:txBody>
          <a:bodyPr/>
          <a:lstStyle/>
          <a:p>
            <a:r>
              <a:rPr lang="en-US" dirty="0"/>
              <a:t>Higher Cortical Visual Disorders- Case 1</a:t>
            </a:r>
          </a:p>
        </p:txBody>
      </p:sp>
      <p:sp>
        <p:nvSpPr>
          <p:cNvPr id="3" name="Content Placeholder 2">
            <a:extLst>
              <a:ext uri="{FF2B5EF4-FFF2-40B4-BE49-F238E27FC236}">
                <a16:creationId xmlns:a16="http://schemas.microsoft.com/office/drawing/2014/main" id="{3E5480D6-9B3B-6052-C6EA-E11612DA6AD8}"/>
              </a:ext>
            </a:extLst>
          </p:cNvPr>
          <p:cNvSpPr>
            <a:spLocks noGrp="1"/>
          </p:cNvSpPr>
          <p:nvPr>
            <p:ph idx="1"/>
          </p:nvPr>
        </p:nvSpPr>
        <p:spPr>
          <a:xfrm>
            <a:off x="912091" y="1567007"/>
            <a:ext cx="10515600" cy="4351338"/>
          </a:xfrm>
        </p:spPr>
        <p:txBody>
          <a:bodyPr>
            <a:normAutofit fontScale="92500" lnSpcReduction="10000"/>
          </a:bodyPr>
          <a:lstStyle/>
          <a:p>
            <a:pPr marL="0" indent="0">
              <a:buNone/>
            </a:pPr>
            <a:r>
              <a:rPr lang="en-US" dirty="0"/>
              <a:t>70 year old woman</a:t>
            </a:r>
          </a:p>
          <a:p>
            <a:r>
              <a:rPr lang="en-US" dirty="0"/>
              <a:t>Difficulty reaching for things: forks, cups</a:t>
            </a:r>
          </a:p>
          <a:p>
            <a:r>
              <a:rPr lang="en-US" dirty="0"/>
              <a:t>Able to read individual words, but has difficulty moving from word to the next</a:t>
            </a:r>
          </a:p>
          <a:p>
            <a:r>
              <a:rPr lang="en-US" dirty="0"/>
              <a:t>Gets confused in big supermarket</a:t>
            </a:r>
          </a:p>
          <a:p>
            <a:pPr marL="0" indent="0">
              <a:buNone/>
            </a:pPr>
            <a:r>
              <a:rPr lang="en-US" dirty="0"/>
              <a:t>Exam:</a:t>
            </a:r>
          </a:p>
          <a:p>
            <a:r>
              <a:rPr lang="en-US" dirty="0"/>
              <a:t>Normal visual acuity</a:t>
            </a:r>
          </a:p>
          <a:p>
            <a:r>
              <a:rPr lang="en-US" dirty="0"/>
              <a:t>Inaccurate with reaching for objects = </a:t>
            </a:r>
            <a:r>
              <a:rPr lang="en-US" b="1" dirty="0"/>
              <a:t>optic ataxia</a:t>
            </a:r>
          </a:p>
          <a:p>
            <a:r>
              <a:rPr lang="en-US" dirty="0"/>
              <a:t>Inaccurate eye movements when searching for objects = </a:t>
            </a:r>
            <a:r>
              <a:rPr lang="en-US" b="1" dirty="0"/>
              <a:t>optic apraxia</a:t>
            </a:r>
          </a:p>
          <a:p>
            <a:r>
              <a:rPr lang="en-US" b="1" dirty="0"/>
              <a:t>Simultanagnosia</a:t>
            </a:r>
          </a:p>
        </p:txBody>
      </p:sp>
      <p:sp>
        <p:nvSpPr>
          <p:cNvPr id="4" name="TextBox 3">
            <a:extLst>
              <a:ext uri="{FF2B5EF4-FFF2-40B4-BE49-F238E27FC236}">
                <a16:creationId xmlns:a16="http://schemas.microsoft.com/office/drawing/2014/main" id="{90EE71CC-194F-AEB2-B1E9-FA86FFC98205}"/>
              </a:ext>
            </a:extLst>
          </p:cNvPr>
          <p:cNvSpPr txBox="1"/>
          <p:nvPr/>
        </p:nvSpPr>
        <p:spPr>
          <a:xfrm>
            <a:off x="838200" y="6382145"/>
            <a:ext cx="10430164" cy="369332"/>
          </a:xfrm>
          <a:prstGeom prst="rect">
            <a:avLst/>
          </a:prstGeom>
          <a:noFill/>
        </p:spPr>
        <p:txBody>
          <a:bodyPr wrap="square" rtlCol="0">
            <a:spAutoFit/>
          </a:bodyPr>
          <a:lstStyle/>
          <a:p>
            <a:r>
              <a:rPr lang="en-US" dirty="0"/>
              <a:t>Prasad S, </a:t>
            </a:r>
            <a:r>
              <a:rPr lang="en-US" dirty="0" err="1"/>
              <a:t>Dinkin</a:t>
            </a:r>
            <a:r>
              <a:rPr lang="en-US" dirty="0"/>
              <a:t> M. Higher Cortical Visual Disorders. Continuum (</a:t>
            </a:r>
            <a:r>
              <a:rPr lang="en-US" dirty="0" err="1"/>
              <a:t>Minneap</a:t>
            </a:r>
            <a:r>
              <a:rPr lang="en-US" dirty="0"/>
              <a:t> </a:t>
            </a:r>
            <a:r>
              <a:rPr lang="en-US" dirty="0" err="1"/>
              <a:t>Minn</a:t>
            </a:r>
            <a:r>
              <a:rPr lang="en-US" dirty="0"/>
              <a:t>). 2019 Oct;25(5):1329-1361. </a:t>
            </a:r>
          </a:p>
        </p:txBody>
      </p:sp>
      <p:sp>
        <p:nvSpPr>
          <p:cNvPr id="5" name="Rectangle 4">
            <a:extLst>
              <a:ext uri="{FF2B5EF4-FFF2-40B4-BE49-F238E27FC236}">
                <a16:creationId xmlns:a16="http://schemas.microsoft.com/office/drawing/2014/main" id="{FA89A6E4-2156-6152-4C13-4FE25ECA27CE}"/>
              </a:ext>
            </a:extLst>
          </p:cNvPr>
          <p:cNvSpPr/>
          <p:nvPr/>
        </p:nvSpPr>
        <p:spPr>
          <a:xfrm>
            <a:off x="6389762" y="3574751"/>
            <a:ext cx="53606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Balint’s Syndrome</a:t>
            </a:r>
          </a:p>
        </p:txBody>
      </p:sp>
    </p:spTree>
    <p:extLst>
      <p:ext uri="{BB962C8B-B14F-4D97-AF65-F5344CB8AC3E}">
        <p14:creationId xmlns:p14="http://schemas.microsoft.com/office/powerpoint/2010/main" val="79044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806B-E823-0423-9775-93C4D4DA2B80}"/>
              </a:ext>
            </a:extLst>
          </p:cNvPr>
          <p:cNvSpPr>
            <a:spLocks noGrp="1"/>
          </p:cNvSpPr>
          <p:nvPr>
            <p:ph type="title"/>
          </p:nvPr>
        </p:nvSpPr>
        <p:spPr/>
        <p:txBody>
          <a:bodyPr/>
          <a:lstStyle/>
          <a:p>
            <a:r>
              <a:rPr lang="en-US" dirty="0"/>
              <a:t>Simultanagnosia</a:t>
            </a:r>
          </a:p>
        </p:txBody>
      </p:sp>
      <p:sp>
        <p:nvSpPr>
          <p:cNvPr id="3" name="Content Placeholder 2">
            <a:extLst>
              <a:ext uri="{FF2B5EF4-FFF2-40B4-BE49-F238E27FC236}">
                <a16:creationId xmlns:a16="http://schemas.microsoft.com/office/drawing/2014/main" id="{1D53B26F-09FC-0A38-C7BF-41F9B1BD16FD}"/>
              </a:ext>
            </a:extLst>
          </p:cNvPr>
          <p:cNvSpPr>
            <a:spLocks noGrp="1"/>
          </p:cNvSpPr>
          <p:nvPr>
            <p:ph idx="1"/>
          </p:nvPr>
        </p:nvSpPr>
        <p:spPr/>
        <p:txBody>
          <a:bodyPr/>
          <a:lstStyle/>
          <a:p>
            <a:r>
              <a:rPr lang="en-US" dirty="0"/>
              <a:t>Able to see local elements of a scene but not he global elements in their totality. “Missing the forest for the tree”</a:t>
            </a:r>
          </a:p>
        </p:txBody>
      </p:sp>
      <p:pic>
        <p:nvPicPr>
          <p:cNvPr id="5" name="Picture 4">
            <a:extLst>
              <a:ext uri="{FF2B5EF4-FFF2-40B4-BE49-F238E27FC236}">
                <a16:creationId xmlns:a16="http://schemas.microsoft.com/office/drawing/2014/main" id="{8DA8CAD2-921A-9B53-CB63-C7F89AB94E67}"/>
              </a:ext>
            </a:extLst>
          </p:cNvPr>
          <p:cNvPicPr>
            <a:picLocks noChangeAspect="1"/>
          </p:cNvPicPr>
          <p:nvPr/>
        </p:nvPicPr>
        <p:blipFill>
          <a:blip r:embed="rId3"/>
          <a:stretch>
            <a:fillRect/>
          </a:stretch>
        </p:blipFill>
        <p:spPr>
          <a:xfrm>
            <a:off x="838200" y="2846807"/>
            <a:ext cx="6520873" cy="3375628"/>
          </a:xfrm>
          <a:prstGeom prst="rect">
            <a:avLst/>
          </a:prstGeom>
        </p:spPr>
      </p:pic>
    </p:spTree>
    <p:extLst>
      <p:ext uri="{BB962C8B-B14F-4D97-AF65-F5344CB8AC3E}">
        <p14:creationId xmlns:p14="http://schemas.microsoft.com/office/powerpoint/2010/main" val="245322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C3926F-38E7-C6EC-67FF-721216AADD43}"/>
              </a:ext>
            </a:extLst>
          </p:cNvPr>
          <p:cNvSpPr>
            <a:spLocks noGrp="1"/>
          </p:cNvSpPr>
          <p:nvPr>
            <p:ph type="title"/>
          </p:nvPr>
        </p:nvSpPr>
        <p:spPr/>
        <p:txBody>
          <a:bodyPr/>
          <a:lstStyle/>
          <a:p>
            <a:r>
              <a:rPr lang="en-US" dirty="0"/>
              <a:t>Balint’s Syndrome in Posterior Cortical Atrophy</a:t>
            </a:r>
          </a:p>
        </p:txBody>
      </p:sp>
      <p:pic>
        <p:nvPicPr>
          <p:cNvPr id="4" name="Content Placeholder 3">
            <a:extLst>
              <a:ext uri="{FF2B5EF4-FFF2-40B4-BE49-F238E27FC236}">
                <a16:creationId xmlns:a16="http://schemas.microsoft.com/office/drawing/2014/main" id="{426E74C9-37E4-3832-B5B4-9EA5C752F1BC}"/>
              </a:ext>
            </a:extLst>
          </p:cNvPr>
          <p:cNvPicPr>
            <a:picLocks noGrp="1" noChangeAspect="1"/>
          </p:cNvPicPr>
          <p:nvPr>
            <p:ph sz="half" idx="1"/>
          </p:nvPr>
        </p:nvPicPr>
        <p:blipFill>
          <a:blip r:embed="rId3"/>
          <a:stretch>
            <a:fillRect/>
          </a:stretch>
        </p:blipFill>
        <p:spPr>
          <a:xfrm>
            <a:off x="838200" y="2626278"/>
            <a:ext cx="5181600" cy="2750032"/>
          </a:xfrm>
          <a:prstGeom prst="rect">
            <a:avLst/>
          </a:prstGeom>
        </p:spPr>
      </p:pic>
      <p:pic>
        <p:nvPicPr>
          <p:cNvPr id="7" name="Content Placeholder 6">
            <a:extLst>
              <a:ext uri="{FF2B5EF4-FFF2-40B4-BE49-F238E27FC236}">
                <a16:creationId xmlns:a16="http://schemas.microsoft.com/office/drawing/2014/main" id="{BFED71ED-875B-8537-A574-484998B6BF30}"/>
              </a:ext>
            </a:extLst>
          </p:cNvPr>
          <p:cNvPicPr>
            <a:picLocks noGrp="1" noChangeAspect="1"/>
          </p:cNvPicPr>
          <p:nvPr>
            <p:ph sz="half" idx="2"/>
          </p:nvPr>
        </p:nvPicPr>
        <p:blipFill>
          <a:blip r:embed="rId4"/>
          <a:stretch>
            <a:fillRect/>
          </a:stretch>
        </p:blipFill>
        <p:spPr>
          <a:xfrm>
            <a:off x="6273800" y="2115635"/>
            <a:ext cx="5181600" cy="3771317"/>
          </a:xfrm>
          <a:prstGeom prst="rect">
            <a:avLst/>
          </a:prstGeom>
        </p:spPr>
      </p:pic>
      <p:sp>
        <p:nvSpPr>
          <p:cNvPr id="9" name="TextBox 8">
            <a:extLst>
              <a:ext uri="{FF2B5EF4-FFF2-40B4-BE49-F238E27FC236}">
                <a16:creationId xmlns:a16="http://schemas.microsoft.com/office/drawing/2014/main" id="{0123C9B3-3EC8-4C64-E4E1-80E74E4A9619}"/>
              </a:ext>
            </a:extLst>
          </p:cNvPr>
          <p:cNvSpPr txBox="1"/>
          <p:nvPr/>
        </p:nvSpPr>
        <p:spPr>
          <a:xfrm>
            <a:off x="9264073" y="1044357"/>
            <a:ext cx="6096000" cy="1292662"/>
          </a:xfrm>
          <a:prstGeom prst="rect">
            <a:avLst/>
          </a:prstGeom>
          <a:noFill/>
        </p:spPr>
        <p:txBody>
          <a:bodyPr wrap="square">
            <a:spAutoFit/>
          </a:bodyPr>
          <a:lstStyle/>
          <a:p>
            <a:r>
              <a:rPr lang="en-US" sz="2400" b="1" dirty="0"/>
              <a:t>Where/How Pathway </a:t>
            </a:r>
          </a:p>
          <a:p>
            <a:r>
              <a:rPr lang="en-US" dirty="0"/>
              <a:t>Visual spatial processing</a:t>
            </a:r>
          </a:p>
          <a:p>
            <a:r>
              <a:rPr lang="en-US" dirty="0"/>
              <a:t>Grasping objects</a:t>
            </a:r>
          </a:p>
          <a:p>
            <a:r>
              <a:rPr lang="en-US" dirty="0"/>
              <a:t>Attention</a:t>
            </a:r>
          </a:p>
        </p:txBody>
      </p:sp>
    </p:spTree>
    <p:extLst>
      <p:ext uri="{BB962C8B-B14F-4D97-AF65-F5344CB8AC3E}">
        <p14:creationId xmlns:p14="http://schemas.microsoft.com/office/powerpoint/2010/main" val="99871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45DD-095D-580B-372E-4AB128B8B465}"/>
              </a:ext>
            </a:extLst>
          </p:cNvPr>
          <p:cNvSpPr>
            <a:spLocks noGrp="1"/>
          </p:cNvSpPr>
          <p:nvPr>
            <p:ph type="title"/>
          </p:nvPr>
        </p:nvSpPr>
        <p:spPr/>
        <p:txBody>
          <a:bodyPr/>
          <a:lstStyle/>
          <a:p>
            <a:r>
              <a:rPr lang="en-US" dirty="0"/>
              <a:t>Occipital lesions</a:t>
            </a:r>
          </a:p>
        </p:txBody>
      </p:sp>
      <p:sp>
        <p:nvSpPr>
          <p:cNvPr id="3" name="Content Placeholder 2">
            <a:extLst>
              <a:ext uri="{FF2B5EF4-FFF2-40B4-BE49-F238E27FC236}">
                <a16:creationId xmlns:a16="http://schemas.microsoft.com/office/drawing/2014/main" id="{CD473F0E-10C4-D4D8-BDA6-6F992B621E36}"/>
              </a:ext>
            </a:extLst>
          </p:cNvPr>
          <p:cNvSpPr>
            <a:spLocks noGrp="1"/>
          </p:cNvSpPr>
          <p:nvPr>
            <p:ph idx="1"/>
          </p:nvPr>
        </p:nvSpPr>
        <p:spPr/>
        <p:txBody>
          <a:bodyPr/>
          <a:lstStyle/>
          <a:p>
            <a:pPr marL="0" indent="0">
              <a:buNone/>
            </a:pPr>
            <a:r>
              <a:rPr lang="en-US" dirty="0"/>
              <a:t>66 year old man HTN, HLD, CAD who suddenly noticed left sided visual field defect. </a:t>
            </a:r>
          </a:p>
        </p:txBody>
      </p:sp>
    </p:spTree>
    <p:extLst>
      <p:ext uri="{BB962C8B-B14F-4D97-AF65-F5344CB8AC3E}">
        <p14:creationId xmlns:p14="http://schemas.microsoft.com/office/powerpoint/2010/main" val="164277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DD821A-0E1A-7572-4941-F8C9F7B4D934}"/>
              </a:ext>
            </a:extLst>
          </p:cNvPr>
          <p:cNvSpPr>
            <a:spLocks noGrp="1"/>
          </p:cNvSpPr>
          <p:nvPr>
            <p:ph type="title"/>
          </p:nvPr>
        </p:nvSpPr>
        <p:spPr/>
        <p:txBody>
          <a:bodyPr/>
          <a:lstStyle/>
          <a:p>
            <a:r>
              <a:rPr lang="en-US" dirty="0"/>
              <a:t>Higher Cortical Visual Disorders- Case 2</a:t>
            </a:r>
          </a:p>
        </p:txBody>
      </p:sp>
      <p:sp>
        <p:nvSpPr>
          <p:cNvPr id="6" name="Content Placeholder 5">
            <a:extLst>
              <a:ext uri="{FF2B5EF4-FFF2-40B4-BE49-F238E27FC236}">
                <a16:creationId xmlns:a16="http://schemas.microsoft.com/office/drawing/2014/main" id="{CDA33C7B-CBB8-9094-6468-7D8278671A87}"/>
              </a:ext>
            </a:extLst>
          </p:cNvPr>
          <p:cNvSpPr>
            <a:spLocks noGrp="1"/>
          </p:cNvSpPr>
          <p:nvPr>
            <p:ph idx="1"/>
          </p:nvPr>
        </p:nvSpPr>
        <p:spPr/>
        <p:txBody>
          <a:bodyPr/>
          <a:lstStyle/>
          <a:p>
            <a:pPr marL="0" indent="0">
              <a:buNone/>
            </a:pPr>
            <a:r>
              <a:rPr lang="en-US" dirty="0"/>
              <a:t>37 year old woman</a:t>
            </a:r>
          </a:p>
          <a:p>
            <a:r>
              <a:rPr lang="en-US" dirty="0"/>
              <a:t>Difficulty distinguishing faces</a:t>
            </a:r>
          </a:p>
          <a:p>
            <a:r>
              <a:rPr lang="en-US" dirty="0"/>
              <a:t>Faces were smoother/Instagram filter</a:t>
            </a:r>
          </a:p>
          <a:p>
            <a:pPr marL="0" indent="0">
              <a:buNone/>
            </a:pPr>
            <a:r>
              <a:rPr lang="en-US" dirty="0"/>
              <a:t>Exam:</a:t>
            </a:r>
          </a:p>
          <a:p>
            <a:r>
              <a:rPr lang="en-US" dirty="0"/>
              <a:t>Normal visual acuity and visual field testing</a:t>
            </a:r>
          </a:p>
          <a:p>
            <a:r>
              <a:rPr lang="en-US" dirty="0"/>
              <a:t>Difficulty recognizing famous faces = prosopagnosia</a:t>
            </a:r>
          </a:p>
          <a:p>
            <a:pPr marL="0" indent="0">
              <a:buNone/>
            </a:pPr>
            <a:endParaRPr lang="en-US" dirty="0"/>
          </a:p>
          <a:p>
            <a:pPr marL="0" indent="0">
              <a:buNone/>
            </a:pPr>
            <a:endParaRPr lang="en-US" dirty="0"/>
          </a:p>
        </p:txBody>
      </p:sp>
      <p:sp>
        <p:nvSpPr>
          <p:cNvPr id="2" name="TextBox 1">
            <a:extLst>
              <a:ext uri="{FF2B5EF4-FFF2-40B4-BE49-F238E27FC236}">
                <a16:creationId xmlns:a16="http://schemas.microsoft.com/office/drawing/2014/main" id="{74AF9095-0D4F-7C59-CB5D-4F62A6FF1CFE}"/>
              </a:ext>
            </a:extLst>
          </p:cNvPr>
          <p:cNvSpPr txBox="1"/>
          <p:nvPr/>
        </p:nvSpPr>
        <p:spPr>
          <a:xfrm>
            <a:off x="653473" y="6176963"/>
            <a:ext cx="10430164" cy="369332"/>
          </a:xfrm>
          <a:prstGeom prst="rect">
            <a:avLst/>
          </a:prstGeom>
          <a:noFill/>
        </p:spPr>
        <p:txBody>
          <a:bodyPr wrap="square" rtlCol="0">
            <a:spAutoFit/>
          </a:bodyPr>
          <a:lstStyle/>
          <a:p>
            <a:r>
              <a:rPr lang="en-US" dirty="0"/>
              <a:t>Prasad S, </a:t>
            </a:r>
            <a:r>
              <a:rPr lang="en-US" dirty="0" err="1"/>
              <a:t>Dinkin</a:t>
            </a:r>
            <a:r>
              <a:rPr lang="en-US" dirty="0"/>
              <a:t> M. Higher Cortical Visual Disorders. Continuum (</a:t>
            </a:r>
            <a:r>
              <a:rPr lang="en-US" dirty="0" err="1"/>
              <a:t>Minneap</a:t>
            </a:r>
            <a:r>
              <a:rPr lang="en-US" dirty="0"/>
              <a:t> </a:t>
            </a:r>
            <a:r>
              <a:rPr lang="en-US" dirty="0" err="1"/>
              <a:t>Minn</a:t>
            </a:r>
            <a:r>
              <a:rPr lang="en-US" dirty="0"/>
              <a:t>). 2019 Oct;25(5):1329-1361. </a:t>
            </a:r>
          </a:p>
        </p:txBody>
      </p:sp>
    </p:spTree>
    <p:extLst>
      <p:ext uri="{BB962C8B-B14F-4D97-AF65-F5344CB8AC3E}">
        <p14:creationId xmlns:p14="http://schemas.microsoft.com/office/powerpoint/2010/main" val="369013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7DCE-1368-375D-6AE7-964F33279BBC}"/>
              </a:ext>
            </a:extLst>
          </p:cNvPr>
          <p:cNvSpPr>
            <a:spLocks noGrp="1"/>
          </p:cNvSpPr>
          <p:nvPr>
            <p:ph type="title"/>
          </p:nvPr>
        </p:nvSpPr>
        <p:spPr/>
        <p:txBody>
          <a:bodyPr/>
          <a:lstStyle/>
          <a:p>
            <a:r>
              <a:rPr lang="en-US" dirty="0"/>
              <a:t>Prosopagnosia with temporal lesion</a:t>
            </a:r>
          </a:p>
        </p:txBody>
      </p:sp>
      <p:pic>
        <p:nvPicPr>
          <p:cNvPr id="5" name="Content Placeholder 4">
            <a:extLst>
              <a:ext uri="{FF2B5EF4-FFF2-40B4-BE49-F238E27FC236}">
                <a16:creationId xmlns:a16="http://schemas.microsoft.com/office/drawing/2014/main" id="{7FCA663B-DB44-3B57-414A-AE7B19E8350F}"/>
              </a:ext>
            </a:extLst>
          </p:cNvPr>
          <p:cNvPicPr>
            <a:picLocks noGrp="1" noChangeAspect="1"/>
          </p:cNvPicPr>
          <p:nvPr>
            <p:ph idx="1"/>
          </p:nvPr>
        </p:nvPicPr>
        <p:blipFill>
          <a:blip r:embed="rId3"/>
          <a:stretch>
            <a:fillRect/>
          </a:stretch>
        </p:blipFill>
        <p:spPr>
          <a:xfrm>
            <a:off x="514927" y="1995054"/>
            <a:ext cx="6229116" cy="3914054"/>
          </a:xfrm>
        </p:spPr>
      </p:pic>
      <p:pic>
        <p:nvPicPr>
          <p:cNvPr id="6" name="Picture 5">
            <a:extLst>
              <a:ext uri="{FF2B5EF4-FFF2-40B4-BE49-F238E27FC236}">
                <a16:creationId xmlns:a16="http://schemas.microsoft.com/office/drawing/2014/main" id="{B50B161D-8BDA-7DFA-77ED-0CB53FB04A97}"/>
              </a:ext>
            </a:extLst>
          </p:cNvPr>
          <p:cNvPicPr>
            <a:picLocks noChangeAspect="1"/>
          </p:cNvPicPr>
          <p:nvPr/>
        </p:nvPicPr>
        <p:blipFill>
          <a:blip r:embed="rId4"/>
          <a:stretch>
            <a:fillRect/>
          </a:stretch>
        </p:blipFill>
        <p:spPr>
          <a:xfrm>
            <a:off x="7113590" y="2333234"/>
            <a:ext cx="4445944" cy="3237693"/>
          </a:xfrm>
          <a:prstGeom prst="rect">
            <a:avLst/>
          </a:prstGeom>
        </p:spPr>
      </p:pic>
      <p:sp>
        <p:nvSpPr>
          <p:cNvPr id="8" name="TextBox 7">
            <a:extLst>
              <a:ext uri="{FF2B5EF4-FFF2-40B4-BE49-F238E27FC236}">
                <a16:creationId xmlns:a16="http://schemas.microsoft.com/office/drawing/2014/main" id="{28C5AD81-2DBD-9775-B42B-8C3997DE7B7C}"/>
              </a:ext>
            </a:extLst>
          </p:cNvPr>
          <p:cNvSpPr txBox="1"/>
          <p:nvPr/>
        </p:nvSpPr>
        <p:spPr>
          <a:xfrm>
            <a:off x="7113590" y="5308943"/>
            <a:ext cx="2530764" cy="1508105"/>
          </a:xfrm>
          <a:prstGeom prst="rect">
            <a:avLst/>
          </a:prstGeom>
          <a:noFill/>
        </p:spPr>
        <p:txBody>
          <a:bodyPr wrap="square">
            <a:spAutoFit/>
          </a:bodyPr>
          <a:lstStyle/>
          <a:p>
            <a:r>
              <a:rPr lang="en-US" sz="2000" b="1" dirty="0"/>
              <a:t>What Pathway</a:t>
            </a:r>
          </a:p>
          <a:p>
            <a:r>
              <a:rPr lang="en-US" dirty="0"/>
              <a:t>Identification of objects</a:t>
            </a:r>
          </a:p>
          <a:p>
            <a:r>
              <a:rPr lang="en-US" dirty="0"/>
              <a:t>Color</a:t>
            </a:r>
          </a:p>
          <a:p>
            <a:r>
              <a:rPr lang="en-US" dirty="0"/>
              <a:t>Patterns/shapes</a:t>
            </a:r>
          </a:p>
          <a:p>
            <a:r>
              <a:rPr lang="en-US" dirty="0"/>
              <a:t>Faces</a:t>
            </a:r>
          </a:p>
        </p:txBody>
      </p:sp>
    </p:spTree>
    <p:extLst>
      <p:ext uri="{BB962C8B-B14F-4D97-AF65-F5344CB8AC3E}">
        <p14:creationId xmlns:p14="http://schemas.microsoft.com/office/powerpoint/2010/main" val="114045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5E92-0E2A-C48F-4C77-ADCFC8679C6B}"/>
              </a:ext>
            </a:extLst>
          </p:cNvPr>
          <p:cNvSpPr>
            <a:spLocks noGrp="1"/>
          </p:cNvSpPr>
          <p:nvPr>
            <p:ph type="title"/>
          </p:nvPr>
        </p:nvSpPr>
        <p:spPr/>
        <p:txBody>
          <a:bodyPr/>
          <a:lstStyle/>
          <a:p>
            <a:r>
              <a:rPr lang="en-US" dirty="0"/>
              <a:t>Other Higher Cortical Visual Disorders</a:t>
            </a:r>
          </a:p>
        </p:txBody>
      </p:sp>
      <p:sp>
        <p:nvSpPr>
          <p:cNvPr id="3" name="Content Placeholder 2">
            <a:extLst>
              <a:ext uri="{FF2B5EF4-FFF2-40B4-BE49-F238E27FC236}">
                <a16:creationId xmlns:a16="http://schemas.microsoft.com/office/drawing/2014/main" id="{6777F22B-FF70-CF1A-E167-4C03EDCC8FEE}"/>
              </a:ext>
            </a:extLst>
          </p:cNvPr>
          <p:cNvSpPr>
            <a:spLocks noGrp="1"/>
          </p:cNvSpPr>
          <p:nvPr>
            <p:ph idx="1"/>
          </p:nvPr>
        </p:nvSpPr>
        <p:spPr/>
        <p:txBody>
          <a:bodyPr/>
          <a:lstStyle/>
          <a:p>
            <a:r>
              <a:rPr lang="en-US" dirty="0"/>
              <a:t>Anton’s syndrome</a:t>
            </a:r>
          </a:p>
          <a:p>
            <a:r>
              <a:rPr lang="en-US" dirty="0"/>
              <a:t>Central </a:t>
            </a:r>
            <a:r>
              <a:rPr lang="en-US" dirty="0" err="1"/>
              <a:t>hemichromatopsia</a:t>
            </a:r>
            <a:endParaRPr lang="en-US" dirty="0"/>
          </a:p>
          <a:p>
            <a:r>
              <a:rPr lang="en-US" b="1" dirty="0"/>
              <a:t>Alexia without agraphia</a:t>
            </a:r>
          </a:p>
          <a:p>
            <a:r>
              <a:rPr lang="en-US" dirty="0" err="1"/>
              <a:t>Hemispatial</a:t>
            </a:r>
            <a:r>
              <a:rPr lang="en-US" dirty="0"/>
              <a:t> neglect</a:t>
            </a:r>
          </a:p>
          <a:p>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91517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CC0F-944F-7B05-12DC-ED55F26E851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B126656-1066-1AA5-CE76-9D099ACA0B8A}"/>
              </a:ext>
            </a:extLst>
          </p:cNvPr>
          <p:cNvSpPr>
            <a:spLocks noGrp="1"/>
          </p:cNvSpPr>
          <p:nvPr>
            <p:ph idx="1"/>
          </p:nvPr>
        </p:nvSpPr>
        <p:spPr/>
        <p:txBody>
          <a:bodyPr>
            <a:normAutofit fontScale="92500"/>
          </a:bodyPr>
          <a:lstStyle/>
          <a:p>
            <a:r>
              <a:rPr lang="en-US" dirty="0"/>
              <a:t>Occipital lobe lesions can be detected with visual field testing</a:t>
            </a:r>
          </a:p>
          <a:p>
            <a:r>
              <a:rPr lang="en-US" dirty="0"/>
              <a:t>A R homonymous quadrantanopia would localize to the L occipital lobe</a:t>
            </a:r>
          </a:p>
          <a:p>
            <a:pPr lvl="1"/>
            <a:r>
              <a:rPr lang="en-US" dirty="0"/>
              <a:t>CVA, IPH, PRES, </a:t>
            </a:r>
            <a:r>
              <a:rPr lang="en-US" dirty="0" err="1"/>
              <a:t>mets</a:t>
            </a:r>
            <a:endParaRPr lang="en-US" dirty="0"/>
          </a:p>
          <a:p>
            <a:pPr lvl="1"/>
            <a:r>
              <a:rPr lang="en-US" dirty="0"/>
              <a:t>Neurodegeneration </a:t>
            </a:r>
          </a:p>
          <a:p>
            <a:pPr lvl="2"/>
            <a:r>
              <a:rPr lang="en-US" dirty="0"/>
              <a:t>CJD, posterior cortical atrophy </a:t>
            </a:r>
          </a:p>
          <a:p>
            <a:r>
              <a:rPr lang="en-US" dirty="0"/>
              <a:t>Sometimes, lesions are not easily seen on MRI</a:t>
            </a:r>
          </a:p>
          <a:p>
            <a:pPr lvl="1"/>
            <a:r>
              <a:rPr lang="en-US" dirty="0"/>
              <a:t>Need expert review: if “negative” do you need a second look?</a:t>
            </a:r>
          </a:p>
          <a:p>
            <a:r>
              <a:rPr lang="en-US" dirty="0"/>
              <a:t>Thinking outside of primary visual cortex: higher cortical visual disorders</a:t>
            </a:r>
          </a:p>
          <a:p>
            <a:pPr lvl="1"/>
            <a:r>
              <a:rPr lang="en-US" dirty="0"/>
              <a:t>Balint’s syndrome</a:t>
            </a:r>
          </a:p>
          <a:p>
            <a:pPr lvl="1"/>
            <a:r>
              <a:rPr lang="en-US" dirty="0"/>
              <a:t>Prosopagnosia</a:t>
            </a:r>
          </a:p>
        </p:txBody>
      </p:sp>
    </p:spTree>
    <p:extLst>
      <p:ext uri="{BB962C8B-B14F-4D97-AF65-F5344CB8AC3E}">
        <p14:creationId xmlns:p14="http://schemas.microsoft.com/office/powerpoint/2010/main" val="346146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BB1CA4-11E7-176F-8DCC-56CF7A0E5F96}"/>
              </a:ext>
            </a:extLst>
          </p:cNvPr>
          <p:cNvPicPr>
            <a:picLocks noChangeAspect="1"/>
          </p:cNvPicPr>
          <p:nvPr/>
        </p:nvPicPr>
        <p:blipFill>
          <a:blip r:embed="rId3"/>
          <a:stretch>
            <a:fillRect/>
          </a:stretch>
        </p:blipFill>
        <p:spPr>
          <a:xfrm>
            <a:off x="0" y="1868343"/>
            <a:ext cx="12192000" cy="3121313"/>
          </a:xfrm>
          <a:prstGeom prst="rect">
            <a:avLst/>
          </a:prstGeom>
        </p:spPr>
      </p:pic>
    </p:spTree>
    <p:extLst>
      <p:ext uri="{BB962C8B-B14F-4D97-AF65-F5344CB8AC3E}">
        <p14:creationId xmlns:p14="http://schemas.microsoft.com/office/powerpoint/2010/main" val="77029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FDE99-4C8C-EDBF-B62B-D4B32151223D}"/>
              </a:ext>
            </a:extLst>
          </p:cNvPr>
          <p:cNvPicPr>
            <a:picLocks noChangeAspect="1"/>
          </p:cNvPicPr>
          <p:nvPr/>
        </p:nvPicPr>
        <p:blipFill>
          <a:blip r:embed="rId3"/>
          <a:stretch>
            <a:fillRect/>
          </a:stretch>
        </p:blipFill>
        <p:spPr>
          <a:xfrm>
            <a:off x="3115887" y="0"/>
            <a:ext cx="5960225" cy="6858000"/>
          </a:xfrm>
          <a:prstGeom prst="rect">
            <a:avLst/>
          </a:prstGeom>
        </p:spPr>
      </p:pic>
    </p:spTree>
    <p:extLst>
      <p:ext uri="{BB962C8B-B14F-4D97-AF65-F5344CB8AC3E}">
        <p14:creationId xmlns:p14="http://schemas.microsoft.com/office/powerpoint/2010/main" val="307374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45DD-095D-580B-372E-4AB128B8B465}"/>
              </a:ext>
            </a:extLst>
          </p:cNvPr>
          <p:cNvSpPr>
            <a:spLocks noGrp="1"/>
          </p:cNvSpPr>
          <p:nvPr>
            <p:ph type="title"/>
          </p:nvPr>
        </p:nvSpPr>
        <p:spPr/>
        <p:txBody>
          <a:bodyPr/>
          <a:lstStyle/>
          <a:p>
            <a:r>
              <a:rPr lang="en-US" dirty="0"/>
              <a:t>Occipital lesions | Case 1</a:t>
            </a:r>
          </a:p>
        </p:txBody>
      </p:sp>
      <p:sp>
        <p:nvSpPr>
          <p:cNvPr id="3" name="Content Placeholder 2">
            <a:extLst>
              <a:ext uri="{FF2B5EF4-FFF2-40B4-BE49-F238E27FC236}">
                <a16:creationId xmlns:a16="http://schemas.microsoft.com/office/drawing/2014/main" id="{CD473F0E-10C4-D4D8-BDA6-6F992B621E36}"/>
              </a:ext>
            </a:extLst>
          </p:cNvPr>
          <p:cNvSpPr>
            <a:spLocks noGrp="1"/>
          </p:cNvSpPr>
          <p:nvPr>
            <p:ph idx="1"/>
          </p:nvPr>
        </p:nvSpPr>
        <p:spPr/>
        <p:txBody>
          <a:bodyPr/>
          <a:lstStyle/>
          <a:p>
            <a:pPr marL="0" indent="0">
              <a:buNone/>
            </a:pPr>
            <a:r>
              <a:rPr lang="en-US" dirty="0"/>
              <a:t>66 year old man HTN, HLD, CAD who suddenly noticed left sided visual field defect. </a:t>
            </a:r>
          </a:p>
          <a:p>
            <a:pPr marL="0" indent="0">
              <a:buNone/>
            </a:pPr>
            <a:r>
              <a:rPr lang="en-US" dirty="0"/>
              <a:t>	R PCA territory infarct</a:t>
            </a:r>
          </a:p>
          <a:p>
            <a:pPr marL="0" indent="0">
              <a:buNone/>
            </a:pPr>
            <a:r>
              <a:rPr lang="en-US" dirty="0"/>
              <a:t>	Outpatient </a:t>
            </a:r>
            <a:r>
              <a:rPr lang="en-US" dirty="0" err="1"/>
              <a:t>holter</a:t>
            </a:r>
            <a:r>
              <a:rPr lang="en-US" dirty="0"/>
              <a:t> monitor </a:t>
            </a:r>
            <a:r>
              <a:rPr lang="en-US" dirty="0">
                <a:sym typeface="Wingdings" panose="05000000000000000000" pitchFamily="2" charset="2"/>
              </a:rPr>
              <a:t> atrial fibrillation</a:t>
            </a:r>
            <a:endParaRPr lang="en-US" dirty="0"/>
          </a:p>
        </p:txBody>
      </p:sp>
    </p:spTree>
    <p:extLst>
      <p:ext uri="{BB962C8B-B14F-4D97-AF65-F5344CB8AC3E}">
        <p14:creationId xmlns:p14="http://schemas.microsoft.com/office/powerpoint/2010/main" val="30628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C39CB-33CC-8017-4296-0007D476E90B}"/>
              </a:ext>
            </a:extLst>
          </p:cNvPr>
          <p:cNvSpPr>
            <a:spLocks noGrp="1"/>
          </p:cNvSpPr>
          <p:nvPr>
            <p:ph type="title"/>
          </p:nvPr>
        </p:nvSpPr>
        <p:spPr/>
        <p:txBody>
          <a:bodyPr/>
          <a:lstStyle/>
          <a:p>
            <a:r>
              <a:rPr lang="en-US" dirty="0"/>
              <a:t>Neuro-ophthalmologist</a:t>
            </a:r>
          </a:p>
        </p:txBody>
      </p:sp>
      <p:sp>
        <p:nvSpPr>
          <p:cNvPr id="5" name="Content Placeholder 4">
            <a:extLst>
              <a:ext uri="{FF2B5EF4-FFF2-40B4-BE49-F238E27FC236}">
                <a16:creationId xmlns:a16="http://schemas.microsoft.com/office/drawing/2014/main" id="{58F26FF0-3857-B2CD-3F83-55DE30D40848}"/>
              </a:ext>
            </a:extLst>
          </p:cNvPr>
          <p:cNvSpPr>
            <a:spLocks noGrp="1"/>
          </p:cNvSpPr>
          <p:nvPr>
            <p:ph idx="1"/>
          </p:nvPr>
        </p:nvSpPr>
        <p:spPr/>
        <p:txBody>
          <a:bodyPr/>
          <a:lstStyle/>
          <a:p>
            <a:r>
              <a:rPr lang="en-US" dirty="0"/>
              <a:t>Neurology or ophthalmology trained followed by fellowship</a:t>
            </a:r>
          </a:p>
          <a:p>
            <a:r>
              <a:rPr lang="en-US" dirty="0"/>
              <a:t>Common diagnoses:</a:t>
            </a:r>
          </a:p>
          <a:p>
            <a:pPr lvl="1"/>
            <a:r>
              <a:rPr lang="en-US" dirty="0"/>
              <a:t>Optic neuritis, papilledema, ischemic optic neuropathy, hereditary optic neuropathy, brainstem syndrome, nystagmus, diplopia, myasthenia gravis, compressive optic neuropathy</a:t>
            </a:r>
            <a:r>
              <a:rPr lang="en-US" b="1" dirty="0"/>
              <a:t>, occipital lesions</a:t>
            </a:r>
          </a:p>
          <a:p>
            <a:pPr lvl="1"/>
            <a:endParaRPr lang="en-US" b="1" dirty="0"/>
          </a:p>
          <a:p>
            <a:pPr marL="457200" lvl="1" indent="0">
              <a:buNone/>
            </a:pPr>
            <a:endParaRPr lang="en-US" b="1" dirty="0"/>
          </a:p>
          <a:p>
            <a:r>
              <a:rPr lang="en-US" dirty="0"/>
              <a:t>Rare diagnoses:</a:t>
            </a:r>
          </a:p>
          <a:p>
            <a:pPr lvl="1"/>
            <a:r>
              <a:rPr lang="en-US" dirty="0"/>
              <a:t>Higher cortical vision loss in the setting of neurodegenerative disease</a:t>
            </a:r>
          </a:p>
          <a:p>
            <a:pPr marL="457200" lvl="1" indent="0">
              <a:buNone/>
            </a:pPr>
            <a:endParaRPr lang="en-US" dirty="0"/>
          </a:p>
        </p:txBody>
      </p:sp>
    </p:spTree>
    <p:extLst>
      <p:ext uri="{BB962C8B-B14F-4D97-AF65-F5344CB8AC3E}">
        <p14:creationId xmlns:p14="http://schemas.microsoft.com/office/powerpoint/2010/main" val="12551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4215-F703-AC10-BEB9-7CA41DD2D047}"/>
              </a:ext>
            </a:extLst>
          </p:cNvPr>
          <p:cNvSpPr>
            <a:spLocks noGrp="1"/>
          </p:cNvSpPr>
          <p:nvPr>
            <p:ph type="title"/>
          </p:nvPr>
        </p:nvSpPr>
        <p:spPr/>
        <p:txBody>
          <a:bodyPr>
            <a:normAutofit/>
          </a:bodyPr>
          <a:lstStyle/>
          <a:p>
            <a:r>
              <a:rPr lang="en-US" sz="4000" dirty="0"/>
              <a:t>Occipital Lesions| Case 2</a:t>
            </a:r>
            <a:br>
              <a:rPr lang="en-US" sz="4000" dirty="0"/>
            </a:br>
            <a:r>
              <a:rPr lang="en-US" sz="2400" i="1" dirty="0"/>
              <a:t>CC: visual field defect and normal MRI</a:t>
            </a:r>
          </a:p>
        </p:txBody>
      </p:sp>
      <p:sp>
        <p:nvSpPr>
          <p:cNvPr id="3" name="Content Placeholder 2">
            <a:extLst>
              <a:ext uri="{FF2B5EF4-FFF2-40B4-BE49-F238E27FC236}">
                <a16:creationId xmlns:a16="http://schemas.microsoft.com/office/drawing/2014/main" id="{4DC4D50C-B40C-04E5-B715-D1B42CAB04F8}"/>
              </a:ext>
            </a:extLst>
          </p:cNvPr>
          <p:cNvSpPr>
            <a:spLocks noGrp="1"/>
          </p:cNvSpPr>
          <p:nvPr>
            <p:ph idx="1"/>
          </p:nvPr>
        </p:nvSpPr>
        <p:spPr/>
        <p:txBody>
          <a:bodyPr/>
          <a:lstStyle/>
          <a:p>
            <a:r>
              <a:rPr lang="en-US" dirty="0"/>
              <a:t>Referred by PCP and ophthalmologist</a:t>
            </a:r>
          </a:p>
          <a:p>
            <a:r>
              <a:rPr lang="en-US" dirty="0"/>
              <a:t>64 year old woman </a:t>
            </a:r>
          </a:p>
          <a:p>
            <a:pPr lvl="1"/>
            <a:r>
              <a:rPr lang="en-US" dirty="0"/>
              <a:t>1 month: driving home and vision was off</a:t>
            </a:r>
          </a:p>
          <a:p>
            <a:pPr lvl="1"/>
            <a:r>
              <a:rPr lang="en-US" dirty="0"/>
              <a:t>Seen by ophthalmologist (1):</a:t>
            </a:r>
          </a:p>
          <a:p>
            <a:pPr lvl="2"/>
            <a:r>
              <a:rPr lang="en-US" dirty="0"/>
              <a:t>“Things aren’t focusing right, things look weird, some objects look bigger and some look smaller”</a:t>
            </a:r>
          </a:p>
          <a:p>
            <a:pPr lvl="2"/>
            <a:r>
              <a:rPr lang="en-US" dirty="0"/>
              <a:t>Possibly due to epiretinal membrane in the right eye </a:t>
            </a:r>
            <a:r>
              <a:rPr lang="en-US" dirty="0">
                <a:sym typeface="Wingdings" panose="05000000000000000000" pitchFamily="2" charset="2"/>
              </a:rPr>
              <a:t> plan for retinal surgery</a:t>
            </a:r>
          </a:p>
          <a:p>
            <a:pPr lvl="1"/>
            <a:r>
              <a:rPr lang="en-US" dirty="0">
                <a:sym typeface="Wingdings" panose="05000000000000000000" pitchFamily="2" charset="2"/>
              </a:rPr>
              <a:t>Second opinion ophthalmologist (2):</a:t>
            </a:r>
          </a:p>
          <a:p>
            <a:pPr lvl="2"/>
            <a:r>
              <a:rPr lang="en-US" dirty="0">
                <a:sym typeface="Wingdings" panose="05000000000000000000" pitchFamily="2" charset="2"/>
              </a:rPr>
              <a:t>Left homonymous hemianopia  go to ED for stroke work up</a:t>
            </a:r>
            <a:endParaRPr lang="en-US" dirty="0"/>
          </a:p>
        </p:txBody>
      </p:sp>
    </p:spTree>
    <p:extLst>
      <p:ext uri="{BB962C8B-B14F-4D97-AF65-F5344CB8AC3E}">
        <p14:creationId xmlns:p14="http://schemas.microsoft.com/office/powerpoint/2010/main" val="361188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6876-FA76-E2EE-A908-6482954A5347}"/>
              </a:ext>
            </a:extLst>
          </p:cNvPr>
          <p:cNvSpPr>
            <a:spLocks noGrp="1"/>
          </p:cNvSpPr>
          <p:nvPr>
            <p:ph type="title"/>
          </p:nvPr>
        </p:nvSpPr>
        <p:spPr/>
        <p:txBody>
          <a:bodyPr/>
          <a:lstStyle/>
          <a:p>
            <a:r>
              <a:rPr lang="en-US" dirty="0"/>
              <a:t>VF from ophthalmologist</a:t>
            </a:r>
          </a:p>
        </p:txBody>
      </p:sp>
      <p:pic>
        <p:nvPicPr>
          <p:cNvPr id="5" name="Content Placeholder 4">
            <a:extLst>
              <a:ext uri="{FF2B5EF4-FFF2-40B4-BE49-F238E27FC236}">
                <a16:creationId xmlns:a16="http://schemas.microsoft.com/office/drawing/2014/main" id="{18EA6922-AF79-8064-AA81-7068EF46F0DD}"/>
              </a:ext>
            </a:extLst>
          </p:cNvPr>
          <p:cNvPicPr>
            <a:picLocks noGrp="1" noChangeAspect="1"/>
          </p:cNvPicPr>
          <p:nvPr>
            <p:ph idx="1"/>
          </p:nvPr>
        </p:nvPicPr>
        <p:blipFill>
          <a:blip r:embed="rId3"/>
          <a:stretch>
            <a:fillRect/>
          </a:stretch>
        </p:blipFill>
        <p:spPr>
          <a:xfrm>
            <a:off x="1717965" y="1781373"/>
            <a:ext cx="7616816" cy="3862174"/>
          </a:xfrm>
        </p:spPr>
      </p:pic>
    </p:spTree>
    <p:extLst>
      <p:ext uri="{BB962C8B-B14F-4D97-AF65-F5344CB8AC3E}">
        <p14:creationId xmlns:p14="http://schemas.microsoft.com/office/powerpoint/2010/main" val="767617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2415</Words>
  <Application>Microsoft Macintosh PowerPoint</Application>
  <PresentationFormat>Widescreen</PresentationFormat>
  <Paragraphs>256</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Visual Impairment and Memory Loss | Case Presentation</vt:lpstr>
      <vt:lpstr>Neuro-ophthalmologist</vt:lpstr>
      <vt:lpstr>Occipital lesions</vt:lpstr>
      <vt:lpstr>PowerPoint Presentation</vt:lpstr>
      <vt:lpstr>PowerPoint Presentation</vt:lpstr>
      <vt:lpstr>Occipital lesions | Case 1</vt:lpstr>
      <vt:lpstr>Neuro-ophthalmologist</vt:lpstr>
      <vt:lpstr>Occipital Lesions| Case 2 CC: visual field defect and normal MRI</vt:lpstr>
      <vt:lpstr>VF from ophthalmologist</vt:lpstr>
      <vt:lpstr>MRI in ED</vt:lpstr>
      <vt:lpstr>Neuro-ophthalmology clinic</vt:lpstr>
      <vt:lpstr>PowerPoint Presentation</vt:lpstr>
      <vt:lpstr>Repeat MRI, 2-week interval</vt:lpstr>
      <vt:lpstr>Lumbar Puncture</vt:lpstr>
      <vt:lpstr>PowerPoint Presentation</vt:lpstr>
      <vt:lpstr>Clinical course</vt:lpstr>
      <vt:lpstr>PowerPoint Presentation</vt:lpstr>
      <vt:lpstr>Autopsy</vt:lpstr>
      <vt:lpstr>CJD presenting with cortical vision loss</vt:lpstr>
      <vt:lpstr>Cortical Vision Loss </vt:lpstr>
      <vt:lpstr>PowerPoint Presentation</vt:lpstr>
      <vt:lpstr>Confrontation visual field testing </vt:lpstr>
      <vt:lpstr>Standard Automated Perimetry </vt:lpstr>
      <vt:lpstr>Manual Perimetry </vt:lpstr>
      <vt:lpstr>PowerPoint Presentation</vt:lpstr>
      <vt:lpstr>Higher Order Visual Cortex</vt:lpstr>
      <vt:lpstr>Higher Cortical Visual Disorders- Case 1</vt:lpstr>
      <vt:lpstr>Simultanagnosia</vt:lpstr>
      <vt:lpstr>Balint’s Syndrome in Posterior Cortical Atrophy</vt:lpstr>
      <vt:lpstr>Higher Cortical Visual Disorders- Case 2</vt:lpstr>
      <vt:lpstr>Prosopagnosia with temporal lesion</vt:lpstr>
      <vt:lpstr>Other Higher Cortical Visual Disorders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Keung, Bonnie M</dc:creator>
  <cp:lastModifiedBy>allysons</cp:lastModifiedBy>
  <cp:revision>48</cp:revision>
  <dcterms:created xsi:type="dcterms:W3CDTF">2022-10-03T18:36:34Z</dcterms:created>
  <dcterms:modified xsi:type="dcterms:W3CDTF">2022-11-11T19:36:58Z</dcterms:modified>
</cp:coreProperties>
</file>