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6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4"/>
    <p:sldMasterId id="2147483701" r:id="rId5"/>
    <p:sldMasterId id="2147483776" r:id="rId6"/>
    <p:sldMasterId id="2147483801" r:id="rId7"/>
    <p:sldMasterId id="2147483814" r:id="rId8"/>
    <p:sldMasterId id="2147483827" r:id="rId9"/>
    <p:sldMasterId id="2147483839" r:id="rId10"/>
  </p:sldMasterIdLst>
  <p:notesMasterIdLst>
    <p:notesMasterId r:id="rId33"/>
  </p:notesMasterIdLst>
  <p:sldIdLst>
    <p:sldId id="261" r:id="rId11"/>
    <p:sldId id="1279" r:id="rId12"/>
    <p:sldId id="1114" r:id="rId13"/>
    <p:sldId id="1146" r:id="rId14"/>
    <p:sldId id="1267" r:id="rId15"/>
    <p:sldId id="1132" r:id="rId16"/>
    <p:sldId id="1285" r:id="rId17"/>
    <p:sldId id="1268" r:id="rId18"/>
    <p:sldId id="1272" r:id="rId19"/>
    <p:sldId id="1135" r:id="rId20"/>
    <p:sldId id="1215" r:id="rId21"/>
    <p:sldId id="1309" r:id="rId22"/>
    <p:sldId id="1026" r:id="rId23"/>
    <p:sldId id="1191" r:id="rId24"/>
    <p:sldId id="1139" r:id="rId25"/>
    <p:sldId id="1310" r:id="rId26"/>
    <p:sldId id="1212" r:id="rId27"/>
    <p:sldId id="1226" r:id="rId28"/>
    <p:sldId id="1316" r:id="rId29"/>
    <p:sldId id="1277" r:id="rId30"/>
    <p:sldId id="1283" r:id="rId31"/>
    <p:sldId id="1315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26140" autoAdjust="0"/>
    <p:restoredTop sz="94660"/>
  </p:normalViewPr>
  <p:slideViewPr>
    <p:cSldViewPr snapToGrid="0">
      <p:cViewPr>
        <p:scale>
          <a:sx n="100" d="100"/>
          <a:sy n="100" d="100"/>
        </p:scale>
        <p:origin x="1434" y="6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21" Type="http://schemas.openxmlformats.org/officeDocument/2006/relationships/slide" Target="slides/slide11.xml"/><Relationship Id="rId34" Type="http://schemas.openxmlformats.org/officeDocument/2006/relationships/presProps" Target="pres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theme" Target="theme/theme1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viewProps" Target="viewProps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400" b="1" dirty="0" err="1"/>
              <a:t>MoCAs</a:t>
            </a:r>
            <a:r>
              <a:rPr lang="en-US" sz="2400" b="1" dirty="0"/>
              <a:t> Entered into Epic by PCPs </a:t>
            </a:r>
          </a:p>
          <a:p>
            <a:pPr>
              <a:defRPr/>
            </a:pPr>
            <a:r>
              <a:rPr lang="en-US" sz="2000" dirty="0"/>
              <a:t>Monthly Clinic</a:t>
            </a:r>
            <a:r>
              <a:rPr lang="en-US" sz="2000" baseline="0" dirty="0"/>
              <a:t> </a:t>
            </a:r>
            <a:r>
              <a:rPr lang="en-US" sz="2000" dirty="0"/>
              <a:t>Average Six Months before and after CME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sz="1600" b="0"/>
                      <a:t>2.7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0B0-43A1-84A8-4B7730828B95}"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0B0-43A1-84A8-4B7730828B9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'MoCA Counts'!$M$38:$N$38</c:f>
              <c:strCache>
                <c:ptCount val="2"/>
                <c:pt idx="0">
                  <c:v>May-Oct 2021</c:v>
                </c:pt>
                <c:pt idx="1">
                  <c:v>Nov-April 2022</c:v>
                </c:pt>
              </c:strCache>
            </c:strRef>
          </c:cat>
          <c:val>
            <c:numRef>
              <c:f>'MoCA Counts'!$M$39:$N$39</c:f>
              <c:numCache>
                <c:formatCode>General</c:formatCode>
                <c:ptCount val="2"/>
                <c:pt idx="0">
                  <c:v>2.7</c:v>
                </c:pt>
                <c:pt idx="1">
                  <c:v>5.8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0B0-43A1-84A8-4B7730828B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0"/>
        <c:overlap val="-2"/>
        <c:axId val="510578192"/>
        <c:axId val="510577776"/>
      </c:barChart>
      <c:catAx>
        <c:axId val="5105781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0577776"/>
        <c:crosses val="autoZero"/>
        <c:auto val="1"/>
        <c:lblAlgn val="ctr"/>
        <c:lblOffset val="100"/>
        <c:noMultiLvlLbl val="0"/>
      </c:catAx>
      <c:valAx>
        <c:axId val="5105777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05781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 baseline="0"/>
      </a:pPr>
      <a:endParaRPr lang="en-US"/>
    </a:p>
  </c:txPr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E0EC97-A08F-466F-84E1-C20F45510A13}" type="datetimeFigureOut">
              <a:rPr lang="en-US" smtClean="0"/>
              <a:t>2/22/23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BD92C6-FAD3-4AD5-8C5C-69E99B467D2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3526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r>
              <a:rPr lang="en-US" dirty="0"/>
              <a:t>Interdisciplinary</a:t>
            </a:r>
            <a:r>
              <a:rPr lang="en-US" baseline="0" dirty="0"/>
              <a:t> team representing Schools of Medicine, Public Health and Nursing, including researchers and practitioners and graduate students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E96075-7A08-4B81-B761-3FC1E7615E5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9958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223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05A7C1F-BE18-4905-9ED3-1753C06D9C3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223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901950" y="527050"/>
            <a:ext cx="3500438" cy="2625725"/>
          </a:xfrm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39838" y="3329943"/>
            <a:ext cx="6816726" cy="3153058"/>
          </a:xfrm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07051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223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05A7C1F-BE18-4905-9ED3-1753C06D9C3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223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901950" y="527050"/>
            <a:ext cx="3500438" cy="2625725"/>
          </a:xfrm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39838" y="3329943"/>
            <a:ext cx="6816726" cy="3153058"/>
          </a:xfrm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2409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39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05A7C1F-BE18-4905-9ED3-1753C06D9C3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3986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974975" y="536575"/>
            <a:ext cx="3559175" cy="2670175"/>
          </a:xfrm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67390" y="3385442"/>
            <a:ext cx="6968209" cy="3205610"/>
          </a:xfrm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928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223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05A7C1F-BE18-4905-9ED3-1753C06D9C3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223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901950" y="527050"/>
            <a:ext cx="3500438" cy="2625725"/>
          </a:xfrm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39838" y="3329943"/>
            <a:ext cx="6816726" cy="3153058"/>
          </a:xfrm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61923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39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05A7C1F-BE18-4905-9ED3-1753C06D9C3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3986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979738" y="534988"/>
            <a:ext cx="3560762" cy="2670175"/>
          </a:xfrm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67394" y="3385448"/>
            <a:ext cx="6968209" cy="3205609"/>
          </a:xfrm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4791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223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05A7C1F-BE18-4905-9ED3-1753C06D9C3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223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901950" y="527050"/>
            <a:ext cx="3500438" cy="2625725"/>
          </a:xfrm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39838" y="3329943"/>
            <a:ext cx="6816726" cy="3153058"/>
          </a:xfrm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5822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39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05A7C1F-BE18-4905-9ED3-1753C06D9C3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3986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964113" y="404813"/>
            <a:ext cx="2682875" cy="2012950"/>
          </a:xfrm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80669" y="2552956"/>
            <a:ext cx="9240451" cy="2417345"/>
          </a:xfrm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99413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39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05A7C1F-BE18-4905-9ED3-1753C06D9C3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3986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974975" y="536575"/>
            <a:ext cx="3559175" cy="2670175"/>
          </a:xfrm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67390" y="3385442"/>
            <a:ext cx="6968209" cy="3205610"/>
          </a:xfrm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4747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223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05A7C1F-BE18-4905-9ED3-1753C06D9C3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223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901950" y="527050"/>
            <a:ext cx="3500438" cy="2625725"/>
          </a:xfrm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39838" y="3329943"/>
            <a:ext cx="6816726" cy="3153058"/>
          </a:xfrm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0029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223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05A7C1F-BE18-4905-9ED3-1753C06D9C3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223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901950" y="527050"/>
            <a:ext cx="3500438" cy="2625725"/>
          </a:xfrm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39838" y="3329943"/>
            <a:ext cx="6816726" cy="3153058"/>
          </a:xfrm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4858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223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05A7C1F-BE18-4905-9ED3-1753C06D9C3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223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901950" y="527050"/>
            <a:ext cx="3500438" cy="2625725"/>
          </a:xfrm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39838" y="3329943"/>
            <a:ext cx="6816726" cy="3153058"/>
          </a:xfrm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27374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223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05A7C1F-BE18-4905-9ED3-1753C06D9C3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223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901950" y="527050"/>
            <a:ext cx="3500438" cy="2625725"/>
          </a:xfrm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39838" y="3329943"/>
            <a:ext cx="6816726" cy="3153058"/>
          </a:xfrm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54721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88904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05A7C1F-BE18-4905-9ED3-1753C06D9C3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88904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60675" y="503238"/>
            <a:ext cx="3336925" cy="2503487"/>
          </a:xfrm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07038" y="3173851"/>
            <a:ext cx="6636389" cy="3005259"/>
          </a:xfrm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27374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223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05A7C1F-BE18-4905-9ED3-1753C06D9C3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223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901950" y="527050"/>
            <a:ext cx="3500438" cy="2625725"/>
          </a:xfrm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39838" y="3329943"/>
            <a:ext cx="6816726" cy="3153058"/>
          </a:xfrm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2253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39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05A7C1F-BE18-4905-9ED3-1753C06D9C3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3986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964113" y="404813"/>
            <a:ext cx="2682875" cy="2012950"/>
          </a:xfrm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80669" y="2552956"/>
            <a:ext cx="9240451" cy="2417345"/>
          </a:xfrm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93861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3986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05A7C1F-BE18-4905-9ED3-1753C06D9C3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3986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964113" y="404813"/>
            <a:ext cx="2682875" cy="2012950"/>
          </a:xfrm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80669" y="2552956"/>
            <a:ext cx="9240451" cy="2417345"/>
          </a:xfrm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27618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223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05A7C1F-BE18-4905-9ED3-1753C06D9C3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223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901950" y="527050"/>
            <a:ext cx="3500438" cy="2625725"/>
          </a:xfrm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39838" y="3329943"/>
            <a:ext cx="6816726" cy="3153058"/>
          </a:xfrm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6315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09D0EE-6696-463E-9EF9-7F5A3E6E3E3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2463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2246B4-6873-434C-8EF3-4250E96B892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7435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1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1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E46F49-9E84-4305-BD39-D2386B0E3FF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30152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F0DE10-0283-4BF7-BB76-F4360318D98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03744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09D0EE-6696-463E-9EF9-7F5A3E6E3E3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39309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782C89-724D-4340-A004-31C861632BE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17445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B773EE-E96B-4A7A-B684-D7CC15E9783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24161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67FF1C-D413-4A28-91B6-67FCB578CF5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77136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1B8D92-0F84-42D0-A5F9-410FDD1F9FE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1995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384F58-838A-4900-8DA8-E4F35A6D11E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32453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A29B70-DEC4-4668-9351-0680C319287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67856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782C89-724D-4340-A004-31C861632BE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29696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A5F7B4-2E4C-42C8-8059-BB62B8DF7C4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93755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905055-6091-41AE-8927-00CFC05BFED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9246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2246B4-6873-434C-8EF3-4250E96B892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79916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1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1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E46F49-9E84-4305-BD39-D2386B0E3FF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633826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F0DE10-0283-4BF7-BB76-F4360318D98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883920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51781-FE40-4EEA-83B7-72F5DD3353A4}" type="datetimeFigureOut">
              <a:rPr lang="en-US" smtClean="0"/>
              <a:t>2/22/23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F6D48-5017-46B3-8F91-D786A8DC5D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99669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51781-FE40-4EEA-83B7-72F5DD3353A4}" type="datetimeFigureOut">
              <a:rPr lang="en-US" smtClean="0"/>
              <a:t>2/22/23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F6D48-5017-46B3-8F91-D786A8DC5D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20812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51781-FE40-4EEA-83B7-72F5DD3353A4}" type="datetimeFigureOut">
              <a:rPr lang="en-US" smtClean="0"/>
              <a:t>2/22/23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F6D48-5017-46B3-8F91-D786A8DC5D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642781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51781-FE40-4EEA-83B7-72F5DD3353A4}" type="datetimeFigureOut">
              <a:rPr lang="en-US" smtClean="0"/>
              <a:t>2/22/23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F6D48-5017-46B3-8F91-D786A8DC5D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239979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51781-FE40-4EEA-83B7-72F5DD3353A4}" type="datetimeFigureOut">
              <a:rPr lang="en-US" smtClean="0"/>
              <a:t>2/22/23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F6D48-5017-46B3-8F91-D786A8DC5D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5088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B773EE-E96B-4A7A-B684-D7CC15E9783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369881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51781-FE40-4EEA-83B7-72F5DD3353A4}" type="datetimeFigureOut">
              <a:rPr lang="en-US" smtClean="0"/>
              <a:t>2/22/23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F6D48-5017-46B3-8F91-D786A8DC5D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387485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51781-FE40-4EEA-83B7-72F5DD3353A4}" type="datetimeFigureOut">
              <a:rPr lang="en-US" smtClean="0"/>
              <a:t>2/22/23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F6D48-5017-46B3-8F91-D786A8DC5D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72820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51781-FE40-4EEA-83B7-72F5DD3353A4}" type="datetimeFigureOut">
              <a:rPr lang="en-US" smtClean="0"/>
              <a:t>2/22/23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F6D48-5017-46B3-8F91-D786A8DC5D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541132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51781-FE40-4EEA-83B7-72F5DD3353A4}" type="datetimeFigureOut">
              <a:rPr lang="en-US" smtClean="0"/>
              <a:t>2/22/23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F6D48-5017-46B3-8F91-D786A8DC5D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876939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51781-FE40-4EEA-83B7-72F5DD3353A4}" type="datetimeFigureOut">
              <a:rPr lang="en-US" smtClean="0"/>
              <a:t>2/22/23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F6D48-5017-46B3-8F91-D786A8DC5D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139712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51781-FE40-4EEA-83B7-72F5DD3353A4}" type="datetimeFigureOut">
              <a:rPr lang="en-US" smtClean="0"/>
              <a:t>2/22/23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F6D48-5017-46B3-8F91-D786A8DC5D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087063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 with U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1159056"/>
            <a:ext cx="9144000" cy="3100576"/>
          </a:xfrm>
          <a:prstGeom prst="rect">
            <a:avLst/>
          </a:prstGeom>
          <a:solidFill>
            <a:srgbClr val="1258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298836" y="1563894"/>
            <a:ext cx="8541662" cy="1470025"/>
          </a:xfrm>
        </p:spPr>
        <p:txBody>
          <a:bodyPr>
            <a:noAutofit/>
          </a:bodyPr>
          <a:lstStyle>
            <a:lvl1pPr algn="ctr">
              <a:defRPr sz="3600">
                <a:solidFill>
                  <a:schemeClr val="bg1"/>
                </a:solidFill>
                <a:latin typeface="Tahoma"/>
                <a:cs typeface="Tahoma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298836" y="3134860"/>
            <a:ext cx="8541662" cy="102414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latin typeface="Tahoma"/>
                <a:cs typeface="Tahoma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6" name="Picture 5" descr="HPRC_PRC.pn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965"/>
          <a:stretch/>
        </p:blipFill>
        <p:spPr>
          <a:xfrm>
            <a:off x="981529" y="5172527"/>
            <a:ext cx="7315200" cy="758375"/>
          </a:xfrm>
          <a:prstGeom prst="rect">
            <a:avLst/>
          </a:prstGeom>
        </p:spPr>
      </p:pic>
      <p:pic>
        <p:nvPicPr>
          <p:cNvPr id="7" name="Picture 6" descr="Signature_Left_Purple.eps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404" y="5013755"/>
            <a:ext cx="1926572" cy="153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02563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09D0EE-6696-463E-9EF9-7F5A3E6E3E31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442265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782C89-724D-4340-A004-31C861632BE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26717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B773EE-E96B-4A7A-B684-D7CC15E9783F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9189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67FF1C-D413-4A28-91B6-67FCB578CF5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397470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67FF1C-D413-4A28-91B6-67FCB578CF56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854990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1B8D92-0F84-42D0-A5F9-410FDD1F9FE0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52518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384F58-838A-4900-8DA8-E4F35A6D11EA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699241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A29B70-DEC4-4668-9351-0680C3192879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50238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A5F7B4-2E4C-42C8-8059-BB62B8DF7C4A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873931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905055-6091-41AE-8927-00CFC05BFED3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345385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2246B4-6873-434C-8EF3-4250E96B892D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33333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1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1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E46F49-9E84-4305-BD39-D2386B0E3FFD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442856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F0DE10-0283-4BF7-BB76-F4360318D988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396064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09D0EE-6696-463E-9EF9-7F5A3E6E3E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4979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1B8D92-0F84-42D0-A5F9-410FDD1F9FE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457715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782C89-724D-4340-A004-31C861632B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86601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B773EE-E96B-4A7A-B684-D7CC15E978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93567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67FF1C-D413-4A28-91B6-67FCB578CF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46228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1B8D92-0F84-42D0-A5F9-410FDD1F9F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96386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384F58-838A-4900-8DA8-E4F35A6D11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53913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A29B70-DEC4-4668-9351-0680C31928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60361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A5F7B4-2E4C-42C8-8059-BB62B8DF7C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65288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905055-6091-41AE-8927-00CFC05BFE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39710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2246B4-6873-434C-8EF3-4250E96B89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31898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1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1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E46F49-9E84-4305-BD39-D2386B0E3F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948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384F58-838A-4900-8DA8-E4F35A6D11E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213484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F0DE10-0283-4BF7-BB76-F4360318D9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6117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97274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65297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51621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2/22/23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83671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2/22/23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00135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2/22/23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7931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2/22/23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15271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2/22/23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93156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2/22/23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91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A29B70-DEC4-4668-9351-0680C319287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944680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015290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93010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8952942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9799774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E0889B13-5A57-45B8-8CCC-1372A9258804}" type="slidenum">
              <a:rPr lang="en-US" sz="1800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sz="18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7159094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E0889B13-5A57-45B8-8CCC-1372A9258804}" type="slidenum">
              <a:rPr lang="en-US" sz="1800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sz="18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5416513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E0889B13-5A57-45B8-8CCC-1372A9258804}" type="slidenum">
              <a:rPr lang="en-US" sz="1800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sz="18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6116863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E0889B13-5A57-45B8-8CCC-1372A9258804}" type="slidenum">
              <a:rPr lang="en-US" sz="1800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sz="18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4723871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E0889B13-5A57-45B8-8CCC-1372A9258804}" type="slidenum">
              <a:rPr lang="en-US" sz="1800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sz="18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2788699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E0889B13-5A57-45B8-8CCC-1372A9258804}" type="slidenum">
              <a:rPr lang="en-US" sz="1800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sz="18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08658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A5F7B4-2E4C-42C8-8059-BB62B8DF7C4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13110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E0889B13-5A57-45B8-8CCC-1372A9258804}" type="slidenum">
              <a:rPr lang="en-US" sz="1800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sz="18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3499892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E0889B13-5A57-45B8-8CCC-1372A9258804}" type="slidenum">
              <a:rPr lang="en-US" sz="1800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sz="18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1719220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E0889B13-5A57-45B8-8CCC-1372A9258804}" type="slidenum">
              <a:rPr lang="en-US" sz="1800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sz="18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1912704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wid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marL="0" indent="0" algn="l">
              <a:buFont typeface="Arial"/>
              <a:buNone/>
              <a:defRPr sz="2363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457200" y="1593858"/>
            <a:ext cx="8229600" cy="3249613"/>
          </a:xfrm>
        </p:spPr>
        <p:txBody>
          <a:bodyPr>
            <a:normAutofit/>
          </a:bodyPr>
          <a:lstStyle>
            <a:lvl1pPr marL="0" indent="0">
              <a:buNone/>
              <a:defRPr sz="1688"/>
            </a:lvl1pPr>
            <a:lvl2pPr marL="257168" indent="0">
              <a:buNone/>
              <a:defRPr/>
            </a:lvl2pPr>
            <a:lvl3pPr marL="514337" indent="0">
              <a:buNone/>
              <a:defRPr/>
            </a:lvl3pPr>
            <a:lvl4pPr marL="771506" indent="0">
              <a:buNone/>
              <a:defRPr/>
            </a:lvl4pPr>
            <a:lvl5pPr marL="1028675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92992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905055-6091-41AE-8927-00CFC05BFED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8981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4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4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400"/>
            </a:lvl1pPr>
          </a:lstStyle>
          <a:p>
            <a:pPr>
              <a:defRPr/>
            </a:pPr>
            <a:fld id="{CD16EDF7-F011-4DE4-8F85-7FACFEBC26C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470833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4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4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400"/>
            </a:lvl1pPr>
          </a:lstStyle>
          <a:p>
            <a:pPr>
              <a:defRPr/>
            </a:pPr>
            <a:fld id="{CD16EDF7-F011-4DE4-8F85-7FACFEBC26C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766365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C51781-FE40-4EEA-83B7-72F5DD3353A4}" type="datetimeFigureOut">
              <a:rPr lang="en-US" smtClean="0"/>
              <a:t>2/22/23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0F6D48-5017-46B3-8F91-D786A8DC5D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286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  <p:sldLayoutId id="2147483788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400"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400"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400"/>
            </a:lvl1pPr>
          </a:lstStyle>
          <a:p>
            <a:pPr>
              <a:defRPr/>
            </a:pPr>
            <a:fld id="{CD16EDF7-F011-4DE4-8F85-7FACFEBC26CD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877859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02" r:id="rId1"/>
    <p:sldLayoutId id="2147483803" r:id="rId2"/>
    <p:sldLayoutId id="2147483804" r:id="rId3"/>
    <p:sldLayoutId id="2147483805" r:id="rId4"/>
    <p:sldLayoutId id="2147483806" r:id="rId5"/>
    <p:sldLayoutId id="2147483807" r:id="rId6"/>
    <p:sldLayoutId id="2147483808" r:id="rId7"/>
    <p:sldLayoutId id="2147483809" r:id="rId8"/>
    <p:sldLayoutId id="2147483810" r:id="rId9"/>
    <p:sldLayoutId id="2147483811" r:id="rId10"/>
    <p:sldLayoutId id="2147483812" r:id="rId11"/>
    <p:sldLayoutId id="2147483813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400"/>
            </a:lvl1pPr>
          </a:lstStyle>
          <a:p>
            <a:pPr>
              <a:defRPr/>
            </a:pPr>
            <a:fld id="{CD16EDF7-F011-4DE4-8F85-7FACFEBC26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72972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  <p:sldLayoutId id="2147483826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2/22/23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23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  <p:sldLayoutId id="2147483829" r:id="rId2"/>
    <p:sldLayoutId id="2147483830" r:id="rId3"/>
    <p:sldLayoutId id="2147483831" r:id="rId4"/>
    <p:sldLayoutId id="2147483832" r:id="rId5"/>
    <p:sldLayoutId id="2147483833" r:id="rId6"/>
    <p:sldLayoutId id="2147483834" r:id="rId7"/>
    <p:sldLayoutId id="2147483835" r:id="rId8"/>
    <p:sldLayoutId id="2147483836" r:id="rId9"/>
    <p:sldLayoutId id="2147483837" r:id="rId10"/>
    <p:sldLayoutId id="2147483838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64242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0" r:id="rId1"/>
    <p:sldLayoutId id="2147483841" r:id="rId2"/>
    <p:sldLayoutId id="2147483842" r:id="rId3"/>
    <p:sldLayoutId id="2147483843" r:id="rId4"/>
    <p:sldLayoutId id="2147483844" r:id="rId5"/>
    <p:sldLayoutId id="2147483845" r:id="rId6"/>
    <p:sldLayoutId id="2147483846" r:id="rId7"/>
    <p:sldLayoutId id="2147483847" r:id="rId8"/>
    <p:sldLayoutId id="2147483848" r:id="rId9"/>
    <p:sldLayoutId id="2147483849" r:id="rId10"/>
    <p:sldLayoutId id="2147483850" r:id="rId11"/>
    <p:sldLayoutId id="214748385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png"/><Relationship Id="rId3" Type="http://schemas.openxmlformats.org/officeDocument/2006/relationships/image" Target="../media/image3.png"/><Relationship Id="rId7" Type="http://schemas.openxmlformats.org/officeDocument/2006/relationships/image" Target="../media/image6.jp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5.jpeg"/><Relationship Id="rId11" Type="http://schemas.openxmlformats.org/officeDocument/2006/relationships/image" Target="../media/image10.png"/><Relationship Id="rId5" Type="http://schemas.openxmlformats.org/officeDocument/2006/relationships/hyperlink" Target="https://webservices.uwmedicine.org/api/bioimage/jaqueline-raetz.jpg?utm_source=google&amp;utm_medium=local&amp;utm_campaign=sheet" TargetMode="External"/><Relationship Id="rId10" Type="http://schemas.openxmlformats.org/officeDocument/2006/relationships/image" Target="../media/image9.png"/><Relationship Id="rId4" Type="http://schemas.openxmlformats.org/officeDocument/2006/relationships/image" Target="../media/image4.jpe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familymedicine.uw.edu/cpc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8784" y="1488080"/>
            <a:ext cx="8541662" cy="1470025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4800" dirty="0"/>
              <a:t>Cognition in Primary Care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04302" y="2901203"/>
            <a:ext cx="77306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dirty="0">
                <a:solidFill>
                  <a:prstClr val="white"/>
                </a:solidFill>
                <a:latin typeface="Calibri" panose="020F0502020204030204"/>
              </a:rPr>
              <a:t>Concise.  Practical.  Better care.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56244" y="44080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2103D77-2870-4283-BB5D-1C5EA94F9C22}"/>
              </a:ext>
            </a:extLst>
          </p:cNvPr>
          <p:cNvSpPr/>
          <p:nvPr/>
        </p:nvSpPr>
        <p:spPr>
          <a:xfrm>
            <a:off x="547007" y="4539343"/>
            <a:ext cx="8115300" cy="207003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31" r="24774" b="8919"/>
          <a:stretch/>
        </p:blipFill>
        <p:spPr>
          <a:xfrm>
            <a:off x="902051" y="4659921"/>
            <a:ext cx="1191987" cy="159435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19"/>
          <a:stretch/>
        </p:blipFill>
        <p:spPr>
          <a:xfrm>
            <a:off x="2094038" y="4659921"/>
            <a:ext cx="1250286" cy="1594358"/>
          </a:xfrm>
          <a:prstGeom prst="rect">
            <a:avLst/>
          </a:prstGeom>
        </p:spPr>
      </p:pic>
      <p:pic>
        <p:nvPicPr>
          <p:cNvPr id="2050" name="Picture 2" descr="https://webservices.uwmedicine.org/api/bioimage/jaqueline-raetz.jpg?utm_source=google&amp;utm_medium=local&amp;utm_campaign=sheet">
            <a:hlinkClick r:id="rId5"/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300"/>
          <a:stretch/>
        </p:blipFill>
        <p:spPr bwMode="auto">
          <a:xfrm>
            <a:off x="4469615" y="4662626"/>
            <a:ext cx="1497759" cy="1591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15" r="10342"/>
          <a:stretch/>
        </p:blipFill>
        <p:spPr>
          <a:xfrm>
            <a:off x="5852920" y="4659920"/>
            <a:ext cx="1238972" cy="1591654"/>
          </a:xfrm>
          <a:prstGeom prst="rect">
            <a:avLst/>
          </a:prstGeom>
        </p:spPr>
      </p:pic>
      <p:pic>
        <p:nvPicPr>
          <p:cNvPr id="12" name="Picture 11" descr="A person wearing a tie&#10;&#10;Description automatically generated with low confidence">
            <a:extLst>
              <a:ext uri="{FF2B5EF4-FFF2-40B4-BE49-F238E27FC236}">
                <a16:creationId xmlns:a16="http://schemas.microsoft.com/office/drawing/2014/main" id="{28EAF14A-25F6-44BC-BE4E-54EAB463539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77" r="11969" b="35347"/>
          <a:stretch/>
        </p:blipFill>
        <p:spPr>
          <a:xfrm>
            <a:off x="3342216" y="4659920"/>
            <a:ext cx="1240638" cy="1594360"/>
          </a:xfrm>
          <a:prstGeom prst="rect">
            <a:avLst/>
          </a:prstGeom>
        </p:spPr>
      </p:pic>
      <p:pic>
        <p:nvPicPr>
          <p:cNvPr id="13" name="Picture 1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FF088A5A-460E-4F81-A7CE-682E34C7CBD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063"/>
            <a:ext cx="3781353" cy="113580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1F3255A-3BBD-40A7-87D5-A1079D22598B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69556"/>
          <a:stretch/>
        </p:blipFill>
        <p:spPr>
          <a:xfrm>
            <a:off x="5167583" y="131991"/>
            <a:ext cx="1299899" cy="74568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D41BB7B-6F3B-314F-3667-BD6F6F9E17D7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158590" t="8187" r="-158590" b="-8187"/>
          <a:stretch/>
        </p:blipFill>
        <p:spPr>
          <a:xfrm>
            <a:off x="5492772" y="367245"/>
            <a:ext cx="3571875" cy="451485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107A160-BCD4-8538-2ED1-06BC6F807FBB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29333" r="29667" b="31060"/>
          <a:stretch/>
        </p:blipFill>
        <p:spPr>
          <a:xfrm>
            <a:off x="7057046" y="4659920"/>
            <a:ext cx="1297800" cy="159300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098D9F9-B67F-0B71-98FD-4EA83401B13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627486" y="172574"/>
            <a:ext cx="2042337" cy="66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1567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1048609" y="1762478"/>
            <a:ext cx="6897174" cy="892552"/>
          </a:xfrm>
        </p:spPr>
        <p:txBody>
          <a:bodyPr wrap="square">
            <a:spAutoFit/>
          </a:bodyPr>
          <a:lstStyle/>
          <a:p>
            <a:pPr marL="0" indent="0" eaLnBrk="1" hangingPunct="1">
              <a:spcBef>
                <a:spcPct val="0"/>
              </a:spcBef>
              <a:spcAft>
                <a:spcPts val="2400"/>
              </a:spcAft>
              <a:buNone/>
              <a:tabLst>
                <a:tab pos="679450" algn="l"/>
              </a:tabLst>
            </a:pPr>
            <a:r>
              <a:rPr lang="en-US" sz="2600" dirty="0">
                <a:solidFill>
                  <a:schemeClr val="bg2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A  3-part  free  Zoom series.  Practical, efficient.  </a:t>
            </a:r>
            <a:r>
              <a:rPr lang="en-US" sz="2600" b="1" dirty="0">
                <a:solidFill>
                  <a:schemeClr val="bg2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March 2023 </a:t>
            </a:r>
            <a:r>
              <a:rPr lang="en-US" sz="2600" dirty="0">
                <a:solidFill>
                  <a:schemeClr val="bg2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dates now open:  free registration.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F34870AD-BF80-4553-9830-2EAE5787AB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7762" y="968162"/>
            <a:ext cx="3895270" cy="81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4200" b="1" kern="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Education Series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08E68B4-B6B0-4C53-A1B2-4EF0F225A2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938527" cy="890093"/>
          </a:xfrm>
          <a:prstGeom prst="rect">
            <a:avLst/>
          </a:prstGeom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C95FF81B-9394-46B1-89B8-711ECE6D2D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7124" y="3117465"/>
            <a:ext cx="3851522" cy="324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4200"/>
              </a:spcAft>
              <a:buClrTx/>
              <a:buSzTx/>
              <a:buFontTx/>
              <a:buNone/>
              <a:tabLst>
                <a:tab pos="679450" algn="l"/>
              </a:tabLst>
              <a:defRPr/>
            </a:pPr>
            <a:r>
              <a:rPr kumimoji="0" lang="en-US" sz="2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ubai" panose="020B0503030403030204" pitchFamily="34" charset="-78"/>
                <a:ea typeface="+mn-ea"/>
                <a:cs typeface="Dubai" panose="020B0503030403030204" pitchFamily="34" charset="-78"/>
              </a:rPr>
              <a:t>Make a diagnosis of cognitive impairment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4400"/>
              </a:spcAft>
              <a:buClrTx/>
              <a:buSzTx/>
              <a:buFontTx/>
              <a:buNone/>
              <a:tabLst>
                <a:tab pos="679450" algn="l"/>
              </a:tabLst>
              <a:defRPr/>
            </a:pPr>
            <a:r>
              <a:rPr kumimoji="0" lang="en-US" sz="2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ubai" panose="020B0503030403030204" pitchFamily="34" charset="-78"/>
                <a:ea typeface="+mn-ea"/>
                <a:cs typeface="Dubai" panose="020B0503030403030204" pitchFamily="34" charset="-78"/>
              </a:rPr>
              <a:t>Set a plan for a newly diagnosed patient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4200"/>
              </a:spcAft>
              <a:buClrTx/>
              <a:buSzTx/>
              <a:buFontTx/>
              <a:buNone/>
              <a:tabLst>
                <a:tab pos="679450" algn="l"/>
              </a:tabLst>
              <a:defRPr/>
            </a:pPr>
            <a:r>
              <a:rPr kumimoji="0" lang="en-US" sz="2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ubai" panose="020B0503030403030204" pitchFamily="34" charset="-78"/>
                <a:ea typeface="+mn-ea"/>
                <a:cs typeface="Dubai" panose="020B0503030403030204" pitchFamily="34" charset="-78"/>
              </a:rPr>
              <a:t>Manage dementia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1670D9F-3CA6-45D0-B773-E47528A989B4}"/>
              </a:ext>
            </a:extLst>
          </p:cNvPr>
          <p:cNvSpPr/>
          <p:nvPr/>
        </p:nvSpPr>
        <p:spPr bwMode="auto">
          <a:xfrm>
            <a:off x="1198217" y="2913667"/>
            <a:ext cx="3256566" cy="1249130"/>
          </a:xfrm>
          <a:prstGeom prst="roundRect">
            <a:avLst/>
          </a:prstGeom>
          <a:noFill/>
          <a:ln w="28575" cap="flat" cmpd="sng" algn="ctr">
            <a:solidFill>
              <a:srgbClr val="FFCAAA">
                <a:lumMod val="5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376238" marR="0" lvl="0" indent="-376238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6A97617-B503-4EAF-8AA3-4C2958DDD37E}"/>
              </a:ext>
            </a:extLst>
          </p:cNvPr>
          <p:cNvSpPr/>
          <p:nvPr/>
        </p:nvSpPr>
        <p:spPr bwMode="auto">
          <a:xfrm>
            <a:off x="1221962" y="4366353"/>
            <a:ext cx="3256568" cy="1022833"/>
          </a:xfrm>
          <a:prstGeom prst="roundRect">
            <a:avLst/>
          </a:prstGeom>
          <a:noFill/>
          <a:ln w="28575" cap="flat" cmpd="sng" algn="ctr">
            <a:solidFill>
              <a:srgbClr val="FFCAAA">
                <a:lumMod val="5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376238" marR="0" lvl="0" indent="-376238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6A741401-E3AD-4AE9-BA79-203BE932A092}"/>
              </a:ext>
            </a:extLst>
          </p:cNvPr>
          <p:cNvSpPr/>
          <p:nvPr/>
        </p:nvSpPr>
        <p:spPr bwMode="auto">
          <a:xfrm>
            <a:off x="1221961" y="5592742"/>
            <a:ext cx="3232821" cy="898378"/>
          </a:xfrm>
          <a:prstGeom prst="roundRect">
            <a:avLst/>
          </a:prstGeom>
          <a:noFill/>
          <a:ln w="28575" cap="flat" cmpd="sng" algn="ctr">
            <a:solidFill>
              <a:srgbClr val="FFCAAA">
                <a:lumMod val="5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376238" marR="0" lvl="0" indent="-376238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BEA4BE2-23AE-4578-A20D-C9155A17AA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5255" y="3725750"/>
            <a:ext cx="3035553" cy="1984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2549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655247" y="2108786"/>
            <a:ext cx="7833506" cy="1061997"/>
          </a:xfrm>
        </p:spPr>
        <p:txBody>
          <a:bodyPr/>
          <a:lstStyle/>
          <a:p>
            <a:pPr marL="2624138" indent="-2624138" algn="l" defTabSz="857250" eaLnBrk="1" hangingPunct="1">
              <a:tabLst>
                <a:tab pos="2570163" algn="l"/>
              </a:tabLst>
            </a:pPr>
            <a:r>
              <a:rPr lang="en-US" sz="3000" dirty="0">
                <a:solidFill>
                  <a:schemeClr val="accent3">
                    <a:lumMod val="25000"/>
                  </a:schemeClr>
                </a:solidFill>
              </a:rPr>
              <a:t>1. </a:t>
            </a:r>
            <a:r>
              <a:rPr lang="en-US" sz="3000" b="1" u="sng" dirty="0">
                <a:solidFill>
                  <a:schemeClr val="accent3">
                    <a:lumMod val="25000"/>
                  </a:schemeClr>
                </a:solidFill>
              </a:rPr>
              <a:t>Be Aware</a:t>
            </a:r>
            <a:r>
              <a:rPr lang="en-US" sz="3000" dirty="0">
                <a:solidFill>
                  <a:schemeClr val="accent3">
                    <a:lumMod val="25000"/>
                  </a:schemeClr>
                </a:solidFill>
              </a:rPr>
              <a:t>:   </a:t>
            </a:r>
            <a:r>
              <a:rPr lang="en-US" sz="3000" dirty="0">
                <a:solidFill>
                  <a:schemeClr val="bg2"/>
                </a:solidFill>
              </a:rPr>
              <a:t>When memory concerns       come up  (e.g. “yes” at AWV)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2BAA9D16-64BF-487D-A3E4-665A56D62C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247" y="3253785"/>
            <a:ext cx="8233572" cy="1061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marL="2513013" marR="0" lvl="0" indent="-25130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13013" algn="l"/>
              </a:tabLst>
              <a:defRPr/>
            </a:pP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25000"/>
                  </a:schemeClr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2. </a:t>
            </a:r>
            <a:r>
              <a:rPr kumimoji="0" lang="en-US" sz="3000" b="1" i="0" u="sng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25000"/>
                  </a:schemeClr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Decide</a:t>
            </a: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25000"/>
                  </a:schemeClr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:     </a:t>
            </a:r>
            <a:r>
              <a:rPr lang="en-US" sz="3000" kern="0" dirty="0">
                <a:solidFill>
                  <a:srgbClr val="000000"/>
                </a:solidFill>
                <a:latin typeface="Arial"/>
              </a:rPr>
              <a:t>Concerning?  or easy to reassure</a:t>
            </a:r>
            <a:endParaRPr kumimoji="0" lang="en-US" sz="3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11C24827-704A-4E4A-9772-CBD4BE5E80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248" y="4221291"/>
            <a:ext cx="7992000" cy="1061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marL="3200400" marR="0" lvl="0" indent="-3200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54363" algn="l"/>
              </a:tabLst>
              <a:defRPr/>
            </a:pP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25000"/>
                  </a:schemeClr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3. </a:t>
            </a:r>
            <a:r>
              <a:rPr kumimoji="0" lang="en-US" sz="3000" b="1" i="0" u="sng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25000"/>
                  </a:schemeClr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Evaluate</a:t>
            </a: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25000"/>
                  </a:schemeClr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:    </a:t>
            </a: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Sched a long-appt,  with family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E8B68975-B73D-4E6E-857A-E842CE1C06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248" y="5190736"/>
            <a:ext cx="7992000" cy="1061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marL="3200400" marR="0" lvl="0" indent="-3200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54363" algn="l"/>
              </a:tabLst>
              <a:defRPr/>
            </a:pP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25000"/>
                  </a:schemeClr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4. </a:t>
            </a:r>
            <a:r>
              <a:rPr kumimoji="0" lang="en-US" sz="3000" b="1" i="0" u="sng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25000"/>
                  </a:schemeClr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Counsel</a:t>
            </a: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25000"/>
                  </a:schemeClr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:    </a:t>
            </a: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Return visit:  discuss + set plan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2808474-379C-4E01-BF5E-76CB27FCB807}"/>
              </a:ext>
            </a:extLst>
          </p:cNvPr>
          <p:cNvSpPr txBox="1"/>
          <p:nvPr/>
        </p:nvSpPr>
        <p:spPr>
          <a:xfrm>
            <a:off x="864001" y="1086096"/>
            <a:ext cx="730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25000"/>
                  </a:scheme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Steps </a:t>
            </a:r>
            <a:r>
              <a:rPr lang="en-US" sz="3600" b="1" dirty="0">
                <a:solidFill>
                  <a:schemeClr val="accent3">
                    <a:lumMod val="25000"/>
                  </a:schemeClr>
                </a:solidFill>
                <a:latin typeface="Arial" charset="0"/>
              </a:rPr>
              <a:t>to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25000"/>
                  </a:scheme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evaluate cognition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3431E66-AF0E-4479-82F6-0E93548AFD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1476000" cy="44452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D11199F-5162-476C-AC22-28807D247C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8640" y="0"/>
            <a:ext cx="1475360" cy="445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803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6287E74-43B4-4A56-ABCF-9EF4DF322C88}"/>
              </a:ext>
            </a:extLst>
          </p:cNvPr>
          <p:cNvSpPr txBox="1"/>
          <p:nvPr/>
        </p:nvSpPr>
        <p:spPr>
          <a:xfrm>
            <a:off x="899664" y="2257298"/>
            <a:ext cx="8030916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2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Is a dedicated visit for evaluation warranted?</a:t>
            </a: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2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If yes:  encourage  </a:t>
            </a:r>
            <a:r>
              <a:rPr kumimoji="0" lang="en-US" sz="26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family member to come.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2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Ideally:  schedule as a  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longer 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visit, if possible.</a:t>
            </a: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2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Longer 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Level 5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visits: now  2x  RVUs as a Level 3</a:t>
            </a: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2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For Level 5 only need 40 minutes total spent on care (both prep and charting) … not just face-time.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622F20D6-1265-48A7-9789-639FEC55177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60486" y="968830"/>
            <a:ext cx="7962900" cy="1061997"/>
          </a:xfrm>
        </p:spPr>
        <p:txBody>
          <a:bodyPr/>
          <a:lstStyle/>
          <a:p>
            <a:pPr marL="2171700" indent="-2171700" algn="l" eaLnBrk="1" hangingPunct="1">
              <a:tabLst>
                <a:tab pos="2171700" algn="l"/>
              </a:tabLst>
            </a:pPr>
            <a:r>
              <a:rPr lang="en-US" b="1" dirty="0">
                <a:solidFill>
                  <a:schemeClr val="accent3">
                    <a:lumMod val="25000"/>
                  </a:schemeClr>
                </a:solidFill>
              </a:rPr>
              <a:t>Decide</a:t>
            </a:r>
            <a:r>
              <a:rPr lang="en-US" sz="3600" dirty="0">
                <a:solidFill>
                  <a:schemeClr val="accent3">
                    <a:lumMod val="25000"/>
                  </a:schemeClr>
                </a:solidFill>
              </a:rPr>
              <a:t>:	</a:t>
            </a:r>
            <a:endParaRPr lang="en-US" sz="3300" dirty="0">
              <a:solidFill>
                <a:schemeClr val="accent3">
                  <a:lumMod val="25000"/>
                </a:schemeClr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A711C75-2BA2-48F4-B5DB-54E0931F51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75360" cy="44504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875DAF8-5127-4BA0-9EDE-6922DA8D9C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7040" y="0"/>
            <a:ext cx="1475360" cy="445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8523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631970" y="964190"/>
            <a:ext cx="7880059" cy="1037956"/>
          </a:xfrm>
        </p:spPr>
        <p:txBody>
          <a:bodyPr/>
          <a:lstStyle/>
          <a:p>
            <a:pPr eaLnBrk="1" hangingPunct="1"/>
            <a:r>
              <a:rPr lang="en-US" sz="3600" b="1" dirty="0">
                <a:solidFill>
                  <a:schemeClr val="accent3">
                    <a:lumMod val="25000"/>
                  </a:schemeClr>
                </a:solidFill>
              </a:rPr>
              <a:t>Three Parts of a Dedicated Visit to Evaluate Cognitive Concerns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631971" y="2395730"/>
            <a:ext cx="7880058" cy="3360920"/>
          </a:xfrm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  <a:buFont typeface="+mj-lt"/>
              <a:buAutoNum type="arabicPeriod"/>
              <a:tabLst>
                <a:tab pos="679450" algn="l"/>
              </a:tabLst>
            </a:pPr>
            <a:endParaRPr lang="en-US" sz="1600">
              <a:solidFill>
                <a:schemeClr val="bg2"/>
              </a:solidFill>
            </a:endParaRPr>
          </a:p>
          <a:p>
            <a:pPr marL="514350" indent="-514350" eaLnBrk="1" hangingPunct="1">
              <a:spcBef>
                <a:spcPct val="0"/>
              </a:spcBef>
              <a:spcAft>
                <a:spcPts val="4200"/>
              </a:spcAft>
              <a:buFont typeface="+mj-lt"/>
              <a:buAutoNum type="arabicPeriod"/>
              <a:tabLst>
                <a:tab pos="679450" algn="l"/>
              </a:tabLst>
            </a:pPr>
            <a:r>
              <a:rPr lang="en-US" b="1">
                <a:solidFill>
                  <a:schemeClr val="bg2"/>
                </a:solidFill>
              </a:rPr>
              <a:t>Cognitive Checklist</a:t>
            </a:r>
            <a:r>
              <a:rPr lang="en-US">
                <a:solidFill>
                  <a:schemeClr val="bg2"/>
                </a:solidFill>
              </a:rPr>
              <a:t>: reversible causes and other factors you can fix.</a:t>
            </a:r>
          </a:p>
          <a:p>
            <a:pPr marL="514350" indent="-514350" eaLnBrk="1" hangingPunct="1">
              <a:spcBef>
                <a:spcPct val="0"/>
              </a:spcBef>
              <a:spcAft>
                <a:spcPts val="4200"/>
              </a:spcAft>
              <a:buFont typeface="+mj-lt"/>
              <a:buAutoNum type="arabicPeriod"/>
              <a:tabLst>
                <a:tab pos="679450" algn="l"/>
              </a:tabLst>
            </a:pPr>
            <a:r>
              <a:rPr lang="en-US" b="1">
                <a:solidFill>
                  <a:schemeClr val="bg2"/>
                </a:solidFill>
              </a:rPr>
              <a:t>Assess</a:t>
            </a:r>
            <a:r>
              <a:rPr lang="en-US">
                <a:solidFill>
                  <a:schemeClr val="bg2"/>
                </a:solidFill>
              </a:rPr>
              <a:t> cognitive function with MoCA. </a:t>
            </a:r>
          </a:p>
          <a:p>
            <a:pPr marL="514350" indent="-514350" eaLnBrk="1" hangingPunct="1">
              <a:spcBef>
                <a:spcPct val="0"/>
              </a:spcBef>
              <a:spcAft>
                <a:spcPts val="4200"/>
              </a:spcAft>
              <a:buFont typeface="+mj-lt"/>
              <a:buAutoNum type="arabicPeriod"/>
              <a:tabLst>
                <a:tab pos="679450" algn="l"/>
              </a:tabLst>
            </a:pPr>
            <a:r>
              <a:rPr lang="en-US" b="1">
                <a:solidFill>
                  <a:schemeClr val="bg2"/>
                </a:solidFill>
              </a:rPr>
              <a:t>Get input </a:t>
            </a:r>
            <a:r>
              <a:rPr lang="en-US">
                <a:solidFill>
                  <a:schemeClr val="bg2"/>
                </a:solidFill>
              </a:rPr>
              <a:t>from a family member. (AD8)</a:t>
            </a:r>
          </a:p>
        </p:txBody>
      </p:sp>
    </p:spTree>
    <p:extLst>
      <p:ext uri="{BB962C8B-B14F-4D97-AF65-F5344CB8AC3E}">
        <p14:creationId xmlns:p14="http://schemas.microsoft.com/office/powerpoint/2010/main" val="15273251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AE541F2-8E18-4005-84D6-9ADDCB5F04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9164" r="16924" b="48143"/>
          <a:stretch/>
        </p:blipFill>
        <p:spPr>
          <a:xfrm>
            <a:off x="2409900" y="1170659"/>
            <a:ext cx="6211521" cy="4273797"/>
          </a:xfrm>
          <a:ln>
            <a:solidFill>
              <a:schemeClr val="bg2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4EB4197-AD69-4465-931F-3582BEE3BFFD}"/>
              </a:ext>
            </a:extLst>
          </p:cNvPr>
          <p:cNvSpPr txBox="1"/>
          <p:nvPr/>
        </p:nvSpPr>
        <p:spPr>
          <a:xfrm>
            <a:off x="716705" y="843969"/>
            <a:ext cx="15773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AD8</a:t>
            </a:r>
            <a:endParaRPr kumimoji="0" lang="en-US" sz="4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017321D-9822-C150-E7FC-C0AC11F63A5B}"/>
              </a:ext>
            </a:extLst>
          </p:cNvPr>
          <p:cNvSpPr txBox="1"/>
          <p:nvPr/>
        </p:nvSpPr>
        <p:spPr>
          <a:xfrm>
            <a:off x="330073" y="2057129"/>
            <a:ext cx="196397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 brief informant interview to detect dementia.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Neurology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2005;65(4)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559-64</a:t>
            </a:r>
          </a:p>
        </p:txBody>
      </p:sp>
    </p:spTree>
    <p:extLst>
      <p:ext uri="{BB962C8B-B14F-4D97-AF65-F5344CB8AC3E}">
        <p14:creationId xmlns:p14="http://schemas.microsoft.com/office/powerpoint/2010/main" val="2534581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617076" y="1429518"/>
            <a:ext cx="3560750" cy="814387"/>
          </a:xfrm>
        </p:spPr>
        <p:txBody>
          <a:bodyPr/>
          <a:lstStyle/>
          <a:p>
            <a:pPr eaLnBrk="1" hangingPunct="1"/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Epic Checklist</a:t>
            </a:r>
          </a:p>
        </p:txBody>
      </p:sp>
      <p:pic>
        <p:nvPicPr>
          <p:cNvPr id="4" name="Picture 3" descr="Text, table&#10;&#10;Description automatically generated">
            <a:extLst>
              <a:ext uri="{FF2B5EF4-FFF2-40B4-BE49-F238E27FC236}">
                <a16:creationId xmlns:a16="http://schemas.microsoft.com/office/drawing/2014/main" id="{A516F495-D957-4D6A-919C-998D5680A65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202" b="41509"/>
          <a:stretch/>
        </p:blipFill>
        <p:spPr>
          <a:xfrm>
            <a:off x="884904" y="2592490"/>
            <a:ext cx="4720625" cy="355615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DD17EA1-55DE-4DBA-AFE4-CE5DEB6F190C}"/>
              </a:ext>
            </a:extLst>
          </p:cNvPr>
          <p:cNvSpPr txBox="1"/>
          <p:nvPr/>
        </p:nvSpPr>
        <p:spPr>
          <a:xfrm>
            <a:off x="6418794" y="4316974"/>
            <a:ext cx="2194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Epic .dotphrase with vanishing tips</a:t>
            </a: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6F9632C7-0DF6-48FF-8AD6-F92265990855}"/>
              </a:ext>
            </a:extLst>
          </p:cNvPr>
          <p:cNvSpPr/>
          <p:nvPr/>
        </p:nvSpPr>
        <p:spPr bwMode="auto">
          <a:xfrm>
            <a:off x="6076635" y="3698677"/>
            <a:ext cx="884224" cy="290723"/>
          </a:xfrm>
          <a:custGeom>
            <a:avLst/>
            <a:gdLst>
              <a:gd name="connsiteX0" fmla="*/ 1066698 w 1066698"/>
              <a:gd name="connsiteY0" fmla="*/ 301648 h 301648"/>
              <a:gd name="connsiteX1" fmla="*/ 822149 w 1066698"/>
              <a:gd name="connsiteY1" fmla="*/ 131527 h 301648"/>
              <a:gd name="connsiteX2" fmla="*/ 662661 w 1066698"/>
              <a:gd name="connsiteY2" fmla="*/ 57099 h 301648"/>
              <a:gd name="connsiteX3" fmla="*/ 364949 w 1066698"/>
              <a:gd name="connsiteY3" fmla="*/ 3937 h 301648"/>
              <a:gd name="connsiteX4" fmla="*/ 88502 w 1066698"/>
              <a:gd name="connsiteY4" fmla="*/ 3937 h 301648"/>
              <a:gd name="connsiteX5" fmla="*/ 3442 w 1066698"/>
              <a:gd name="connsiteY5" fmla="*/ 3937 h 301648"/>
              <a:gd name="connsiteX6" fmla="*/ 24707 w 1066698"/>
              <a:gd name="connsiteY6" fmla="*/ 14569 h 301648"/>
              <a:gd name="connsiteX0" fmla="*/ 912520 w 912520"/>
              <a:gd name="connsiteY0" fmla="*/ 196514 h 196514"/>
              <a:gd name="connsiteX1" fmla="*/ 822149 w 912520"/>
              <a:gd name="connsiteY1" fmla="*/ 131527 h 196514"/>
              <a:gd name="connsiteX2" fmla="*/ 662661 w 912520"/>
              <a:gd name="connsiteY2" fmla="*/ 57099 h 196514"/>
              <a:gd name="connsiteX3" fmla="*/ 364949 w 912520"/>
              <a:gd name="connsiteY3" fmla="*/ 3937 h 196514"/>
              <a:gd name="connsiteX4" fmla="*/ 88502 w 912520"/>
              <a:gd name="connsiteY4" fmla="*/ 3937 h 196514"/>
              <a:gd name="connsiteX5" fmla="*/ 3442 w 912520"/>
              <a:gd name="connsiteY5" fmla="*/ 3937 h 196514"/>
              <a:gd name="connsiteX6" fmla="*/ 24707 w 912520"/>
              <a:gd name="connsiteY6" fmla="*/ 14569 h 196514"/>
              <a:gd name="connsiteX0" fmla="*/ 869693 w 869693"/>
              <a:gd name="connsiteY0" fmla="*/ 175487 h 175487"/>
              <a:gd name="connsiteX1" fmla="*/ 822149 w 869693"/>
              <a:gd name="connsiteY1" fmla="*/ 131527 h 175487"/>
              <a:gd name="connsiteX2" fmla="*/ 662661 w 869693"/>
              <a:gd name="connsiteY2" fmla="*/ 57099 h 175487"/>
              <a:gd name="connsiteX3" fmla="*/ 364949 w 869693"/>
              <a:gd name="connsiteY3" fmla="*/ 3937 h 175487"/>
              <a:gd name="connsiteX4" fmla="*/ 88502 w 869693"/>
              <a:gd name="connsiteY4" fmla="*/ 3937 h 175487"/>
              <a:gd name="connsiteX5" fmla="*/ 3442 w 869693"/>
              <a:gd name="connsiteY5" fmla="*/ 3937 h 175487"/>
              <a:gd name="connsiteX6" fmla="*/ 24707 w 869693"/>
              <a:gd name="connsiteY6" fmla="*/ 14569 h 175487"/>
              <a:gd name="connsiteX0" fmla="*/ 869693 w 869693"/>
              <a:gd name="connsiteY0" fmla="*/ 175487 h 175487"/>
              <a:gd name="connsiteX1" fmla="*/ 787888 w 869693"/>
              <a:gd name="connsiteY1" fmla="*/ 121014 h 175487"/>
              <a:gd name="connsiteX2" fmla="*/ 662661 w 869693"/>
              <a:gd name="connsiteY2" fmla="*/ 57099 h 175487"/>
              <a:gd name="connsiteX3" fmla="*/ 364949 w 869693"/>
              <a:gd name="connsiteY3" fmla="*/ 3937 h 175487"/>
              <a:gd name="connsiteX4" fmla="*/ 88502 w 869693"/>
              <a:gd name="connsiteY4" fmla="*/ 3937 h 175487"/>
              <a:gd name="connsiteX5" fmla="*/ 3442 w 869693"/>
              <a:gd name="connsiteY5" fmla="*/ 3937 h 175487"/>
              <a:gd name="connsiteX6" fmla="*/ 24707 w 869693"/>
              <a:gd name="connsiteY6" fmla="*/ 14569 h 175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9693" h="175487">
                <a:moveTo>
                  <a:pt x="869693" y="175487"/>
                </a:moveTo>
                <a:cubicBezTo>
                  <a:pt x="781088" y="110805"/>
                  <a:pt x="822393" y="140745"/>
                  <a:pt x="787888" y="121014"/>
                </a:cubicBezTo>
                <a:cubicBezTo>
                  <a:pt x="753383" y="101283"/>
                  <a:pt x="733151" y="76612"/>
                  <a:pt x="662661" y="57099"/>
                </a:cubicBezTo>
                <a:cubicBezTo>
                  <a:pt x="592171" y="37586"/>
                  <a:pt x="460642" y="12797"/>
                  <a:pt x="364949" y="3937"/>
                </a:cubicBezTo>
                <a:cubicBezTo>
                  <a:pt x="269256" y="-4923"/>
                  <a:pt x="88502" y="3937"/>
                  <a:pt x="88502" y="3937"/>
                </a:cubicBezTo>
                <a:cubicBezTo>
                  <a:pt x="28251" y="3937"/>
                  <a:pt x="14075" y="2165"/>
                  <a:pt x="3442" y="3937"/>
                </a:cubicBezTo>
                <a:cubicBezTo>
                  <a:pt x="-7191" y="5709"/>
                  <a:pt x="8758" y="10139"/>
                  <a:pt x="24707" y="14569"/>
                </a:cubicBezTo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376238" marR="0" lvl="0" indent="-3762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7481369D-6765-4E13-88D0-CAE32AE331D2}"/>
              </a:ext>
            </a:extLst>
          </p:cNvPr>
          <p:cNvSpPr/>
          <p:nvPr/>
        </p:nvSpPr>
        <p:spPr bwMode="auto">
          <a:xfrm rot="16432342">
            <a:off x="5984880" y="3634685"/>
            <a:ext cx="323201" cy="163802"/>
          </a:xfrm>
          <a:prstGeom prst="triangl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376238" marR="0" lvl="0" indent="-3762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EABA9F2-9DA8-4F6E-8C3D-22DBFC90DA02}"/>
              </a:ext>
            </a:extLst>
          </p:cNvPr>
          <p:cNvSpPr/>
          <p:nvPr/>
        </p:nvSpPr>
        <p:spPr bwMode="auto">
          <a:xfrm>
            <a:off x="6279615" y="3934607"/>
            <a:ext cx="2194560" cy="1408137"/>
          </a:xfrm>
          <a:prstGeom prst="ellipse">
            <a:avLst/>
          </a:prstGeom>
          <a:noFill/>
          <a:ln w="190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376238" marR="0" lvl="0" indent="-3762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2E0A14C-236D-4E87-9E1B-DE3383982A3F}"/>
              </a:ext>
            </a:extLst>
          </p:cNvPr>
          <p:cNvSpPr txBox="1"/>
          <p:nvPr/>
        </p:nvSpPr>
        <p:spPr>
          <a:xfrm>
            <a:off x="5434209" y="1526183"/>
            <a:ext cx="2479611" cy="615553"/>
          </a:xfrm>
          <a:prstGeom prst="rect">
            <a:avLst/>
          </a:prstGeom>
          <a:noFill/>
          <a:ln cap="rnd" cmpd="sng">
            <a:noFill/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2479611"/>
                      <a:gd name="connsiteY0" fmla="*/ 0 h 677108"/>
                      <a:gd name="connsiteX1" fmla="*/ 2479611 w 2479611"/>
                      <a:gd name="connsiteY1" fmla="*/ 0 h 677108"/>
                      <a:gd name="connsiteX2" fmla="*/ 2479611 w 2479611"/>
                      <a:gd name="connsiteY2" fmla="*/ 677108 h 677108"/>
                      <a:gd name="connsiteX3" fmla="*/ 0 w 2479611"/>
                      <a:gd name="connsiteY3" fmla="*/ 677108 h 677108"/>
                      <a:gd name="connsiteX4" fmla="*/ 0 w 2479611"/>
                      <a:gd name="connsiteY4" fmla="*/ 0 h 6771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79611" h="677108" extrusionOk="0">
                        <a:moveTo>
                          <a:pt x="0" y="0"/>
                        </a:moveTo>
                        <a:cubicBezTo>
                          <a:pt x="1039775" y="118645"/>
                          <a:pt x="1267501" y="116012"/>
                          <a:pt x="2479611" y="0"/>
                        </a:cubicBezTo>
                        <a:cubicBezTo>
                          <a:pt x="2537364" y="209225"/>
                          <a:pt x="2446990" y="365341"/>
                          <a:pt x="2479611" y="677108"/>
                        </a:cubicBezTo>
                        <a:cubicBezTo>
                          <a:pt x="2196985" y="811708"/>
                          <a:pt x="374343" y="519912"/>
                          <a:pt x="0" y="677108"/>
                        </a:cubicBezTo>
                        <a:cubicBezTo>
                          <a:pt x="25362" y="400656"/>
                          <a:pt x="-33127" y="288186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00" b="1" i="0" u="none" strike="noStrike" kern="1200" cap="none" spc="0" normalizeH="0" baseline="0" noProof="0" dirty="0">
                <a:ln>
                  <a:noFill/>
                </a:ln>
                <a:solidFill>
                  <a:srgbClr val="FF9900">
                    <a:lumMod val="50000"/>
                  </a:srgb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.cognitive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89429C82-A41A-4DD9-82A4-081091F236E3}"/>
              </a:ext>
            </a:extLst>
          </p:cNvPr>
          <p:cNvSpPr/>
          <p:nvPr/>
        </p:nvSpPr>
        <p:spPr bwMode="auto">
          <a:xfrm>
            <a:off x="5323857" y="1471287"/>
            <a:ext cx="2479612" cy="835498"/>
          </a:xfrm>
          <a:prstGeom prst="roundRect">
            <a:avLst/>
          </a:prstGeom>
          <a:noFill/>
          <a:ln w="158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376238" marR="0" lvl="0" indent="-3762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9A81E8B-4E13-4E8A-A7AB-62307F1DDF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998"/>
            <a:ext cx="2938527" cy="890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630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18B5EA31-D397-AA9F-E130-F71FEC86992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18443591"/>
              </p:ext>
            </p:extLst>
          </p:nvPr>
        </p:nvGraphicFramePr>
        <p:xfrm>
          <a:off x="702129" y="1253331"/>
          <a:ext cx="78867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166081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921948" y="1352261"/>
            <a:ext cx="7510463" cy="814387"/>
          </a:xfrm>
        </p:spPr>
        <p:txBody>
          <a:bodyPr>
            <a:noAutofit/>
          </a:bodyPr>
          <a:lstStyle/>
          <a:p>
            <a:r>
              <a:rPr lang="en-US" sz="4000" b="1">
                <a:solidFill>
                  <a:srgbClr val="002060"/>
                </a:solidFill>
              </a:rPr>
              <a:t>Session #2 </a:t>
            </a:r>
            <a:br>
              <a:rPr lang="en-US" sz="4000" b="1">
                <a:solidFill>
                  <a:srgbClr val="002060"/>
                </a:solidFill>
              </a:rPr>
            </a:br>
            <a:r>
              <a:rPr lang="en-US" sz="4000" b="1">
                <a:solidFill>
                  <a:srgbClr val="002060"/>
                </a:solidFill>
              </a:rPr>
              <a:t>Set a plan for the newly diagnosed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09641" y="2665925"/>
            <a:ext cx="7135076" cy="3431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Difficult-conversation (“serious-news”) communication model.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Guidance on when to refer to specialist, and what are key education and support resources to provide.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Interventions to maintain Brain Health.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ACDCC8E-161A-43A4-B7EF-E6CDFCD2F9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938527" cy="890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8689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F7B6A-7DCD-4E87-9A28-73AB17ABB4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8478" y="660064"/>
            <a:ext cx="6064450" cy="644524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Brain Health – Epic Checklist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4837C1E-72C5-4EAD-BB34-F11304552183}"/>
              </a:ext>
            </a:extLst>
          </p:cNvPr>
          <p:cNvSpPr txBox="1"/>
          <p:nvPr/>
        </p:nvSpPr>
        <p:spPr>
          <a:xfrm>
            <a:off x="1149796" y="1374691"/>
            <a:ext cx="7837468" cy="310238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/>
            </a:endParaRP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70000"/>
              </a:spcAft>
              <a:buClrTx/>
              <a:buSzTx/>
              <a:buFont typeface="Wingdings,Sans-Serif"/>
              <a:buChar char="q"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 Alcohol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: Limiting 0-1 drinks will help your thinking. 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70000"/>
              </a:spcAft>
              <a:buClrTx/>
              <a:buSzTx/>
              <a:buFont typeface="Wingdings,Sans-Serif"/>
              <a:buChar char="q"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 Medications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: avoid sedating and anticholinergic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70000"/>
              </a:spcAft>
              <a:buClrTx/>
              <a:buSzTx/>
              <a:buFont typeface="Wingdings,Sans-Serif"/>
              <a:buChar char="q"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 Contributing Conditions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: Sleep apnea, hearing loss.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70000"/>
              </a:spcAft>
              <a:buClrTx/>
              <a:buSzTx/>
              <a:buFont typeface="Wingdings,Sans-Serif"/>
              <a:buChar char="q"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 Exercise and socialization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:  Daily walks with a friend.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70000"/>
              </a:spcAft>
              <a:buClrTx/>
              <a:buSzTx/>
              <a:buFont typeface="Wingdings,Sans-Serif"/>
              <a:buChar char="q"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 Connect to Resources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060641-F152-6628-9A30-3C560F601952}"/>
              </a:ext>
            </a:extLst>
          </p:cNvPr>
          <p:cNvSpPr txBox="1"/>
          <p:nvPr/>
        </p:nvSpPr>
        <p:spPr>
          <a:xfrm>
            <a:off x="1576745" y="4634919"/>
            <a:ext cx="4763783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Cognition-PrimaryCare.org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Arial" charset="0"/>
              <a:ea typeface="+mn-ea"/>
              <a:cs typeface="Arial"/>
            </a:endParaRPr>
          </a:p>
        </p:txBody>
      </p:sp>
      <p:pic>
        <p:nvPicPr>
          <p:cNvPr id="5" name="Content Placeholder 4" descr="Diagram&#10;&#10;Description automatically generated">
            <a:extLst>
              <a:ext uri="{FF2B5EF4-FFF2-40B4-BE49-F238E27FC236}">
                <a16:creationId xmlns:a16="http://schemas.microsoft.com/office/drawing/2014/main" id="{7693A84E-E457-A503-E588-0F81CC42D0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81420"/>
          <a:stretch/>
        </p:blipFill>
        <p:spPr>
          <a:xfrm>
            <a:off x="1576745" y="5192869"/>
            <a:ext cx="4579170" cy="1123015"/>
          </a:xfrm>
        </p:spPr>
      </p:pic>
    </p:spTree>
    <p:extLst>
      <p:ext uri="{BB962C8B-B14F-4D97-AF65-F5344CB8AC3E}">
        <p14:creationId xmlns:p14="http://schemas.microsoft.com/office/powerpoint/2010/main" val="3032324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05635" y="720894"/>
            <a:ext cx="8686800" cy="1228982"/>
          </a:xfrm>
        </p:spPr>
        <p:txBody>
          <a:bodyPr/>
          <a:lstStyle/>
          <a:p>
            <a:pPr algn="l" eaLnBrk="1" hangingPunct="1"/>
            <a:r>
              <a:rPr lang="en-US" sz="4800" b="1" dirty="0">
                <a:solidFill>
                  <a:schemeClr val="bg2"/>
                </a:solidFill>
                <a:latin typeface="Calibri"/>
                <a:cs typeface="Calibri"/>
              </a:rPr>
              <a:t>Website </a:t>
            </a:r>
            <a:r>
              <a:rPr lang="en-US" sz="4800" dirty="0">
                <a:solidFill>
                  <a:schemeClr val="bg2"/>
                </a:solidFill>
                <a:latin typeface="Calibri"/>
                <a:cs typeface="Calibri"/>
              </a:rPr>
              <a:t>  </a:t>
            </a:r>
            <a:r>
              <a:rPr lang="en-US" sz="4800" dirty="0">
                <a:solidFill>
                  <a:schemeClr val="bg1">
                    <a:lumMod val="50000"/>
                  </a:schemeClr>
                </a:solidFill>
                <a:latin typeface="Calibri"/>
                <a:cs typeface="Calibri"/>
              </a:rPr>
              <a:t> </a:t>
            </a:r>
            <a:r>
              <a:rPr lang="en-US" sz="4000" b="1" dirty="0">
                <a:solidFill>
                  <a:schemeClr val="bg1">
                    <a:lumMod val="75000"/>
                  </a:schemeClr>
                </a:solidFill>
                <a:latin typeface="Calibri"/>
                <a:cs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Cognition-PrimaryCare.org</a:t>
            </a:r>
            <a:endParaRPr lang="en-US" sz="4800" b="1" dirty="0">
              <a:solidFill>
                <a:schemeClr val="bg1">
                  <a:lumMod val="7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585215" y="2100638"/>
            <a:ext cx="8127641" cy="1483483"/>
          </a:xfrm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  <a:buFontTx/>
              <a:buNone/>
              <a:tabLst>
                <a:tab pos="679450" algn="l"/>
              </a:tabLst>
            </a:pPr>
            <a:endParaRPr lang="en-US" sz="1600" dirty="0">
              <a:solidFill>
                <a:schemeClr val="bg1"/>
              </a:solidFill>
              <a:latin typeface="Dubai" panose="020B0503030403030204" pitchFamily="34" charset="-78"/>
              <a:cs typeface="Dubai" panose="020B0503030403030204" pitchFamily="34" charset="-78"/>
            </a:endParaRPr>
          </a:p>
          <a:p>
            <a:pPr eaLnBrk="1" hangingPunct="1">
              <a:spcBef>
                <a:spcPct val="0"/>
              </a:spcBef>
              <a:spcAft>
                <a:spcPts val="2400"/>
              </a:spcAft>
              <a:tabLst>
                <a:tab pos="679450" algn="l"/>
              </a:tabLst>
            </a:pPr>
            <a:r>
              <a:rPr lang="en-US" sz="2800" dirty="0">
                <a:solidFill>
                  <a:schemeClr val="bg2"/>
                </a:solidFill>
                <a:latin typeface="Dubai"/>
                <a:cs typeface="Dubai"/>
              </a:rPr>
              <a:t>Access CME handouts, office workflow materials.</a:t>
            </a:r>
          </a:p>
          <a:p>
            <a:pPr>
              <a:spcBef>
                <a:spcPct val="0"/>
              </a:spcBef>
              <a:spcAft>
                <a:spcPts val="2400"/>
              </a:spcAft>
              <a:tabLst>
                <a:tab pos="679450" algn="l"/>
              </a:tabLst>
            </a:pPr>
            <a:r>
              <a:rPr lang="en-US" sz="2800" dirty="0">
                <a:solidFill>
                  <a:schemeClr val="bg2"/>
                </a:solidFill>
                <a:latin typeface="Dubai"/>
                <a:ea typeface="+mn-lt"/>
                <a:cs typeface="+mn-lt"/>
              </a:rPr>
              <a:t>Links to high quality regional support resources.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DE8CEDB-7052-4A90-AF2A-9DEF736F135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412" t="13606" r="8475" b="74891"/>
          <a:stretch/>
        </p:blipFill>
        <p:spPr>
          <a:xfrm>
            <a:off x="416055" y="4215646"/>
            <a:ext cx="8188376" cy="69109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1FFDEC2-77F0-5E37-FCC0-3DB18B1D90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6055" y="4806559"/>
            <a:ext cx="8188376" cy="1181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9581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247" name="Rectangle 10246">
            <a:extLst>
              <a:ext uri="{FF2B5EF4-FFF2-40B4-BE49-F238E27FC236}">
                <a16:creationId xmlns:a16="http://schemas.microsoft.com/office/drawing/2014/main" id="{94E4D846-3AFC-4F86-8C35-24B0542A26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DEBAA2E-F208-37F7-EBF6-1114A68E080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892" t="9091" r="3666" b="-1"/>
          <a:stretch/>
        </p:blipFill>
        <p:spPr>
          <a:xfrm>
            <a:off x="531897" y="625415"/>
            <a:ext cx="5319922" cy="5611742"/>
          </a:xfrm>
          <a:prstGeom prst="rect">
            <a:avLst/>
          </a:prstGeom>
        </p:spPr>
      </p:pic>
      <p:sp>
        <p:nvSpPr>
          <p:cNvPr id="10249" name="Rectangle 10248">
            <a:extLst>
              <a:ext uri="{FF2B5EF4-FFF2-40B4-BE49-F238E27FC236}">
                <a16:creationId xmlns:a16="http://schemas.microsoft.com/office/drawing/2014/main" id="{284781B9-12CB-45C3-907A-9ED93FF72C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826549" y="0"/>
            <a:ext cx="7317451" cy="6858000"/>
          </a:xfrm>
          <a:prstGeom prst="rect">
            <a:avLst/>
          </a:prstGeom>
          <a:gradFill>
            <a:gsLst>
              <a:gs pos="53000">
                <a:schemeClr val="bg1"/>
              </a:gs>
              <a:gs pos="35000">
                <a:schemeClr val="bg1">
                  <a:alpha val="76000"/>
                </a:schemeClr>
              </a:gs>
              <a:gs pos="19000">
                <a:schemeClr val="bg1">
                  <a:alpha val="40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251" name="Rectangle 10250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506356" y="674370"/>
            <a:ext cx="73152" cy="4114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253" name="Rectangle 10252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39763" y="2443480"/>
            <a:ext cx="2414016" cy="9144"/>
          </a:xfrm>
          <a:prstGeom prst="rect">
            <a:avLst/>
          </a:prstGeom>
          <a:solidFill>
            <a:srgbClr val="D5D5D5"/>
          </a:solidFill>
          <a:ln w="3175">
            <a:solidFill>
              <a:srgbClr val="D5D5D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BAF1A93-454E-1D9D-B2AB-BEDAD20C1E22}"/>
              </a:ext>
            </a:extLst>
          </p:cNvPr>
          <p:cNvSpPr/>
          <p:nvPr/>
        </p:nvSpPr>
        <p:spPr bwMode="auto">
          <a:xfrm>
            <a:off x="5834199" y="623129"/>
            <a:ext cx="411480" cy="154857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376238" marR="0" indent="-3762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16A5931-3777-1F88-BAD1-BA02C4C1DC47}"/>
              </a:ext>
            </a:extLst>
          </p:cNvPr>
          <p:cNvSpPr/>
          <p:nvPr/>
        </p:nvSpPr>
        <p:spPr bwMode="auto">
          <a:xfrm>
            <a:off x="5901561" y="623129"/>
            <a:ext cx="2955471" cy="237580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376238" marR="0" indent="-3762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485BCE5-6A7D-08C1-1CA5-C45D9C709B70}"/>
              </a:ext>
            </a:extLst>
          </p:cNvPr>
          <p:cNvSpPr txBox="1">
            <a:spLocks noChangeArrowheads="1"/>
          </p:cNvSpPr>
          <p:nvPr/>
        </p:nvSpPr>
        <p:spPr>
          <a:xfrm>
            <a:off x="4776931" y="918972"/>
            <a:ext cx="3835172" cy="42983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None/>
              <a:tabLst>
                <a:tab pos="679450" algn="l"/>
              </a:tabLst>
            </a:pPr>
            <a:r>
              <a:rPr lang="en-US" b="1" dirty="0">
                <a:latin typeface="Calibri" panose="020F0502020204030204" pitchFamily="34" charset="0"/>
              </a:rPr>
              <a:t>Annual wellness visit</a:t>
            </a: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None/>
              <a:tabLst>
                <a:tab pos="679450" algn="l"/>
              </a:tabLst>
            </a:pPr>
            <a:r>
              <a:rPr lang="en-US" dirty="0">
                <a:latin typeface="Calibri" panose="020F0502020204030204" pitchFamily="34" charset="0"/>
              </a:rPr>
              <a:t>82-year-old woman </a:t>
            </a: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70000"/>
              </a:spcAft>
              <a:buNone/>
              <a:tabLst>
                <a:tab pos="679450" algn="l"/>
              </a:tabLst>
            </a:pPr>
            <a:r>
              <a:rPr lang="en-US" dirty="0">
                <a:latin typeface="Calibri" panose="020F0502020204030204" pitchFamily="34" charset="0"/>
              </a:rPr>
              <a:t>Very healthy </a:t>
            </a: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Font typeface="Arial" panose="020B0604020202020204" pitchFamily="34" charset="0"/>
              <a:buNone/>
              <a:tabLst>
                <a:tab pos="679450" algn="l"/>
              </a:tabLst>
            </a:pPr>
            <a:r>
              <a:rPr lang="en-US" dirty="0">
                <a:latin typeface="Calibri" panose="020F0502020204030204" pitchFamily="34" charset="0"/>
              </a:rPr>
              <a:t>Mentions  (and marks on her AWV Questionnaire)</a:t>
            </a: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tabLst>
                <a:tab pos="679450" algn="l"/>
              </a:tabLst>
            </a:pPr>
            <a:r>
              <a:rPr lang="en-US" dirty="0">
                <a:latin typeface="Calibri" panose="020F0502020204030204" pitchFamily="34" charset="0"/>
              </a:rPr>
              <a:t> “I‘ve been worried</a:t>
            </a: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70000"/>
              </a:spcAft>
              <a:buFont typeface="Arial" panose="020B0604020202020204" pitchFamily="34" charset="0"/>
              <a:buNone/>
              <a:tabLst>
                <a:tab pos="679450" algn="l"/>
              </a:tabLst>
            </a:pPr>
            <a:r>
              <a:rPr lang="en-US" dirty="0">
                <a:latin typeface="Calibri" panose="020F0502020204030204" pitchFamily="34" charset="0"/>
              </a:rPr>
              <a:t>   about my memory.”</a:t>
            </a:r>
          </a:p>
        </p:txBody>
      </p:sp>
    </p:spTree>
    <p:extLst>
      <p:ext uri="{BB962C8B-B14F-4D97-AF65-F5344CB8AC3E}">
        <p14:creationId xmlns:p14="http://schemas.microsoft.com/office/powerpoint/2010/main" val="8880353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F34870AD-BF80-4553-9830-2EAE5787AB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6168" y="700073"/>
            <a:ext cx="5931663" cy="81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FF9900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Sign Up Open Now!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F1D85A4D-1787-4580-C64C-7A8651726A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4354" y="2836534"/>
            <a:ext cx="7550604" cy="3585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2400"/>
              </a:spcAft>
              <a:buClrTx/>
              <a:buSzTx/>
              <a:buFontTx/>
              <a:buNone/>
              <a:tabLst>
                <a:tab pos="679450" algn="l"/>
              </a:tabLst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ubai" panose="020B0503030403030204" pitchFamily="34" charset="-78"/>
                <a:ea typeface="+mn-ea"/>
                <a:cs typeface="Dubai" panose="020B0503030403030204" pitchFamily="34" charset="-78"/>
              </a:rPr>
              <a:t>Session Dates (via Zoom) – choose one that works for you:       (45-min sessions)</a:t>
            </a:r>
          </a:p>
          <a:p>
            <a:pPr marL="1201738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679450" algn="l"/>
              </a:tabLst>
              <a:defRPr/>
            </a:pPr>
            <a:r>
              <a:rPr lang="en-US" b="1" kern="0" dirty="0">
                <a:solidFill>
                  <a:srgbClr val="000000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Tues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ubai" panose="020B0503030403030204" pitchFamily="34" charset="-78"/>
                <a:ea typeface="+mn-ea"/>
                <a:cs typeface="Dubai" panose="020B0503030403030204" pitchFamily="34" charset="-78"/>
              </a:rPr>
              <a:t>  March 14  at 5:00 PM</a:t>
            </a:r>
          </a:p>
          <a:p>
            <a:pPr marL="1201738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679450" algn="l"/>
              </a:tabLst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ubai" panose="020B0503030403030204" pitchFamily="34" charset="-78"/>
                <a:ea typeface="+mn-ea"/>
                <a:cs typeface="Dubai" panose="020B0503030403030204" pitchFamily="34" charset="-78"/>
              </a:rPr>
              <a:t>Wed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ubai" panose="020B0503030403030204" pitchFamily="34" charset="-78"/>
                <a:ea typeface="+mn-ea"/>
                <a:cs typeface="Dubai" panose="020B0503030403030204" pitchFamily="34" charset="-78"/>
              </a:rPr>
              <a:t>  March 22  at 12:00 Noon</a:t>
            </a:r>
          </a:p>
          <a:p>
            <a:pPr marL="1201738" indent="0" eaLnBrk="1" hangingPunct="1">
              <a:spcBef>
                <a:spcPct val="0"/>
              </a:spcBef>
              <a:spcAft>
                <a:spcPts val="600"/>
              </a:spcAft>
              <a:buNone/>
              <a:tabLst>
                <a:tab pos="679450" algn="l"/>
              </a:tabLst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ubai" panose="020B0503030403030204" pitchFamily="34" charset="-78"/>
                <a:ea typeface="+mn-ea"/>
                <a:cs typeface="Dubai" panose="020B0503030403030204" pitchFamily="34" charset="-78"/>
              </a:rPr>
              <a:t>Tues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ubai" panose="020B0503030403030204" pitchFamily="34" charset="-78"/>
                <a:ea typeface="+mn-ea"/>
                <a:cs typeface="Dubai" panose="020B0503030403030204" pitchFamily="34" charset="-78"/>
              </a:rPr>
              <a:t>  March 28  at 5:00 PM</a:t>
            </a:r>
          </a:p>
          <a:p>
            <a:pPr marL="1201738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679450" algn="l"/>
              </a:tabLst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ubai" panose="020B0503030403030204" pitchFamily="34" charset="-78"/>
                <a:ea typeface="+mn-ea"/>
                <a:cs typeface="Dubai" panose="020B0503030403030204" pitchFamily="34" charset="-78"/>
              </a:rPr>
              <a:t>Tues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ubai" panose="020B0503030403030204" pitchFamily="34" charset="-78"/>
                <a:ea typeface="+mn-ea"/>
                <a:cs typeface="Dubai" panose="020B0503030403030204" pitchFamily="34" charset="-78"/>
              </a:rPr>
              <a:t>  April 4  at 5:00 PM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E72047F-BB94-8781-F233-EB935F36FE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1766589" cy="535108"/>
          </a:xfrm>
          <a:prstGeom prst="rect">
            <a:avLst/>
          </a:prstGeom>
        </p:spPr>
      </p:pic>
      <p:sp>
        <p:nvSpPr>
          <p:cNvPr id="2" name="Rectangle 3">
            <a:extLst>
              <a:ext uri="{FF2B5EF4-FFF2-40B4-BE49-F238E27FC236}">
                <a16:creationId xmlns:a16="http://schemas.microsoft.com/office/drawing/2014/main" id="{660D7503-46C1-8026-886F-EC9FBB20CD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9465" y="1679424"/>
            <a:ext cx="832507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2400"/>
              </a:spcAft>
              <a:buClrTx/>
              <a:buSzTx/>
              <a:buFontTx/>
              <a:buNone/>
              <a:tabLst>
                <a:tab pos="679450" algn="l"/>
              </a:tabLst>
              <a:defRPr/>
            </a:pPr>
            <a:r>
              <a:rPr kumimoji="0" 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0000FF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Cognition-PrimaryCare</a:t>
            </a:r>
            <a:r>
              <a:rPr kumimoji="0" 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0000FF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.org</a:t>
            </a:r>
            <a:endParaRPr kumimoji="0" lang="en-US" sz="4000" b="1" i="0" u="none" strike="noStrike" kern="0" cap="none" spc="0" normalizeH="0" baseline="0" noProof="0" dirty="0">
              <a:ln>
                <a:noFill/>
              </a:ln>
              <a:solidFill>
                <a:srgbClr val="0000FF">
                  <a:lumMod val="75000"/>
                </a:srgb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00190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FB3BAE8-1C6E-49EA-B858-B0301996F86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5165"/>
          <a:stretch/>
        </p:blipFill>
        <p:spPr>
          <a:xfrm>
            <a:off x="383398" y="1591037"/>
            <a:ext cx="4188602" cy="267765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D98F3F4-3A03-C529-B268-31374720BABD}"/>
              </a:ext>
            </a:extLst>
          </p:cNvPr>
          <p:cNvSpPr txBox="1"/>
          <p:nvPr/>
        </p:nvSpPr>
        <p:spPr>
          <a:xfrm>
            <a:off x="452846" y="59283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Continued Funding: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F655072-5A47-1682-613A-A46B4DDD3C14}"/>
              </a:ext>
            </a:extLst>
          </p:cNvPr>
          <p:cNvSpPr txBox="1"/>
          <p:nvPr/>
        </p:nvSpPr>
        <p:spPr>
          <a:xfrm>
            <a:off x="5376968" y="1591036"/>
            <a:ext cx="3239477" cy="2677656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Follow-Up Contract to Expand Use of the Model 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99FD5923-98AC-1E3E-A845-71C400F389BC}"/>
              </a:ext>
            </a:extLst>
          </p:cNvPr>
          <p:cNvSpPr/>
          <p:nvPr/>
        </p:nvSpPr>
        <p:spPr bwMode="auto">
          <a:xfrm>
            <a:off x="5024846" y="4040015"/>
            <a:ext cx="914400" cy="914400"/>
          </a:xfrm>
          <a:prstGeom prst="plus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376238" marR="0" lvl="0" indent="-3762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" name="Plus Sign 7">
            <a:extLst>
              <a:ext uri="{FF2B5EF4-FFF2-40B4-BE49-F238E27FC236}">
                <a16:creationId xmlns:a16="http://schemas.microsoft.com/office/drawing/2014/main" id="{698B0CC7-CE17-B28A-B4DC-380D1A674440}"/>
              </a:ext>
            </a:extLst>
          </p:cNvPr>
          <p:cNvSpPr/>
          <p:nvPr/>
        </p:nvSpPr>
        <p:spPr bwMode="auto">
          <a:xfrm>
            <a:off x="4638764" y="2706207"/>
            <a:ext cx="671440" cy="572494"/>
          </a:xfrm>
          <a:prstGeom prst="mathPlus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376238" marR="0" lvl="0" indent="-3762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2" name="Picture 6" descr="Logo&#10;&#10;Description automatically generated">
            <a:extLst>
              <a:ext uri="{FF2B5EF4-FFF2-40B4-BE49-F238E27FC236}">
                <a16:creationId xmlns:a16="http://schemas.microsoft.com/office/drawing/2014/main" id="{06B54E26-7EFE-F6AE-46E0-C0601FE9E0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8259" y="1644399"/>
            <a:ext cx="1790700" cy="1123950"/>
          </a:xfrm>
          <a:prstGeom prst="rect">
            <a:avLst/>
          </a:prstGeom>
        </p:spPr>
      </p:pic>
      <p:sp>
        <p:nvSpPr>
          <p:cNvPr id="9" name="Rectangle 2">
            <a:extLst>
              <a:ext uri="{FF2B5EF4-FFF2-40B4-BE49-F238E27FC236}">
                <a16:creationId xmlns:a16="http://schemas.microsoft.com/office/drawing/2014/main" id="{35C3FF01-FC13-43DE-DE9C-F2B6134624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2793" y="4902754"/>
            <a:ext cx="2572908" cy="610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defTabSz="685800" eaLnBrk="1" hangingPunct="1">
              <a:defRPr/>
            </a:pPr>
            <a:r>
              <a:rPr lang="en-US" sz="3600" b="1" kern="0" dirty="0">
                <a:solidFill>
                  <a:srgbClr val="002060"/>
                </a:solidFill>
                <a:latin typeface="Calibri" panose="020F0502020204030204" pitchFamily="34" charset="0"/>
              </a:rPr>
              <a:t>Future Plan: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D468E1F-C821-BC3C-1EF8-8B60B1EC512E}"/>
              </a:ext>
            </a:extLst>
          </p:cNvPr>
          <p:cNvSpPr txBox="1">
            <a:spLocks/>
          </p:cNvSpPr>
          <p:nvPr/>
        </p:nvSpPr>
        <p:spPr>
          <a:xfrm>
            <a:off x="1210874" y="5658157"/>
            <a:ext cx="7323526" cy="524495"/>
          </a:xfrm>
          <a:prstGeom prst="rect">
            <a:avLst/>
          </a:prstGeom>
        </p:spPr>
        <p:txBody>
          <a:bodyPr vert="horz" lIns="68580" tIns="34290" rIns="68580" bIns="34290" rtlCol="0" anchor="t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350"/>
              </a:spcBef>
              <a:spcAft>
                <a:spcPts val="1350"/>
              </a:spcAft>
              <a:buNone/>
            </a:pPr>
            <a:r>
              <a:rPr lang="en-US" sz="2800" dirty="0">
                <a:solidFill>
                  <a:schemeClr val="bg2"/>
                </a:solidFill>
                <a:ea typeface="+mn-lt"/>
                <a:cs typeface="+mn-lt"/>
              </a:rPr>
              <a:t>Share among many other health systems</a:t>
            </a:r>
          </a:p>
        </p:txBody>
      </p:sp>
    </p:spTree>
    <p:extLst>
      <p:ext uri="{BB962C8B-B14F-4D97-AF65-F5344CB8AC3E}">
        <p14:creationId xmlns:p14="http://schemas.microsoft.com/office/powerpoint/2010/main" val="11555432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2F1040D-F6A8-A9E9-7DED-CF26381A768B}"/>
              </a:ext>
            </a:extLst>
          </p:cNvPr>
          <p:cNvSpPr txBox="1"/>
          <p:nvPr/>
        </p:nvSpPr>
        <p:spPr>
          <a:xfrm>
            <a:off x="2938608" y="2170239"/>
            <a:ext cx="3266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AAAAFF">
                    <a:lumMod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Questions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28DFA30-2B7F-57F3-4AB7-8DF25909D8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9778" y="4262256"/>
            <a:ext cx="5931663" cy="81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Sign Up </a:t>
            </a:r>
            <a:r>
              <a:rPr lang="en-US" sz="3600" b="1" kern="0" dirty="0">
                <a:solidFill>
                  <a:srgbClr val="002060"/>
                </a:solidFill>
                <a:latin typeface="Calibri" panose="020F0502020204030204" pitchFamily="34" charset="0"/>
              </a:rPr>
              <a:t>now for CME!</a:t>
            </a:r>
            <a:endParaRPr kumimoji="0" lang="en-US" sz="3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30591CB-9A77-EE43-83A9-A6D41BE474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075" y="5241607"/>
            <a:ext cx="832507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2400"/>
              </a:spcAft>
              <a:buClrTx/>
              <a:buSzTx/>
              <a:buFontTx/>
              <a:buNone/>
              <a:tabLst>
                <a:tab pos="679450" algn="l"/>
              </a:tabLst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Cognition-PrimaryCare.org</a:t>
            </a:r>
          </a:p>
        </p:txBody>
      </p:sp>
    </p:spTree>
    <p:extLst>
      <p:ext uri="{BB962C8B-B14F-4D97-AF65-F5344CB8AC3E}">
        <p14:creationId xmlns:p14="http://schemas.microsoft.com/office/powerpoint/2010/main" val="16040083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FD9A71D-51C6-C65E-EFAA-F9F45F804C4C}"/>
              </a:ext>
            </a:extLst>
          </p:cNvPr>
          <p:cNvSpPr/>
          <p:nvPr/>
        </p:nvSpPr>
        <p:spPr bwMode="auto">
          <a:xfrm>
            <a:off x="269421" y="155120"/>
            <a:ext cx="8678636" cy="6498773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376238" marR="0" lvl="0" indent="-3762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788420" y="584964"/>
            <a:ext cx="7510463" cy="814387"/>
          </a:xfrm>
        </p:spPr>
        <p:txBody>
          <a:bodyPr/>
          <a:lstStyle/>
          <a:p>
            <a:pPr eaLnBrk="1" hangingPunct="1"/>
            <a:r>
              <a:rPr lang="en-US" sz="3600" b="1" dirty="0">
                <a:solidFill>
                  <a:schemeClr val="accent1">
                    <a:lumMod val="50000"/>
                  </a:schemeClr>
                </a:solidFill>
              </a:rPr>
              <a:t>Primary Care Dilemma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788420" y="1630836"/>
            <a:ext cx="7813320" cy="4235006"/>
          </a:xfrm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  <a:buFontTx/>
              <a:buNone/>
              <a:tabLst>
                <a:tab pos="679450" algn="l"/>
              </a:tabLst>
            </a:pPr>
            <a:endParaRPr lang="en-US" sz="1600" dirty="0">
              <a:solidFill>
                <a:schemeClr val="bg1"/>
              </a:solidFill>
            </a:endParaRPr>
          </a:p>
          <a:p>
            <a:pPr eaLnBrk="1" hangingPunct="1">
              <a:spcBef>
                <a:spcPct val="0"/>
              </a:spcBef>
              <a:spcAft>
                <a:spcPct val="70000"/>
              </a:spcAft>
              <a:tabLst>
                <a:tab pos="679450" algn="l"/>
              </a:tabLst>
            </a:pPr>
            <a:r>
              <a:rPr lang="en-US" sz="2800" dirty="0">
                <a:solidFill>
                  <a:schemeClr val="bg2"/>
                </a:solidFill>
              </a:rPr>
              <a:t>Reassure?   saying   “Me too. Don’t worry,   it’s normal to get more forgetful with age.”  </a:t>
            </a:r>
          </a:p>
          <a:p>
            <a:pPr eaLnBrk="1" hangingPunct="1">
              <a:spcBef>
                <a:spcPct val="0"/>
              </a:spcBef>
              <a:spcAft>
                <a:spcPct val="70000"/>
              </a:spcAft>
              <a:tabLst>
                <a:tab pos="509588" algn="l"/>
              </a:tabLst>
            </a:pPr>
            <a:r>
              <a:rPr lang="en-US" sz="2800" dirty="0">
                <a:solidFill>
                  <a:schemeClr val="bg2"/>
                </a:solidFill>
              </a:rPr>
              <a:t>Automatically refer to a Memory Clinic ?</a:t>
            </a:r>
          </a:p>
          <a:p>
            <a:pPr eaLnBrk="1" hangingPunct="1">
              <a:spcBef>
                <a:spcPct val="0"/>
              </a:spcBef>
              <a:spcAft>
                <a:spcPct val="70000"/>
              </a:spcAft>
              <a:tabLst>
                <a:tab pos="509588" algn="l"/>
              </a:tabLst>
            </a:pPr>
            <a:r>
              <a:rPr lang="en-US" sz="2800" dirty="0">
                <a:solidFill>
                  <a:schemeClr val="bg2"/>
                </a:solidFill>
              </a:rPr>
              <a:t>Try to do cognitive assessment then and there  (and then run 40 minutes late?)</a:t>
            </a:r>
          </a:p>
          <a:p>
            <a:pPr eaLnBrk="1" hangingPunct="1">
              <a:spcBef>
                <a:spcPct val="0"/>
              </a:spcBef>
              <a:spcAft>
                <a:spcPct val="70000"/>
              </a:spcAft>
              <a:tabLst>
                <a:tab pos="509588" algn="l"/>
              </a:tabLst>
            </a:pPr>
            <a:r>
              <a:rPr lang="en-US" sz="2800" dirty="0">
                <a:solidFill>
                  <a:schemeClr val="bg2"/>
                </a:solidFill>
              </a:rPr>
              <a:t>Or:  offer follow-up cognitive-evaluation visit, 	 	 with  </a:t>
            </a:r>
            <a:r>
              <a:rPr lang="en-US" sz="2800" i="1" dirty="0">
                <a:solidFill>
                  <a:schemeClr val="bg2"/>
                </a:solidFill>
              </a:rPr>
              <a:t>family member coming also</a:t>
            </a:r>
            <a:r>
              <a:rPr lang="en-US" sz="2800" dirty="0">
                <a:solidFill>
                  <a:schemeClr val="bg2"/>
                </a:solidFill>
              </a:rPr>
              <a:t>.         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E926890-19D6-F54F-CD30-EB59F03148F1}"/>
              </a:ext>
            </a:extLst>
          </p:cNvPr>
          <p:cNvSpPr/>
          <p:nvPr/>
        </p:nvSpPr>
        <p:spPr bwMode="auto">
          <a:xfrm>
            <a:off x="0" y="0"/>
            <a:ext cx="9144000" cy="6858000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376238" marR="0" lvl="0" indent="-376238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7299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825001" y="612557"/>
            <a:ext cx="7493997" cy="1234997"/>
          </a:xfrm>
        </p:spPr>
        <p:txBody>
          <a:bodyPr/>
          <a:lstStyle/>
          <a:p>
            <a:pPr eaLnBrk="1" hangingPunct="1"/>
            <a:r>
              <a:rPr lang="en-US" sz="40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Dementia:  primary care disease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8EF87A8-B41A-436C-8AD8-1C21AFA2F1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5739" y="2282791"/>
            <a:ext cx="2619437" cy="1971576"/>
          </a:xfrm>
          <a:prstGeom prst="rect">
            <a:avLst/>
          </a:prstGeom>
          <a:effectLst>
            <a:softEdge rad="101600"/>
          </a:effectLst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8C00AD66-C8E4-4575-961A-05E26AA82C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468" y="1924002"/>
            <a:ext cx="4940968" cy="240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9450" algn="l"/>
              </a:tabLst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2400"/>
              </a:spcAft>
              <a:buClrTx/>
              <a:buSzTx/>
              <a:buFontTx/>
              <a:buChar char="•"/>
              <a:tabLst>
                <a:tab pos="679450" algn="l"/>
              </a:tabLst>
              <a:defRPr/>
            </a:pPr>
            <a:r>
              <a:rPr lang="en-US" kern="0" dirty="0">
                <a:solidFill>
                  <a:srgbClr val="000000"/>
                </a:solidFill>
                <a:latin typeface="Calibri" panose="020F0502020204030204" pitchFamily="34" charset="0"/>
              </a:rPr>
              <a:t>We’re 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on the front lines. 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2400"/>
              </a:spcAft>
              <a:buClrTx/>
              <a:buSzTx/>
              <a:buFontTx/>
              <a:buChar char="•"/>
              <a:tabLst>
                <a:tab pos="679450" algn="l"/>
              </a:tabLst>
              <a:defRPr/>
            </a:pPr>
            <a:r>
              <a:rPr lang="en-US" kern="0" dirty="0">
                <a:solidFill>
                  <a:srgbClr val="000000"/>
                </a:solidFill>
                <a:latin typeface="Calibri" panose="020F0502020204030204" pitchFamily="34" charset="0"/>
              </a:rPr>
              <a:t>Patients trust us.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2400"/>
              </a:spcAft>
              <a:buClrTx/>
              <a:buSzTx/>
              <a:buFontTx/>
              <a:buChar char="•"/>
              <a:tabLst>
                <a:tab pos="679450" algn="l"/>
              </a:tabLst>
              <a:defRPr/>
            </a:pPr>
            <a:r>
              <a:rPr lang="en-US" kern="0" dirty="0">
                <a:solidFill>
                  <a:srgbClr val="000000"/>
                </a:solidFill>
                <a:latin typeface="Calibri" panose="020F0502020204030204" pitchFamily="34" charset="0"/>
              </a:rPr>
              <a:t>Specialists hard to access.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989B0BDD-B835-49F2-BC80-3FFAEFE527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466" y="4407263"/>
            <a:ext cx="7681065" cy="1298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9450" algn="l"/>
              </a:tabLst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2400"/>
              </a:spcAft>
              <a:buClrTx/>
              <a:buSzTx/>
              <a:buFontTx/>
              <a:buChar char="•"/>
              <a:tabLst>
                <a:tab pos="679450" algn="l"/>
              </a:tabLst>
              <a:defRPr/>
            </a:pPr>
            <a:r>
              <a:rPr lang="en-US" kern="0" dirty="0">
                <a:solidFill>
                  <a:srgbClr val="000000"/>
                </a:solidFill>
                <a:latin typeface="Calibri" panose="020F0502020204030204" pitchFamily="34" charset="0"/>
              </a:rPr>
              <a:t>Goal: a structure to evaluate cognition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: </a:t>
            </a:r>
            <a:r>
              <a:rPr lang="en-US" kern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improve care:  helping </a:t>
            </a:r>
            <a:r>
              <a:rPr lang="en-US" kern="0" dirty="0">
                <a:solidFill>
                  <a:srgbClr val="000000"/>
                </a:solidFill>
                <a:latin typeface="Calibri" panose="020F0502020204030204" pitchFamily="34" charset="0"/>
              </a:rPr>
              <a:t>us all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421762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1210307-5873-E65E-80BB-A8804C12F1A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172" r="1922"/>
          <a:stretch/>
        </p:blipFill>
        <p:spPr>
          <a:xfrm>
            <a:off x="6126820" y="727115"/>
            <a:ext cx="2759978" cy="1987468"/>
          </a:xfrm>
          <a:prstGeom prst="rect">
            <a:avLst/>
          </a:prstGeom>
        </p:spPr>
      </p:pic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78468" y="1470218"/>
            <a:ext cx="5800532" cy="814387"/>
          </a:xfrm>
        </p:spPr>
        <p:txBody>
          <a:bodyPr/>
          <a:lstStyle/>
          <a:p>
            <a:pPr eaLnBrk="1" hangingPunct="1"/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Better Care from Diagnosis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832740" y="2922407"/>
            <a:ext cx="7321450" cy="3016210"/>
          </a:xfrm>
        </p:spPr>
        <p:txBody>
          <a:bodyPr wrap="square">
            <a:spAutoFit/>
          </a:bodyPr>
          <a:lstStyle/>
          <a:p>
            <a:pPr eaLnBrk="1" hangingPunct="1">
              <a:spcBef>
                <a:spcPct val="0"/>
              </a:spcBef>
              <a:spcAft>
                <a:spcPts val="1800"/>
              </a:spcAft>
              <a:tabLst>
                <a:tab pos="679450" algn="l"/>
              </a:tabLst>
            </a:pPr>
            <a:r>
              <a:rPr lang="en-US" dirty="0">
                <a:solidFill>
                  <a:schemeClr val="bg2"/>
                </a:solidFill>
                <a:latin typeface="Calibri" panose="020F0502020204030204" pitchFamily="34" charset="0"/>
              </a:rPr>
              <a:t>Better communication, support, family involvement.</a:t>
            </a:r>
          </a:p>
          <a:p>
            <a:pPr eaLnBrk="1" hangingPunct="1">
              <a:spcBef>
                <a:spcPct val="0"/>
              </a:spcBef>
              <a:spcAft>
                <a:spcPts val="1800"/>
              </a:spcAft>
              <a:tabLst>
                <a:tab pos="679450" algn="l"/>
              </a:tabLst>
            </a:pPr>
            <a:r>
              <a:rPr lang="en-US" dirty="0">
                <a:solidFill>
                  <a:schemeClr val="bg2"/>
                </a:solidFill>
                <a:latin typeface="Calibri" panose="020F0502020204030204" pitchFamily="34" charset="0"/>
              </a:rPr>
              <a:t>Makes  care  easier, less chaotic.</a:t>
            </a:r>
          </a:p>
          <a:p>
            <a:pPr eaLnBrk="1" hangingPunct="1">
              <a:spcBef>
                <a:spcPct val="0"/>
              </a:spcBef>
              <a:spcAft>
                <a:spcPts val="1800"/>
              </a:spcAft>
              <a:tabLst>
                <a:tab pos="679450" algn="l"/>
              </a:tabLst>
            </a:pPr>
            <a:r>
              <a:rPr lang="en-US" dirty="0">
                <a:solidFill>
                  <a:schemeClr val="bg2"/>
                </a:solidFill>
                <a:latin typeface="Calibri" panose="020F0502020204030204" pitchFamily="34" charset="0"/>
              </a:rPr>
              <a:t>Take steps to improve </a:t>
            </a:r>
            <a:r>
              <a:rPr lang="en-US" b="1" dirty="0">
                <a:solidFill>
                  <a:schemeClr val="bg2"/>
                </a:solidFill>
                <a:latin typeface="Calibri" panose="020F0502020204030204" pitchFamily="34" charset="0"/>
              </a:rPr>
              <a:t>brain</a:t>
            </a:r>
            <a:r>
              <a:rPr lang="en-US" dirty="0">
                <a:solidFill>
                  <a:schemeClr val="bg2"/>
                </a:solidFill>
                <a:latin typeface="Calibri" panose="020F0502020204030204" pitchFamily="34" charset="0"/>
              </a:rPr>
              <a:t> </a:t>
            </a:r>
            <a:r>
              <a:rPr lang="en-US" b="1" dirty="0">
                <a:solidFill>
                  <a:schemeClr val="bg2"/>
                </a:solidFill>
                <a:latin typeface="Calibri" panose="020F0502020204030204" pitchFamily="34" charset="0"/>
              </a:rPr>
              <a:t>health</a:t>
            </a:r>
            <a:r>
              <a:rPr lang="en-US" dirty="0">
                <a:solidFill>
                  <a:schemeClr val="bg2"/>
                </a:solidFill>
                <a:latin typeface="Calibri" panose="020F0502020204030204" pitchFamily="34" charset="0"/>
              </a:rPr>
              <a:t> now:   treat sleep apnea, treat hearing loss.</a:t>
            </a:r>
          </a:p>
        </p:txBody>
      </p:sp>
    </p:spTree>
    <p:extLst>
      <p:ext uri="{BB962C8B-B14F-4D97-AF65-F5344CB8AC3E}">
        <p14:creationId xmlns:p14="http://schemas.microsoft.com/office/powerpoint/2010/main" val="21757622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826AE01-8120-4C3D-BF52-E3DEEB7D9E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463" y="1371421"/>
            <a:ext cx="7773074" cy="4115157"/>
          </a:xfrm>
          <a:prstGeom prst="rect">
            <a:avLst/>
          </a:prstGeom>
        </p:spPr>
      </p:pic>
      <p:pic>
        <p:nvPicPr>
          <p:cNvPr id="6" name="Picture 5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34BAEE7E-F8A9-49F8-A567-57B13BCF750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3901" r="3850"/>
          <a:stretch/>
        </p:blipFill>
        <p:spPr>
          <a:xfrm>
            <a:off x="977448" y="1859153"/>
            <a:ext cx="7189104" cy="4115158"/>
          </a:xfrm>
          <a:prstGeom prst="rect">
            <a:avLst/>
          </a:prstGeom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97356C62-1CA5-42BB-AF8F-77A25AB2B3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6418" y="388167"/>
            <a:ext cx="6371164" cy="991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679450" algn="l"/>
              </a:tabLst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2400"/>
              </a:spcAft>
              <a:buClrTx/>
              <a:buSzTx/>
              <a:buNone/>
              <a:tabLst>
                <a:tab pos="679450" algn="l"/>
              </a:tabLst>
              <a:defRPr/>
            </a:pPr>
            <a:r>
              <a:rPr lang="en-US" sz="4400" b="1" kern="0" dirty="0">
                <a:solidFill>
                  <a:schemeClr val="accent3">
                    <a:lumMod val="25000"/>
                  </a:schemeClr>
                </a:solidFill>
                <a:latin typeface="Calibri" panose="020F0502020204030204" pitchFamily="34" charset="0"/>
              </a:rPr>
              <a:t>Creating</a:t>
            </a:r>
            <a:r>
              <a:rPr kumimoji="0" lang="en-US" sz="4400" b="1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2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a smooth process</a:t>
            </a:r>
          </a:p>
        </p:txBody>
      </p:sp>
    </p:spTree>
    <p:extLst>
      <p:ext uri="{BB962C8B-B14F-4D97-AF65-F5344CB8AC3E}">
        <p14:creationId xmlns:p14="http://schemas.microsoft.com/office/powerpoint/2010/main" val="24016172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00049" y="1445241"/>
            <a:ext cx="8343901" cy="814387"/>
          </a:xfrm>
        </p:spPr>
        <p:txBody>
          <a:bodyPr/>
          <a:lstStyle/>
          <a:p>
            <a:pPr eaLnBrk="1" hangingPunct="1"/>
            <a:r>
              <a:rPr lang="en-US" b="1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Rollout to UW Primary Care: 2021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699405" y="2814776"/>
            <a:ext cx="7745187" cy="2862322"/>
          </a:xfrm>
        </p:spPr>
        <p:txBody>
          <a:bodyPr wrap="square">
            <a:spAutoFit/>
          </a:bodyPr>
          <a:lstStyle/>
          <a:p>
            <a:pPr marL="1711325" indent="-1711325" eaLnBrk="1" hangingPunct="1">
              <a:spcBef>
                <a:spcPct val="0"/>
              </a:spcBef>
              <a:spcAft>
                <a:spcPts val="2400"/>
              </a:spcAft>
              <a:buNone/>
              <a:tabLst>
                <a:tab pos="679450" algn="l"/>
              </a:tabLst>
            </a:pPr>
            <a:r>
              <a:rPr lang="en-US" b="1" dirty="0">
                <a:solidFill>
                  <a:schemeClr val="bg2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October</a:t>
            </a:r>
            <a:r>
              <a:rPr lang="en-US" dirty="0">
                <a:solidFill>
                  <a:schemeClr val="bg2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: Three-part CME reached 68 PCPs across UW Primary Care. </a:t>
            </a:r>
          </a:p>
          <a:p>
            <a:pPr marL="2227263" indent="-2227263" eaLnBrk="1" hangingPunct="1">
              <a:spcBef>
                <a:spcPct val="0"/>
              </a:spcBef>
              <a:spcAft>
                <a:spcPts val="2400"/>
              </a:spcAft>
              <a:buNone/>
              <a:tabLst>
                <a:tab pos="679450" algn="l"/>
              </a:tabLst>
            </a:pPr>
            <a:r>
              <a:rPr lang="en-US" b="1" dirty="0">
                <a:solidFill>
                  <a:schemeClr val="bg2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Nov-April</a:t>
            </a:r>
            <a:r>
              <a:rPr lang="en-US" dirty="0">
                <a:solidFill>
                  <a:schemeClr val="bg2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:    Pilots at two clinics, testing an in-clinic workflow. Putting the training into practice.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7FDBA93-C528-4674-8ADF-A8CA0D1E46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938527" cy="890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5436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F34870AD-BF80-4553-9830-2EAE5787AB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53010" y="975953"/>
            <a:ext cx="6580505" cy="81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2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Evaluations  -  Highly Positive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08E68B4-B6B0-4C53-A1B2-4EF0F225A2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938527" cy="890093"/>
          </a:xfrm>
          <a:prstGeom prst="rect">
            <a:avLst/>
          </a:prstGeom>
        </p:spPr>
      </p:pic>
      <p:sp>
        <p:nvSpPr>
          <p:cNvPr id="7" name="Rectangle 3">
            <a:extLst>
              <a:ext uri="{FF2B5EF4-FFF2-40B4-BE49-F238E27FC236}">
                <a16:creationId xmlns:a16="http://schemas.microsoft.com/office/drawing/2014/main" id="{19604FCE-325F-45ED-A38D-64BF81DEEF1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08344" y="2155608"/>
            <a:ext cx="8527312" cy="2092881"/>
          </a:xfrm>
        </p:spPr>
        <p:txBody>
          <a:bodyPr wrap="square">
            <a:spAutoFit/>
          </a:bodyPr>
          <a:lstStyle/>
          <a:p>
            <a:pPr marL="168275" indent="0" eaLnBrk="1" hangingPunct="1">
              <a:spcBef>
                <a:spcPct val="0"/>
              </a:spcBef>
              <a:spcAft>
                <a:spcPts val="2400"/>
              </a:spcAft>
              <a:buNone/>
              <a:tabLst>
                <a:tab pos="679450" algn="l"/>
              </a:tabLst>
            </a:pPr>
            <a:r>
              <a:rPr lang="en-US" sz="3000" dirty="0">
                <a:solidFill>
                  <a:schemeClr val="bg2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Relevant to Practice =  100%   (“very much”  93%)</a:t>
            </a:r>
          </a:p>
          <a:p>
            <a:pPr marL="168275" indent="0" eaLnBrk="1" hangingPunct="1">
              <a:spcBef>
                <a:spcPct val="0"/>
              </a:spcBef>
              <a:spcAft>
                <a:spcPts val="2400"/>
              </a:spcAft>
              <a:buNone/>
              <a:tabLst>
                <a:tab pos="679450" algn="l"/>
              </a:tabLst>
            </a:pPr>
            <a:r>
              <a:rPr lang="en-US" sz="3000" dirty="0">
                <a:solidFill>
                  <a:schemeClr val="bg2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Quality Education =  100%   (“excellent”  93%) </a:t>
            </a:r>
          </a:p>
          <a:p>
            <a:pPr marL="168275" indent="0" eaLnBrk="1" hangingPunct="1">
              <a:spcBef>
                <a:spcPct val="0"/>
              </a:spcBef>
              <a:spcAft>
                <a:spcPts val="2400"/>
              </a:spcAft>
              <a:buNone/>
              <a:tabLst>
                <a:tab pos="679450" algn="l"/>
              </a:tabLst>
            </a:pPr>
            <a:r>
              <a:rPr lang="en-US" sz="3000" dirty="0">
                <a:solidFill>
                  <a:schemeClr val="bg2"/>
                </a:solidFill>
                <a:latin typeface="Dubai" panose="020B0503030403030204" pitchFamily="34" charset="-78"/>
                <a:cs typeface="Dubai" panose="020B0503030403030204" pitchFamily="34" charset="-78"/>
              </a:rPr>
              <a:t>Expect to Use   =     99%    (“strongly agree”  94%)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F1D85A4D-1787-4580-C64C-7A8651726A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1924" y="4613758"/>
            <a:ext cx="8168159" cy="1800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None/>
              <a:tabLst>
                <a:tab pos="679450" algn="l"/>
              </a:tabLst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ubai" panose="020B0503030403030204" pitchFamily="34" charset="-78"/>
                <a:ea typeface="+mn-ea"/>
                <a:cs typeface="Dubai" panose="020B0503030403030204" pitchFamily="34" charset="-78"/>
              </a:rPr>
              <a:t>Six-months later:</a:t>
            </a:r>
          </a:p>
          <a:p>
            <a:pPr marL="630238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2400"/>
              </a:spcAft>
              <a:buClrTx/>
              <a:buSzTx/>
              <a:buFontTx/>
              <a:buNone/>
              <a:tabLst>
                <a:tab pos="679450" algn="l"/>
              </a:tabLst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ubai" panose="020B0503030403030204" pitchFamily="34" charset="-78"/>
                <a:ea typeface="+mn-ea"/>
                <a:cs typeface="Dubai" panose="020B0503030403030204" pitchFamily="34" charset="-78"/>
              </a:rPr>
              <a:t>91%  still report    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ubai" panose="020B0503030403030204" pitchFamily="34" charset="-78"/>
                <a:ea typeface="+mn-ea"/>
                <a:cs typeface="Dubai" panose="020B0503030403030204" pitchFamily="34" charset="-78"/>
              </a:rPr>
              <a:t>Increased confidence assessing cognitive concerns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ubai" panose="020B0503030403030204" pitchFamily="34" charset="-78"/>
                <a:ea typeface="+mn-ea"/>
                <a:cs typeface="Dubai" panose="020B0503030403030204" pitchFamily="34" charset="-7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001396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F34870AD-BF80-4553-9830-2EAE5787AB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1528" y="710359"/>
            <a:ext cx="5931663" cy="81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FF9900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Evaluation Comments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F1D85A4D-1787-4580-C64C-7A8651726A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6386" y="1912528"/>
            <a:ext cx="7466620" cy="4016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Tx/>
              <a:buNone/>
              <a:tabLst>
                <a:tab pos="679450" algn="l"/>
              </a:tabLst>
              <a:defRPr/>
            </a:pP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ubai" panose="020B0503030403030204" pitchFamily="34" charset="-78"/>
                <a:ea typeface="+mn-ea"/>
                <a:cs typeface="Dubai" panose="020B0503030403030204" pitchFamily="34" charset="-78"/>
              </a:rPr>
              <a:t>“This was an excellent course.”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Tx/>
              <a:buNone/>
              <a:tabLst>
                <a:tab pos="679450" algn="l"/>
              </a:tabLst>
              <a:defRPr/>
            </a:pP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ubai" panose="020B0503030403030204" pitchFamily="34" charset="-78"/>
                <a:ea typeface="+mn-ea"/>
                <a:cs typeface="Dubai" panose="020B0503030403030204" pitchFamily="34" charset="-78"/>
              </a:rPr>
              <a:t>“Appreciate the simple, straightforward approach.”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Tx/>
              <a:buNone/>
              <a:tabLst>
                <a:tab pos="679450" algn="l"/>
              </a:tabLst>
              <a:defRPr/>
            </a:pP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ubai" panose="020B0503030403030204" pitchFamily="34" charset="-78"/>
                <a:ea typeface="+mn-ea"/>
                <a:cs typeface="Dubai" panose="020B0503030403030204" pitchFamily="34" charset="-78"/>
              </a:rPr>
              <a:t>“Good content and tools, particularly helpful tools.”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Tx/>
              <a:buNone/>
              <a:tabLst>
                <a:tab pos="679450" algn="l"/>
              </a:tabLst>
              <a:defRPr/>
            </a:pP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ubai" panose="020B0503030403030204" pitchFamily="34" charset="-78"/>
                <a:ea typeface="+mn-ea"/>
                <a:cs typeface="Dubai" panose="020B0503030403030204" pitchFamily="34" charset="-78"/>
              </a:rPr>
              <a:t>“This was one of the most practical and helpful CME's I've attended.”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E72047F-BB94-8781-F233-EB935F36FE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1766589" cy="535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067387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Custom 5">
      <a:dk1>
        <a:srgbClr val="000000"/>
      </a:dk1>
      <a:lt1>
        <a:srgbClr val="FFFFFF"/>
      </a:lt1>
      <a:dk2>
        <a:srgbClr val="0000FF"/>
      </a:dk2>
      <a:lt2>
        <a:srgbClr val="FFFF00"/>
      </a:lt2>
      <a:accent1>
        <a:srgbClr val="FF9900"/>
      </a:accent1>
      <a:accent2>
        <a:srgbClr val="00FFFF"/>
      </a:accent2>
      <a:accent3>
        <a:srgbClr val="AAAAFF"/>
      </a:accent3>
      <a:accent4>
        <a:srgbClr val="DADADA"/>
      </a:accent4>
      <a:accent5>
        <a:srgbClr val="FFCAAA"/>
      </a:accent5>
      <a:accent6>
        <a:srgbClr val="00E7E7"/>
      </a:accent6>
      <a:hlink>
        <a:srgbClr val="7F4C00"/>
      </a:hlink>
      <a:folHlink>
        <a:srgbClr val="7F4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376238" marR="0" indent="-376238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376238" marR="0" indent="-376238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Custom 1">
      <a:dk1>
        <a:srgbClr val="000000"/>
      </a:dk1>
      <a:lt1>
        <a:srgbClr val="FFFFFF"/>
      </a:lt1>
      <a:dk2>
        <a:srgbClr val="0000FF"/>
      </a:dk2>
      <a:lt2>
        <a:srgbClr val="FFFF00"/>
      </a:lt2>
      <a:accent1>
        <a:srgbClr val="FF9900"/>
      </a:accent1>
      <a:accent2>
        <a:srgbClr val="00FFFF"/>
      </a:accent2>
      <a:accent3>
        <a:srgbClr val="AAAAFF"/>
      </a:accent3>
      <a:accent4>
        <a:srgbClr val="DADADA"/>
      </a:accent4>
      <a:accent5>
        <a:srgbClr val="FFCAAA"/>
      </a:accent5>
      <a:accent6>
        <a:srgbClr val="00E7E7"/>
      </a:accent6>
      <a:hlink>
        <a:srgbClr val="0000D4"/>
      </a:hlink>
      <a:folHlink>
        <a:srgbClr val="969696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376238" marR="0" indent="-376238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376238" marR="0" indent="-376238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Default Design">
  <a:themeElements>
    <a:clrScheme name="Default Design 1">
      <a:dk1>
        <a:srgbClr val="000000"/>
      </a:dk1>
      <a:lt1>
        <a:srgbClr val="FFFFFF"/>
      </a:lt1>
      <a:dk2>
        <a:srgbClr val="0000FF"/>
      </a:dk2>
      <a:lt2>
        <a:srgbClr val="FFFF00"/>
      </a:lt2>
      <a:accent1>
        <a:srgbClr val="FF9900"/>
      </a:accent1>
      <a:accent2>
        <a:srgbClr val="00FFFF"/>
      </a:accent2>
      <a:accent3>
        <a:srgbClr val="AAAAFF"/>
      </a:accent3>
      <a:accent4>
        <a:srgbClr val="DADADA"/>
      </a:accent4>
      <a:accent5>
        <a:srgbClr val="FFCAAA"/>
      </a:accent5>
      <a:accent6>
        <a:srgbClr val="00E7E7"/>
      </a:accent6>
      <a:hlink>
        <a:srgbClr val="FF0000"/>
      </a:hlink>
      <a:folHlink>
        <a:srgbClr val="969696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376238" marR="0" indent="-376238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376238" marR="0" indent="-376238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Default Design">
  <a:themeElements>
    <a:clrScheme name="Default Design 1">
      <a:dk1>
        <a:srgbClr val="000000"/>
      </a:dk1>
      <a:lt1>
        <a:srgbClr val="FFFFFF"/>
      </a:lt1>
      <a:dk2>
        <a:srgbClr val="0000FF"/>
      </a:dk2>
      <a:lt2>
        <a:srgbClr val="FFFF00"/>
      </a:lt2>
      <a:accent1>
        <a:srgbClr val="FF9900"/>
      </a:accent1>
      <a:accent2>
        <a:srgbClr val="00FFFF"/>
      </a:accent2>
      <a:accent3>
        <a:srgbClr val="AAAAFF"/>
      </a:accent3>
      <a:accent4>
        <a:srgbClr val="DADADA"/>
      </a:accent4>
      <a:accent5>
        <a:srgbClr val="FFCAAA"/>
      </a:accent5>
      <a:accent6>
        <a:srgbClr val="00E7E7"/>
      </a:accent6>
      <a:hlink>
        <a:srgbClr val="FF0000"/>
      </a:hlink>
      <a:folHlink>
        <a:srgbClr val="969696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376238" marR="0" indent="-376238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376238" marR="0" indent="-376238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0_WASHAA New 2015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4" id="{AFCE7951-8AB7-3F46-A264-2A417EEED7D9}" vid="{2AD327DF-4DE6-844D-9890-9F50331A15A2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2EE5042A5C3DF46A594CA5D2B4E02BA" ma:contentTypeVersion="11" ma:contentTypeDescription="Create a new document." ma:contentTypeScope="" ma:versionID="3eb3f612dc9d358217394450bbad61c7">
  <xsd:schema xmlns:xsd="http://www.w3.org/2001/XMLSchema" xmlns:xs="http://www.w3.org/2001/XMLSchema" xmlns:p="http://schemas.microsoft.com/office/2006/metadata/properties" xmlns:ns2="1479ef74-d98f-4a52-bd21-7273bc228201" xmlns:ns3="248a2667-5c9e-485e-a833-30d2260cb10d" targetNamespace="http://schemas.microsoft.com/office/2006/metadata/properties" ma:root="true" ma:fieldsID="7d1a1602335630a5c161559c9c785a2d" ns2:_="" ns3:_="">
    <xsd:import namespace="1479ef74-d98f-4a52-bd21-7273bc228201"/>
    <xsd:import namespace="248a2667-5c9e-485e-a833-30d2260cb1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79ef74-d98f-4a52-bd21-7273bc2282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48a2667-5c9e-485e-a833-30d2260cb10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DB9EEF7-47FC-46A7-B7FD-3FA4FA73BD0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9B34F08-7C08-4EDB-8382-A95BD701758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479ef74-d98f-4a52-bd21-7273bc228201"/>
    <ds:schemaRef ds:uri="248a2667-5c9e-485e-a833-30d2260cb10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862144C-100A-474D-A87D-C100BE98DA51}">
  <ds:schemaRefs>
    <ds:schemaRef ds:uri="http://schemas.microsoft.com/office/infopath/2007/PartnerControls"/>
    <ds:schemaRef ds:uri="1479ef74-d98f-4a52-bd21-7273bc228201"/>
    <ds:schemaRef ds:uri="http://purl.org/dc/elements/1.1/"/>
    <ds:schemaRef ds:uri="http://purl.org/dc/terms/"/>
    <ds:schemaRef ds:uri="http://schemas.openxmlformats.org/package/2006/metadata/core-properties"/>
    <ds:schemaRef ds:uri="248a2667-5c9e-485e-a833-30d2260cb10d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3242</TotalTime>
  <Words>770</Words>
  <Application>Microsoft Macintosh PowerPoint</Application>
  <PresentationFormat>On-screen Show (4:3)</PresentationFormat>
  <Paragraphs>128</Paragraphs>
  <Slides>22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22</vt:i4>
      </vt:variant>
    </vt:vector>
  </HeadingPairs>
  <TitlesOfParts>
    <vt:vector size="35" baseType="lpstr">
      <vt:lpstr>Arial</vt:lpstr>
      <vt:lpstr>Calibri</vt:lpstr>
      <vt:lpstr>Calibri Light</vt:lpstr>
      <vt:lpstr>Dubai</vt:lpstr>
      <vt:lpstr>Tahoma</vt:lpstr>
      <vt:lpstr>Wingdings,Sans-Serif</vt:lpstr>
      <vt:lpstr>Default Design</vt:lpstr>
      <vt:lpstr>1_Default Design</vt:lpstr>
      <vt:lpstr>Office Theme</vt:lpstr>
      <vt:lpstr>2_Default Design</vt:lpstr>
      <vt:lpstr>4_Default Design</vt:lpstr>
      <vt:lpstr>2_office theme</vt:lpstr>
      <vt:lpstr>10_WASHAA New 2015</vt:lpstr>
      <vt:lpstr>Cognition in Primary Care</vt:lpstr>
      <vt:lpstr>PowerPoint Presentation</vt:lpstr>
      <vt:lpstr>Primary Care Dilemma</vt:lpstr>
      <vt:lpstr>Dementia:  primary care disease</vt:lpstr>
      <vt:lpstr>Better Care from Diagnosis</vt:lpstr>
      <vt:lpstr>PowerPoint Presentation</vt:lpstr>
      <vt:lpstr>Rollout to UW Primary Care: 2021</vt:lpstr>
      <vt:lpstr>PowerPoint Presentation</vt:lpstr>
      <vt:lpstr>PowerPoint Presentation</vt:lpstr>
      <vt:lpstr>PowerPoint Presentation</vt:lpstr>
      <vt:lpstr>1. Be Aware:   When memory concerns       come up  (e.g. “yes” at AWV)</vt:lpstr>
      <vt:lpstr>Decide: </vt:lpstr>
      <vt:lpstr>Three Parts of a Dedicated Visit to Evaluate Cognitive Concerns</vt:lpstr>
      <vt:lpstr>PowerPoint Presentation</vt:lpstr>
      <vt:lpstr>Epic Checklist</vt:lpstr>
      <vt:lpstr>PowerPoint Presentation</vt:lpstr>
      <vt:lpstr>Session #2  Set a plan for the newly diagnosed</vt:lpstr>
      <vt:lpstr>Brain Health – Epic Checklist</vt:lpstr>
      <vt:lpstr>Website    Cognition-PrimaryCare.org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Enhancing Early Detection of  Cognitive Impairment using the  KAER Model in Primary Care</dc:title>
  <dc:creator>Annette Fitzpatrick</dc:creator>
  <cp:lastModifiedBy>Genevieve Wanucha</cp:lastModifiedBy>
  <cp:revision>240</cp:revision>
  <dcterms:created xsi:type="dcterms:W3CDTF">2021-01-27T20:38:26Z</dcterms:created>
  <dcterms:modified xsi:type="dcterms:W3CDTF">2023-02-22T17:43:41Z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0x010100D2EE5042A5C3DF46A594CA5D2B4E02BA</vt:lpwstr>
  </property>
</Properties>
</file>