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01" r:id="rId5"/>
    <p:sldMasterId id="2147483776" r:id="rId6"/>
    <p:sldMasterId id="2147483801" r:id="rId7"/>
    <p:sldMasterId id="2147483814" r:id="rId8"/>
    <p:sldMasterId id="2147483827" r:id="rId9"/>
    <p:sldMasterId id="2147483839" r:id="rId10"/>
  </p:sldMasterIdLst>
  <p:notesMasterIdLst>
    <p:notesMasterId r:id="rId33"/>
  </p:notesMasterIdLst>
  <p:sldIdLst>
    <p:sldId id="261" r:id="rId11"/>
    <p:sldId id="1279" r:id="rId12"/>
    <p:sldId id="1114" r:id="rId13"/>
    <p:sldId id="1146" r:id="rId14"/>
    <p:sldId id="1267" r:id="rId15"/>
    <p:sldId id="1132" r:id="rId16"/>
    <p:sldId id="1285" r:id="rId17"/>
    <p:sldId id="1268" r:id="rId18"/>
    <p:sldId id="1272" r:id="rId19"/>
    <p:sldId id="1135" r:id="rId20"/>
    <p:sldId id="1215" r:id="rId21"/>
    <p:sldId id="1309" r:id="rId22"/>
    <p:sldId id="1026" r:id="rId23"/>
    <p:sldId id="1191" r:id="rId24"/>
    <p:sldId id="1139" r:id="rId25"/>
    <p:sldId id="1310" r:id="rId26"/>
    <p:sldId id="1212" r:id="rId27"/>
    <p:sldId id="1226" r:id="rId28"/>
    <p:sldId id="1316" r:id="rId29"/>
    <p:sldId id="1277" r:id="rId30"/>
    <p:sldId id="1283" r:id="rId31"/>
    <p:sldId id="1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140" autoAdjust="0"/>
    <p:restoredTop sz="94660"/>
  </p:normalViewPr>
  <p:slideViewPr>
    <p:cSldViewPr snapToGrid="0">
      <p:cViewPr>
        <p:scale>
          <a:sx n="100" d="100"/>
          <a:sy n="100" d="100"/>
        </p:scale>
        <p:origin x="143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/>
              <a:t>MoCAs</a:t>
            </a:r>
            <a:r>
              <a:rPr lang="en-US" sz="2400" b="1" dirty="0"/>
              <a:t> Entered into Epic by PCPs </a:t>
            </a:r>
          </a:p>
          <a:p>
            <a:pPr>
              <a:defRPr/>
            </a:pPr>
            <a:r>
              <a:rPr lang="en-US" sz="2000" dirty="0"/>
              <a:t>Monthly Clinic</a:t>
            </a:r>
            <a:r>
              <a:rPr lang="en-US" sz="2000" baseline="0" dirty="0"/>
              <a:t> </a:t>
            </a:r>
            <a:r>
              <a:rPr lang="en-US" sz="2000" dirty="0"/>
              <a:t>Average Six Months before and after CME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0"/>
                      <a:t>2.7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B0-43A1-84A8-4B7730828B9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B0-43A1-84A8-4B7730828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'MoCA Counts'!$M$38:$N$38</c:f>
              <c:strCache>
                <c:ptCount val="2"/>
                <c:pt idx="0">
                  <c:v>May-Oct 2021</c:v>
                </c:pt>
                <c:pt idx="1">
                  <c:v>Nov-April 2022</c:v>
                </c:pt>
              </c:strCache>
            </c:strRef>
          </c:cat>
          <c:val>
            <c:numRef>
              <c:f>'MoCA Counts'!$M$39:$N$39</c:f>
              <c:numCache>
                <c:formatCode>General</c:formatCode>
                <c:ptCount val="2"/>
                <c:pt idx="0">
                  <c:v>2.7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B0-43A1-84A8-4B7730828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"/>
        <c:axId val="510578192"/>
        <c:axId val="510577776"/>
      </c:barChart>
      <c:catAx>
        <c:axId val="51057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77776"/>
        <c:crosses val="autoZero"/>
        <c:auto val="1"/>
        <c:lblAlgn val="ctr"/>
        <c:lblOffset val="100"/>
        <c:noMultiLvlLbl val="0"/>
      </c:catAx>
      <c:valAx>
        <c:axId val="51057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7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0EC97-A08F-466F-84E1-C20F45510A13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92C6-FAD3-4AD5-8C5C-69E99B467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Interdisciplinary</a:t>
            </a:r>
            <a:r>
              <a:rPr lang="en-US" baseline="0" dirty="0"/>
              <a:t> team representing Schools of Medicine, Public Health and Nursing, including researchers and practitioners and graduate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96075-7A08-4B81-B761-3FC1E7615E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9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0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98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98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36575"/>
            <a:ext cx="3559175" cy="26701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390" y="3385442"/>
            <a:ext cx="6968209" cy="32056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9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98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98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34988"/>
            <a:ext cx="3560762" cy="26701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394" y="3385448"/>
            <a:ext cx="6968209" cy="320560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79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8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98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98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4113" y="404813"/>
            <a:ext cx="2682875" cy="20129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0669" y="2552956"/>
            <a:ext cx="9240451" cy="241734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4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98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98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36575"/>
            <a:ext cx="3559175" cy="26701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390" y="3385442"/>
            <a:ext cx="6968209" cy="32056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74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3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7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8890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90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03238"/>
            <a:ext cx="3336925" cy="25034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7038" y="3173851"/>
            <a:ext cx="6636389" cy="3005259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3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98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98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4113" y="404813"/>
            <a:ext cx="2682875" cy="20129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0669" y="2552956"/>
            <a:ext cx="9240451" cy="241734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8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98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98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4113" y="404813"/>
            <a:ext cx="2682875" cy="20129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0669" y="2552956"/>
            <a:ext cx="9240451" cy="241734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6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A7C1F-BE18-4905-9ED3-1753C06D9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7050"/>
            <a:ext cx="3500438" cy="26257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29943"/>
            <a:ext cx="6816726" cy="315305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D0EE-6696-463E-9EF9-7F5A3E6E3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6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46B4-6873-434C-8EF3-4250E96B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6F49-9E84-4305-BD39-D2386B0E3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1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DE10-0283-4BF7-BB76-F4360318D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7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D0EE-6696-463E-9EF9-7F5A3E6E3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3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2C89-724D-4340-A004-31C861632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4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73EE-E96B-4A7A-B684-D7CC15E97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1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FF1C-D413-4A28-91B6-67FCB578C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1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8D92-0F84-42D0-A5F9-410FDD1F9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4F58-838A-4900-8DA8-E4F35A6D1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45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9B70-DEC4-4668-9351-0680C3192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2C89-724D-4340-A004-31C861632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69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F7B4-2E4C-42C8-8059-BB62B8DF7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75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5055-6091-41AE-8927-00CFC05BF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4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46B4-6873-434C-8EF3-4250E96B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9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6F49-9E84-4305-BD39-D2386B0E3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DE10-0283-4BF7-BB76-F4360318D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9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66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81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99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8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73EE-E96B-4A7A-B684-D7CC15E97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9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74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11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69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97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70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U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159056"/>
            <a:ext cx="9144000" cy="3100576"/>
          </a:xfrm>
          <a:prstGeom prst="rect">
            <a:avLst/>
          </a:prstGeom>
          <a:solidFill>
            <a:srgbClr val="1258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98836" y="1563894"/>
            <a:ext cx="8541662" cy="147002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98836" y="3134860"/>
            <a:ext cx="8541662" cy="10241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PRC_PRC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65"/>
          <a:stretch/>
        </p:blipFill>
        <p:spPr>
          <a:xfrm>
            <a:off x="981529" y="5172527"/>
            <a:ext cx="7315200" cy="758375"/>
          </a:xfrm>
          <a:prstGeom prst="rect">
            <a:avLst/>
          </a:prstGeom>
        </p:spPr>
      </p:pic>
      <p:pic>
        <p:nvPicPr>
          <p:cNvPr id="7" name="Picture 6" descr="Signature_Left_Purpl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4" y="5013755"/>
            <a:ext cx="1926572" cy="1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5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D0EE-6696-463E-9EF9-7F5A3E6E3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2C89-724D-4340-A004-31C861632B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67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73EE-E96B-4A7A-B684-D7CC15E978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FF1C-D413-4A28-91B6-67FCB578C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74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FF1C-D413-4A28-91B6-67FCB578CF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49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8D92-0F84-42D0-A5F9-410FDD1F9F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25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4F58-838A-4900-8DA8-E4F35A6D11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92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9B70-DEC4-4668-9351-0680C3192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23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F7B4-2E4C-42C8-8059-BB62B8DF7C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39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5055-6091-41AE-8927-00CFC05BFE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53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46B4-6873-434C-8EF3-4250E96B89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33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6F49-9E84-4305-BD39-D2386B0E3F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8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DE10-0283-4BF7-BB76-F4360318D9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0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D0EE-6696-463E-9EF9-7F5A3E6E3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8D92-0F84-42D0-A5F9-410FDD1F9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77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2C89-724D-4340-A004-31C861632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66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73EE-E96B-4A7A-B684-D7CC15E97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5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FF1C-D413-4A28-91B6-67FCB578C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62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8D92-0F84-42D0-A5F9-410FDD1F9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63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4F58-838A-4900-8DA8-E4F35A6D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9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9B70-DEC4-4668-9351-0680C3192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03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F7B4-2E4C-42C8-8059-BB62B8DF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2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5055-6091-41AE-8927-00CFC05BF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7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46B4-6873-434C-8EF3-4250E96B8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8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6F49-9E84-4305-BD39-D2386B0E3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4F58-838A-4900-8DA8-E4F35A6D1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348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DE10-0283-4BF7-BB76-F4360318D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2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2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16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6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3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52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1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9B70-DEC4-4668-9351-0680C3192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468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52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0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529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997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5909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1651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168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238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886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65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F7B4-2E4C-42C8-8059-BB62B8DF7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1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9989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922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0889B13-5A57-45B8-8CCC-1372A9258804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127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indent="0" algn="l">
              <a:buFont typeface="Arial"/>
              <a:buNone/>
              <a:defRPr sz="23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93858"/>
            <a:ext cx="8229600" cy="3249613"/>
          </a:xfrm>
        </p:spPr>
        <p:txBody>
          <a:bodyPr>
            <a:normAutofit/>
          </a:bodyPr>
          <a:lstStyle>
            <a:lvl1pPr marL="0" indent="0">
              <a:buNone/>
              <a:defRPr sz="1688"/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9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5055-6091-41AE-8927-00CFC05BF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8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CD16EDF7-F011-4DE4-8F85-7FACFEBC2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08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CD16EDF7-F011-4DE4-8F85-7FACFEBC2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636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1781-FE40-4EEA-83B7-72F5DD3353A4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6D48-5017-46B3-8F91-D786A8DC5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8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CD16EDF7-F011-4DE4-8F85-7FACFEBC26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785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CD16EDF7-F011-4DE4-8F85-7FACFEBC2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297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2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hyperlink" Target="https://webservices.uwmedicine.org/api/bioimage/jaqueline-raetz.jpg?utm_source=google&amp;utm_medium=local&amp;utm_campaign=sheet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medicine.uw.edu/cp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84" y="1488080"/>
            <a:ext cx="8541662" cy="14700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800" dirty="0"/>
              <a:t>Cognition in Primary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302" y="2901203"/>
            <a:ext cx="773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Concise.  Practical.  Better care.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244" y="440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103D77-2870-4283-BB5D-1C5EA94F9C22}"/>
              </a:ext>
            </a:extLst>
          </p:cNvPr>
          <p:cNvSpPr/>
          <p:nvPr/>
        </p:nvSpPr>
        <p:spPr>
          <a:xfrm>
            <a:off x="547007" y="4539343"/>
            <a:ext cx="8115300" cy="20700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24774" b="8919"/>
          <a:stretch/>
        </p:blipFill>
        <p:spPr>
          <a:xfrm>
            <a:off x="902051" y="4659921"/>
            <a:ext cx="1191987" cy="1594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9"/>
          <a:stretch/>
        </p:blipFill>
        <p:spPr>
          <a:xfrm>
            <a:off x="2094038" y="4659921"/>
            <a:ext cx="1250286" cy="1594358"/>
          </a:xfrm>
          <a:prstGeom prst="rect">
            <a:avLst/>
          </a:prstGeom>
        </p:spPr>
      </p:pic>
      <p:pic>
        <p:nvPicPr>
          <p:cNvPr id="2050" name="Picture 2" descr="https://webservices.uwmedicine.org/api/bioimage/jaqueline-raetz.jpg?utm_source=google&amp;utm_medium=local&amp;utm_campaign=sheet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 bwMode="auto">
          <a:xfrm>
            <a:off x="4469615" y="4662626"/>
            <a:ext cx="1497759" cy="15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r="10342"/>
          <a:stretch/>
        </p:blipFill>
        <p:spPr>
          <a:xfrm>
            <a:off x="5852920" y="4659920"/>
            <a:ext cx="1238972" cy="1591654"/>
          </a:xfrm>
          <a:prstGeom prst="rect">
            <a:avLst/>
          </a:prstGeom>
        </p:spPr>
      </p:pic>
      <p:pic>
        <p:nvPicPr>
          <p:cNvPr id="12" name="Picture 11" descr="A person wearing a tie&#10;&#10;Description automatically generated with low confidence">
            <a:extLst>
              <a:ext uri="{FF2B5EF4-FFF2-40B4-BE49-F238E27FC236}">
                <a16:creationId xmlns:a16="http://schemas.microsoft.com/office/drawing/2014/main" id="{28EAF14A-25F6-44BC-BE4E-54EAB46353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11969" b="35347"/>
          <a:stretch/>
        </p:blipFill>
        <p:spPr>
          <a:xfrm>
            <a:off x="3342216" y="4659920"/>
            <a:ext cx="1240638" cy="159436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088A5A-460E-4F81-A7CE-682E34C7CB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3"/>
            <a:ext cx="3781353" cy="1135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F3255A-3BBD-40A7-87D5-A1079D22598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556"/>
          <a:stretch/>
        </p:blipFill>
        <p:spPr>
          <a:xfrm>
            <a:off x="5167583" y="131991"/>
            <a:ext cx="1299899" cy="74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41BB7B-6F3B-314F-3667-BD6F6F9E17D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8590" t="8187" r="-158590" b="-8187"/>
          <a:stretch/>
        </p:blipFill>
        <p:spPr>
          <a:xfrm>
            <a:off x="5492772" y="367245"/>
            <a:ext cx="3571875" cy="4514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07A160-BCD4-8538-2ED1-06BC6F807F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333" r="29667" b="31060"/>
          <a:stretch/>
        </p:blipFill>
        <p:spPr>
          <a:xfrm>
            <a:off x="7057046" y="4659920"/>
            <a:ext cx="1297800" cy="1593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8D9F9-B67F-0B71-98FD-4EA83401B1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7486" y="172574"/>
            <a:ext cx="204233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48609" y="1762478"/>
            <a:ext cx="6897174" cy="892552"/>
          </a:xfr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2400"/>
              </a:spcAft>
              <a:buNone/>
              <a:tabLst>
                <a:tab pos="679450" algn="l"/>
              </a:tabLst>
            </a:pPr>
            <a:r>
              <a:rPr lang="en-US" sz="2600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  3-part  free  Zoom series.  Practical, efficient.  </a:t>
            </a:r>
            <a:r>
              <a:rPr lang="en-US" sz="2600" b="1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March 2023 </a:t>
            </a:r>
            <a:r>
              <a:rPr lang="en-US" sz="2600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dates now open:  free registration.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4870AD-BF80-4553-9830-2EAE5787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762" y="968162"/>
            <a:ext cx="389527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2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Education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E68B4-B6B0-4C53-A1B2-4EF0F225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89009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95FF81B-9394-46B1-89B8-711ECE6D2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124" y="3117465"/>
            <a:ext cx="3851522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Make a diagnosis of cognitive impairment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4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Set a plan for a newly diagnosed patient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Manage dementia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70D9F-3CA6-45D0-B773-E47528A989B4}"/>
              </a:ext>
            </a:extLst>
          </p:cNvPr>
          <p:cNvSpPr/>
          <p:nvPr/>
        </p:nvSpPr>
        <p:spPr bwMode="auto">
          <a:xfrm>
            <a:off x="1198217" y="2913667"/>
            <a:ext cx="3256566" cy="1249130"/>
          </a:xfrm>
          <a:prstGeom prst="roundRect">
            <a:avLst/>
          </a:prstGeom>
          <a:noFill/>
          <a:ln w="28575" cap="flat" cmpd="sng" algn="ctr">
            <a:solidFill>
              <a:srgbClr val="FFCAAA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A97617-B503-4EAF-8AA3-4C2958DDD37E}"/>
              </a:ext>
            </a:extLst>
          </p:cNvPr>
          <p:cNvSpPr/>
          <p:nvPr/>
        </p:nvSpPr>
        <p:spPr bwMode="auto">
          <a:xfrm>
            <a:off x="1221962" y="4366353"/>
            <a:ext cx="3256568" cy="1022833"/>
          </a:xfrm>
          <a:prstGeom prst="roundRect">
            <a:avLst/>
          </a:prstGeom>
          <a:noFill/>
          <a:ln w="28575" cap="flat" cmpd="sng" algn="ctr">
            <a:solidFill>
              <a:srgbClr val="FFCAAA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741401-E3AD-4AE9-BA79-203BE932A092}"/>
              </a:ext>
            </a:extLst>
          </p:cNvPr>
          <p:cNvSpPr/>
          <p:nvPr/>
        </p:nvSpPr>
        <p:spPr bwMode="auto">
          <a:xfrm>
            <a:off x="1221961" y="5592742"/>
            <a:ext cx="3232821" cy="898378"/>
          </a:xfrm>
          <a:prstGeom prst="roundRect">
            <a:avLst/>
          </a:prstGeom>
          <a:noFill/>
          <a:ln w="28575" cap="flat" cmpd="sng" algn="ctr">
            <a:solidFill>
              <a:srgbClr val="FFCAAA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A4BE2-23AE-4578-A20D-C9155A17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255" y="3725750"/>
            <a:ext cx="3035553" cy="19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247" y="2108786"/>
            <a:ext cx="7833506" cy="1061997"/>
          </a:xfrm>
        </p:spPr>
        <p:txBody>
          <a:bodyPr/>
          <a:lstStyle/>
          <a:p>
            <a:pPr marL="2624138" indent="-2624138" algn="l" defTabSz="857250" eaLnBrk="1" hangingPunct="1">
              <a:tabLst>
                <a:tab pos="2570163" algn="l"/>
              </a:tabLst>
            </a:pPr>
            <a:r>
              <a:rPr lang="en-US" sz="3000" dirty="0">
                <a:solidFill>
                  <a:schemeClr val="accent3">
                    <a:lumMod val="25000"/>
                  </a:schemeClr>
                </a:solidFill>
              </a:rPr>
              <a:t>1. </a:t>
            </a:r>
            <a:r>
              <a:rPr lang="en-US" sz="3000" b="1" u="sng" dirty="0">
                <a:solidFill>
                  <a:schemeClr val="accent3">
                    <a:lumMod val="25000"/>
                  </a:schemeClr>
                </a:solidFill>
              </a:rPr>
              <a:t>Be Aware</a:t>
            </a:r>
            <a:r>
              <a:rPr lang="en-US" sz="3000" dirty="0">
                <a:solidFill>
                  <a:schemeClr val="accent3">
                    <a:lumMod val="25000"/>
                  </a:schemeClr>
                </a:solidFill>
              </a:rPr>
              <a:t>:   </a:t>
            </a:r>
            <a:r>
              <a:rPr lang="en-US" sz="3000" dirty="0">
                <a:solidFill>
                  <a:schemeClr val="bg2"/>
                </a:solidFill>
              </a:rPr>
              <a:t>When memory concerns       come up  (e.g. “yes” at AWV)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AA9D16-64BF-487D-A3E4-665A56D6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47" y="3253785"/>
            <a:ext cx="8233572" cy="10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513013" marR="0" lvl="0" indent="-2513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3013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 </a:t>
            </a: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Decide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     </a:t>
            </a:r>
            <a:r>
              <a:rPr lang="en-US" sz="3000" kern="0" dirty="0">
                <a:solidFill>
                  <a:srgbClr val="000000"/>
                </a:solidFill>
                <a:latin typeface="Arial"/>
              </a:rPr>
              <a:t>Concerning?  or easy to reassure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C24827-704A-4E4A-9772-CBD4BE5E8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48" y="4221291"/>
            <a:ext cx="7992000" cy="10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200400" marR="0" lvl="0" indent="-3200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4363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3. </a:t>
            </a: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Evaluate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   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Sched a long-appt,  with family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8B68975-B73D-4E6E-857A-E842CE1C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48" y="5190736"/>
            <a:ext cx="7992000" cy="10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200400" marR="0" lvl="0" indent="-3200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4363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4. </a:t>
            </a: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Counsel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   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Return visit:  discuss + set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08474-379C-4E01-BF5E-76CB27FCB807}"/>
              </a:ext>
            </a:extLst>
          </p:cNvPr>
          <p:cNvSpPr txBox="1"/>
          <p:nvPr/>
        </p:nvSpPr>
        <p:spPr>
          <a:xfrm>
            <a:off x="864001" y="1086096"/>
            <a:ext cx="73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Steps </a:t>
            </a:r>
            <a:r>
              <a:rPr lang="en-US" sz="3600" b="1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to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evaluate cognition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31E66-AF0E-4479-82F6-0E93548A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76000" cy="444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1199F-5162-476C-AC22-28807D247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40" y="0"/>
            <a:ext cx="14753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287E74-43B4-4A56-ABCF-9EF4DF322C88}"/>
              </a:ext>
            </a:extLst>
          </p:cNvPr>
          <p:cNvSpPr txBox="1"/>
          <p:nvPr/>
        </p:nvSpPr>
        <p:spPr>
          <a:xfrm>
            <a:off x="899664" y="2257298"/>
            <a:ext cx="80309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a dedicated visit for evaluation warranted?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yes:  encourage  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family member to come.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Ideally:  schedule as a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longer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visit, if possible.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Longer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Level 5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visits: now  2x  RVUs as a Level 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Level 5 only need 40 minutes total spent on care (both prep and charting) … not just face-time.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2F20D6-1265-48A7-9789-639FEC551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86" y="968830"/>
            <a:ext cx="7962900" cy="1061997"/>
          </a:xfrm>
        </p:spPr>
        <p:txBody>
          <a:bodyPr/>
          <a:lstStyle/>
          <a:p>
            <a:pPr marL="2171700" indent="-2171700" algn="l" eaLnBrk="1" hangingPunct="1">
              <a:tabLst>
                <a:tab pos="2171700" algn="l"/>
              </a:tabLst>
            </a:pPr>
            <a:r>
              <a:rPr lang="en-US" b="1" dirty="0">
                <a:solidFill>
                  <a:schemeClr val="accent3">
                    <a:lumMod val="25000"/>
                  </a:schemeClr>
                </a:solidFill>
              </a:rPr>
              <a:t>Decide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</a:rPr>
              <a:t>:	</a:t>
            </a:r>
            <a:endParaRPr lang="en-US" sz="3300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11C75-2BA2-48F4-B5DB-54E0931F5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5360" cy="445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75DAF8-5127-4BA0-9EDE-6922DA8D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040" y="0"/>
            <a:ext cx="14753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5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1970" y="964190"/>
            <a:ext cx="7880059" cy="1037956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3">
                    <a:lumMod val="25000"/>
                  </a:schemeClr>
                </a:solidFill>
              </a:rPr>
              <a:t>Three Parts of a Dedicated Visit to Evaluate Cognitive Concerns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31971" y="2395730"/>
            <a:ext cx="7880058" cy="336092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+mj-lt"/>
              <a:buAutoNum type="arabicPeriod"/>
              <a:tabLst>
                <a:tab pos="679450" algn="l"/>
              </a:tabLst>
            </a:pPr>
            <a:endParaRPr lang="en-US" sz="1600">
              <a:solidFill>
                <a:schemeClr val="bg2"/>
              </a:solidFill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4200"/>
              </a:spcAft>
              <a:buFont typeface="+mj-lt"/>
              <a:buAutoNum type="arabicPeriod"/>
              <a:tabLst>
                <a:tab pos="679450" algn="l"/>
              </a:tabLst>
            </a:pPr>
            <a:r>
              <a:rPr lang="en-US" b="1">
                <a:solidFill>
                  <a:schemeClr val="bg2"/>
                </a:solidFill>
              </a:rPr>
              <a:t>Cognitive Checklist</a:t>
            </a:r>
            <a:r>
              <a:rPr lang="en-US">
                <a:solidFill>
                  <a:schemeClr val="bg2"/>
                </a:solidFill>
              </a:rPr>
              <a:t>: reversible causes and other factors you can fix.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4200"/>
              </a:spcAft>
              <a:buFont typeface="+mj-lt"/>
              <a:buAutoNum type="arabicPeriod"/>
              <a:tabLst>
                <a:tab pos="679450" algn="l"/>
              </a:tabLst>
            </a:pPr>
            <a:r>
              <a:rPr lang="en-US" b="1">
                <a:solidFill>
                  <a:schemeClr val="bg2"/>
                </a:solidFill>
              </a:rPr>
              <a:t>Assess</a:t>
            </a:r>
            <a:r>
              <a:rPr lang="en-US">
                <a:solidFill>
                  <a:schemeClr val="bg2"/>
                </a:solidFill>
              </a:rPr>
              <a:t> cognitive function with MoCA. 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4200"/>
              </a:spcAft>
              <a:buFont typeface="+mj-lt"/>
              <a:buAutoNum type="arabicPeriod"/>
              <a:tabLst>
                <a:tab pos="679450" algn="l"/>
              </a:tabLst>
            </a:pPr>
            <a:r>
              <a:rPr lang="en-US" b="1">
                <a:solidFill>
                  <a:schemeClr val="bg2"/>
                </a:solidFill>
              </a:rPr>
              <a:t>Get input </a:t>
            </a:r>
            <a:r>
              <a:rPr lang="en-US">
                <a:solidFill>
                  <a:schemeClr val="bg2"/>
                </a:solidFill>
              </a:rPr>
              <a:t>from a family member. (AD8)</a:t>
            </a:r>
          </a:p>
        </p:txBody>
      </p:sp>
    </p:spTree>
    <p:extLst>
      <p:ext uri="{BB962C8B-B14F-4D97-AF65-F5344CB8AC3E}">
        <p14:creationId xmlns:p14="http://schemas.microsoft.com/office/powerpoint/2010/main" val="152732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E541F2-8E18-4005-84D6-9ADDCB5F0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64" r="16924" b="48143"/>
          <a:stretch/>
        </p:blipFill>
        <p:spPr>
          <a:xfrm>
            <a:off x="2409900" y="1170659"/>
            <a:ext cx="6211521" cy="4273797"/>
          </a:xfrm>
          <a:ln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B4197-AD69-4465-931F-3582BEE3BFFD}"/>
              </a:ext>
            </a:extLst>
          </p:cNvPr>
          <p:cNvSpPr txBox="1"/>
          <p:nvPr/>
        </p:nvSpPr>
        <p:spPr>
          <a:xfrm>
            <a:off x="716705" y="843969"/>
            <a:ext cx="1577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AD8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7321D-9822-C150-E7FC-C0AC11F63A5B}"/>
              </a:ext>
            </a:extLst>
          </p:cNvPr>
          <p:cNvSpPr txBox="1"/>
          <p:nvPr/>
        </p:nvSpPr>
        <p:spPr>
          <a:xfrm>
            <a:off x="330073" y="2057129"/>
            <a:ext cx="1963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brief informant interview to detect dementia.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Neurology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2005;65(4)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559-64</a:t>
            </a:r>
          </a:p>
        </p:txBody>
      </p:sp>
    </p:spTree>
    <p:extLst>
      <p:ext uri="{BB962C8B-B14F-4D97-AF65-F5344CB8AC3E}">
        <p14:creationId xmlns:p14="http://schemas.microsoft.com/office/powerpoint/2010/main" val="25345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7076" y="1429518"/>
            <a:ext cx="3560750" cy="8143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Epic Checklist</a:t>
            </a:r>
          </a:p>
        </p:txBody>
      </p:sp>
      <p:pic>
        <p:nvPicPr>
          <p:cNvPr id="4" name="Picture 3" descr="Text, table&#10;&#10;Description automatically generated">
            <a:extLst>
              <a:ext uri="{FF2B5EF4-FFF2-40B4-BE49-F238E27FC236}">
                <a16:creationId xmlns:a16="http://schemas.microsoft.com/office/drawing/2014/main" id="{A516F495-D957-4D6A-919C-998D5680A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2" b="41509"/>
          <a:stretch/>
        </p:blipFill>
        <p:spPr>
          <a:xfrm>
            <a:off x="884904" y="2592490"/>
            <a:ext cx="4720625" cy="355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D17EA1-55DE-4DBA-AFE4-CE5DEB6F190C}"/>
              </a:ext>
            </a:extLst>
          </p:cNvPr>
          <p:cNvSpPr txBox="1"/>
          <p:nvPr/>
        </p:nvSpPr>
        <p:spPr>
          <a:xfrm>
            <a:off x="6418794" y="431697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Epic .dotphrase with vanishing tips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9632C7-0DF6-48FF-8AD6-F92265990855}"/>
              </a:ext>
            </a:extLst>
          </p:cNvPr>
          <p:cNvSpPr/>
          <p:nvPr/>
        </p:nvSpPr>
        <p:spPr bwMode="auto">
          <a:xfrm>
            <a:off x="6076635" y="3698677"/>
            <a:ext cx="884224" cy="290723"/>
          </a:xfrm>
          <a:custGeom>
            <a:avLst/>
            <a:gdLst>
              <a:gd name="connsiteX0" fmla="*/ 1066698 w 1066698"/>
              <a:gd name="connsiteY0" fmla="*/ 301648 h 301648"/>
              <a:gd name="connsiteX1" fmla="*/ 822149 w 1066698"/>
              <a:gd name="connsiteY1" fmla="*/ 131527 h 301648"/>
              <a:gd name="connsiteX2" fmla="*/ 662661 w 1066698"/>
              <a:gd name="connsiteY2" fmla="*/ 57099 h 301648"/>
              <a:gd name="connsiteX3" fmla="*/ 364949 w 1066698"/>
              <a:gd name="connsiteY3" fmla="*/ 3937 h 301648"/>
              <a:gd name="connsiteX4" fmla="*/ 88502 w 1066698"/>
              <a:gd name="connsiteY4" fmla="*/ 3937 h 301648"/>
              <a:gd name="connsiteX5" fmla="*/ 3442 w 1066698"/>
              <a:gd name="connsiteY5" fmla="*/ 3937 h 301648"/>
              <a:gd name="connsiteX6" fmla="*/ 24707 w 1066698"/>
              <a:gd name="connsiteY6" fmla="*/ 14569 h 301648"/>
              <a:gd name="connsiteX0" fmla="*/ 912520 w 912520"/>
              <a:gd name="connsiteY0" fmla="*/ 196514 h 196514"/>
              <a:gd name="connsiteX1" fmla="*/ 822149 w 912520"/>
              <a:gd name="connsiteY1" fmla="*/ 131527 h 196514"/>
              <a:gd name="connsiteX2" fmla="*/ 662661 w 912520"/>
              <a:gd name="connsiteY2" fmla="*/ 57099 h 196514"/>
              <a:gd name="connsiteX3" fmla="*/ 364949 w 912520"/>
              <a:gd name="connsiteY3" fmla="*/ 3937 h 196514"/>
              <a:gd name="connsiteX4" fmla="*/ 88502 w 912520"/>
              <a:gd name="connsiteY4" fmla="*/ 3937 h 196514"/>
              <a:gd name="connsiteX5" fmla="*/ 3442 w 912520"/>
              <a:gd name="connsiteY5" fmla="*/ 3937 h 196514"/>
              <a:gd name="connsiteX6" fmla="*/ 24707 w 912520"/>
              <a:gd name="connsiteY6" fmla="*/ 14569 h 196514"/>
              <a:gd name="connsiteX0" fmla="*/ 869693 w 869693"/>
              <a:gd name="connsiteY0" fmla="*/ 175487 h 175487"/>
              <a:gd name="connsiteX1" fmla="*/ 822149 w 869693"/>
              <a:gd name="connsiteY1" fmla="*/ 131527 h 175487"/>
              <a:gd name="connsiteX2" fmla="*/ 662661 w 869693"/>
              <a:gd name="connsiteY2" fmla="*/ 57099 h 175487"/>
              <a:gd name="connsiteX3" fmla="*/ 364949 w 869693"/>
              <a:gd name="connsiteY3" fmla="*/ 3937 h 175487"/>
              <a:gd name="connsiteX4" fmla="*/ 88502 w 869693"/>
              <a:gd name="connsiteY4" fmla="*/ 3937 h 175487"/>
              <a:gd name="connsiteX5" fmla="*/ 3442 w 869693"/>
              <a:gd name="connsiteY5" fmla="*/ 3937 h 175487"/>
              <a:gd name="connsiteX6" fmla="*/ 24707 w 869693"/>
              <a:gd name="connsiteY6" fmla="*/ 14569 h 175487"/>
              <a:gd name="connsiteX0" fmla="*/ 869693 w 869693"/>
              <a:gd name="connsiteY0" fmla="*/ 175487 h 175487"/>
              <a:gd name="connsiteX1" fmla="*/ 787888 w 869693"/>
              <a:gd name="connsiteY1" fmla="*/ 121014 h 175487"/>
              <a:gd name="connsiteX2" fmla="*/ 662661 w 869693"/>
              <a:gd name="connsiteY2" fmla="*/ 57099 h 175487"/>
              <a:gd name="connsiteX3" fmla="*/ 364949 w 869693"/>
              <a:gd name="connsiteY3" fmla="*/ 3937 h 175487"/>
              <a:gd name="connsiteX4" fmla="*/ 88502 w 869693"/>
              <a:gd name="connsiteY4" fmla="*/ 3937 h 175487"/>
              <a:gd name="connsiteX5" fmla="*/ 3442 w 869693"/>
              <a:gd name="connsiteY5" fmla="*/ 3937 h 175487"/>
              <a:gd name="connsiteX6" fmla="*/ 24707 w 869693"/>
              <a:gd name="connsiteY6" fmla="*/ 14569 h 1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93" h="175487">
                <a:moveTo>
                  <a:pt x="869693" y="175487"/>
                </a:moveTo>
                <a:cubicBezTo>
                  <a:pt x="781088" y="110805"/>
                  <a:pt x="822393" y="140745"/>
                  <a:pt x="787888" y="121014"/>
                </a:cubicBezTo>
                <a:cubicBezTo>
                  <a:pt x="753383" y="101283"/>
                  <a:pt x="733151" y="76612"/>
                  <a:pt x="662661" y="57099"/>
                </a:cubicBezTo>
                <a:cubicBezTo>
                  <a:pt x="592171" y="37586"/>
                  <a:pt x="460642" y="12797"/>
                  <a:pt x="364949" y="3937"/>
                </a:cubicBezTo>
                <a:cubicBezTo>
                  <a:pt x="269256" y="-4923"/>
                  <a:pt x="88502" y="3937"/>
                  <a:pt x="88502" y="3937"/>
                </a:cubicBezTo>
                <a:cubicBezTo>
                  <a:pt x="28251" y="3937"/>
                  <a:pt x="14075" y="2165"/>
                  <a:pt x="3442" y="3937"/>
                </a:cubicBezTo>
                <a:cubicBezTo>
                  <a:pt x="-7191" y="5709"/>
                  <a:pt x="8758" y="10139"/>
                  <a:pt x="24707" y="14569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481369D-6765-4E13-88D0-CAE32AE331D2}"/>
              </a:ext>
            </a:extLst>
          </p:cNvPr>
          <p:cNvSpPr/>
          <p:nvPr/>
        </p:nvSpPr>
        <p:spPr bwMode="auto">
          <a:xfrm rot="16432342">
            <a:off x="5984880" y="3634685"/>
            <a:ext cx="323201" cy="16380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ABA9F2-9DA8-4F6E-8C3D-22DBFC90DA02}"/>
              </a:ext>
            </a:extLst>
          </p:cNvPr>
          <p:cNvSpPr/>
          <p:nvPr/>
        </p:nvSpPr>
        <p:spPr bwMode="auto">
          <a:xfrm>
            <a:off x="6279615" y="3934607"/>
            <a:ext cx="2194560" cy="1408137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0A14C-236D-4E87-9E1B-DE3383982A3F}"/>
              </a:ext>
            </a:extLst>
          </p:cNvPr>
          <p:cNvSpPr txBox="1"/>
          <p:nvPr/>
        </p:nvSpPr>
        <p:spPr>
          <a:xfrm>
            <a:off x="5434209" y="1526183"/>
            <a:ext cx="2479611" cy="615553"/>
          </a:xfrm>
          <a:prstGeom prst="rect">
            <a:avLst/>
          </a:prstGeom>
          <a:noFill/>
          <a:ln cap="rnd" cmpd="sng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79611"/>
                      <a:gd name="connsiteY0" fmla="*/ 0 h 677108"/>
                      <a:gd name="connsiteX1" fmla="*/ 2479611 w 2479611"/>
                      <a:gd name="connsiteY1" fmla="*/ 0 h 677108"/>
                      <a:gd name="connsiteX2" fmla="*/ 2479611 w 2479611"/>
                      <a:gd name="connsiteY2" fmla="*/ 677108 h 677108"/>
                      <a:gd name="connsiteX3" fmla="*/ 0 w 2479611"/>
                      <a:gd name="connsiteY3" fmla="*/ 677108 h 677108"/>
                      <a:gd name="connsiteX4" fmla="*/ 0 w 2479611"/>
                      <a:gd name="connsiteY4" fmla="*/ 0 h 677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611" h="677108" extrusionOk="0">
                        <a:moveTo>
                          <a:pt x="0" y="0"/>
                        </a:moveTo>
                        <a:cubicBezTo>
                          <a:pt x="1039775" y="118645"/>
                          <a:pt x="1267501" y="116012"/>
                          <a:pt x="2479611" y="0"/>
                        </a:cubicBezTo>
                        <a:cubicBezTo>
                          <a:pt x="2537364" y="209225"/>
                          <a:pt x="2446990" y="365341"/>
                          <a:pt x="2479611" y="677108"/>
                        </a:cubicBezTo>
                        <a:cubicBezTo>
                          <a:pt x="2196985" y="811708"/>
                          <a:pt x="374343" y="519912"/>
                          <a:pt x="0" y="677108"/>
                        </a:cubicBezTo>
                        <a:cubicBezTo>
                          <a:pt x="25362" y="400656"/>
                          <a:pt x="-33127" y="28818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.cognitive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429C82-A41A-4DD9-82A4-081091F236E3}"/>
              </a:ext>
            </a:extLst>
          </p:cNvPr>
          <p:cNvSpPr/>
          <p:nvPr/>
        </p:nvSpPr>
        <p:spPr bwMode="auto">
          <a:xfrm>
            <a:off x="5323857" y="1471287"/>
            <a:ext cx="2479612" cy="835498"/>
          </a:xfrm>
          <a:prstGeom prst="roundRect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81E8B-4E13-4E8A-A7AB-62307F1DD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8"/>
            <a:ext cx="293852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B5EA31-D397-AA9F-E130-F71FEC869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43591"/>
              </p:ext>
            </p:extLst>
          </p:nvPr>
        </p:nvGraphicFramePr>
        <p:xfrm>
          <a:off x="702129" y="1253331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60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948" y="1352261"/>
            <a:ext cx="7510463" cy="814387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Session #2 </a:t>
            </a:r>
            <a:br>
              <a:rPr lang="en-US" sz="4000" b="1">
                <a:solidFill>
                  <a:srgbClr val="002060"/>
                </a:solidFill>
              </a:rPr>
            </a:br>
            <a:r>
              <a:rPr lang="en-US" sz="4000" b="1">
                <a:solidFill>
                  <a:srgbClr val="002060"/>
                </a:solidFill>
              </a:rPr>
              <a:t>Set a plan for the newly diagnosed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9641" y="2665925"/>
            <a:ext cx="71350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Difficult-conversation (“serious-news”) communication model.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Guidance on when to refer to specialist, and what are key education and support resources to provide.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Interventions to maintain Brain Health.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DCC8E-161A-43A4-B7EF-E6CDFCD2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7B6A-7DCD-4E87-9A28-73AB17AB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78" y="660064"/>
            <a:ext cx="6064450" cy="644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Brain Health – Epic Checklist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37C1E-72C5-4EAD-BB34-F11304552183}"/>
              </a:ext>
            </a:extLst>
          </p:cNvPr>
          <p:cNvSpPr txBox="1"/>
          <p:nvPr/>
        </p:nvSpPr>
        <p:spPr>
          <a:xfrm>
            <a:off x="1149796" y="1374691"/>
            <a:ext cx="7837468" cy="310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SzTx/>
              <a:buFont typeface="Wingdings,Sans-Serif"/>
              <a:buChar char="q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Alcohol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 Limiting 0-1 drinks will help your thinking. 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SzTx/>
              <a:buFont typeface="Wingdings,Sans-Serif"/>
              <a:buChar char="q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Medications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 avoid sedating and anticholinergic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SzTx/>
              <a:buFont typeface="Wingdings,Sans-Serif"/>
              <a:buChar char="q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Contributing Conditions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 Sleep apnea, hearing loss.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SzTx/>
              <a:buFont typeface="Wingdings,Sans-Serif"/>
              <a:buChar char="q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Exercise and socialization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  Daily walks with a friend.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SzTx/>
              <a:buFont typeface="Wingdings,Sans-Serif"/>
              <a:buChar char="q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Connect to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60641-F152-6628-9A30-3C560F601952}"/>
              </a:ext>
            </a:extLst>
          </p:cNvPr>
          <p:cNvSpPr txBox="1"/>
          <p:nvPr/>
        </p:nvSpPr>
        <p:spPr>
          <a:xfrm>
            <a:off x="1576745" y="4634919"/>
            <a:ext cx="47637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Cognition-PrimaryCare.org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693A84E-E457-A503-E588-0F81CC42D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1420"/>
          <a:stretch/>
        </p:blipFill>
        <p:spPr>
          <a:xfrm>
            <a:off x="1576745" y="5192869"/>
            <a:ext cx="4579170" cy="1123015"/>
          </a:xfrm>
        </p:spPr>
      </p:pic>
    </p:spTree>
    <p:extLst>
      <p:ext uri="{BB962C8B-B14F-4D97-AF65-F5344CB8AC3E}">
        <p14:creationId xmlns:p14="http://schemas.microsoft.com/office/powerpoint/2010/main" val="30323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635" y="720894"/>
            <a:ext cx="8686800" cy="1228982"/>
          </a:xfrm>
        </p:spPr>
        <p:txBody>
          <a:bodyPr/>
          <a:lstStyle/>
          <a:p>
            <a:pPr algn="l" eaLnBrk="1" hangingPunct="1"/>
            <a:r>
              <a:rPr lang="en-US" sz="4800" b="1" dirty="0">
                <a:solidFill>
                  <a:schemeClr val="bg2"/>
                </a:solidFill>
                <a:latin typeface="Calibri"/>
                <a:cs typeface="Calibri"/>
              </a:rPr>
              <a:t>Website </a:t>
            </a:r>
            <a:r>
              <a:rPr lang="en-US" sz="4800" dirty="0">
                <a:solidFill>
                  <a:schemeClr val="bg2"/>
                </a:solidFill>
                <a:latin typeface="Calibri"/>
                <a:cs typeface="Calibri"/>
              </a:rPr>
              <a:t>  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Cognition-PrimaryCare.org</a:t>
            </a:r>
            <a:endParaRPr lang="en-US" sz="48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85215" y="2100638"/>
            <a:ext cx="8127641" cy="148348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679450" algn="l"/>
              </a:tabLst>
            </a:pPr>
            <a:endParaRPr lang="en-US" sz="160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tabLst>
                <a:tab pos="679450" algn="l"/>
              </a:tabLst>
            </a:pPr>
            <a:r>
              <a:rPr lang="en-US" sz="2800" dirty="0">
                <a:solidFill>
                  <a:schemeClr val="bg2"/>
                </a:solidFill>
                <a:latin typeface="Dubai"/>
                <a:cs typeface="Dubai"/>
              </a:rPr>
              <a:t>Access CME handouts, office workflow materials.</a:t>
            </a:r>
          </a:p>
          <a:p>
            <a:pPr>
              <a:spcBef>
                <a:spcPct val="0"/>
              </a:spcBef>
              <a:spcAft>
                <a:spcPts val="2400"/>
              </a:spcAft>
              <a:tabLst>
                <a:tab pos="679450" algn="l"/>
              </a:tabLst>
            </a:pPr>
            <a:r>
              <a:rPr lang="en-US" sz="2800" dirty="0">
                <a:solidFill>
                  <a:schemeClr val="bg2"/>
                </a:solidFill>
                <a:latin typeface="Dubai"/>
                <a:ea typeface="+mn-lt"/>
                <a:cs typeface="+mn-lt"/>
              </a:rPr>
              <a:t>Links to high quality regional support resources.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8CEDB-7052-4A90-AF2A-9DEF736F1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2" t="13606" r="8475" b="74891"/>
          <a:stretch/>
        </p:blipFill>
        <p:spPr>
          <a:xfrm>
            <a:off x="416055" y="4215646"/>
            <a:ext cx="8188376" cy="691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FFDEC2-77F0-5E37-FCC0-3DB18B1D9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55" y="4806559"/>
            <a:ext cx="8188376" cy="1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5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BAA2E-F208-37F7-EBF6-1114A68E0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2" t="9091" r="3666" b="-1"/>
          <a:stretch/>
        </p:blipFill>
        <p:spPr>
          <a:xfrm>
            <a:off x="531897" y="625415"/>
            <a:ext cx="5319922" cy="5611742"/>
          </a:xfrm>
          <a:prstGeom prst="rect">
            <a:avLst/>
          </a:prstGeom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F1A93-454E-1D9D-B2AB-BEDAD20C1E22}"/>
              </a:ext>
            </a:extLst>
          </p:cNvPr>
          <p:cNvSpPr/>
          <p:nvPr/>
        </p:nvSpPr>
        <p:spPr bwMode="auto">
          <a:xfrm>
            <a:off x="5834199" y="623129"/>
            <a:ext cx="411480" cy="15485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6A5931-3777-1F88-BAD1-BA02C4C1DC47}"/>
              </a:ext>
            </a:extLst>
          </p:cNvPr>
          <p:cNvSpPr/>
          <p:nvPr/>
        </p:nvSpPr>
        <p:spPr bwMode="auto">
          <a:xfrm>
            <a:off x="5901561" y="623129"/>
            <a:ext cx="2955471" cy="23758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5BCE5-6A7D-08C1-1CA5-C45D9C709B70}"/>
              </a:ext>
            </a:extLst>
          </p:cNvPr>
          <p:cNvSpPr txBox="1">
            <a:spLocks noChangeArrowheads="1"/>
          </p:cNvSpPr>
          <p:nvPr/>
        </p:nvSpPr>
        <p:spPr>
          <a:xfrm>
            <a:off x="4776931" y="918972"/>
            <a:ext cx="3835172" cy="4298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679450" algn="l"/>
              </a:tabLst>
            </a:pPr>
            <a:r>
              <a:rPr lang="en-US" b="1" dirty="0">
                <a:latin typeface="Calibri" panose="020F0502020204030204" pitchFamily="34" charset="0"/>
              </a:rPr>
              <a:t>Annual wellness visit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679450" algn="l"/>
              </a:tabLst>
            </a:pPr>
            <a:r>
              <a:rPr lang="en-US" dirty="0">
                <a:latin typeface="Calibri" panose="020F0502020204030204" pitchFamily="34" charset="0"/>
              </a:rPr>
              <a:t>82-year-old woman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None/>
              <a:tabLst>
                <a:tab pos="679450" algn="l"/>
              </a:tabLst>
            </a:pPr>
            <a:r>
              <a:rPr lang="en-US" dirty="0">
                <a:latin typeface="Calibri" panose="020F0502020204030204" pitchFamily="34" charset="0"/>
              </a:rPr>
              <a:t>Very healthy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679450" algn="l"/>
              </a:tabLst>
            </a:pPr>
            <a:r>
              <a:rPr lang="en-US" dirty="0">
                <a:latin typeface="Calibri" panose="020F0502020204030204" pitchFamily="34" charset="0"/>
              </a:rPr>
              <a:t>Mentions  (and marks on her AWV Questionnaire)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679450" algn="l"/>
              </a:tabLst>
            </a:pPr>
            <a:r>
              <a:rPr lang="en-US" dirty="0">
                <a:latin typeface="Calibri" panose="020F0502020204030204" pitchFamily="34" charset="0"/>
              </a:rPr>
              <a:t> “I‘ve been worried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Font typeface="Arial" panose="020B0604020202020204" pitchFamily="34" charset="0"/>
              <a:buNone/>
              <a:tabLst>
                <a:tab pos="679450" algn="l"/>
              </a:tabLst>
            </a:pPr>
            <a:r>
              <a:rPr lang="en-US" dirty="0">
                <a:latin typeface="Calibri" panose="020F0502020204030204" pitchFamily="34" charset="0"/>
              </a:rPr>
              <a:t>   about my memory.”</a:t>
            </a:r>
          </a:p>
        </p:txBody>
      </p:sp>
    </p:spTree>
    <p:extLst>
      <p:ext uri="{BB962C8B-B14F-4D97-AF65-F5344CB8AC3E}">
        <p14:creationId xmlns:p14="http://schemas.microsoft.com/office/powerpoint/2010/main" val="88803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34870AD-BF80-4553-9830-2EAE5787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168" y="700073"/>
            <a:ext cx="5931663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99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Sign Up Open Now!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D85A4D-1787-4580-C64C-7A865172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54" y="2836534"/>
            <a:ext cx="7550604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Session Dates (via Zoom) – choose one that works for you:       (45-min sessions)</a:t>
            </a:r>
          </a:p>
          <a:p>
            <a:pPr marL="12017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lang="en-US" b="1" kern="0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Tues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 March 14  at 5:00 PM</a:t>
            </a:r>
          </a:p>
          <a:p>
            <a:pPr marL="12017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Wed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 March 22  at 12:00 Noon</a:t>
            </a:r>
          </a:p>
          <a:p>
            <a:pPr marL="1201738" indent="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679450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Tues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 March 28  at 5:00 PM</a:t>
            </a:r>
          </a:p>
          <a:p>
            <a:pPr marL="12017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Tues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 April 4  at 5:00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2047F-BB94-8781-F233-EB935F36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766589" cy="535108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60D7503-46C1-8026-886F-EC9FBB20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65" y="1679424"/>
            <a:ext cx="83250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Cognition-PrimaryCare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.org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1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3BAE8-1C6E-49EA-B858-B0301996F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65"/>
          <a:stretch/>
        </p:blipFill>
        <p:spPr>
          <a:xfrm>
            <a:off x="383398" y="1591037"/>
            <a:ext cx="4188602" cy="2677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8F3F4-3A03-C529-B268-31374720BABD}"/>
              </a:ext>
            </a:extLst>
          </p:cNvPr>
          <p:cNvSpPr txBox="1"/>
          <p:nvPr/>
        </p:nvSpPr>
        <p:spPr>
          <a:xfrm>
            <a:off x="452846" y="592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Continued Funding: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55072-5A47-1682-613A-A46B4DDD3C14}"/>
              </a:ext>
            </a:extLst>
          </p:cNvPr>
          <p:cNvSpPr txBox="1"/>
          <p:nvPr/>
        </p:nvSpPr>
        <p:spPr>
          <a:xfrm>
            <a:off x="5376968" y="1591036"/>
            <a:ext cx="3239477" cy="267765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 Contract to Expand Use of the Model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99FD5923-98AC-1E3E-A845-71C400F389BC}"/>
              </a:ext>
            </a:extLst>
          </p:cNvPr>
          <p:cNvSpPr/>
          <p:nvPr/>
        </p:nvSpPr>
        <p:spPr bwMode="auto">
          <a:xfrm>
            <a:off x="5024846" y="4040015"/>
            <a:ext cx="914400" cy="914400"/>
          </a:xfrm>
          <a:prstGeom prst="pl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698B0CC7-CE17-B28A-B4DC-380D1A674440}"/>
              </a:ext>
            </a:extLst>
          </p:cNvPr>
          <p:cNvSpPr/>
          <p:nvPr/>
        </p:nvSpPr>
        <p:spPr bwMode="auto">
          <a:xfrm>
            <a:off x="4638764" y="2706207"/>
            <a:ext cx="671440" cy="572494"/>
          </a:xfrm>
          <a:prstGeom prst="mathPlus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06B54E26-7EFE-F6AE-46E0-C0601FE9E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259" y="1644399"/>
            <a:ext cx="1790700" cy="112395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5C3FF01-FC13-43DE-DE9C-F2B613462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93" y="4902754"/>
            <a:ext cx="2572908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Future Plan: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468E1F-C821-BC3C-1EF8-8B60B1EC512E}"/>
              </a:ext>
            </a:extLst>
          </p:cNvPr>
          <p:cNvSpPr txBox="1">
            <a:spLocks/>
          </p:cNvSpPr>
          <p:nvPr/>
        </p:nvSpPr>
        <p:spPr>
          <a:xfrm>
            <a:off x="1210874" y="5658157"/>
            <a:ext cx="7323526" cy="52449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350"/>
              </a:spcBef>
              <a:spcAft>
                <a:spcPts val="1350"/>
              </a:spcAft>
              <a:buNone/>
            </a:pPr>
            <a:r>
              <a:rPr lang="en-US" sz="2800" dirty="0">
                <a:solidFill>
                  <a:schemeClr val="bg2"/>
                </a:solidFill>
                <a:ea typeface="+mn-lt"/>
                <a:cs typeface="+mn-lt"/>
              </a:rPr>
              <a:t>Share among many other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115554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1040D-F6A8-A9E9-7DED-CF26381A768B}"/>
              </a:ext>
            </a:extLst>
          </p:cNvPr>
          <p:cNvSpPr txBox="1"/>
          <p:nvPr/>
        </p:nvSpPr>
        <p:spPr>
          <a:xfrm>
            <a:off x="2938608" y="2170239"/>
            <a:ext cx="326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AAAF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DFA30-2B7F-57F3-4AB7-8DF25909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78" y="4262256"/>
            <a:ext cx="5931663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Sign Up 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now for CME!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0591CB-9A77-EE43-83A9-A6D41BE4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5241607"/>
            <a:ext cx="8325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Cognition-PrimaryCare.org</a:t>
            </a:r>
          </a:p>
        </p:txBody>
      </p:sp>
    </p:spTree>
    <p:extLst>
      <p:ext uri="{BB962C8B-B14F-4D97-AF65-F5344CB8AC3E}">
        <p14:creationId xmlns:p14="http://schemas.microsoft.com/office/powerpoint/2010/main" val="160400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D9A71D-51C6-C65E-EFAA-F9F45F804C4C}"/>
              </a:ext>
            </a:extLst>
          </p:cNvPr>
          <p:cNvSpPr/>
          <p:nvPr/>
        </p:nvSpPr>
        <p:spPr bwMode="auto">
          <a:xfrm>
            <a:off x="269421" y="155120"/>
            <a:ext cx="8678636" cy="64987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8420" y="584964"/>
            <a:ext cx="7510463" cy="814387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Primary Care Dilemma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88420" y="1630836"/>
            <a:ext cx="7813320" cy="423500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679450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70000"/>
              </a:spcAft>
              <a:tabLst>
                <a:tab pos="679450" algn="l"/>
              </a:tabLst>
            </a:pPr>
            <a:r>
              <a:rPr lang="en-US" sz="2800" dirty="0">
                <a:solidFill>
                  <a:schemeClr val="bg2"/>
                </a:solidFill>
              </a:rPr>
              <a:t>Reassure?   saying   “Me too. Don’t worry,   it’s normal to get more forgetful with age.”  </a:t>
            </a:r>
          </a:p>
          <a:p>
            <a:pPr eaLnBrk="1" hangingPunct="1">
              <a:spcBef>
                <a:spcPct val="0"/>
              </a:spcBef>
              <a:spcAft>
                <a:spcPct val="70000"/>
              </a:spcAft>
              <a:tabLst>
                <a:tab pos="509588" algn="l"/>
              </a:tabLst>
            </a:pPr>
            <a:r>
              <a:rPr lang="en-US" sz="2800" dirty="0">
                <a:solidFill>
                  <a:schemeClr val="bg2"/>
                </a:solidFill>
              </a:rPr>
              <a:t>Automatically refer to a Memory Clinic ?</a:t>
            </a:r>
          </a:p>
          <a:p>
            <a:pPr eaLnBrk="1" hangingPunct="1">
              <a:spcBef>
                <a:spcPct val="0"/>
              </a:spcBef>
              <a:spcAft>
                <a:spcPct val="70000"/>
              </a:spcAft>
              <a:tabLst>
                <a:tab pos="509588" algn="l"/>
              </a:tabLst>
            </a:pPr>
            <a:r>
              <a:rPr lang="en-US" sz="2800" dirty="0">
                <a:solidFill>
                  <a:schemeClr val="bg2"/>
                </a:solidFill>
              </a:rPr>
              <a:t>Try to do cognitive assessment then and there  (and then run 40 minutes late?)</a:t>
            </a:r>
          </a:p>
          <a:p>
            <a:pPr eaLnBrk="1" hangingPunct="1">
              <a:spcBef>
                <a:spcPct val="0"/>
              </a:spcBef>
              <a:spcAft>
                <a:spcPct val="70000"/>
              </a:spcAft>
              <a:tabLst>
                <a:tab pos="509588" algn="l"/>
              </a:tabLst>
            </a:pPr>
            <a:r>
              <a:rPr lang="en-US" sz="2800" dirty="0">
                <a:solidFill>
                  <a:schemeClr val="bg2"/>
                </a:solidFill>
              </a:rPr>
              <a:t>Or:  offer follow-up cognitive-evaluation visit, 	 	 with  </a:t>
            </a:r>
            <a:r>
              <a:rPr lang="en-US" sz="2800" i="1" dirty="0">
                <a:solidFill>
                  <a:schemeClr val="bg2"/>
                </a:solidFill>
              </a:rPr>
              <a:t>family member coming also</a:t>
            </a:r>
            <a:r>
              <a:rPr lang="en-US" sz="2800" dirty="0">
                <a:solidFill>
                  <a:schemeClr val="bg2"/>
                </a:solidFill>
              </a:rPr>
              <a:t>.       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926890-19D6-F54F-CD30-EB59F03148F1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6238" marR="0" lvl="0" indent="-376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001" y="612557"/>
            <a:ext cx="7493997" cy="1234997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Dementia:  primary care disease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F87A8-B41A-436C-8AD8-1C21AFA2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39" y="2282791"/>
            <a:ext cx="2619437" cy="197157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C00AD66-C8E4-4575-961A-05E26AA8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68" y="1924002"/>
            <a:ext cx="4940968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67945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We’re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the front lines.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67945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Patients trust us.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67945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Specialists hard to access.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89B0BDD-B835-49F2-BC80-3FFAEFE5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66" y="4407263"/>
            <a:ext cx="7681065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67945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Goal: a structure to evaluate cognition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improve care:  helping 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us all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17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10307-5873-E65E-80BB-A8804C12F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2" r="1922"/>
          <a:stretch/>
        </p:blipFill>
        <p:spPr>
          <a:xfrm>
            <a:off x="6126820" y="727115"/>
            <a:ext cx="2759978" cy="198746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68" y="1470218"/>
            <a:ext cx="5800532" cy="814387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Better Care from Diagnosis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2740" y="2922407"/>
            <a:ext cx="7321450" cy="3016210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tabLst>
                <a:tab pos="679450" algn="l"/>
              </a:tabLs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Better communication, support, family involvement.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tabLst>
                <a:tab pos="679450" algn="l"/>
              </a:tabLs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Makes  care  easier, less chaotic.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tabLst>
                <a:tab pos="679450" algn="l"/>
              </a:tabLs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Take steps to improve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brain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health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 now:   treat sleep apnea, treat hearing loss.</a:t>
            </a:r>
          </a:p>
        </p:txBody>
      </p:sp>
    </p:spTree>
    <p:extLst>
      <p:ext uri="{BB962C8B-B14F-4D97-AF65-F5344CB8AC3E}">
        <p14:creationId xmlns:p14="http://schemas.microsoft.com/office/powerpoint/2010/main" val="217576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26AE01-8120-4C3D-BF52-E3DEEB7D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371421"/>
            <a:ext cx="7773074" cy="4115157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4BAEE7E-F8A9-49F8-A567-57B13BCF7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1" r="3850"/>
          <a:stretch/>
        </p:blipFill>
        <p:spPr>
          <a:xfrm>
            <a:off x="977448" y="1859153"/>
            <a:ext cx="7189104" cy="411515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356C62-1CA5-42BB-AF8F-77A25AB2B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418" y="388167"/>
            <a:ext cx="6371164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None/>
              <a:tabLst>
                <a:tab pos="679450" algn="l"/>
              </a:tabLst>
              <a:defRPr/>
            </a:pPr>
            <a:r>
              <a:rPr lang="en-US" sz="4400" b="1" kern="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Creating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smooth process</a:t>
            </a:r>
          </a:p>
        </p:txBody>
      </p:sp>
    </p:spTree>
    <p:extLst>
      <p:ext uri="{BB962C8B-B14F-4D97-AF65-F5344CB8AC3E}">
        <p14:creationId xmlns:p14="http://schemas.microsoft.com/office/powerpoint/2010/main" val="240161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49" y="1445241"/>
            <a:ext cx="8343901" cy="81438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Rollout to UW Primary Care: 2021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99405" y="2814776"/>
            <a:ext cx="7745187" cy="2862322"/>
          </a:xfrm>
        </p:spPr>
        <p:txBody>
          <a:bodyPr wrap="square">
            <a:spAutoFit/>
          </a:bodyPr>
          <a:lstStyle/>
          <a:p>
            <a:pPr marL="1711325" indent="-1711325" eaLnBrk="1" hangingPunct="1">
              <a:spcBef>
                <a:spcPct val="0"/>
              </a:spcBef>
              <a:spcAft>
                <a:spcPts val="2400"/>
              </a:spcAft>
              <a:buNone/>
              <a:tabLst>
                <a:tab pos="679450" algn="l"/>
              </a:tabLst>
            </a:pPr>
            <a:r>
              <a:rPr lang="en-US" b="1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October</a:t>
            </a:r>
            <a:r>
              <a:rPr lang="en-US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Three-part CME reached 68 PCPs across UW Primary Care. </a:t>
            </a:r>
          </a:p>
          <a:p>
            <a:pPr marL="2227263" indent="-2227263" eaLnBrk="1" hangingPunct="1">
              <a:spcBef>
                <a:spcPct val="0"/>
              </a:spcBef>
              <a:spcAft>
                <a:spcPts val="2400"/>
              </a:spcAft>
              <a:buNone/>
              <a:tabLst>
                <a:tab pos="679450" algn="l"/>
              </a:tabLst>
            </a:pPr>
            <a:r>
              <a:rPr lang="en-US" b="1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Nov-April</a:t>
            </a:r>
            <a:r>
              <a:rPr lang="en-US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   Pilots at two clinics, testing an in-clinic workflow. Putting the training into practice.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DBA93-C528-4674-8ADF-A8CA0D1E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34870AD-BF80-4553-9830-2EAE5787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010" y="975953"/>
            <a:ext cx="658050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Evaluations  -  Highly Positive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E68B4-B6B0-4C53-A1B2-4EF0F225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89009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9604FCE-325F-45ED-A38D-64BF81DEEF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344" y="2155608"/>
            <a:ext cx="8527312" cy="2092881"/>
          </a:xfrm>
        </p:spPr>
        <p:txBody>
          <a:bodyPr wrap="square">
            <a:spAutoFit/>
          </a:bodyPr>
          <a:lstStyle/>
          <a:p>
            <a:pPr marL="168275" indent="0" eaLnBrk="1" hangingPunct="1">
              <a:spcBef>
                <a:spcPct val="0"/>
              </a:spcBef>
              <a:spcAft>
                <a:spcPts val="2400"/>
              </a:spcAft>
              <a:buNone/>
              <a:tabLst>
                <a:tab pos="679450" algn="l"/>
              </a:tabLst>
            </a:pPr>
            <a:r>
              <a:rPr lang="en-US" sz="3000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Relevant to Practice =  100%   (“very much”  93%)</a:t>
            </a:r>
          </a:p>
          <a:p>
            <a:pPr marL="168275" indent="0" eaLnBrk="1" hangingPunct="1">
              <a:spcBef>
                <a:spcPct val="0"/>
              </a:spcBef>
              <a:spcAft>
                <a:spcPts val="2400"/>
              </a:spcAft>
              <a:buNone/>
              <a:tabLst>
                <a:tab pos="679450" algn="l"/>
              </a:tabLst>
            </a:pPr>
            <a:r>
              <a:rPr lang="en-US" sz="3000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Quality Education =  100%   (“excellent”  93%) </a:t>
            </a:r>
          </a:p>
          <a:p>
            <a:pPr marL="168275" indent="0" eaLnBrk="1" hangingPunct="1">
              <a:spcBef>
                <a:spcPct val="0"/>
              </a:spcBef>
              <a:spcAft>
                <a:spcPts val="2400"/>
              </a:spcAft>
              <a:buNone/>
              <a:tabLst>
                <a:tab pos="679450" algn="l"/>
              </a:tabLst>
            </a:pPr>
            <a:r>
              <a:rPr lang="en-US" sz="3000" dirty="0">
                <a:solidFill>
                  <a:schemeClr val="bg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Expect to Use   =     99%    (“strongly agree”  94%)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D85A4D-1787-4580-C64C-7A865172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24" y="4613758"/>
            <a:ext cx="816815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None/>
              <a:tabLst>
                <a:tab pos="679450" algn="l"/>
              </a:tabLst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Six-months later:</a:t>
            </a:r>
          </a:p>
          <a:p>
            <a:pPr marL="6302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91%  still report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Increased confidence assessing cognitive concerns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13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34870AD-BF80-4553-9830-2EAE5787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528" y="710359"/>
            <a:ext cx="5931663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99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Evaluation Comments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D85A4D-1787-4580-C64C-7A865172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86" y="1912528"/>
            <a:ext cx="746662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“This was an excellent course.”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“Appreciate the simple, straightforward approach.”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“Good content and tools, particularly helpful tools.”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679450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“This was one of the most practical and helpful CME's I've attended.”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2047F-BB94-8781-F233-EB935F36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766589" cy="5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73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5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7F4C00"/>
      </a:hlink>
      <a:folHlink>
        <a:srgbClr val="7F4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0000D4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76238" marR="0" indent="-3762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WASHAA New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AFCE7951-8AB7-3F46-A264-2A417EEED7D9}" vid="{2AD327DF-4DE6-844D-9890-9F50331A15A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E5042A5C3DF46A594CA5D2B4E02BA" ma:contentTypeVersion="11" ma:contentTypeDescription="Create a new document." ma:contentTypeScope="" ma:versionID="3eb3f612dc9d358217394450bbad61c7">
  <xsd:schema xmlns:xsd="http://www.w3.org/2001/XMLSchema" xmlns:xs="http://www.w3.org/2001/XMLSchema" xmlns:p="http://schemas.microsoft.com/office/2006/metadata/properties" xmlns:ns2="1479ef74-d98f-4a52-bd21-7273bc228201" xmlns:ns3="248a2667-5c9e-485e-a833-30d2260cb10d" targetNamespace="http://schemas.microsoft.com/office/2006/metadata/properties" ma:root="true" ma:fieldsID="7d1a1602335630a5c161559c9c785a2d" ns2:_="" ns3:_="">
    <xsd:import namespace="1479ef74-d98f-4a52-bd21-7273bc228201"/>
    <xsd:import namespace="248a2667-5c9e-485e-a833-30d2260c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9ef74-d98f-4a52-bd21-7273bc228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2667-5c9e-485e-a833-30d2260cb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B9EEF7-47FC-46A7-B7FD-3FA4FA73BD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34F08-7C08-4EDB-8382-A95BD7017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9ef74-d98f-4a52-bd21-7273bc228201"/>
    <ds:schemaRef ds:uri="248a2667-5c9e-485e-a833-30d2260cb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62144C-100A-474D-A87D-C100BE98DA51}">
  <ds:schemaRefs>
    <ds:schemaRef ds:uri="http://schemas.microsoft.com/office/infopath/2007/PartnerControls"/>
    <ds:schemaRef ds:uri="1479ef74-d98f-4a52-bd21-7273bc228201"/>
    <ds:schemaRef ds:uri="http://purl.org/dc/elements/1.1/"/>
    <ds:schemaRef ds:uri="http://purl.org/dc/terms/"/>
    <ds:schemaRef ds:uri="http://schemas.openxmlformats.org/package/2006/metadata/core-properties"/>
    <ds:schemaRef ds:uri="248a2667-5c9e-485e-a833-30d2260cb10d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3242</TotalTime>
  <Words>770</Words>
  <Application>Microsoft Macintosh PowerPoint</Application>
  <PresentationFormat>On-screen Show (4:3)</PresentationFormat>
  <Paragraphs>128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Dubai</vt:lpstr>
      <vt:lpstr>Tahoma</vt:lpstr>
      <vt:lpstr>Wingdings,Sans-Serif</vt:lpstr>
      <vt:lpstr>Default Design</vt:lpstr>
      <vt:lpstr>1_Default Design</vt:lpstr>
      <vt:lpstr>Office Theme</vt:lpstr>
      <vt:lpstr>2_Default Design</vt:lpstr>
      <vt:lpstr>4_Default Design</vt:lpstr>
      <vt:lpstr>2_office theme</vt:lpstr>
      <vt:lpstr>10_WASHAA New 2015</vt:lpstr>
      <vt:lpstr>Cognition in Primary Care</vt:lpstr>
      <vt:lpstr>PowerPoint Presentation</vt:lpstr>
      <vt:lpstr>Primary Care Dilemma</vt:lpstr>
      <vt:lpstr>Dementia:  primary care disease</vt:lpstr>
      <vt:lpstr>Better Care from Diagnosis</vt:lpstr>
      <vt:lpstr>PowerPoint Presentation</vt:lpstr>
      <vt:lpstr>Rollout to UW Primary Care: 2021</vt:lpstr>
      <vt:lpstr>PowerPoint Presentation</vt:lpstr>
      <vt:lpstr>PowerPoint Presentation</vt:lpstr>
      <vt:lpstr>PowerPoint Presentation</vt:lpstr>
      <vt:lpstr>1. Be Aware:   When memory concerns       come up  (e.g. “yes” at AWV)</vt:lpstr>
      <vt:lpstr>Decide: </vt:lpstr>
      <vt:lpstr>Three Parts of a Dedicated Visit to Evaluate Cognitive Concerns</vt:lpstr>
      <vt:lpstr>PowerPoint Presentation</vt:lpstr>
      <vt:lpstr>Epic Checklist</vt:lpstr>
      <vt:lpstr>PowerPoint Presentation</vt:lpstr>
      <vt:lpstr>Session #2  Set a plan for the newly diagnosed</vt:lpstr>
      <vt:lpstr>Brain Health – Epic Checklist</vt:lpstr>
      <vt:lpstr>Website    Cognition-PrimaryCare.org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Early Detection of  Cognitive Impairment using the  KAER Model in Primary Care</dc:title>
  <dc:creator>Annette Fitzpatrick</dc:creator>
  <cp:lastModifiedBy>Genevieve Wanucha</cp:lastModifiedBy>
  <cp:revision>240</cp:revision>
  <dcterms:created xsi:type="dcterms:W3CDTF">2021-01-27T20:38:26Z</dcterms:created>
  <dcterms:modified xsi:type="dcterms:W3CDTF">2023-02-22T17:43:41Z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0x010100D2EE5042A5C3DF46A594CA5D2B4E02BA</vt:lpwstr>
  </property>
</Properties>
</file>