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notesSlides/notesSlide3.xml" ContentType="application/vnd.openxmlformats-officedocument.presentationml.notesSlide+xml"/>
  <Default Extension="mp4" ContentType="video/unknown"/>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slides/slide6.xml" ContentType="application/vnd.openxmlformats-officedocument.presentationml.slide+xml"/>
  <Override PartName="/ppt/theme/theme3.xml" ContentType="application/vnd.openxmlformats-officedocument.them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removePersonalInfoOnSave="1" saveSubsetFonts="1">
  <p:sldMasterIdLst>
    <p:sldMasterId id="2147483648" r:id="rId1"/>
  </p:sldMasterIdLst>
  <p:notesMasterIdLst>
    <p:notesMasterId r:id="rId10"/>
  </p:notesMasterIdLst>
  <p:handoutMasterIdLst>
    <p:handoutMasterId r:id="rId11"/>
  </p:handoutMasterIdLst>
  <p:sldIdLst>
    <p:sldId id="260" r:id="rId2"/>
    <p:sldId id="270" r:id="rId3"/>
    <p:sldId id="296" r:id="rId4"/>
    <p:sldId id="293" r:id="rId5"/>
    <p:sldId id="294" r:id="rId6"/>
    <p:sldId id="297" r:id="rId7"/>
    <p:sldId id="295" r:id="rId8"/>
    <p:sldId id="289" r:id="rId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0"/>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8087" autoAdjust="0"/>
  </p:normalViewPr>
  <p:slideViewPr>
    <p:cSldViewPr snapToGrid="0">
      <p:cViewPr>
        <p:scale>
          <a:sx n="103" d="100"/>
          <a:sy n="103" d="100"/>
        </p:scale>
        <p:origin x="-2608" y="-1264"/>
      </p:cViewPr>
      <p:guideLst>
        <p:guide orient="horz" pos="1620"/>
        <p:guide orient="horz" pos="1560"/>
        <p:guide orient="horz" pos="2129"/>
        <p:guide pos="4889"/>
        <p:guide pos="2881"/>
        <p:guide pos="192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3" d="100"/>
          <a:sy n="83" d="100"/>
        </p:scale>
        <p:origin x="-3156"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329676-9C87-4D7C-944A-0DD307B2C7B1}" type="datetimeFigureOut">
              <a:rPr lang="en-US" smtClean="0"/>
              <a:pPr/>
              <a:t>9/11/14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96363B-7B8B-4E86-9185-97E5B0480AB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929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7238EB-1332-402A-89CC-5E06E40D1C9E}" type="datetimeFigureOut">
              <a:rPr lang="en-US" smtClean="0"/>
              <a:pPr/>
              <a:t>9/11/14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8C02BD-617F-443A-9DC6-BE620467D6B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737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depts.washington.edu/mdcrc/"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template is in widescreen format and demonstrates how transitions,</a:t>
            </a:r>
            <a:r>
              <a:rPr lang="en-US" baseline="0" dirty="0" smtClean="0"/>
              <a:t> animations, and multimedia choreography can be used to enrich a presentation.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433366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4043650"/>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WellstoneMD@uw.edu</a:t>
            </a:r>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4043650"/>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hlinkClick r:id="rId3"/>
              </a:rPr>
              <a:t>http://depts.washington.edu/mdcrc/</a:t>
            </a:r>
            <a:r>
              <a:rPr lang="en-US" dirty="0" smtClean="0"/>
              <a:t> </a:t>
            </a:r>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4043650"/>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4043650"/>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4043650"/>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4043650"/>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1" Type="http://schemas.microsoft.com/office/2007/relationships/media" Target="../media/media3.mp4"/><Relationship Id="rId12" Type="http://schemas.openxmlformats.org/officeDocument/2006/relationships/image" Target="../media/image5.png"/><Relationship Id="rId1" Type="http://schemas.openxmlformats.org/officeDocument/2006/relationships/video" Target="../media/media1.mp4"/><Relationship Id="rId2" Type="http://schemas.openxmlformats.org/officeDocument/2006/relationships/video" Target="../media/media2.mp4"/><Relationship Id="rId3" Type="http://schemas.openxmlformats.org/officeDocument/2006/relationships/video" Target="../media/media3.mp4"/><Relationship Id="rId4" Type="http://schemas.openxmlformats.org/officeDocument/2006/relationships/slideMaster" Target="../slideMasters/slideMaster1.xml"/><Relationship Id="rId5" Type="http://schemas.microsoft.com/office/2007/relationships/media" Target="../media/media1.mp4"/><Relationship Id="rId6" Type="http://schemas.openxmlformats.org/officeDocument/2006/relationships/image" Target="../media/image1.png"/><Relationship Id="rId7" Type="http://schemas.openxmlformats.org/officeDocument/2006/relationships/image" Target="../media/image2.jpeg"/><Relationship Id="rId8" Type="http://schemas.openxmlformats.org/officeDocument/2006/relationships/image" Target="../media/image3.jpeg"/><Relationship Id="rId9" Type="http://schemas.microsoft.com/office/2007/relationships/media" Target="../media/media2.mp4"/><Relationship Id="rId10"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image" Target="../media/image1.png"/><Relationship Id="rId1" Type="http://schemas.openxmlformats.org/officeDocument/2006/relationships/video" Target="../media/media1.mp4"/><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image" Target="../media/image1.png"/><Relationship Id="rId1" Type="http://schemas.openxmlformats.org/officeDocument/2006/relationships/video" Target="../media/media1.mp4"/><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image" Target="../media/image1.png"/><Relationship Id="rId1" Type="http://schemas.openxmlformats.org/officeDocument/2006/relationships/video" Target="../media/media1.mp4"/><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image" Target="../media/image1.pn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video" Target="../media/media1.mp4"/><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15" name="Waves.mp4">
            <a:hlinkClick r:id="" action="ppaction://media"/>
          </p:cNvPr>
          <p:cNvPicPr/>
          <p:nvPr userDrawn="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0" y="0"/>
            <a:ext cx="9144000" cy="5143499"/>
          </a:xfrm>
          <a:prstGeom prst="rect">
            <a:avLst/>
          </a:prstGeom>
        </p:spPr>
      </p:pic>
      <p:sp>
        <p:nvSpPr>
          <p:cNvPr id="8" name="Rectangle 7"/>
          <p:cNvSpPr/>
          <p:nvPr userDrawn="1"/>
        </p:nvSpPr>
        <p:spPr>
          <a:xfrm>
            <a:off x="3886200" y="0"/>
            <a:ext cx="4114800" cy="51435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64443" y="375388"/>
            <a:ext cx="2255157" cy="1506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GettyImages_200300145-001.jpg"/>
          <p:cNvPicPr>
            <a:picLocks noChangeAspect="1"/>
          </p:cNvPicPr>
          <p:nvPr userDrawn="1"/>
        </p:nvPicPr>
        <p:blipFill>
          <a:blip r:embed="rId8"/>
          <a:srcRect/>
          <a:stretch>
            <a:fillRect/>
          </a:stretch>
        </p:blipFill>
        <p:spPr>
          <a:xfrm>
            <a:off x="7029114" y="375388"/>
            <a:ext cx="2231136" cy="1501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4338638" y="2277269"/>
            <a:ext cx="3599132" cy="1102519"/>
          </a:xfrm>
        </p:spPr>
        <p:txBody>
          <a:bodyPr>
            <a:normAutofit/>
          </a:bodyPr>
          <a:lstStyle>
            <a:lvl1pPr algn="l">
              <a:defRPr sz="2500" b="1" cap="small" baseline="0">
                <a:solidFill>
                  <a:schemeClr val="bg1"/>
                </a:solidFill>
                <a:effectLst>
                  <a:reflection blurRad="6350" stA="55000" endA="300" endPos="45500" dir="5400000" sy="-100000" algn="bl" rotWithShape="0"/>
                </a:effectLst>
                <a:latin typeface="Constantia"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338637" y="3379788"/>
            <a:ext cx="3589405" cy="849312"/>
          </a:xfr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pic>
        <p:nvPicPr>
          <p:cNvPr id="7" name="Fish.mp4">
            <a:hlinkClick r:id="" action="ppaction://media"/>
          </p:cNvPr>
          <p:cNvPicPr/>
          <p:nvPr>
            <a:videoFile r:link="rId2"/>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9"/>
              </p:ext>
            </p:extLst>
          </p:nvPr>
        </p:nvPicPr>
        <p:blipFill>
          <a:blip r:embed="rId10"/>
          <a:stretch>
            <a:fillRect/>
          </a:stretch>
        </p:blipFill>
        <p:spPr>
          <a:xfrm>
            <a:off x="-146304" y="374904"/>
            <a:ext cx="2002536"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Turtle.mp4">
            <a:hlinkClick r:id="" action="ppaction://media"/>
          </p:cNvPr>
          <p:cNvPicPr/>
          <p:nvPr>
            <a:videoFile r:link="rId3"/>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11"/>
              </p:ext>
            </p:extLst>
          </p:nvPr>
        </p:nvPicPr>
        <p:blipFill>
          <a:blip r:embed="rId12"/>
          <a:stretch>
            <a:fillRect/>
          </a:stretch>
        </p:blipFill>
        <p:spPr>
          <a:xfrm>
            <a:off x="4718304" y="374904"/>
            <a:ext cx="2002536"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6" fill="hold"/>
                                        <p:tgtEl>
                                          <p:spTgt spid="15"/>
                                        </p:tgtEl>
                                      </p:cBhvr>
                                    </p:cmd>
                                  </p:childTnLst>
                                </p:cTn>
                              </p:par>
                              <p:par>
                                <p:cTn id="7" presetID="2" presetClass="entr" presetSubtype="8"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1" presetClass="mediacall" presetSubtype="0" fill="hold" nodeType="withEffect">
                                  <p:stCondLst>
                                    <p:cond delay="2000"/>
                                  </p:stCondLst>
                                  <p:childTnLst>
                                    <p:cmd type="call" cmd="playFrom(0.0)">
                                      <p:cBhvr>
                                        <p:cTn id="12" dur="24833" fill="hold"/>
                                        <p:tgtEl>
                                          <p:spTgt spid="7"/>
                                        </p:tgtEl>
                                      </p:cBhvr>
                                    </p:cmd>
                                  </p:childTnLst>
                                </p:cTn>
                              </p:par>
                              <p:par>
                                <p:cTn id="13" presetID="1" presetClass="mediacall" presetSubtype="0" fill="hold" nodeType="withEffect">
                                  <p:stCondLst>
                                    <p:cond delay="2000"/>
                                  </p:stCondLst>
                                  <p:childTnLst>
                                    <p:cmd type="call" cmd="playFrom(0.0)">
                                      <p:cBhvr>
                                        <p:cTn id="14" dur="208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7"/>
                </p:tgtEl>
              </p:cMediaNode>
            </p:video>
            <p:video>
              <p:cMediaNode vol="80000">
                <p:cTn id="16" repeatCount="indefinite" fill="hold" display="0">
                  <p:stCondLst>
                    <p:cond delay="indefinite"/>
                  </p:stCondLst>
                </p:cTn>
                <p:tgtEl>
                  <p:spTgt spid="14"/>
                </p:tgtEl>
              </p:cMediaNode>
            </p:video>
            <p:video>
              <p:cMediaNode vol="80000">
                <p:cTn id="17" repeatCount="indefinite" fill="hold" display="0">
                  <p:stCondLst>
                    <p:cond delay="indefinite"/>
                  </p:stCondLst>
                </p:cTn>
                <p:tgtEl>
                  <p:spTgt spid="15"/>
                </p:tgtEl>
              </p:cMediaNode>
            </p:video>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17505-E79A-4CE3-955B-46529E59C72C}" type="datetimeFigureOut">
              <a:rPr lang="en-US" smtClean="0"/>
              <a:pPr/>
              <a:t>9/11/14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57199"/>
            <a:ext cx="3008313" cy="619125"/>
          </a:xfrm>
        </p:spPr>
        <p:txBody>
          <a:bodyPr anchor="b">
            <a:noAutofit/>
          </a:bodyPr>
          <a:lstStyle>
            <a:lvl1pPr algn="l">
              <a:defRPr lang="en-US" sz="20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66928"/>
            <a:ext cx="5111750" cy="412769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9/11/14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rmAutofit/>
          </a:bodyPr>
          <a:lstStyle>
            <a:lvl1pPr algn="l">
              <a:defRPr sz="1900" b="1" cap="small" baseline="0">
                <a:solidFill>
                  <a:schemeClr val="bg1"/>
                </a:solidFill>
                <a:latin typeface="Constant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9/11/14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b="1" cap="small" baseline="0">
                <a:latin typeface="Constantia" pitchFamily="18"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7471"/>
            <a:ext cx="2057400" cy="4147151"/>
          </a:xfrm>
        </p:spPr>
        <p:txBody>
          <a:bodyPr vert="eaVert">
            <a:normAutofit/>
          </a:bodyPr>
          <a:lstStyle>
            <a:lvl1pPr>
              <a:defRPr sz="2400" b="1" cap="small" baseline="0">
                <a:latin typeface="Constantia" pitchFamily="18"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47471"/>
            <a:ext cx="6019800" cy="4147151"/>
          </a:xfrm>
        </p:spPr>
        <p:txBody>
          <a:bodyPr vert="eaVert"/>
          <a:lstStyle>
            <a:lvl1pPr>
              <a:defRPr sz="1600"/>
            </a:lvl1pPr>
            <a:lvl2pPr>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Static">
    <p:spTree>
      <p:nvGrpSpPr>
        <p:cNvPr id="1" name=""/>
        <p:cNvGrpSpPr/>
        <p:nvPr/>
      </p:nvGrpSpPr>
      <p:grpSpPr>
        <a:xfrm>
          <a:off x="0" y="0"/>
          <a:ext cx="0" cy="0"/>
          <a:chOff x="0" y="0"/>
          <a:chExt cx="0" cy="0"/>
        </a:xfrm>
      </p:grpSpPr>
      <p:sp>
        <p:nvSpPr>
          <p:cNvPr id="2" name="Title 1"/>
          <p:cNvSpPr>
            <a:spLocks noGrp="1"/>
          </p:cNvSpPr>
          <p:nvPr>
            <p:ph type="title"/>
          </p:nvPr>
        </p:nvSpPr>
        <p:spPr>
          <a:xfrm>
            <a:off x="457200" y="465710"/>
            <a:ext cx="8229600" cy="633514"/>
          </a:xfrm>
        </p:spPr>
        <p:txBody>
          <a:bodyPr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Side Bar">
    <p:spTree>
      <p:nvGrpSpPr>
        <p:cNvPr id="1" name=""/>
        <p:cNvGrpSpPr/>
        <p:nvPr/>
      </p:nvGrpSpPr>
      <p:grpSpPr>
        <a:xfrm>
          <a:off x="0" y="0"/>
          <a:ext cx="0" cy="0"/>
          <a:chOff x="0" y="0"/>
          <a:chExt cx="0" cy="0"/>
        </a:xfrm>
      </p:grpSpPr>
      <p:pic>
        <p:nvPicPr>
          <p:cNvPr id="10" name="Waves.mp4">
            <a:hlinkClick r:id="" action="ppaction://media"/>
          </p:cNvPr>
          <p:cNvPicPr/>
          <p:nvPr userDrawn="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0" y="0"/>
            <a:ext cx="9144000" cy="5143499"/>
          </a:xfrm>
          <a:prstGeom prst="rect">
            <a:avLst/>
          </a:prstGeom>
        </p:spPr>
      </p:pic>
      <p:sp>
        <p:nvSpPr>
          <p:cNvPr id="7" name="Rectangle 6"/>
          <p:cNvSpPr/>
          <p:nvPr userDrawn="1"/>
        </p:nvSpPr>
        <p:spPr>
          <a:xfrm>
            <a:off x="914400" y="0"/>
            <a:ext cx="8229600" cy="5143500"/>
          </a:xfrm>
          <a:prstGeom prst="rect">
            <a:avLst/>
          </a:prstGeom>
          <a:solidFill>
            <a:schemeClr val="tx2">
              <a:lumMod val="50000"/>
            </a:schemeClr>
          </a:solidFill>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userDrawn="1"/>
        </p:nvCxnSpPr>
        <p:spPr>
          <a:xfrm rot="5400000">
            <a:off x="-1595899" y="2571750"/>
            <a:ext cx="5143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38136" y="465710"/>
            <a:ext cx="7548664" cy="633514"/>
          </a:xfrm>
        </p:spPr>
        <p:txBody>
          <a:bodyPr anchor="ctr" anchorCtr="0">
            <a:norm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1138136" y="1200151"/>
            <a:ext cx="7548664" cy="3255117"/>
          </a:xfrm>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28738" y="4776836"/>
            <a:ext cx="2133600" cy="273844"/>
          </a:xfrm>
        </p:spPr>
        <p:txBody>
          <a:bodyPr/>
          <a:lstStyle/>
          <a:p>
            <a:fld id="{0C817505-E79A-4CE3-955B-46529E59C72C}" type="datetimeFigureOut">
              <a:rPr lang="en-US" smtClean="0"/>
              <a:pPr/>
              <a:t>9/11/14</a:t>
            </a:fld>
            <a:endParaRPr lang="en-US"/>
          </a:p>
        </p:txBody>
      </p:sp>
      <p:sp>
        <p:nvSpPr>
          <p:cNvPr id="5" name="Footer Placeholder 4"/>
          <p:cNvSpPr>
            <a:spLocks noGrp="1"/>
          </p:cNvSpPr>
          <p:nvPr>
            <p:ph type="ftr" sz="quarter" idx="11"/>
          </p:nvPr>
        </p:nvSpPr>
        <p:spPr>
          <a:xfrm>
            <a:off x="3428228" y="4776836"/>
            <a:ext cx="2895600" cy="273844"/>
          </a:xfrm>
        </p:spPr>
        <p:txBody>
          <a:bodyPr/>
          <a:lstStyle/>
          <a:p>
            <a:endParaRPr lang="en-US" dirty="0"/>
          </a:p>
        </p:txBody>
      </p:sp>
      <p:sp>
        <p:nvSpPr>
          <p:cNvPr id="6" name="Slide Number Placeholder 5"/>
          <p:cNvSpPr>
            <a:spLocks noGrp="1"/>
          </p:cNvSpPr>
          <p:nvPr>
            <p:ph type="sldNum" sz="quarter" idx="12"/>
          </p:nvPr>
        </p:nvSpPr>
        <p:spPr>
          <a:xfrm>
            <a:off x="6589717" y="4776836"/>
            <a:ext cx="2133600" cy="273844"/>
          </a:xfrm>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6731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0"/>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10"/>
                </p:tgtEl>
              </p:cMediaNode>
            </p:video>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Full Video">
    <p:spTree>
      <p:nvGrpSpPr>
        <p:cNvPr id="1" name=""/>
        <p:cNvGrpSpPr/>
        <p:nvPr/>
      </p:nvGrpSpPr>
      <p:grpSpPr>
        <a:xfrm>
          <a:off x="0" y="0"/>
          <a:ext cx="0" cy="0"/>
          <a:chOff x="0" y="0"/>
          <a:chExt cx="0" cy="0"/>
        </a:xfrm>
      </p:grpSpPr>
      <p:pic>
        <p:nvPicPr>
          <p:cNvPr id="9" name="Waves.mp4">
            <a:hlinkClick r:id="" action="ppaction://media"/>
          </p:cNvPr>
          <p:cNvPicPr/>
          <p:nvPr userDrawn="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0" y="0"/>
            <a:ext cx="9144000" cy="5143499"/>
          </a:xfrm>
          <a:prstGeom prst="rect">
            <a:avLst/>
          </a:prstGeom>
        </p:spPr>
      </p:pic>
      <p:sp>
        <p:nvSpPr>
          <p:cNvPr id="2" name="Title 1"/>
          <p:cNvSpPr>
            <a:spLocks noGrp="1"/>
          </p:cNvSpPr>
          <p:nvPr>
            <p:ph type="title"/>
          </p:nvPr>
        </p:nvSpPr>
        <p:spPr>
          <a:xfrm>
            <a:off x="457200" y="465710"/>
            <a:ext cx="8229600" cy="633514"/>
          </a:xfrm>
        </p:spPr>
        <p:txBody>
          <a:bodyPr anchor="ctr" anchorCtr="0">
            <a:norm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4767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Half Video">
    <p:spTree>
      <p:nvGrpSpPr>
        <p:cNvPr id="1" name=""/>
        <p:cNvGrpSpPr/>
        <p:nvPr/>
      </p:nvGrpSpPr>
      <p:grpSpPr>
        <a:xfrm>
          <a:off x="0" y="0"/>
          <a:ext cx="0" cy="0"/>
          <a:chOff x="0" y="0"/>
          <a:chExt cx="0" cy="0"/>
        </a:xfrm>
      </p:grpSpPr>
      <p:pic>
        <p:nvPicPr>
          <p:cNvPr id="10" name="Waves.mp4">
            <a:hlinkClick r:id="" action="ppaction://media"/>
          </p:cNvPr>
          <p:cNvPicPr/>
          <p:nvPr userDrawn="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0" y="0"/>
            <a:ext cx="9144000" cy="5143499"/>
          </a:xfrm>
          <a:prstGeom prst="rect">
            <a:avLst/>
          </a:prstGeom>
        </p:spPr>
      </p:pic>
      <p:sp>
        <p:nvSpPr>
          <p:cNvPr id="8" name="Rectangle 7"/>
          <p:cNvSpPr/>
          <p:nvPr userDrawn="1"/>
        </p:nvSpPr>
        <p:spPr>
          <a:xfrm>
            <a:off x="3900791" y="402770"/>
            <a:ext cx="490274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66682" y="465710"/>
            <a:ext cx="4826144" cy="633514"/>
          </a:xfrm>
        </p:spPr>
        <p:txBody>
          <a:bodyPr anchor="ctr" anchorCtr="0">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3966682" y="1200151"/>
            <a:ext cx="4826144" cy="3255117"/>
          </a:xfrm>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4275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Section Header">
    <p:spTree>
      <p:nvGrpSpPr>
        <p:cNvPr id="1" name=""/>
        <p:cNvGrpSpPr/>
        <p:nvPr/>
      </p:nvGrpSpPr>
      <p:grpSpPr>
        <a:xfrm>
          <a:off x="0" y="0"/>
          <a:ext cx="0" cy="0"/>
          <a:chOff x="0" y="0"/>
          <a:chExt cx="0" cy="0"/>
        </a:xfrm>
      </p:grpSpPr>
      <p:pic>
        <p:nvPicPr>
          <p:cNvPr id="12" name="Waves.mp4">
            <a:hlinkClick r:id="" action="ppaction://media"/>
          </p:cNvPr>
          <p:cNvPicPr/>
          <p:nvPr userDrawn="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0" y="0"/>
            <a:ext cx="9144000" cy="5143499"/>
          </a:xfrm>
          <a:prstGeom prst="rect">
            <a:avLst/>
          </a:prstGeom>
        </p:spPr>
      </p:pic>
      <p:sp>
        <p:nvSpPr>
          <p:cNvPr id="8" name="Rectangle 7"/>
          <p:cNvSpPr/>
          <p:nvPr userDrawn="1"/>
        </p:nvSpPr>
        <p:spPr>
          <a:xfrm>
            <a:off x="-228600" y="1943100"/>
            <a:ext cx="9601200" cy="971550"/>
          </a:xfrm>
          <a:prstGeom prst="rect">
            <a:avLst/>
          </a:prstGeom>
          <a:solidFill>
            <a:schemeClr val="tx2">
              <a:lumMod val="50000"/>
            </a:schemeClr>
          </a:solidFill>
          <a:ln w="12700">
            <a:solidFill>
              <a:schemeClr val="bg1"/>
            </a:solidFill>
          </a:ln>
          <a:effectLst>
            <a:outerShdw blurRad="5207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6913249" y="2305878"/>
            <a:ext cx="1523181" cy="112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ettyImages_200300145-001.jpg"/>
          <p:cNvPicPr>
            <a:picLocks noChangeAspect="1"/>
          </p:cNvPicPr>
          <p:nvPr userDrawn="1"/>
        </p:nvPicPr>
        <p:blipFill>
          <a:blip r:embed="rId6"/>
          <a:srcRect/>
          <a:stretch>
            <a:fillRect/>
          </a:stretch>
        </p:blipFill>
        <p:spPr>
          <a:xfrm>
            <a:off x="5218045" y="2295939"/>
            <a:ext cx="1500808" cy="110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hasCustomPrompt="1"/>
          </p:nvPr>
        </p:nvSpPr>
        <p:spPr>
          <a:xfrm>
            <a:off x="291830" y="2197164"/>
            <a:ext cx="4837113" cy="510778"/>
          </a:xfrm>
        </p:spPr>
        <p:txBody>
          <a:bodyPr anchor="t">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2"/>
                                        </p:tgtEl>
                                      </p:cBhvr>
                                    </p:cmd>
                                  </p:childTnLst>
                                </p:cTn>
                              </p:par>
                              <p:par>
                                <p:cTn id="7" presetID="10" presetClass="entr" presetSubtype="0"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par>
                                <p:cTn id="10" presetID="53" presetClass="entr" presetSubtype="0" fill="hold" nodeType="withEffect">
                                  <p:stCondLst>
                                    <p:cond delay="200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Effect transition="in" filter="fade">
                                      <p:cBhvr>
                                        <p:cTn id="14" dur="2000"/>
                                        <p:tgtEl>
                                          <p:spTgt spid="9"/>
                                        </p:tgtEl>
                                      </p:cBhvr>
                                    </p:animEffect>
                                  </p:childTnLst>
                                </p:cTn>
                              </p:par>
                              <p:par>
                                <p:cTn id="15" presetID="53" presetClass="entr" presetSubtype="0" fill="hold" nodeType="withEffect">
                                  <p:stCondLst>
                                    <p:cond delay="2000"/>
                                  </p:stCondLst>
                                  <p:childTnLst>
                                    <p:set>
                                      <p:cBhvr>
                                        <p:cTn id="16" dur="1" fill="hold">
                                          <p:stCondLst>
                                            <p:cond delay="0"/>
                                          </p:stCondLst>
                                        </p:cTn>
                                        <p:tgtEl>
                                          <p:spTgt spid="10">
                                            <p:bg/>
                                          </p:spTgt>
                                        </p:tgtEl>
                                        <p:attrNameLst>
                                          <p:attrName>style.visibility</p:attrName>
                                        </p:attrNameLst>
                                      </p:cBhvr>
                                      <p:to>
                                        <p:strVal val="visible"/>
                                      </p:to>
                                    </p:set>
                                    <p:anim calcmode="lin" valueType="num">
                                      <p:cBhvr>
                                        <p:cTn id="17" dur="2000" fill="hold"/>
                                        <p:tgtEl>
                                          <p:spTgt spid="10">
                                            <p:bg/>
                                          </p:spTgt>
                                        </p:tgtEl>
                                        <p:attrNameLst>
                                          <p:attrName>ppt_w</p:attrName>
                                        </p:attrNameLst>
                                      </p:cBhvr>
                                      <p:tavLst>
                                        <p:tav tm="0">
                                          <p:val>
                                            <p:fltVal val="0"/>
                                          </p:val>
                                        </p:tav>
                                        <p:tav tm="100000">
                                          <p:val>
                                            <p:strVal val="#ppt_w"/>
                                          </p:val>
                                        </p:tav>
                                      </p:tavLst>
                                    </p:anim>
                                    <p:anim calcmode="lin" valueType="num">
                                      <p:cBhvr>
                                        <p:cTn id="18" dur="2000" fill="hold"/>
                                        <p:tgtEl>
                                          <p:spTgt spid="10">
                                            <p:bg/>
                                          </p:spTgt>
                                        </p:tgtEl>
                                        <p:attrNameLst>
                                          <p:attrName>ppt_h</p:attrName>
                                        </p:attrNameLst>
                                      </p:cBhvr>
                                      <p:tavLst>
                                        <p:tav tm="0">
                                          <p:val>
                                            <p:fltVal val="0"/>
                                          </p:val>
                                        </p:tav>
                                        <p:tav tm="100000">
                                          <p:val>
                                            <p:strVal val="#ppt_h"/>
                                          </p:val>
                                        </p:tav>
                                      </p:tavLst>
                                    </p:anim>
                                    <p:animEffect transition="in" filter="fade">
                                      <p:cBhvr>
                                        <p:cTn id="19" dur="2000"/>
                                        <p:tgtEl>
                                          <p:spTgt spid="1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12"/>
                </p:tgtEl>
              </p:cMediaNode>
            </p:video>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817505-E79A-4CE3-955B-46529E59C72C}" type="datetimeFigureOut">
              <a:rPr lang="en-US" smtClean="0"/>
              <a:pPr/>
              <a:t>9/11/14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817505-E79A-4CE3-955B-46529E59C72C}" type="datetimeFigureOut">
              <a:rPr lang="en-US" smtClean="0"/>
              <a:pPr/>
              <a:t>9/11/14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C817505-E79A-4CE3-955B-46529E59C72C}" type="datetimeFigureOut">
              <a:rPr lang="en-US" smtClean="0"/>
              <a:pPr/>
              <a:t>9/11/14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video" Target="../media/media1.mp4"/><Relationship Id="rId17" Type="http://schemas.microsoft.com/office/2007/relationships/media" Target="../media/media1.mp4"/><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50000"/>
          </a:schemeClr>
        </a:solidFill>
        <a:effectLst/>
      </p:bgPr>
    </p:bg>
    <p:spTree>
      <p:nvGrpSpPr>
        <p:cNvPr id="1" name=""/>
        <p:cNvGrpSpPr/>
        <p:nvPr/>
      </p:nvGrpSpPr>
      <p:grpSpPr>
        <a:xfrm>
          <a:off x="0" y="0"/>
          <a:ext cx="0" cy="0"/>
          <a:chOff x="0" y="0"/>
          <a:chExt cx="0" cy="0"/>
        </a:xfrm>
      </p:grpSpPr>
      <p:pic>
        <p:nvPicPr>
          <p:cNvPr id="9" name="Waves.mp4">
            <a:hlinkClick r:id="" action="ppaction://media"/>
          </p:cNvPr>
          <p:cNvPicPr/>
          <p:nvPr>
            <a:videoFile r:link="rId16"/>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17"/>
              </p:ext>
            </p:extLst>
          </p:nvPr>
        </p:nvPicPr>
        <p:blipFill>
          <a:blip r:embed="rId18"/>
          <a:stretch>
            <a:fillRect/>
          </a:stretch>
        </p:blipFill>
        <p:spPr>
          <a:xfrm>
            <a:off x="0" y="0"/>
            <a:ext cx="9144000" cy="5143499"/>
          </a:xfrm>
          <a:prstGeom prst="rect">
            <a:avLst/>
          </a:prstGeom>
        </p:spPr>
      </p:pic>
      <p:sp>
        <p:nvSpPr>
          <p:cNvPr id="8" name="Rectangle 7"/>
          <p:cNvSpPr/>
          <p:nvPr/>
        </p:nvSpPr>
        <p:spPr>
          <a:xfrm>
            <a:off x="402771" y="402770"/>
            <a:ext cx="836022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66929"/>
            <a:ext cx="8229600" cy="6352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25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C817505-E79A-4CE3-955B-46529E59C72C}" type="datetimeFigureOut">
              <a:rPr lang="en-US" smtClean="0"/>
              <a:pPr/>
              <a:t>9/11/14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8284DC-B054-45EA-B030-034005E6E5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3"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sz="2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hyperlink" Target="mailto:WellstoneMD@uw.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depts.washington.edu/mdcr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1"/>
          <p:cNvSpPr txBox="1">
            <a:spLocks/>
          </p:cNvSpPr>
          <p:nvPr/>
        </p:nvSpPr>
        <p:spPr>
          <a:xfrm>
            <a:off x="4331070" y="3280001"/>
            <a:ext cx="5181600" cy="101112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600" dirty="0">
              <a:solidFill>
                <a:schemeClr val="bg1"/>
              </a:solidFill>
              <a:effectLst>
                <a:reflection blurRad="6350" stA="55000" endA="300" endPos="45500" dir="5400000" sy="-100000" algn="bl" rotWithShape="0"/>
              </a:effectLst>
              <a:latin typeface="Copperplate Gothic Light" pitchFamily="34" charset="0"/>
            </a:endParaRPr>
          </a:p>
        </p:txBody>
      </p:sp>
      <p:sp>
        <p:nvSpPr>
          <p:cNvPr id="2" name="Title 1"/>
          <p:cNvSpPr>
            <a:spLocks noGrp="1"/>
          </p:cNvSpPr>
          <p:nvPr>
            <p:ph type="ctrTitle"/>
          </p:nvPr>
        </p:nvSpPr>
        <p:spPr>
          <a:xfrm>
            <a:off x="2626222" y="2009927"/>
            <a:ext cx="6517778" cy="1319399"/>
          </a:xfrm>
        </p:spPr>
        <p:txBody>
          <a:bodyPr>
            <a:normAutofit/>
          </a:bodyPr>
          <a:lstStyle/>
          <a:p>
            <a:r>
              <a:rPr lang="en-US" sz="2500" b="1" cap="small" dirty="0" smtClean="0">
                <a:effectLst/>
                <a:latin typeface="Constantia" pitchFamily="18" charset="0"/>
              </a:rPr>
              <a:t>The Senator Paul D Wellstone </a:t>
            </a:r>
            <a:br>
              <a:rPr lang="en-US" sz="2500" b="1" cap="small" dirty="0" smtClean="0">
                <a:effectLst/>
                <a:latin typeface="Constantia" pitchFamily="18" charset="0"/>
              </a:rPr>
            </a:br>
            <a:r>
              <a:rPr lang="en-US" dirty="0" smtClean="0">
                <a:effectLst/>
              </a:rPr>
              <a:t>Muscular Dystrophy</a:t>
            </a:r>
            <a:br>
              <a:rPr lang="en-US" dirty="0" smtClean="0">
                <a:effectLst/>
              </a:rPr>
            </a:br>
            <a:r>
              <a:rPr lang="en-US" sz="2500" b="1" cap="small" dirty="0" smtClean="0">
                <a:effectLst/>
                <a:latin typeface="Constantia" pitchFamily="18" charset="0"/>
              </a:rPr>
              <a:t>Cooperative Research Center: Seattle</a:t>
            </a:r>
            <a:endParaRPr lang="en-US" sz="2500" b="1" cap="small" dirty="0">
              <a:latin typeface="Constantia" pitchFamily="18" charset="0"/>
            </a:endParaRPr>
          </a:p>
        </p:txBody>
      </p:sp>
      <p:sp>
        <p:nvSpPr>
          <p:cNvPr id="8" name="Subtitle 7"/>
          <p:cNvSpPr>
            <a:spLocks noGrp="1"/>
          </p:cNvSpPr>
          <p:nvPr>
            <p:ph type="subTitle" idx="1"/>
          </p:nvPr>
        </p:nvSpPr>
        <p:spPr/>
        <p:txBody>
          <a:bodyPr>
            <a:normAutofit lnSpcReduction="10000"/>
          </a:bodyPr>
          <a:lstStyle/>
          <a:p>
            <a:r>
              <a:rPr lang="en-US" dirty="0" smtClean="0"/>
              <a:t>September 11, 2014</a:t>
            </a:r>
          </a:p>
          <a:p>
            <a:endParaRPr lang="en-US" dirty="0"/>
          </a:p>
          <a:p>
            <a:r>
              <a:rPr lang="en-US" dirty="0" smtClean="0"/>
              <a:t>Kickoff Meeting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2028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709"/>
            <a:ext cx="8229600" cy="755043"/>
          </a:xfrm>
        </p:spPr>
        <p:txBody>
          <a:bodyPr/>
          <a:lstStyle/>
          <a:p>
            <a:r>
              <a:rPr lang="en-US" dirty="0" smtClean="0">
                <a:latin typeface="Constantia" pitchFamily="18" charset="0"/>
              </a:rPr>
              <a:t> Aims of Administrative Core</a:t>
            </a:r>
            <a:endParaRPr lang="en-US" dirty="0">
              <a:latin typeface="Constantia" pitchFamily="18" charset="0"/>
            </a:endParaRPr>
          </a:p>
        </p:txBody>
      </p:sp>
      <p:sp>
        <p:nvSpPr>
          <p:cNvPr id="3" name="Content Placeholder 2"/>
          <p:cNvSpPr>
            <a:spLocks noGrp="1"/>
          </p:cNvSpPr>
          <p:nvPr>
            <p:ph idx="1"/>
          </p:nvPr>
        </p:nvSpPr>
        <p:spPr>
          <a:xfrm>
            <a:off x="457200" y="1257745"/>
            <a:ext cx="8229600" cy="3600604"/>
          </a:xfrm>
        </p:spPr>
        <p:txBody>
          <a:bodyPr>
            <a:normAutofit/>
          </a:bodyPr>
          <a:lstStyle/>
          <a:p>
            <a:pPr>
              <a:lnSpc>
                <a:spcPct val="150000"/>
              </a:lnSpc>
              <a:spcBef>
                <a:spcPts val="600"/>
              </a:spcBef>
              <a:buFont typeface="+mj-lt"/>
              <a:buAutoNum type="arabicParenR"/>
            </a:pPr>
            <a:r>
              <a:rPr lang="en-US" dirty="0" smtClean="0">
                <a:solidFill>
                  <a:srgbClr val="FF0000"/>
                </a:solidFill>
              </a:rPr>
              <a:t>Coordinate and communicate interactions of Projects and Cores. </a:t>
            </a:r>
          </a:p>
          <a:p>
            <a:pPr>
              <a:lnSpc>
                <a:spcPct val="150000"/>
              </a:lnSpc>
              <a:spcBef>
                <a:spcPts val="600"/>
              </a:spcBef>
              <a:buFont typeface="+mj-lt"/>
              <a:buAutoNum type="arabicParenR"/>
            </a:pPr>
            <a:r>
              <a:rPr lang="en-US" dirty="0" smtClean="0">
                <a:solidFill>
                  <a:srgbClr val="FF0000"/>
                </a:solidFill>
              </a:rPr>
              <a:t>Review </a:t>
            </a:r>
            <a:r>
              <a:rPr lang="en-US" dirty="0">
                <a:solidFill>
                  <a:srgbClr val="FF0000"/>
                </a:solidFill>
              </a:rPr>
              <a:t>and report utilization of funds </a:t>
            </a:r>
          </a:p>
          <a:p>
            <a:pPr>
              <a:lnSpc>
                <a:spcPct val="150000"/>
              </a:lnSpc>
              <a:spcBef>
                <a:spcPts val="600"/>
              </a:spcBef>
              <a:buFont typeface="+mj-lt"/>
              <a:buAutoNum type="arabicParenR"/>
            </a:pPr>
            <a:r>
              <a:rPr lang="en-US" dirty="0" smtClean="0">
                <a:solidFill>
                  <a:srgbClr val="FF0000"/>
                </a:solidFill>
              </a:rPr>
              <a:t>Appoint </a:t>
            </a:r>
            <a:r>
              <a:rPr lang="en-US" dirty="0">
                <a:solidFill>
                  <a:srgbClr val="FF0000"/>
                </a:solidFill>
              </a:rPr>
              <a:t>Center Advisory Committee </a:t>
            </a:r>
            <a:r>
              <a:rPr lang="en-US" dirty="0" smtClean="0">
                <a:solidFill>
                  <a:srgbClr val="FF0000"/>
                </a:solidFill>
              </a:rPr>
              <a:t>and create local Executive Committee.</a:t>
            </a:r>
          </a:p>
          <a:p>
            <a:pPr>
              <a:lnSpc>
                <a:spcPct val="150000"/>
              </a:lnSpc>
              <a:spcBef>
                <a:spcPts val="600"/>
              </a:spcBef>
              <a:buFont typeface="+mj-lt"/>
              <a:buAutoNum type="arabicParenR"/>
            </a:pPr>
            <a:r>
              <a:rPr lang="en-US" dirty="0" smtClean="0">
                <a:solidFill>
                  <a:srgbClr val="FF0000"/>
                </a:solidFill>
              </a:rPr>
              <a:t>Support </a:t>
            </a:r>
            <a:r>
              <a:rPr lang="en-US" dirty="0">
                <a:solidFill>
                  <a:srgbClr val="FF0000"/>
                </a:solidFill>
              </a:rPr>
              <a:t>interaction of scientific and lay </a:t>
            </a:r>
            <a:r>
              <a:rPr lang="en-US" dirty="0" smtClean="0">
                <a:solidFill>
                  <a:srgbClr val="FF0000"/>
                </a:solidFill>
              </a:rPr>
              <a:t>community, </a:t>
            </a:r>
            <a:r>
              <a:rPr lang="en-US" dirty="0">
                <a:solidFill>
                  <a:srgbClr val="FF0000"/>
                </a:solidFill>
              </a:rPr>
              <a:t>as well as NIH Science </a:t>
            </a:r>
            <a:r>
              <a:rPr lang="en-US" dirty="0" smtClean="0">
                <a:solidFill>
                  <a:srgbClr val="FF0000"/>
                </a:solidFill>
              </a:rPr>
              <a:t>officer, to develop relevant goals.</a:t>
            </a:r>
          </a:p>
          <a:p>
            <a:pPr>
              <a:lnSpc>
                <a:spcPct val="150000"/>
              </a:lnSpc>
              <a:spcBef>
                <a:spcPts val="600"/>
              </a:spcBef>
              <a:buFont typeface="+mj-lt"/>
              <a:buAutoNum type="arabicParenR"/>
            </a:pPr>
            <a:r>
              <a:rPr lang="en-US" dirty="0" smtClean="0">
                <a:solidFill>
                  <a:srgbClr val="FF0000"/>
                </a:solidFill>
              </a:rPr>
              <a:t>Promote </a:t>
            </a:r>
            <a:r>
              <a:rPr lang="en-US" dirty="0">
                <a:solidFill>
                  <a:srgbClr val="FF0000"/>
                </a:solidFill>
              </a:rPr>
              <a:t>and oversee use of core </a:t>
            </a:r>
            <a:r>
              <a:rPr lang="en-US" dirty="0" smtClean="0">
                <a:solidFill>
                  <a:srgbClr val="FF0000"/>
                </a:solidFill>
              </a:rPr>
              <a:t>facilities and resources through </a:t>
            </a:r>
            <a:r>
              <a:rPr lang="en-US" dirty="0">
                <a:solidFill>
                  <a:srgbClr val="FF0000"/>
                </a:solidFill>
              </a:rPr>
              <a:t>exchange of </a:t>
            </a:r>
            <a:r>
              <a:rPr lang="en-US" dirty="0" smtClean="0">
                <a:solidFill>
                  <a:srgbClr val="FF0000"/>
                </a:solidFill>
              </a:rPr>
              <a:t>information, training, and patient outreach.</a:t>
            </a:r>
            <a:endParaRPr lang="en-US"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87211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nstantia" pitchFamily="18" charset="0"/>
              </a:rPr>
              <a:t>Aims of Admin Core</a:t>
            </a:r>
            <a:endParaRPr lang="en-US" dirty="0">
              <a:latin typeface="Constantia" pitchFamily="18" charset="0"/>
            </a:endParaRPr>
          </a:p>
        </p:txBody>
      </p:sp>
      <p:sp>
        <p:nvSpPr>
          <p:cNvPr id="3" name="Content Placeholder 2"/>
          <p:cNvSpPr>
            <a:spLocks noGrp="1"/>
          </p:cNvSpPr>
          <p:nvPr>
            <p:ph idx="1"/>
          </p:nvPr>
        </p:nvSpPr>
        <p:spPr>
          <a:xfrm>
            <a:off x="457200" y="949474"/>
            <a:ext cx="8229600" cy="3908875"/>
          </a:xfrm>
        </p:spPr>
        <p:txBody>
          <a:bodyPr>
            <a:normAutofit/>
          </a:bodyPr>
          <a:lstStyle/>
          <a:p>
            <a:pPr>
              <a:lnSpc>
                <a:spcPct val="150000"/>
              </a:lnSpc>
              <a:spcBef>
                <a:spcPts val="600"/>
              </a:spcBef>
            </a:pPr>
            <a:r>
              <a:rPr lang="en-US" dirty="0" smtClean="0">
                <a:solidFill>
                  <a:srgbClr val="FF0000"/>
                </a:solidFill>
              </a:rPr>
              <a:t>Coordinate and communicate interactions of Projects and Cores. </a:t>
            </a:r>
          </a:p>
          <a:p>
            <a:pPr marL="0" indent="0">
              <a:lnSpc>
                <a:spcPct val="150000"/>
              </a:lnSpc>
              <a:spcBef>
                <a:spcPts val="600"/>
              </a:spcBef>
              <a:buNone/>
            </a:pPr>
            <a:r>
              <a:rPr lang="en-US" dirty="0">
                <a:solidFill>
                  <a:srgbClr val="FF0000"/>
                </a:solidFill>
              </a:rPr>
              <a:t> </a:t>
            </a:r>
            <a:r>
              <a:rPr lang="en-US" dirty="0" smtClean="0">
                <a:solidFill>
                  <a:srgbClr val="FF0000"/>
                </a:solidFill>
              </a:rPr>
              <a:t>  </a:t>
            </a:r>
            <a:r>
              <a:rPr lang="en-US" dirty="0" smtClean="0"/>
              <a:t>=</a:t>
            </a:r>
            <a:r>
              <a:rPr lang="en-US" dirty="0" smtClean="0">
                <a:solidFill>
                  <a:srgbClr val="FF0000"/>
                </a:solidFill>
              </a:rPr>
              <a:t>  </a:t>
            </a:r>
            <a:r>
              <a:rPr lang="en-US" dirty="0" smtClean="0"/>
              <a:t>Schedule meetings and develop and maintain Center website.</a:t>
            </a:r>
          </a:p>
          <a:p>
            <a:pPr lvl="1">
              <a:lnSpc>
                <a:spcPct val="150000"/>
              </a:lnSpc>
              <a:spcBef>
                <a:spcPts val="600"/>
              </a:spcBef>
            </a:pPr>
            <a:r>
              <a:rPr lang="en-US" dirty="0" smtClean="0"/>
              <a:t>Kickoff meeting to inform participants of the big picture of the Center. </a:t>
            </a:r>
          </a:p>
          <a:p>
            <a:pPr lvl="1">
              <a:lnSpc>
                <a:spcPct val="150000"/>
              </a:lnSpc>
              <a:spcBef>
                <a:spcPts val="600"/>
              </a:spcBef>
            </a:pPr>
            <a:r>
              <a:rPr lang="en-US" dirty="0" smtClean="0"/>
              <a:t>Monthly meetings – shared with IDPO – first meeting is Oct 28</a:t>
            </a:r>
            <a:r>
              <a:rPr lang="en-US" baseline="30000" dirty="0" smtClean="0"/>
              <a:t>th</a:t>
            </a:r>
            <a:r>
              <a:rPr lang="en-US" dirty="0" smtClean="0"/>
              <a:t>, 4-6 pm.</a:t>
            </a:r>
          </a:p>
          <a:p>
            <a:pPr lvl="1">
              <a:lnSpc>
                <a:spcPct val="150000"/>
              </a:lnSpc>
              <a:spcBef>
                <a:spcPts val="600"/>
              </a:spcBef>
            </a:pPr>
            <a:r>
              <a:rPr lang="en-US" dirty="0" smtClean="0"/>
              <a:t>Plan to schedule executive committee meetings every 3 months.</a:t>
            </a:r>
          </a:p>
          <a:p>
            <a:pPr lvl="1">
              <a:lnSpc>
                <a:spcPct val="150000"/>
              </a:lnSpc>
              <a:spcBef>
                <a:spcPts val="600"/>
              </a:spcBef>
            </a:pPr>
            <a:r>
              <a:rPr lang="en-US" dirty="0" smtClean="0"/>
              <a:t>Created </a:t>
            </a:r>
            <a:r>
              <a:rPr lang="en-US" dirty="0" smtClean="0">
                <a:solidFill>
                  <a:srgbClr val="FFFFFF"/>
                </a:solidFill>
                <a:hlinkClick r:id="rId3"/>
              </a:rPr>
              <a:t> </a:t>
            </a:r>
            <a:r>
              <a:rPr lang="en-US" dirty="0" smtClean="0">
                <a:solidFill>
                  <a:schemeClr val="accent6">
                    <a:lumMod val="75000"/>
                  </a:schemeClr>
                </a:solidFill>
                <a:hlinkClick r:id="rId3"/>
              </a:rPr>
              <a:t>WellstoneMD@uw.edu</a:t>
            </a:r>
            <a:r>
              <a:rPr lang="en-US" dirty="0" smtClean="0">
                <a:solidFill>
                  <a:schemeClr val="accent6">
                    <a:lumMod val="75000"/>
                  </a:schemeClr>
                </a:solidFill>
              </a:rPr>
              <a:t> </a:t>
            </a:r>
            <a:r>
              <a:rPr lang="en-US" dirty="0" smtClean="0"/>
              <a:t>mailman list. Subscribers will be advised about upcoming meetings, funding opportunities, manuscripts</a:t>
            </a:r>
            <a:r>
              <a:rPr lang="en-US" dirty="0"/>
              <a:t>,</a:t>
            </a:r>
            <a:r>
              <a:rPr lang="en-US" dirty="0" smtClean="0"/>
              <a:t> and other items of interest. Closed list, but everyone’s input is welcome. Request at </a:t>
            </a:r>
            <a:r>
              <a:rPr lang="en-US" dirty="0" err="1" smtClean="0"/>
              <a:t>bobbim@uw.edu</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8207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nstantia" pitchFamily="18" charset="0"/>
              </a:rPr>
              <a:t>Aims of Admin Core </a:t>
            </a:r>
            <a:r>
              <a:rPr lang="en-US" dirty="0" err="1" smtClean="0">
                <a:latin typeface="Constantia" pitchFamily="18" charset="0"/>
              </a:rPr>
              <a:t>cont</a:t>
            </a:r>
            <a:r>
              <a:rPr lang="en-US" dirty="0" smtClean="0">
                <a:latin typeface="Constantia" pitchFamily="18" charset="0"/>
              </a:rPr>
              <a:t>…..</a:t>
            </a:r>
            <a:endParaRPr lang="en-US" dirty="0">
              <a:latin typeface="Constantia" pitchFamily="18" charset="0"/>
            </a:endParaRPr>
          </a:p>
        </p:txBody>
      </p:sp>
      <p:sp>
        <p:nvSpPr>
          <p:cNvPr id="3" name="Content Placeholder 2"/>
          <p:cNvSpPr>
            <a:spLocks noGrp="1"/>
          </p:cNvSpPr>
          <p:nvPr>
            <p:ph idx="1"/>
          </p:nvPr>
        </p:nvSpPr>
        <p:spPr>
          <a:xfrm>
            <a:off x="457200" y="949474"/>
            <a:ext cx="8229600" cy="3501958"/>
          </a:xfrm>
        </p:spPr>
        <p:txBody>
          <a:bodyPr>
            <a:normAutofit/>
          </a:bodyPr>
          <a:lstStyle/>
          <a:p>
            <a:pPr lvl="1">
              <a:lnSpc>
                <a:spcPct val="150000"/>
              </a:lnSpc>
              <a:spcBef>
                <a:spcPts val="600"/>
              </a:spcBef>
            </a:pPr>
            <a:endParaRPr lang="en-US" dirty="0" smtClean="0"/>
          </a:p>
          <a:p>
            <a:pPr lvl="1">
              <a:lnSpc>
                <a:spcPct val="150000"/>
              </a:lnSpc>
              <a:spcBef>
                <a:spcPts val="600"/>
              </a:spcBef>
            </a:pPr>
            <a:r>
              <a:rPr lang="en-US" dirty="0" smtClean="0"/>
              <a:t>Planning a seminar next April or May showcasing the progress of the Center and  inviting outside interested parties and scientist.</a:t>
            </a:r>
            <a:endParaRPr lang="en-US" dirty="0"/>
          </a:p>
          <a:p>
            <a:pPr lvl="1">
              <a:lnSpc>
                <a:spcPct val="150000"/>
              </a:lnSpc>
              <a:spcBef>
                <a:spcPts val="600"/>
              </a:spcBef>
            </a:pPr>
            <a:r>
              <a:rPr lang="en-US" dirty="0" smtClean="0"/>
              <a:t>Wellstone website is ready to be updated and populated with relevant information. The URL is </a:t>
            </a:r>
            <a:r>
              <a:rPr lang="en-US" u="sng" dirty="0" smtClean="0">
                <a:hlinkClick r:id="rId3"/>
              </a:rPr>
              <a:t>http</a:t>
            </a:r>
            <a:r>
              <a:rPr lang="en-US" u="sng" dirty="0">
                <a:hlinkClick r:id="rId3"/>
              </a:rPr>
              <a:t>://depts.washington.edu/mdcrc</a:t>
            </a:r>
            <a:r>
              <a:rPr lang="en-US" u="sng" dirty="0" smtClean="0">
                <a:hlinkClick r:id="rId3"/>
              </a:rPr>
              <a:t>/</a:t>
            </a:r>
            <a:r>
              <a:rPr lang="en-US" dirty="0" smtClean="0"/>
              <a:t> . </a:t>
            </a:r>
            <a:r>
              <a:rPr lang="en-US" dirty="0"/>
              <a:t> </a:t>
            </a:r>
            <a:r>
              <a:rPr lang="en-US" dirty="0" smtClean="0"/>
              <a:t>Please forward pictures and text that you would like associated with your online presence as part  of the Wellstone website. Any links that you would like added. </a:t>
            </a:r>
          </a:p>
          <a:p>
            <a:pPr lvl="1">
              <a:lnSpc>
                <a:spcPct val="150000"/>
              </a:lnSpc>
              <a:spcBef>
                <a:spcPts val="600"/>
              </a:spcBef>
            </a:pPr>
            <a:r>
              <a:rPr lang="en-US" dirty="0" smtClean="0"/>
              <a:t>Wellstone calendar with important dates on the website. </a:t>
            </a:r>
          </a:p>
          <a:p>
            <a:pPr lvl="1">
              <a:lnSpc>
                <a:spcPct val="150000"/>
              </a:lnSpc>
              <a:spcBef>
                <a:spcPts val="600"/>
              </a:spcBef>
            </a:pP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2510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nstantia" pitchFamily="18" charset="0"/>
              </a:rPr>
              <a:t>Aims of Admin Core </a:t>
            </a:r>
            <a:r>
              <a:rPr lang="en-US" dirty="0" err="1" smtClean="0">
                <a:latin typeface="Constantia" pitchFamily="18" charset="0"/>
              </a:rPr>
              <a:t>cont</a:t>
            </a:r>
            <a:r>
              <a:rPr lang="en-US" dirty="0" smtClean="0">
                <a:latin typeface="Constantia" pitchFamily="18" charset="0"/>
              </a:rPr>
              <a:t>…..</a:t>
            </a:r>
            <a:endParaRPr lang="en-US" dirty="0">
              <a:latin typeface="Constantia" pitchFamily="18" charset="0"/>
            </a:endParaRPr>
          </a:p>
        </p:txBody>
      </p:sp>
      <p:sp>
        <p:nvSpPr>
          <p:cNvPr id="3" name="Content Placeholder 2"/>
          <p:cNvSpPr>
            <a:spLocks noGrp="1"/>
          </p:cNvSpPr>
          <p:nvPr>
            <p:ph idx="1"/>
          </p:nvPr>
        </p:nvSpPr>
        <p:spPr>
          <a:xfrm>
            <a:off x="457200" y="1011128"/>
            <a:ext cx="8229600" cy="3625265"/>
          </a:xfrm>
        </p:spPr>
        <p:txBody>
          <a:bodyPr>
            <a:normAutofit/>
          </a:bodyPr>
          <a:lstStyle/>
          <a:p>
            <a:pPr lvl="1">
              <a:lnSpc>
                <a:spcPct val="150000"/>
              </a:lnSpc>
              <a:spcBef>
                <a:spcPts val="600"/>
              </a:spcBef>
              <a:buFont typeface="Arial"/>
              <a:buChar char="•"/>
            </a:pPr>
            <a:r>
              <a:rPr lang="en-US" dirty="0" smtClean="0">
                <a:solidFill>
                  <a:srgbClr val="FF0000"/>
                </a:solidFill>
              </a:rPr>
              <a:t>Review and report utilization of funds </a:t>
            </a:r>
            <a:r>
              <a:rPr lang="en-US" dirty="0" smtClean="0"/>
              <a:t>- Budget  and subcontract setup and oversight. Progress report  input will be due to Admin Core Feb 1, 15 to allow for compilation and UW processing.  Budget updates will be sent March 1 for consideration before the April 30</a:t>
            </a:r>
            <a:r>
              <a:rPr lang="en-US" baseline="30000" dirty="0" smtClean="0"/>
              <a:t>th</a:t>
            </a:r>
            <a:r>
              <a:rPr lang="en-US" dirty="0" smtClean="0"/>
              <a:t> expiration. No overspending or </a:t>
            </a:r>
            <a:r>
              <a:rPr lang="en-US" dirty="0" err="1" smtClean="0"/>
              <a:t>carryforward</a:t>
            </a:r>
            <a:r>
              <a:rPr lang="en-US" dirty="0" smtClean="0"/>
              <a:t> is allowed. </a:t>
            </a:r>
            <a:r>
              <a:rPr lang="en-US" dirty="0" err="1" smtClean="0"/>
              <a:t>Rebudgeting</a:t>
            </a:r>
            <a:r>
              <a:rPr lang="en-US" dirty="0" smtClean="0"/>
              <a:t> may be possible if necessary.</a:t>
            </a:r>
          </a:p>
          <a:p>
            <a:pPr lvl="1">
              <a:lnSpc>
                <a:spcPct val="150000"/>
              </a:lnSpc>
              <a:spcBef>
                <a:spcPts val="600"/>
              </a:spcBef>
              <a:buFont typeface="Arial"/>
              <a:buChar char="•"/>
            </a:pPr>
            <a:r>
              <a:rPr lang="en-US" dirty="0" smtClean="0">
                <a:solidFill>
                  <a:srgbClr val="FF0000"/>
                </a:solidFill>
              </a:rPr>
              <a:t>Executive </a:t>
            </a:r>
            <a:r>
              <a:rPr lang="en-US" dirty="0">
                <a:solidFill>
                  <a:srgbClr val="FF0000"/>
                </a:solidFill>
              </a:rPr>
              <a:t>Committee  </a:t>
            </a:r>
            <a:r>
              <a:rPr lang="en-US" dirty="0"/>
              <a:t>- </a:t>
            </a:r>
            <a:r>
              <a:rPr lang="en-US" dirty="0" smtClean="0"/>
              <a:t> consists of PIs and other key personnel and advisors. We will be sending notice of meetings.</a:t>
            </a:r>
            <a:endParaRPr lang="en-US" dirty="0"/>
          </a:p>
          <a:p>
            <a:pPr lvl="1">
              <a:lnSpc>
                <a:spcPct val="150000"/>
              </a:lnSpc>
              <a:spcBef>
                <a:spcPts val="600"/>
              </a:spcBef>
              <a:buFont typeface="Arial"/>
              <a:buChar char="•"/>
            </a:pPr>
            <a:r>
              <a:rPr lang="en-US" dirty="0" smtClean="0">
                <a:solidFill>
                  <a:srgbClr val="FF0000"/>
                </a:solidFill>
              </a:rPr>
              <a:t>Appoint Center Advisory Committee</a:t>
            </a:r>
            <a:r>
              <a:rPr lang="en-US" dirty="0" smtClean="0"/>
              <a:t>. </a:t>
            </a:r>
            <a:r>
              <a:rPr lang="en-US" dirty="0"/>
              <a:t> </a:t>
            </a:r>
            <a:r>
              <a:rPr lang="en-US" dirty="0" smtClean="0"/>
              <a:t> In process of confirming 5 outside members</a:t>
            </a:r>
          </a:p>
          <a:p>
            <a:pPr lvl="1">
              <a:lnSpc>
                <a:spcPct val="150000"/>
              </a:lnSpc>
              <a:spcBef>
                <a:spcPts val="600"/>
              </a:spcBef>
            </a:pPr>
            <a:endParaRPr lang="en-US" dirty="0" smtClean="0"/>
          </a:p>
          <a:p>
            <a:pPr marL="457200" lvl="1" indent="0">
              <a:lnSpc>
                <a:spcPct val="150000"/>
              </a:lnSpc>
              <a:spcBef>
                <a:spcPts val="600"/>
              </a:spcBef>
              <a:buNone/>
            </a:pPr>
            <a:endParaRPr lang="en-US" dirty="0"/>
          </a:p>
          <a:p>
            <a:pPr marL="457200" lvl="1" indent="0">
              <a:lnSpc>
                <a:spcPct val="150000"/>
              </a:lnSpc>
              <a:spcBef>
                <a:spcPts val="600"/>
              </a:spcBef>
              <a:buNone/>
            </a:pP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74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nstantia" pitchFamily="18" charset="0"/>
              </a:rPr>
              <a:t>Aims of Admin Core </a:t>
            </a:r>
            <a:r>
              <a:rPr lang="en-US" dirty="0" err="1" smtClean="0">
                <a:latin typeface="Constantia" pitchFamily="18" charset="0"/>
              </a:rPr>
              <a:t>cont</a:t>
            </a:r>
            <a:r>
              <a:rPr lang="en-US" dirty="0" smtClean="0">
                <a:latin typeface="Constantia" pitchFamily="18" charset="0"/>
              </a:rPr>
              <a:t>…..</a:t>
            </a:r>
            <a:endParaRPr lang="en-US" dirty="0">
              <a:latin typeface="Constantia" pitchFamily="18" charset="0"/>
            </a:endParaRPr>
          </a:p>
        </p:txBody>
      </p:sp>
      <p:sp>
        <p:nvSpPr>
          <p:cNvPr id="3" name="Content Placeholder 2"/>
          <p:cNvSpPr>
            <a:spLocks noGrp="1"/>
          </p:cNvSpPr>
          <p:nvPr>
            <p:ph idx="1"/>
          </p:nvPr>
        </p:nvSpPr>
        <p:spPr>
          <a:xfrm>
            <a:off x="457200" y="1196091"/>
            <a:ext cx="8229600" cy="3440302"/>
          </a:xfrm>
        </p:spPr>
        <p:txBody>
          <a:bodyPr>
            <a:normAutofit/>
          </a:bodyPr>
          <a:lstStyle/>
          <a:p>
            <a:pPr lvl="1">
              <a:lnSpc>
                <a:spcPct val="150000"/>
              </a:lnSpc>
              <a:spcBef>
                <a:spcPts val="600"/>
              </a:spcBef>
              <a:buFont typeface="Arial"/>
              <a:buChar char="•"/>
            </a:pPr>
            <a:r>
              <a:rPr lang="en-US" dirty="0" smtClean="0">
                <a:solidFill>
                  <a:srgbClr val="FF0000"/>
                </a:solidFill>
              </a:rPr>
              <a:t>Support interaction of scientific and lay community, as well as NIH Science officer. </a:t>
            </a:r>
            <a:r>
              <a:rPr lang="en-US" dirty="0" smtClean="0">
                <a:solidFill>
                  <a:srgbClr val="FFFFFF"/>
                </a:solidFill>
              </a:rPr>
              <a:t>IDPO Core will lead on the lay community interactions aided by the Wellstone website and available email lists. More to come.</a:t>
            </a:r>
          </a:p>
          <a:p>
            <a:pPr lvl="1">
              <a:lnSpc>
                <a:spcPct val="150000"/>
              </a:lnSpc>
              <a:spcBef>
                <a:spcPts val="600"/>
              </a:spcBef>
              <a:buFont typeface="Arial"/>
              <a:buChar char="•"/>
            </a:pPr>
            <a:r>
              <a:rPr lang="en-US" dirty="0" smtClean="0">
                <a:solidFill>
                  <a:srgbClr val="FF0000"/>
                </a:solidFill>
              </a:rPr>
              <a:t>Promote and oversee use of core facilities</a:t>
            </a:r>
            <a:r>
              <a:rPr lang="en-US" dirty="0" smtClean="0"/>
              <a:t>  This will eventually include exchanges of information such as training of techniques, and patient outreach through seminars, websites and brochures in conjunction with the IDPO. We hope to promote sharing of protocols, reagents, and animal models via the website and meetings.</a:t>
            </a:r>
          </a:p>
          <a:p>
            <a:pPr marL="457200" lvl="1" indent="0">
              <a:lnSpc>
                <a:spcPct val="150000"/>
              </a:lnSpc>
              <a:spcBef>
                <a:spcPts val="600"/>
              </a:spcBef>
              <a:buNone/>
            </a:pPr>
            <a:endParaRPr lang="en-US" dirty="0"/>
          </a:p>
          <a:p>
            <a:pPr marL="457200" lvl="1" indent="0">
              <a:lnSpc>
                <a:spcPct val="150000"/>
              </a:lnSpc>
              <a:spcBef>
                <a:spcPts val="600"/>
              </a:spcBef>
              <a:buNone/>
            </a:pP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1059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in process</a:t>
            </a:r>
            <a:r>
              <a:rPr lang="en-US" dirty="0" smtClean="0">
                <a:latin typeface="Constantia" pitchFamily="18" charset="0"/>
              </a:rPr>
              <a:t>…..</a:t>
            </a:r>
            <a:endParaRPr lang="en-US" dirty="0">
              <a:latin typeface="Constantia" pitchFamily="18" charset="0"/>
            </a:endParaRPr>
          </a:p>
        </p:txBody>
      </p:sp>
      <p:sp>
        <p:nvSpPr>
          <p:cNvPr id="3" name="Content Placeholder 2"/>
          <p:cNvSpPr>
            <a:spLocks noGrp="1"/>
          </p:cNvSpPr>
          <p:nvPr>
            <p:ph idx="1"/>
          </p:nvPr>
        </p:nvSpPr>
        <p:spPr>
          <a:xfrm>
            <a:off x="457200" y="1011128"/>
            <a:ext cx="8229600" cy="3625265"/>
          </a:xfrm>
        </p:spPr>
        <p:txBody>
          <a:bodyPr>
            <a:normAutofit/>
          </a:bodyPr>
          <a:lstStyle/>
          <a:p>
            <a:pPr lvl="1">
              <a:lnSpc>
                <a:spcPct val="150000"/>
              </a:lnSpc>
              <a:spcBef>
                <a:spcPts val="600"/>
              </a:spcBef>
            </a:pPr>
            <a:r>
              <a:rPr lang="en-US" dirty="0" smtClean="0"/>
              <a:t>Create a  local bulletin board for Wellstone or other Resources to be shared. </a:t>
            </a:r>
            <a:r>
              <a:rPr lang="en-US" dirty="0" err="1" smtClean="0"/>
              <a:t>ie</a:t>
            </a:r>
            <a:r>
              <a:rPr lang="en-US" dirty="0" smtClean="0"/>
              <a:t> mice, dogs, reagents. ***All IACUC </a:t>
            </a:r>
            <a:r>
              <a:rPr lang="en-US" dirty="0" err="1" smtClean="0"/>
              <a:t>protocals</a:t>
            </a:r>
            <a:r>
              <a:rPr lang="en-US" dirty="0" smtClean="0"/>
              <a:t> must be checked before sharing for compliance</a:t>
            </a:r>
          </a:p>
          <a:p>
            <a:pPr lvl="1">
              <a:lnSpc>
                <a:spcPct val="150000"/>
              </a:lnSpc>
              <a:spcBef>
                <a:spcPts val="600"/>
              </a:spcBef>
            </a:pPr>
            <a:endParaRPr lang="en-US" dirty="0"/>
          </a:p>
          <a:p>
            <a:pPr lvl="1">
              <a:lnSpc>
                <a:spcPct val="150000"/>
              </a:lnSpc>
              <a:spcBef>
                <a:spcPts val="600"/>
              </a:spcBef>
            </a:pPr>
            <a:r>
              <a:rPr lang="en-US" dirty="0" err="1" smtClean="0"/>
              <a:t>Yr</a:t>
            </a:r>
            <a:r>
              <a:rPr lang="en-US" dirty="0" smtClean="0"/>
              <a:t> 4 – Possibly organize a Muscular Dystrophy conference or workshop to present our and other Wellstone Centers progress in the field? Possibly Apply for separate grant to fund this.</a:t>
            </a:r>
          </a:p>
          <a:p>
            <a:pPr marL="457200" lvl="1" indent="0">
              <a:lnSpc>
                <a:spcPct val="150000"/>
              </a:lnSpc>
              <a:spcBef>
                <a:spcPts val="600"/>
              </a:spcBef>
              <a:buNone/>
            </a:pPr>
            <a:endParaRPr lang="en-US" dirty="0"/>
          </a:p>
          <a:p>
            <a:pPr marL="457200" lvl="1" indent="0">
              <a:lnSpc>
                <a:spcPct val="150000"/>
              </a:lnSpc>
              <a:spcBef>
                <a:spcPts val="600"/>
              </a:spcBef>
              <a:buNone/>
            </a:pPr>
            <a:endParaRPr lang="en-US" dirty="0"/>
          </a:p>
          <a:p>
            <a:pPr marL="457200" lvl="1" indent="0">
              <a:lnSpc>
                <a:spcPct val="150000"/>
              </a:lnSpc>
              <a:spcBef>
                <a:spcPts val="600"/>
              </a:spcBef>
              <a:buNone/>
            </a:pP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718150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Thanks for your participation!</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147957" y="1200151"/>
            <a:ext cx="8852710" cy="3255117"/>
          </a:xfrm>
        </p:spPr>
        <p:txBody>
          <a:bodyPr anchor="ctr">
            <a:normAutofit/>
          </a:bodyPr>
          <a:lstStyle/>
          <a:p>
            <a:pPr marL="0" indent="0" algn="ctr">
              <a:lnSpc>
                <a:spcPct val="150000"/>
              </a:lnSpc>
              <a:buNone/>
            </a:pPr>
            <a:r>
              <a:rPr lang="en-US" sz="2400" b="1" dirty="0" smtClean="0">
                <a:effectLst>
                  <a:outerShdw blurRad="50800" dist="38100" dir="2700000" algn="tl" rotWithShape="0">
                    <a:prstClr val="black"/>
                  </a:outerShdw>
                </a:effectLst>
              </a:rPr>
              <a:t>The first regular meeting of the Wellstone Center </a:t>
            </a:r>
            <a:r>
              <a:rPr lang="en-US" sz="2400" b="1" smtClean="0">
                <a:effectLst>
                  <a:outerShdw blurRad="50800" dist="38100" dir="2700000" algn="tl" rotWithShape="0">
                    <a:prstClr val="black"/>
                  </a:outerShdw>
                </a:effectLst>
              </a:rPr>
              <a:t>is Tuesday, </a:t>
            </a:r>
            <a:r>
              <a:rPr lang="en-US" sz="2400" b="1" dirty="0" smtClean="0">
                <a:effectLst>
                  <a:outerShdw blurRad="50800" dist="38100" dir="2700000" algn="tl" rotWithShape="0">
                    <a:prstClr val="black"/>
                  </a:outerShdw>
                </a:effectLst>
              </a:rPr>
              <a:t>October 28</a:t>
            </a:r>
            <a:r>
              <a:rPr lang="en-US" sz="2400" b="1" baseline="30000" dirty="0" smtClean="0">
                <a:effectLst>
                  <a:outerShdw blurRad="50800" dist="38100" dir="2700000" algn="tl" rotWithShape="0">
                    <a:prstClr val="black"/>
                  </a:outerShdw>
                </a:effectLst>
              </a:rPr>
              <a:t>th</a:t>
            </a:r>
            <a:r>
              <a:rPr lang="en-US" sz="2400" b="1" dirty="0" smtClean="0">
                <a:effectLst>
                  <a:outerShdw blurRad="50800" dist="38100" dir="2700000" algn="tl" rotWithShape="0">
                    <a:prstClr val="black"/>
                  </a:outerShdw>
                </a:effectLst>
              </a:rPr>
              <a:t>, 4-6pm at</a:t>
            </a:r>
          </a:p>
          <a:p>
            <a:pPr marL="0" indent="0" algn="ctr">
              <a:buNone/>
            </a:pPr>
            <a:r>
              <a:rPr lang="en-US" sz="2400" dirty="0" err="1"/>
              <a:t>Sze</a:t>
            </a:r>
            <a:r>
              <a:rPr lang="en-US" sz="2400" dirty="0"/>
              <a:t> East Conference Room </a:t>
            </a:r>
            <a:endParaRPr lang="en-US" sz="2400" dirty="0" smtClean="0"/>
          </a:p>
          <a:p>
            <a:pPr marL="0" indent="0" algn="ctr">
              <a:buNone/>
            </a:pPr>
            <a:r>
              <a:rPr lang="en-US" sz="2400" dirty="0" smtClean="0"/>
              <a:t>Fred</a:t>
            </a:r>
            <a:r>
              <a:rPr lang="en-US" sz="2400" dirty="0"/>
              <a:t> </a:t>
            </a:r>
            <a:r>
              <a:rPr lang="en-US" sz="2400" dirty="0" smtClean="0"/>
              <a:t>Hutchinson </a:t>
            </a:r>
            <a:r>
              <a:rPr lang="en-US" sz="2400" dirty="0"/>
              <a:t>Cancer </a:t>
            </a:r>
            <a:r>
              <a:rPr lang="en-US" sz="2400" dirty="0" smtClean="0"/>
              <a:t>Res </a:t>
            </a:r>
            <a:r>
              <a:rPr lang="en-US" sz="2400" dirty="0"/>
              <a:t>Center</a:t>
            </a:r>
            <a:endParaRPr lang="en-US" sz="2400" dirty="0" smtClean="0">
              <a:effectLst>
                <a:outerShdw blurRad="50800" dist="38100" dir="2700000" algn="tl" rotWithShape="0">
                  <a:prstClr val="black"/>
                </a:outerShdw>
              </a:effectLst>
            </a:endParaRPr>
          </a:p>
          <a:p>
            <a:pPr marL="0" indent="0" algn="ctr">
              <a:lnSpc>
                <a:spcPct val="150000"/>
              </a:lnSpc>
              <a:buNone/>
            </a:pPr>
            <a:endParaRPr lang="en-US" sz="2400" dirty="0">
              <a:effectLst>
                <a:outerShdw blurRad="50800" dist="38100" dir="2700000" algn="tl" rotWithShape="0">
                  <a:prstClr val="black"/>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561673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Multimedia Choreograph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pperplate Gothic Bold"/>
        <a:ea typeface=""/>
        <a:cs typeface=""/>
      </a:majorFont>
      <a:minorFont>
        <a:latin typeface="Arial"/>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Multimedia Choreography.potx</Template>
  <TotalTime>0</TotalTime>
  <Words>639</Words>
  <Application>Microsoft Macintosh PowerPoint</Application>
  <PresentationFormat>On-screen Show (16:9)</PresentationFormat>
  <Paragraphs>50</Paragraphs>
  <Slides>8</Slides>
  <Notes>8</Notes>
  <HiddenSlides>0</HiddenSlides>
  <MMClips>0</MMClips>
  <ScaleCrop>false</ScaleCrop>
  <HeadingPairs>
    <vt:vector size="4" baseType="variant">
      <vt:variant>
        <vt:lpstr>Design Template</vt:lpstr>
      </vt:variant>
      <vt:variant>
        <vt:i4>1</vt:i4>
      </vt:variant>
      <vt:variant>
        <vt:lpstr>Slide Titles</vt:lpstr>
      </vt:variant>
      <vt:variant>
        <vt:i4>8</vt:i4>
      </vt:variant>
    </vt:vector>
  </HeadingPairs>
  <TitlesOfParts>
    <vt:vector size="9" baseType="lpstr">
      <vt:lpstr>Multimedia Choreography</vt:lpstr>
      <vt:lpstr>The Senator Paul D Wellstone  Muscular Dystrophy Cooperative Research Center: Seattle</vt:lpstr>
      <vt:lpstr> Aims of Administrative Core</vt:lpstr>
      <vt:lpstr>Aims of Admin Core</vt:lpstr>
      <vt:lpstr>Aims of Admin Core cont…..</vt:lpstr>
      <vt:lpstr>Aims of Admin Core cont…..</vt:lpstr>
      <vt:lpstr>Aims of Admin Core cont…..</vt:lpstr>
      <vt:lpstr>Ideas  in process…..</vt:lpstr>
      <vt:lpstr>Thanks for your participation!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2014-09-11T19:12:04Z</dcterms:created>
  <dcterms:modified xsi:type="dcterms:W3CDTF">2014-09-11T19:13:16Z</dcterms:modified>
</cp:coreProperties>
</file>