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0" r:id="rId1"/>
  </p:sldMasterIdLst>
  <p:notesMasterIdLst>
    <p:notesMasterId r:id="rId43"/>
  </p:notesMasterIdLst>
  <p:sldIdLst>
    <p:sldId id="258" r:id="rId2"/>
    <p:sldId id="315" r:id="rId3"/>
    <p:sldId id="256" r:id="rId4"/>
    <p:sldId id="257" r:id="rId5"/>
    <p:sldId id="259" r:id="rId6"/>
    <p:sldId id="260" r:id="rId7"/>
    <p:sldId id="316" r:id="rId8"/>
    <p:sldId id="261" r:id="rId9"/>
    <p:sldId id="269" r:id="rId10"/>
    <p:sldId id="263" r:id="rId11"/>
    <p:sldId id="317" r:id="rId12"/>
    <p:sldId id="262" r:id="rId13"/>
    <p:sldId id="290" r:id="rId14"/>
    <p:sldId id="291" r:id="rId15"/>
    <p:sldId id="292" r:id="rId16"/>
    <p:sldId id="293" r:id="rId17"/>
    <p:sldId id="294" r:id="rId18"/>
    <p:sldId id="295" r:id="rId19"/>
    <p:sldId id="296" r:id="rId20"/>
    <p:sldId id="319"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 id="309" r:id="rId34"/>
    <p:sldId id="276" r:id="rId35"/>
    <p:sldId id="310" r:id="rId36"/>
    <p:sldId id="311" r:id="rId37"/>
    <p:sldId id="312" r:id="rId38"/>
    <p:sldId id="313" r:id="rId39"/>
    <p:sldId id="318" r:id="rId40"/>
    <p:sldId id="289" r:id="rId41"/>
    <p:sldId id="314"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3FD351-1043-B146-9E28-307274CFD648}" type="datetimeFigureOut">
              <a:rPr lang="en-US" smtClean="0"/>
              <a:t>8/17/2017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F7E336-D144-F94E-9920-D6566BAAC049}"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mailto:recipient@uw.edu"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mailto:sender@uw.edu"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mailto:recipient@uw.edu"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mailto:sender@uw.edu"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mailto:recipient@uw.edu" TargetMode="External"/><Relationship Id="rId2" Type="http://schemas.openxmlformats.org/officeDocument/2006/relationships/slide" Target="../slides/slide28.xml"/><Relationship Id="rId1" Type="http://schemas.openxmlformats.org/officeDocument/2006/relationships/notesMaster" Target="../notesMasters/notesMaster1.xml"/><Relationship Id="rId4" Type="http://schemas.openxmlformats.org/officeDocument/2006/relationships/hyperlink" Target="mailto:sender@uw.edu"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mailto:recipient@uw.edu"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mailto:sender@uw.edu"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mailto:recipient@uw.edu"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mailto:sender@uw.edu"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mailto:recipient@uw.edu"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mailto:sender@uw.edu"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mailto:recipient@uw.edu"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mailto:sender@uw.edu"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mailto:recipient@uw.edu"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mailto:sender@uw.edu"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mailto:recipient@uw.edu"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mailto:sender@uw.edu" TargetMode="External"/></Relationships>
</file>

<file path=ppt/notesSlides/_rels/notesSlide9.xml.rels><?xml version="1.0" encoding="UTF-8" standalone="yes"?>
<Relationships xmlns="http://schemas.openxmlformats.org/package/2006/relationships"><Relationship Id="rId8" Type="http://schemas.openxmlformats.org/officeDocument/2006/relationships/hyperlink" Target="NULL" TargetMode="External"/><Relationship Id="rId13" Type="http://schemas.openxmlformats.org/officeDocument/2006/relationships/hyperlink" Target="NULL" TargetMode="External"/><Relationship Id="rId18" Type="http://schemas.openxmlformats.org/officeDocument/2006/relationships/hyperlink" Target="NULL" TargetMode="External"/><Relationship Id="rId3" Type="http://schemas.openxmlformats.org/officeDocument/2006/relationships/hyperlink" Target="http://To:%20" TargetMode="External"/><Relationship Id="rId7" Type="http://schemas.openxmlformats.org/officeDocument/2006/relationships/hyperlink" Target="http://&#8211;" TargetMode="External"/><Relationship Id="rId12" Type="http://schemas.openxmlformats.org/officeDocument/2006/relationships/hyperlink" Target="NULL" TargetMode="External"/><Relationship Id="rId17" Type="http://schemas.openxmlformats.org/officeDocument/2006/relationships/hyperlink" Target="NULL" TargetMode="External"/><Relationship Id="rId2" Type="http://schemas.openxmlformats.org/officeDocument/2006/relationships/slide" Target="../slides/slide18.xml"/><Relationship Id="rId16" Type="http://schemas.openxmlformats.org/officeDocument/2006/relationships/hyperlink" Target="NULL" TargetMode="External"/><Relationship Id="rId1" Type="http://schemas.openxmlformats.org/officeDocument/2006/relationships/notesMaster" Target="../notesMasters/notesMaster1.xml"/><Relationship Id="rId6" Type="http://schemas.openxmlformats.org/officeDocument/2006/relationships/hyperlink" Target="http://From:%20" TargetMode="External"/><Relationship Id="rId11" Type="http://schemas.openxmlformats.org/officeDocument/2006/relationships/hyperlink" Target="NULL" TargetMode="External"/><Relationship Id="rId5" Type="http://schemas.openxmlformats.org/officeDocument/2006/relationships/hyperlink" Target="NULL" TargetMode="External"/><Relationship Id="rId15" Type="http://schemas.openxmlformats.org/officeDocument/2006/relationships/hyperlink" Target="NULL" TargetMode="External"/><Relationship Id="rId10" Type="http://schemas.openxmlformats.org/officeDocument/2006/relationships/hyperlink" Target="NULL" TargetMode="External"/><Relationship Id="rId19" Type="http://schemas.openxmlformats.org/officeDocument/2006/relationships/hyperlink" Target="NULL" TargetMode="External"/><Relationship Id="rId4" Type="http://schemas.openxmlformats.org/officeDocument/2006/relationships/hyperlink" Target="mailto:recipient@uw.edu" TargetMode="External"/><Relationship Id="rId9" Type="http://schemas.openxmlformats.org/officeDocument/2006/relationships/hyperlink" Target="mailto:sender@uw.edu" TargetMode="External"/><Relationship Id="rId14" Type="http://schemas.openxmlformats.org/officeDocument/2006/relationships/hyperlink" Target="NUL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1</a:t>
            </a:fld>
            <a:endParaRPr lang="en-US"/>
          </a:p>
        </p:txBody>
      </p:sp>
    </p:spTree>
    <p:extLst>
      <p:ext uri="{BB962C8B-B14F-4D97-AF65-F5344CB8AC3E}">
        <p14:creationId xmlns:p14="http://schemas.microsoft.com/office/powerpoint/2010/main" val="3584062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To: </a:t>
            </a:r>
            <a:r>
              <a:rPr lang="en-US">
                <a:hlinkClick r:id="rId3"/>
              </a:rPr>
              <a:t>recipient@uw.edu</a:t>
            </a:r>
            <a:endParaRPr lang="en-US"/>
          </a:p>
          <a:p>
            <a:r>
              <a:rPr lang="en-US" b="1"/>
              <a:t>Subject: </a:t>
            </a:r>
            <a:r>
              <a:rPr lang="en-US"/>
              <a:t>Class Name (e.g. EDUC 150) </a:t>
            </a:r>
            <a:r>
              <a:rPr lang="mr-IN"/>
              <a:t>–</a:t>
            </a:r>
            <a:r>
              <a:rPr lang="en-US"/>
              <a:t> Questions regarding EDUC 150</a:t>
            </a:r>
          </a:p>
          <a:p>
            <a:r>
              <a:rPr lang="en-US" b="1"/>
              <a:t>From: </a:t>
            </a:r>
            <a:r>
              <a:rPr lang="en-US">
                <a:hlinkClick r:id="rId4"/>
              </a:rPr>
              <a:t>sender@uw.edu</a:t>
            </a:r>
            <a:endParaRPr lang="en-US"/>
          </a:p>
          <a:p>
            <a:endParaRPr lang="en-US"/>
          </a:p>
          <a:p>
            <a:r>
              <a:rPr lang="en-US"/>
              <a:t>Dear Professor </a:t>
            </a:r>
            <a:r>
              <a:rPr lang="en-US" u="sng"/>
              <a:t>Last name</a:t>
            </a:r>
            <a:r>
              <a:rPr lang="en-US"/>
              <a:t>/ Dr. _________/ Professor </a:t>
            </a:r>
            <a:r>
              <a:rPr lang="en-US" u="sng"/>
              <a:t>Full name</a:t>
            </a:r>
            <a:r>
              <a:rPr lang="en-US"/>
              <a:t>, </a:t>
            </a:r>
          </a:p>
          <a:p>
            <a:endParaRPr lang="en-US"/>
          </a:p>
          <a:p>
            <a:r>
              <a:rPr lang="en-US"/>
              <a:t>I am John Smith, a student who is currently taking your EDUC 150 class. I have </a:t>
            </a:r>
            <a:r>
              <a:rPr lang="en-US" b="1" u="sng"/>
              <a:t>a couple of brief questions that I would like to ask via email regarding a concept you have taught in class last week</a:t>
            </a:r>
            <a:r>
              <a:rPr lang="en-US"/>
              <a:t>. These are my questions:</a:t>
            </a:r>
          </a:p>
          <a:p>
            <a:endParaRPr lang="en-US"/>
          </a:p>
          <a:p>
            <a:pPr marL="342900" indent="-228600">
              <a:buAutoNum type="arabicPeriod"/>
            </a:pPr>
            <a:r>
              <a:rPr lang="en-US"/>
              <a:t>For children with disabilities, are they required to have an IEP plan?</a:t>
            </a:r>
          </a:p>
          <a:p>
            <a:pPr marL="342900" indent="-228600">
              <a:buAutoNum type="arabicPeriod"/>
            </a:pPr>
            <a:r>
              <a:rPr lang="mr-IN"/>
              <a:t>……</a:t>
            </a:r>
            <a:r>
              <a:rPr lang="en-US"/>
              <a:t>?</a:t>
            </a:r>
          </a:p>
          <a:p>
            <a:pPr marL="342900" indent="-228600">
              <a:buAutoNum type="arabicPeriod"/>
            </a:pPr>
            <a:r>
              <a:rPr lang="mr-IN"/>
              <a:t>……</a:t>
            </a:r>
            <a:r>
              <a:rPr lang="en-US"/>
              <a:t>?</a:t>
            </a:r>
          </a:p>
          <a:p>
            <a:endParaRPr lang="en-US"/>
          </a:p>
          <a:p>
            <a:r>
              <a:rPr lang="en-US"/>
              <a:t>Thank you for your kind attention. I really appreciate your clarification.</a:t>
            </a:r>
          </a:p>
          <a:p>
            <a:endParaRPr lang="en-US"/>
          </a:p>
          <a:p>
            <a:r>
              <a:rPr lang="en-US"/>
              <a:t>Yours sincerely,</a:t>
            </a:r>
          </a:p>
          <a:p>
            <a:r>
              <a:rPr lang="en-US"/>
              <a:t>John Smith</a:t>
            </a:r>
            <a:endParaRPr/>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19</a:t>
            </a:fld>
            <a:endParaRPr lang="en-US"/>
          </a:p>
        </p:txBody>
      </p:sp>
    </p:spTree>
    <p:extLst>
      <p:ext uri="{BB962C8B-B14F-4D97-AF65-F5344CB8AC3E}">
        <p14:creationId xmlns:p14="http://schemas.microsoft.com/office/powerpoint/2010/main" val="5599471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To: </a:t>
            </a:r>
            <a:r>
              <a:rPr lang="en-US">
                <a:hlinkClick r:id="rId3"/>
              </a:rPr>
              <a:t>recipient@uw.edu</a:t>
            </a:r>
            <a:endParaRPr lang="en-US"/>
          </a:p>
          <a:p>
            <a:r>
              <a:rPr lang="en-US" b="1"/>
              <a:t>Subject: </a:t>
            </a:r>
            <a:r>
              <a:rPr lang="en-US"/>
              <a:t>Class Name (e.g. EDUC 150) </a:t>
            </a:r>
            <a:r>
              <a:rPr lang="mr-IN"/>
              <a:t>–</a:t>
            </a:r>
            <a:r>
              <a:rPr lang="en-US"/>
              <a:t> Questions regarding EDUC 150</a:t>
            </a:r>
          </a:p>
          <a:p>
            <a:r>
              <a:rPr lang="en-US" b="1"/>
              <a:t>From: </a:t>
            </a:r>
            <a:r>
              <a:rPr lang="en-US">
                <a:hlinkClick r:id="rId4"/>
              </a:rPr>
              <a:t>sender@uw.edu</a:t>
            </a:r>
            <a:endParaRPr lang="en-US"/>
          </a:p>
          <a:p>
            <a:endParaRPr lang="en-US"/>
          </a:p>
          <a:p>
            <a:r>
              <a:rPr lang="en-US"/>
              <a:t>Dear Professor </a:t>
            </a:r>
            <a:r>
              <a:rPr lang="en-US" u="sng"/>
              <a:t>Last name</a:t>
            </a:r>
            <a:r>
              <a:rPr lang="en-US"/>
              <a:t>/ Dr. _________/ Professor </a:t>
            </a:r>
            <a:r>
              <a:rPr lang="en-US" u="sng"/>
              <a:t>Full name</a:t>
            </a:r>
            <a:r>
              <a:rPr lang="en-US"/>
              <a:t>, </a:t>
            </a:r>
          </a:p>
          <a:p>
            <a:endParaRPr lang="en-US"/>
          </a:p>
          <a:p>
            <a:r>
              <a:rPr lang="en-US"/>
              <a:t>I am John Smith, a student who is currently taking your EDUC 150 class. I have </a:t>
            </a:r>
            <a:r>
              <a:rPr lang="en-US" b="1" u="sng"/>
              <a:t>a couple of brief questions that I would like to ask via email regarding a concept you have taught in class last week</a:t>
            </a:r>
            <a:r>
              <a:rPr lang="en-US"/>
              <a:t>. These are my questions:</a:t>
            </a:r>
          </a:p>
          <a:p>
            <a:endParaRPr lang="en-US"/>
          </a:p>
          <a:p>
            <a:pPr marL="342900" indent="-228600">
              <a:buAutoNum type="arabicPeriod"/>
            </a:pPr>
            <a:r>
              <a:rPr lang="en-US"/>
              <a:t>For children with disabilities, are they required to have an IEP plan?</a:t>
            </a:r>
          </a:p>
          <a:p>
            <a:pPr marL="342900" indent="-228600">
              <a:buAutoNum type="arabicPeriod"/>
            </a:pPr>
            <a:r>
              <a:rPr lang="mr-IN"/>
              <a:t>……</a:t>
            </a:r>
            <a:r>
              <a:rPr lang="en-US"/>
              <a:t>?</a:t>
            </a:r>
          </a:p>
          <a:p>
            <a:pPr marL="342900" indent="-228600">
              <a:buAutoNum type="arabicPeriod"/>
            </a:pPr>
            <a:r>
              <a:rPr lang="mr-IN"/>
              <a:t>……</a:t>
            </a:r>
            <a:r>
              <a:rPr lang="en-US"/>
              <a:t>?</a:t>
            </a:r>
          </a:p>
          <a:p>
            <a:endParaRPr lang="en-US"/>
          </a:p>
          <a:p>
            <a:r>
              <a:rPr lang="en-US"/>
              <a:t>Thank you for your kind attention. I really appreciate your clarification.</a:t>
            </a:r>
          </a:p>
          <a:p>
            <a:endParaRPr lang="en-US"/>
          </a:p>
          <a:p>
            <a:r>
              <a:rPr lang="en-US"/>
              <a:t>Yours sincerely,</a:t>
            </a:r>
          </a:p>
          <a:p>
            <a:r>
              <a:rPr lang="en-US"/>
              <a:t>John Smith</a:t>
            </a:r>
            <a:endParaRPr/>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20</a:t>
            </a:fld>
            <a:endParaRPr lang="en-US"/>
          </a:p>
        </p:txBody>
      </p:sp>
    </p:spTree>
    <p:extLst>
      <p:ext uri="{BB962C8B-B14F-4D97-AF65-F5344CB8AC3E}">
        <p14:creationId xmlns:p14="http://schemas.microsoft.com/office/powerpoint/2010/main" val="76498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pPr marL="0" indent="0">
              <a:lnSpc>
                <a:spcPct val="100000"/>
              </a:lnSpc>
              <a:spcBef>
                <a:spcPts val="0"/>
              </a:spcBef>
              <a:buNone/>
              <a:defRPr/>
            </a:pPr>
            <a:r>
              <a:rPr lang="en-US" sz="2400">
                <a:solidFill>
                  <a:srgbClr val="FFFFFF"/>
                </a:solidFill>
              </a:rPr>
              <a:t>Important things to include in your email:</a:t>
            </a:r>
            <a:endParaRPr lang="en-US">
              <a:solidFill>
                <a:srgbClr val="FFFFFF"/>
              </a:solidFill>
            </a:endParaRPr>
          </a:p>
          <a:p>
            <a:pPr marL="0" indent="0">
              <a:lnSpc>
                <a:spcPct val="100000"/>
              </a:lnSpc>
              <a:spcBef>
                <a:spcPts val="0"/>
              </a:spcBef>
              <a:buNone/>
              <a:defRPr/>
            </a:pPr>
            <a:endParaRPr lang="en-US">
              <a:solidFill>
                <a:srgbClr val="FFFFFF"/>
              </a:solidFill>
            </a:endParaRPr>
          </a:p>
          <a:p>
            <a:pPr marL="457200" indent="-457200">
              <a:lnSpc>
                <a:spcPct val="100000"/>
              </a:lnSpc>
              <a:spcBef>
                <a:spcPts val="0"/>
              </a:spcBef>
              <a:buAutoNum type="arabicPeriod"/>
              <a:defRPr/>
            </a:pPr>
            <a:r>
              <a:rPr lang="en-US">
                <a:solidFill>
                  <a:srgbClr val="FFFFFF"/>
                </a:solidFill>
              </a:rPr>
              <a:t>Introduce yourself. Include which of the professor's classes you were in</a:t>
            </a:r>
          </a:p>
          <a:p>
            <a:pPr marL="255905" lvl="1" indent="0" algn="r">
              <a:lnSpc>
                <a:spcPct val="100000"/>
              </a:lnSpc>
              <a:spcBef>
                <a:spcPts val="0"/>
              </a:spcBef>
              <a:buNone/>
              <a:defRPr/>
            </a:pPr>
            <a:r>
              <a:rPr lang="en-US" i="1">
                <a:solidFill>
                  <a:srgbClr val="FFFFFF"/>
                </a:solidFill>
              </a:rPr>
              <a:t>Professors teach many different students. Reminding them which class of theirs you took makes it easy for them to remember who you are.</a:t>
            </a:r>
            <a:endParaRPr lang="en-US">
              <a:solidFill>
                <a:srgbClr val="FFFFFF"/>
              </a:solidFill>
            </a:endParaRPr>
          </a:p>
          <a:p>
            <a:pPr marL="457200" indent="-457200">
              <a:lnSpc>
                <a:spcPct val="100000"/>
              </a:lnSpc>
              <a:spcBef>
                <a:spcPts val="0"/>
              </a:spcBef>
              <a:buAutoNum type="arabicPeriod"/>
              <a:defRPr/>
            </a:pPr>
            <a:r>
              <a:rPr lang="en-US">
                <a:solidFill>
                  <a:srgbClr val="FFFFFF"/>
                </a:solidFill>
              </a:rPr>
              <a:t>Request an in-person meeting to talk about the letter. Emphasize that you intend to ask the professor to write you a letter supporting your application</a:t>
            </a:r>
          </a:p>
          <a:p>
            <a:pPr marL="255905" lvl="1" indent="0" algn="r">
              <a:lnSpc>
                <a:spcPct val="100000"/>
              </a:lnSpc>
              <a:spcBef>
                <a:spcPts val="0"/>
              </a:spcBef>
              <a:buNone/>
              <a:defRPr/>
            </a:pPr>
            <a:r>
              <a:rPr lang="en-US" i="1">
                <a:solidFill>
                  <a:srgbClr val="FFFFFF"/>
                </a:solidFill>
              </a:rPr>
              <a:t>This shows sincerity and respect for the professor.</a:t>
            </a:r>
            <a:endParaRPr lang="en-US">
              <a:solidFill>
                <a:srgbClr val="FFFFFF"/>
              </a:solidFill>
            </a:endParaRPr>
          </a:p>
          <a:p>
            <a:pPr marL="457200" indent="-457200">
              <a:lnSpc>
                <a:spcPct val="100000"/>
              </a:lnSpc>
              <a:spcBef>
                <a:spcPts val="0"/>
              </a:spcBef>
              <a:buAutoNum type="arabicPeriod"/>
              <a:defRPr/>
            </a:pPr>
            <a:r>
              <a:rPr lang="en-US">
                <a:solidFill>
                  <a:srgbClr val="FFFFFF"/>
                </a:solidFill>
              </a:rPr>
              <a:t>Application deadline -- when would the professor need to submit their letter by?</a:t>
            </a:r>
          </a:p>
          <a:p>
            <a:pPr marL="457200" indent="-457200">
              <a:lnSpc>
                <a:spcPct val="100000"/>
              </a:lnSpc>
              <a:spcBef>
                <a:spcPts val="0"/>
              </a:spcBef>
              <a:buAutoNum type="arabicPeriod"/>
              <a:defRPr/>
            </a:pPr>
            <a:r>
              <a:rPr lang="en-US">
                <a:solidFill>
                  <a:srgbClr val="FFFFFF"/>
                </a:solidFill>
              </a:rPr>
              <a:t>Additional documents that will help them get to know your strengths and interests (ex.: resume, personal statement, cover letter, some schoolwork you've done in the past that you're proud of)</a:t>
            </a:r>
          </a:p>
          <a:p>
            <a:pPr marL="457200" indent="-457200">
              <a:lnSpc>
                <a:spcPct val="100000"/>
              </a:lnSpc>
              <a:spcBef>
                <a:spcPts val="0"/>
              </a:spcBef>
              <a:buAutoNum type="arabicPeriod"/>
              <a:defRPr/>
            </a:pPr>
            <a:r>
              <a:rPr lang="en-US">
                <a:solidFill>
                  <a:srgbClr val="FFFFFF"/>
                </a:solidFill>
              </a:rPr>
              <a:t>Information about how they would submit the letter of recommendation (ex.: online or mail it in)</a:t>
            </a:r>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21</a:t>
            </a:fld>
            <a:endParaRPr lang="en-US"/>
          </a:p>
        </p:txBody>
      </p:sp>
    </p:spTree>
    <p:extLst>
      <p:ext uri="{BB962C8B-B14F-4D97-AF65-F5344CB8AC3E}">
        <p14:creationId xmlns:p14="http://schemas.microsoft.com/office/powerpoint/2010/main" val="477573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22</a:t>
            </a:fld>
            <a:endParaRPr lang="en-US"/>
          </a:p>
        </p:txBody>
      </p:sp>
    </p:spTree>
    <p:extLst>
      <p:ext uri="{BB962C8B-B14F-4D97-AF65-F5344CB8AC3E}">
        <p14:creationId xmlns:p14="http://schemas.microsoft.com/office/powerpoint/2010/main" val="8027553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23</a:t>
            </a:fld>
            <a:endParaRPr lang="en-US"/>
          </a:p>
        </p:txBody>
      </p:sp>
    </p:spTree>
    <p:extLst>
      <p:ext uri="{BB962C8B-B14F-4D97-AF65-F5344CB8AC3E}">
        <p14:creationId xmlns:p14="http://schemas.microsoft.com/office/powerpoint/2010/main" val="1628367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24</a:t>
            </a:fld>
            <a:endParaRPr lang="en-US"/>
          </a:p>
        </p:txBody>
      </p:sp>
    </p:spTree>
    <p:extLst>
      <p:ext uri="{BB962C8B-B14F-4D97-AF65-F5344CB8AC3E}">
        <p14:creationId xmlns:p14="http://schemas.microsoft.com/office/powerpoint/2010/main" val="22289133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25</a:t>
            </a:fld>
            <a:endParaRPr lang="en-US"/>
          </a:p>
        </p:txBody>
      </p:sp>
    </p:spTree>
    <p:extLst>
      <p:ext uri="{BB962C8B-B14F-4D97-AF65-F5344CB8AC3E}">
        <p14:creationId xmlns:p14="http://schemas.microsoft.com/office/powerpoint/2010/main" val="2398237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26</a:t>
            </a:fld>
            <a:endParaRPr lang="en-US"/>
          </a:p>
        </p:txBody>
      </p:sp>
    </p:spTree>
    <p:extLst>
      <p:ext uri="{BB962C8B-B14F-4D97-AF65-F5344CB8AC3E}">
        <p14:creationId xmlns:p14="http://schemas.microsoft.com/office/powerpoint/2010/main" val="5936081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27</a:t>
            </a:fld>
            <a:endParaRPr lang="en-US"/>
          </a:p>
        </p:txBody>
      </p:sp>
    </p:spTree>
    <p:extLst>
      <p:ext uri="{BB962C8B-B14F-4D97-AF65-F5344CB8AC3E}">
        <p14:creationId xmlns:p14="http://schemas.microsoft.com/office/powerpoint/2010/main" val="34534958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To: </a:t>
            </a:r>
            <a:r>
              <a:rPr lang="en-US">
                <a:hlinkClick r:id="rId3"/>
              </a:rPr>
              <a:t>recipient@uw.edu</a:t>
            </a:r>
            <a:endParaRPr lang="en-US"/>
          </a:p>
          <a:p>
            <a:r>
              <a:rPr lang="en-US" b="1"/>
              <a:t>Subject: </a:t>
            </a:r>
            <a:r>
              <a:rPr lang="en-US"/>
              <a:t>Schedule an Appointment</a:t>
            </a:r>
          </a:p>
          <a:p>
            <a:r>
              <a:rPr lang="en-US" b="1"/>
              <a:t>From: </a:t>
            </a:r>
            <a:r>
              <a:rPr lang="en-US">
                <a:hlinkClick r:id="rId4"/>
              </a:rPr>
              <a:t>sender@uw.edu</a:t>
            </a:r>
            <a:endParaRPr lang="en-US"/>
          </a:p>
          <a:p>
            <a:endParaRPr lang="en-US"/>
          </a:p>
          <a:p>
            <a:r>
              <a:rPr lang="en-US"/>
              <a:t>Hello ____________, </a:t>
            </a:r>
          </a:p>
          <a:p>
            <a:endParaRPr lang="en-US"/>
          </a:p>
          <a:p>
            <a:r>
              <a:rPr lang="en-US" b="1" u="sng"/>
              <a:t>I am John Smith, student ID: 3849177. </a:t>
            </a:r>
            <a:r>
              <a:rPr lang="en-US"/>
              <a:t>I would like to arrange a meeting with you to discuss about my academic plans for the next academic year.</a:t>
            </a:r>
          </a:p>
          <a:p>
            <a:endParaRPr lang="en-US"/>
          </a:p>
          <a:p>
            <a:r>
              <a:rPr lang="en-US"/>
              <a:t>Thank you for your kind attention.</a:t>
            </a:r>
          </a:p>
          <a:p>
            <a:endParaRPr lang="en-US"/>
          </a:p>
          <a:p>
            <a:r>
              <a:rPr lang="en-US"/>
              <a:t>Yours sincerely,</a:t>
            </a:r>
          </a:p>
          <a:p>
            <a:r>
              <a:rPr lang="en-US"/>
              <a:t>John Smith</a:t>
            </a:r>
            <a:endParaRPr/>
          </a:p>
          <a:p>
            <a:endParaRPr lang="en-US"/>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28</a:t>
            </a:fld>
            <a:endParaRPr lang="en-US"/>
          </a:p>
        </p:txBody>
      </p:sp>
    </p:spTree>
    <p:extLst>
      <p:ext uri="{BB962C8B-B14F-4D97-AF65-F5344CB8AC3E}">
        <p14:creationId xmlns:p14="http://schemas.microsoft.com/office/powerpoint/2010/main" val="280832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3</a:t>
            </a:fld>
            <a:endParaRPr lang="en-US"/>
          </a:p>
        </p:txBody>
      </p:sp>
    </p:spTree>
    <p:extLst>
      <p:ext uri="{BB962C8B-B14F-4D97-AF65-F5344CB8AC3E}">
        <p14:creationId xmlns:p14="http://schemas.microsoft.com/office/powerpoint/2010/main" val="15901706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pPr marL="0" indent="0">
              <a:spcBef>
                <a:spcPts val="0"/>
              </a:spcBef>
              <a:buClrTx/>
              <a:buFont typeface="Garamond" pitchFamily="18" charset="0"/>
              <a:buNone/>
              <a:defRPr/>
            </a:pPr>
            <a:r>
              <a:rPr lang="en-US" b="1"/>
              <a:t>To: </a:t>
            </a:r>
            <a:r>
              <a:rPr lang="en-US" err="1"/>
              <a:t>Haborview</a:t>
            </a:r>
            <a:r>
              <a:rPr lang="en-US"/>
              <a:t> Clinic </a:t>
            </a:r>
          </a:p>
          <a:p>
            <a:pPr marL="0" indent="0">
              <a:spcBef>
                <a:spcPts val="0"/>
              </a:spcBef>
              <a:buClrTx/>
              <a:buFont typeface="Garamond" pitchFamily="18" charset="0"/>
              <a:buNone/>
              <a:defRPr/>
            </a:pPr>
            <a:r>
              <a:rPr lang="en-US" b="1"/>
              <a:t>Subject: </a:t>
            </a:r>
            <a:r>
              <a:rPr lang="en-US"/>
              <a:t>Schedule an Appointment</a:t>
            </a:r>
          </a:p>
          <a:p>
            <a:pPr marL="0" indent="0">
              <a:spcBef>
                <a:spcPts val="0"/>
              </a:spcBef>
              <a:buClrTx/>
              <a:buFont typeface="Garamond" pitchFamily="18" charset="0"/>
              <a:buNone/>
              <a:defRPr/>
            </a:pPr>
            <a:r>
              <a:rPr lang="en-US" b="1"/>
              <a:t>From: </a:t>
            </a:r>
            <a:r>
              <a:rPr lang="en-US"/>
              <a:t>sender@uw.edu</a:t>
            </a:r>
          </a:p>
          <a:p>
            <a:pPr marL="0" indent="0">
              <a:spcBef>
                <a:spcPts val="0"/>
              </a:spcBef>
              <a:buClrTx/>
              <a:buFont typeface="Garamond" pitchFamily="18" charset="0"/>
              <a:buNone/>
              <a:defRPr/>
            </a:pPr>
            <a:endParaRPr lang="en-US"/>
          </a:p>
          <a:p>
            <a:pPr marL="0" indent="0">
              <a:spcBef>
                <a:spcPts val="0"/>
              </a:spcBef>
              <a:buClrTx/>
              <a:buFont typeface="Garamond" pitchFamily="18" charset="0"/>
              <a:buNone/>
              <a:defRPr/>
            </a:pPr>
            <a:r>
              <a:rPr lang="en-US"/>
              <a:t>Hello, </a:t>
            </a:r>
          </a:p>
          <a:p>
            <a:pPr marL="0" indent="0">
              <a:spcBef>
                <a:spcPts val="0"/>
              </a:spcBef>
              <a:buClrTx/>
              <a:buFont typeface="Garamond" pitchFamily="18" charset="0"/>
              <a:buNone/>
              <a:defRPr/>
            </a:pPr>
            <a:endParaRPr lang="en-US"/>
          </a:p>
          <a:p>
            <a:pPr marL="0" indent="0">
              <a:spcBef>
                <a:spcPts val="0"/>
              </a:spcBef>
              <a:buClrTx/>
              <a:buFont typeface="Garamond" pitchFamily="18" charset="0"/>
              <a:buNone/>
              <a:defRPr/>
            </a:pPr>
            <a:r>
              <a:rPr lang="en-US"/>
              <a:t>I would like to schedule an appointment next Tuesday at 2.30pm to have my annual check-up.</a:t>
            </a:r>
          </a:p>
          <a:p>
            <a:pPr marL="0" indent="0">
              <a:spcBef>
                <a:spcPts val="0"/>
              </a:spcBef>
              <a:buClrTx/>
              <a:buFont typeface="Garamond" pitchFamily="18" charset="0"/>
              <a:buNone/>
              <a:defRPr/>
            </a:pPr>
            <a:endParaRPr lang="en-US"/>
          </a:p>
          <a:p>
            <a:pPr marL="0" indent="0">
              <a:spcBef>
                <a:spcPts val="0"/>
              </a:spcBef>
              <a:buClrTx/>
              <a:buFont typeface="Garamond" pitchFamily="18" charset="0"/>
              <a:buNone/>
              <a:defRPr/>
            </a:pPr>
            <a:r>
              <a:rPr lang="en-US"/>
              <a:t>Thank you,</a:t>
            </a:r>
          </a:p>
          <a:p>
            <a:pPr marL="0" indent="0">
              <a:spcBef>
                <a:spcPts val="0"/>
              </a:spcBef>
              <a:buClrTx/>
              <a:buFont typeface="Garamond" pitchFamily="18" charset="0"/>
              <a:buNone/>
              <a:defRPr/>
            </a:pPr>
            <a:r>
              <a:rPr lang="en-US"/>
              <a:t>John Smith</a:t>
            </a:r>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29</a:t>
            </a:fld>
            <a:endParaRPr lang="en-US"/>
          </a:p>
        </p:txBody>
      </p:sp>
    </p:spTree>
    <p:extLst>
      <p:ext uri="{BB962C8B-B14F-4D97-AF65-F5344CB8AC3E}">
        <p14:creationId xmlns:p14="http://schemas.microsoft.com/office/powerpoint/2010/main" val="38129997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0"/>
              </a:spcBef>
              <a:buClrTx/>
              <a:buNone/>
              <a:defRPr/>
            </a:pPr>
            <a:r>
              <a:rPr lang="en-US" b="1">
                <a:solidFill>
                  <a:srgbClr val="FFFFFF"/>
                </a:solidFill>
              </a:rPr>
              <a:t>To: </a:t>
            </a:r>
            <a:r>
              <a:rPr lang="en-US">
                <a:solidFill>
                  <a:srgbClr val="FFFFFF"/>
                </a:solidFill>
              </a:rPr>
              <a:t>recipient@shoreline.com</a:t>
            </a:r>
          </a:p>
          <a:p>
            <a:pPr marL="0" lvl="0" indent="0">
              <a:spcBef>
                <a:spcPts val="0"/>
              </a:spcBef>
              <a:buClrTx/>
              <a:buNone/>
              <a:defRPr/>
            </a:pPr>
            <a:r>
              <a:rPr lang="en-US" b="1">
                <a:solidFill>
                  <a:srgbClr val="FFFFFF"/>
                </a:solidFill>
              </a:rPr>
              <a:t>Subject: </a:t>
            </a:r>
            <a:r>
              <a:rPr lang="en-US">
                <a:solidFill>
                  <a:srgbClr val="FFFFFF"/>
                </a:solidFill>
              </a:rPr>
              <a:t>Inquiry regarding Shoreline Company Office Assistant Position</a:t>
            </a:r>
          </a:p>
          <a:p>
            <a:pPr marL="0" lvl="0" indent="0">
              <a:spcBef>
                <a:spcPts val="0"/>
              </a:spcBef>
              <a:buClrTx/>
              <a:buNone/>
              <a:defRPr/>
            </a:pPr>
            <a:r>
              <a:rPr lang="en-US" b="1">
                <a:solidFill>
                  <a:srgbClr val="FFFFFF"/>
                </a:solidFill>
              </a:rPr>
              <a:t>From: </a:t>
            </a:r>
            <a:r>
              <a:rPr lang="en-US">
                <a:solidFill>
                  <a:srgbClr val="FFFFFF"/>
                </a:solidFill>
              </a:rPr>
              <a:t>sender@uw.edu</a:t>
            </a:r>
          </a:p>
          <a:p>
            <a:pPr marL="0" lvl="0" indent="0">
              <a:spcBef>
                <a:spcPts val="0"/>
              </a:spcBef>
              <a:buClrTx/>
              <a:buNone/>
              <a:defRPr/>
            </a:pPr>
            <a:endParaRPr lang="en-US">
              <a:solidFill>
                <a:srgbClr val="FFFFFF"/>
              </a:solidFill>
            </a:endParaRPr>
          </a:p>
          <a:p>
            <a:pPr marL="0" indent="0">
              <a:spcBef>
                <a:spcPts val="0"/>
              </a:spcBef>
              <a:buNone/>
              <a:defRPr/>
            </a:pPr>
            <a:r>
              <a:rPr lang="en-US">
                <a:solidFill>
                  <a:srgbClr val="FFFFFF"/>
                </a:solidFill>
              </a:rPr>
              <a:t>Dear ________ OR To Whom It May Concern OR Dear Sir/Madam, </a:t>
            </a:r>
          </a:p>
          <a:p>
            <a:pPr marL="0" indent="0">
              <a:spcBef>
                <a:spcPts val="0"/>
              </a:spcBef>
              <a:buNone/>
              <a:defRPr/>
            </a:pPr>
            <a:endParaRPr lang="en-US">
              <a:solidFill>
                <a:srgbClr val="FFFFFF"/>
              </a:solidFill>
            </a:endParaRPr>
          </a:p>
          <a:p>
            <a:pPr marL="0" lvl="0" indent="0">
              <a:spcBef>
                <a:spcPts val="0"/>
              </a:spcBef>
              <a:buClrTx/>
              <a:buNone/>
              <a:defRPr/>
            </a:pPr>
            <a:r>
              <a:rPr lang="en-US" b="1" u="sng">
                <a:solidFill>
                  <a:srgbClr val="FFFFFF"/>
                </a:solidFill>
              </a:rPr>
              <a:t>I am John Smith, a recent graduate from University of Washington who majored in electrical engineering.</a:t>
            </a:r>
            <a:r>
              <a:rPr lang="en-US">
                <a:solidFill>
                  <a:srgbClr val="FFFFFF"/>
                </a:solidFill>
              </a:rPr>
              <a:t> I would like to inquire more details and information about the Office Assistant Position at Shoreline Company. What are the specific responsibilities this job encompasses? Are there degree requirements? What are the standard procedures to apply for this position?</a:t>
            </a:r>
          </a:p>
          <a:p>
            <a:pPr marL="0" indent="0">
              <a:spcBef>
                <a:spcPts val="0"/>
              </a:spcBef>
              <a:buClrTx/>
              <a:buNone/>
              <a:defRPr/>
            </a:pPr>
            <a:endParaRPr lang="en-US">
              <a:solidFill>
                <a:srgbClr val="FFFFFF"/>
              </a:solidFill>
            </a:endParaRPr>
          </a:p>
          <a:p>
            <a:pPr marL="0" indent="0">
              <a:spcBef>
                <a:spcPts val="0"/>
              </a:spcBef>
              <a:buNone/>
              <a:defRPr/>
            </a:pPr>
            <a:r>
              <a:rPr lang="en-US">
                <a:solidFill>
                  <a:srgbClr val="FFFFFF"/>
                </a:solidFill>
              </a:rPr>
              <a:t>Thank you for your kind attention. </a:t>
            </a:r>
          </a:p>
          <a:p>
            <a:pPr marL="0" lvl="0" indent="0">
              <a:spcBef>
                <a:spcPts val="0"/>
              </a:spcBef>
              <a:buClrTx/>
              <a:buNone/>
              <a:defRPr/>
            </a:pPr>
            <a:endParaRPr lang="en-US">
              <a:solidFill>
                <a:srgbClr val="FFFFFF"/>
              </a:solidFill>
            </a:endParaRPr>
          </a:p>
          <a:p>
            <a:pPr marL="0" lvl="0" indent="0">
              <a:spcBef>
                <a:spcPts val="0"/>
              </a:spcBef>
              <a:buClrTx/>
              <a:buNone/>
              <a:defRPr/>
            </a:pPr>
            <a:r>
              <a:rPr lang="en-US">
                <a:solidFill>
                  <a:srgbClr val="FFFFFF"/>
                </a:solidFill>
              </a:rPr>
              <a:t>Yours sincerely,</a:t>
            </a:r>
          </a:p>
          <a:p>
            <a:pPr marL="0" lvl="0" indent="0">
              <a:spcBef>
                <a:spcPts val="0"/>
              </a:spcBef>
              <a:buClrTx/>
              <a:buNone/>
              <a:defRPr/>
            </a:pPr>
            <a:r>
              <a:rPr lang="en-US">
                <a:solidFill>
                  <a:srgbClr val="FFFFFF"/>
                </a:solidFill>
              </a:rPr>
              <a:t>John Smith</a:t>
            </a:r>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30</a:t>
            </a:fld>
            <a:endParaRPr lang="en-US"/>
          </a:p>
        </p:txBody>
      </p:sp>
    </p:spTree>
    <p:extLst>
      <p:ext uri="{BB962C8B-B14F-4D97-AF65-F5344CB8AC3E}">
        <p14:creationId xmlns:p14="http://schemas.microsoft.com/office/powerpoint/2010/main" val="24168803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0"/>
              </a:spcBef>
              <a:buClrTx/>
              <a:buNone/>
              <a:defRPr/>
            </a:pPr>
            <a:r>
              <a:rPr lang="en-US" b="1">
                <a:solidFill>
                  <a:srgbClr val="FFFFFF"/>
                </a:solidFill>
              </a:rPr>
              <a:t>To: </a:t>
            </a:r>
            <a:r>
              <a:rPr lang="en-US">
                <a:solidFill>
                  <a:srgbClr val="FFFFFF"/>
                </a:solidFill>
              </a:rPr>
              <a:t>recipient@shoreline.com</a:t>
            </a:r>
          </a:p>
          <a:p>
            <a:pPr marL="0" lvl="0" indent="0">
              <a:spcBef>
                <a:spcPts val="0"/>
              </a:spcBef>
              <a:buClrTx/>
              <a:buNone/>
              <a:defRPr/>
            </a:pPr>
            <a:r>
              <a:rPr lang="en-US" b="1">
                <a:solidFill>
                  <a:srgbClr val="FFFFFF"/>
                </a:solidFill>
              </a:rPr>
              <a:t>Subject: </a:t>
            </a:r>
            <a:r>
              <a:rPr lang="en-US">
                <a:solidFill>
                  <a:srgbClr val="FFFFFF"/>
                </a:solidFill>
              </a:rPr>
              <a:t>Inquiry regarding Shoreline Company Office Assistant Position</a:t>
            </a:r>
          </a:p>
          <a:p>
            <a:pPr marL="0" lvl="0" indent="0">
              <a:spcBef>
                <a:spcPts val="0"/>
              </a:spcBef>
              <a:buClrTx/>
              <a:buNone/>
              <a:defRPr/>
            </a:pPr>
            <a:r>
              <a:rPr lang="en-US" b="1">
                <a:solidFill>
                  <a:srgbClr val="FFFFFF"/>
                </a:solidFill>
              </a:rPr>
              <a:t>From: </a:t>
            </a:r>
            <a:r>
              <a:rPr lang="en-US">
                <a:solidFill>
                  <a:srgbClr val="FFFFFF"/>
                </a:solidFill>
              </a:rPr>
              <a:t>sender@uw.edu</a:t>
            </a:r>
          </a:p>
          <a:p>
            <a:pPr marL="0" lvl="0" indent="0">
              <a:spcBef>
                <a:spcPts val="0"/>
              </a:spcBef>
              <a:buClrTx/>
              <a:buNone/>
              <a:defRPr/>
            </a:pPr>
            <a:endParaRPr lang="en-US">
              <a:solidFill>
                <a:srgbClr val="FFFFFF"/>
              </a:solidFill>
            </a:endParaRPr>
          </a:p>
          <a:p>
            <a:pPr marL="0" indent="0">
              <a:spcBef>
                <a:spcPts val="0"/>
              </a:spcBef>
              <a:buNone/>
              <a:defRPr/>
            </a:pPr>
            <a:r>
              <a:rPr lang="en-US">
                <a:solidFill>
                  <a:srgbClr val="FFFFFF"/>
                </a:solidFill>
              </a:rPr>
              <a:t>Dear ________ OR To Whom It May Concern OR Dear Sir/Madam, </a:t>
            </a:r>
          </a:p>
          <a:p>
            <a:pPr marL="0" indent="0">
              <a:spcBef>
                <a:spcPts val="0"/>
              </a:spcBef>
              <a:buNone/>
              <a:defRPr/>
            </a:pPr>
            <a:endParaRPr lang="en-US">
              <a:solidFill>
                <a:srgbClr val="FFFFFF"/>
              </a:solidFill>
            </a:endParaRPr>
          </a:p>
          <a:p>
            <a:pPr marL="0" lvl="0" indent="0">
              <a:spcBef>
                <a:spcPts val="0"/>
              </a:spcBef>
              <a:buClrTx/>
              <a:buNone/>
              <a:defRPr/>
            </a:pPr>
            <a:r>
              <a:rPr lang="en-US" b="1" u="sng">
                <a:solidFill>
                  <a:srgbClr val="FFFFFF"/>
                </a:solidFill>
              </a:rPr>
              <a:t>I am John Smith, a recent graduate from University of Washington who majored in electrical engineering.</a:t>
            </a:r>
            <a:r>
              <a:rPr lang="en-US">
                <a:solidFill>
                  <a:srgbClr val="FFFFFF"/>
                </a:solidFill>
              </a:rPr>
              <a:t> I would like to inquire more details and information about the Office Assistant Position at Shoreline Company. What are the specific responsibilities this job encompasses? Are there degree requirements? What are the standard procedures to apply for this position?</a:t>
            </a:r>
          </a:p>
          <a:p>
            <a:pPr marL="0" indent="0">
              <a:spcBef>
                <a:spcPts val="0"/>
              </a:spcBef>
              <a:buClrTx/>
              <a:buNone/>
              <a:defRPr/>
            </a:pPr>
            <a:endParaRPr lang="en-US">
              <a:solidFill>
                <a:srgbClr val="FFFFFF"/>
              </a:solidFill>
            </a:endParaRPr>
          </a:p>
          <a:p>
            <a:pPr marL="0" indent="0">
              <a:spcBef>
                <a:spcPts val="0"/>
              </a:spcBef>
              <a:buNone/>
              <a:defRPr/>
            </a:pPr>
            <a:r>
              <a:rPr lang="en-US">
                <a:solidFill>
                  <a:srgbClr val="FFFFFF"/>
                </a:solidFill>
              </a:rPr>
              <a:t>Thank you for your kind attention. </a:t>
            </a:r>
          </a:p>
          <a:p>
            <a:pPr marL="0" lvl="0" indent="0">
              <a:spcBef>
                <a:spcPts val="0"/>
              </a:spcBef>
              <a:buClrTx/>
              <a:buNone/>
              <a:defRPr/>
            </a:pPr>
            <a:endParaRPr lang="en-US">
              <a:solidFill>
                <a:srgbClr val="FFFFFF"/>
              </a:solidFill>
            </a:endParaRPr>
          </a:p>
          <a:p>
            <a:pPr marL="0" lvl="0" indent="0">
              <a:spcBef>
                <a:spcPts val="0"/>
              </a:spcBef>
              <a:buClrTx/>
              <a:buNone/>
              <a:defRPr/>
            </a:pPr>
            <a:r>
              <a:rPr lang="en-US">
                <a:solidFill>
                  <a:srgbClr val="FFFFFF"/>
                </a:solidFill>
              </a:rPr>
              <a:t>Yours sincerely,</a:t>
            </a:r>
          </a:p>
          <a:p>
            <a:pPr marL="0" lvl="0" indent="0">
              <a:spcBef>
                <a:spcPts val="0"/>
              </a:spcBef>
              <a:buClrTx/>
              <a:buNone/>
              <a:defRPr/>
            </a:pPr>
            <a:r>
              <a:rPr lang="en-US">
                <a:solidFill>
                  <a:srgbClr val="FFFFFF"/>
                </a:solidFill>
              </a:rPr>
              <a:t>John Smith</a:t>
            </a:r>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31</a:t>
            </a:fld>
            <a:endParaRPr lang="en-US"/>
          </a:p>
        </p:txBody>
      </p:sp>
    </p:spTree>
    <p:extLst>
      <p:ext uri="{BB962C8B-B14F-4D97-AF65-F5344CB8AC3E}">
        <p14:creationId xmlns:p14="http://schemas.microsoft.com/office/powerpoint/2010/main" val="27048736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0"/>
              </a:spcBef>
              <a:buClrTx/>
              <a:buNone/>
              <a:defRPr/>
            </a:pPr>
            <a:r>
              <a:rPr lang="en-US" b="1">
                <a:solidFill>
                  <a:srgbClr val="FFFFFF"/>
                </a:solidFill>
              </a:rPr>
              <a:t>To: </a:t>
            </a:r>
            <a:r>
              <a:rPr lang="en-US">
                <a:solidFill>
                  <a:srgbClr val="FFFFFF"/>
                </a:solidFill>
              </a:rPr>
              <a:t>recipient@shoreline.com</a:t>
            </a:r>
          </a:p>
          <a:p>
            <a:pPr marL="0" lvl="0" indent="0">
              <a:spcBef>
                <a:spcPts val="0"/>
              </a:spcBef>
              <a:buClrTx/>
              <a:buNone/>
              <a:defRPr/>
            </a:pPr>
            <a:r>
              <a:rPr lang="en-US" b="1">
                <a:solidFill>
                  <a:srgbClr val="FFFFFF"/>
                </a:solidFill>
              </a:rPr>
              <a:t>Subject: </a:t>
            </a:r>
            <a:r>
              <a:rPr lang="en-US">
                <a:solidFill>
                  <a:srgbClr val="FFFFFF"/>
                </a:solidFill>
              </a:rPr>
              <a:t>Inquiry regarding Shoreline Company Office Assistant Position</a:t>
            </a:r>
          </a:p>
          <a:p>
            <a:pPr marL="0" lvl="0" indent="0">
              <a:spcBef>
                <a:spcPts val="0"/>
              </a:spcBef>
              <a:buClrTx/>
              <a:buNone/>
              <a:defRPr/>
            </a:pPr>
            <a:r>
              <a:rPr lang="en-US" b="1">
                <a:solidFill>
                  <a:srgbClr val="FFFFFF"/>
                </a:solidFill>
              </a:rPr>
              <a:t>From: </a:t>
            </a:r>
            <a:r>
              <a:rPr lang="en-US">
                <a:solidFill>
                  <a:srgbClr val="FFFFFF"/>
                </a:solidFill>
              </a:rPr>
              <a:t>sender@uw.edu</a:t>
            </a:r>
          </a:p>
          <a:p>
            <a:pPr marL="0" lvl="0" indent="0">
              <a:spcBef>
                <a:spcPts val="0"/>
              </a:spcBef>
              <a:buClrTx/>
              <a:buNone/>
              <a:defRPr/>
            </a:pPr>
            <a:endParaRPr lang="en-US">
              <a:solidFill>
                <a:srgbClr val="FFFFFF"/>
              </a:solidFill>
            </a:endParaRPr>
          </a:p>
          <a:p>
            <a:pPr marL="0" indent="0">
              <a:spcBef>
                <a:spcPts val="0"/>
              </a:spcBef>
              <a:buNone/>
              <a:defRPr/>
            </a:pPr>
            <a:r>
              <a:rPr lang="en-US">
                <a:solidFill>
                  <a:srgbClr val="FFFFFF"/>
                </a:solidFill>
              </a:rPr>
              <a:t>Dear ________ OR To Whom It May Concern OR Dear Sir/Madam, </a:t>
            </a:r>
          </a:p>
          <a:p>
            <a:pPr marL="0" indent="0">
              <a:spcBef>
                <a:spcPts val="0"/>
              </a:spcBef>
              <a:buNone/>
              <a:defRPr/>
            </a:pPr>
            <a:endParaRPr lang="en-US">
              <a:solidFill>
                <a:srgbClr val="FFFFFF"/>
              </a:solidFill>
            </a:endParaRPr>
          </a:p>
          <a:p>
            <a:pPr marL="0" lvl="0" indent="0">
              <a:spcBef>
                <a:spcPts val="0"/>
              </a:spcBef>
              <a:buClrTx/>
              <a:buNone/>
              <a:defRPr/>
            </a:pPr>
            <a:r>
              <a:rPr lang="en-US" b="1" u="sng">
                <a:solidFill>
                  <a:srgbClr val="FFFFFF"/>
                </a:solidFill>
              </a:rPr>
              <a:t>I am John Smith, a recent graduate from University of Washington who majored in electrical engineering.</a:t>
            </a:r>
            <a:r>
              <a:rPr lang="en-US">
                <a:solidFill>
                  <a:srgbClr val="FFFFFF"/>
                </a:solidFill>
              </a:rPr>
              <a:t> I would like to inquire more details and information about the Office Assistant Position at Shoreline Company. What are the specific responsibilities this job encompasses? Are there degree requirements? What are the standard procedures to apply for this position?</a:t>
            </a:r>
          </a:p>
          <a:p>
            <a:pPr marL="0" indent="0">
              <a:spcBef>
                <a:spcPts val="0"/>
              </a:spcBef>
              <a:buClrTx/>
              <a:buNone/>
              <a:defRPr/>
            </a:pPr>
            <a:endParaRPr lang="en-US">
              <a:solidFill>
                <a:srgbClr val="FFFFFF"/>
              </a:solidFill>
            </a:endParaRPr>
          </a:p>
          <a:p>
            <a:pPr marL="0" indent="0">
              <a:spcBef>
                <a:spcPts val="0"/>
              </a:spcBef>
              <a:buNone/>
              <a:defRPr/>
            </a:pPr>
            <a:r>
              <a:rPr lang="en-US">
                <a:solidFill>
                  <a:srgbClr val="FFFFFF"/>
                </a:solidFill>
              </a:rPr>
              <a:t>Thank you for your kind attention. </a:t>
            </a:r>
          </a:p>
          <a:p>
            <a:pPr marL="0" lvl="0" indent="0">
              <a:spcBef>
                <a:spcPts val="0"/>
              </a:spcBef>
              <a:buClrTx/>
              <a:buNone/>
              <a:defRPr/>
            </a:pPr>
            <a:endParaRPr lang="en-US">
              <a:solidFill>
                <a:srgbClr val="FFFFFF"/>
              </a:solidFill>
            </a:endParaRPr>
          </a:p>
          <a:p>
            <a:pPr marL="0" lvl="0" indent="0">
              <a:spcBef>
                <a:spcPts val="0"/>
              </a:spcBef>
              <a:buClrTx/>
              <a:buNone/>
              <a:defRPr/>
            </a:pPr>
            <a:r>
              <a:rPr lang="en-US">
                <a:solidFill>
                  <a:srgbClr val="FFFFFF"/>
                </a:solidFill>
              </a:rPr>
              <a:t>Yours sincerely,</a:t>
            </a:r>
          </a:p>
          <a:p>
            <a:pPr marL="0" lvl="0" indent="0">
              <a:spcBef>
                <a:spcPts val="0"/>
              </a:spcBef>
              <a:buClrTx/>
              <a:buNone/>
              <a:defRPr/>
            </a:pPr>
            <a:r>
              <a:rPr lang="en-US">
                <a:solidFill>
                  <a:srgbClr val="FFFFFF"/>
                </a:solidFill>
              </a:rPr>
              <a:t>John Smith</a:t>
            </a:r>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32</a:t>
            </a:fld>
            <a:endParaRPr lang="en-US"/>
          </a:p>
        </p:txBody>
      </p:sp>
    </p:spTree>
    <p:extLst>
      <p:ext uri="{BB962C8B-B14F-4D97-AF65-F5344CB8AC3E}">
        <p14:creationId xmlns:p14="http://schemas.microsoft.com/office/powerpoint/2010/main" val="24210396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0"/>
              </a:spcBef>
              <a:buClrTx/>
              <a:buNone/>
              <a:defRPr/>
            </a:pPr>
            <a:r>
              <a:rPr lang="en-US" b="1">
                <a:solidFill>
                  <a:srgbClr val="FFFFFF"/>
                </a:solidFill>
              </a:rPr>
              <a:t>To: </a:t>
            </a:r>
            <a:r>
              <a:rPr lang="en-US" err="1">
                <a:solidFill>
                  <a:srgbClr val="FFFFFF"/>
                </a:solidFill>
              </a:rPr>
              <a:t>recipient@shoreline.ccom</a:t>
            </a:r>
            <a:endParaRPr lang="en-US">
              <a:solidFill>
                <a:srgbClr val="FFFFFF"/>
              </a:solidFill>
            </a:endParaRPr>
          </a:p>
          <a:p>
            <a:pPr marL="0" lvl="0" indent="0">
              <a:spcBef>
                <a:spcPts val="0"/>
              </a:spcBef>
              <a:buClrTx/>
              <a:buNone/>
              <a:defRPr/>
            </a:pPr>
            <a:r>
              <a:rPr lang="en-US" b="1">
                <a:solidFill>
                  <a:srgbClr val="FFFFFF"/>
                </a:solidFill>
              </a:rPr>
              <a:t>Subject: </a:t>
            </a:r>
            <a:r>
              <a:rPr lang="en-US">
                <a:solidFill>
                  <a:srgbClr val="FFFFFF"/>
                </a:solidFill>
              </a:rPr>
              <a:t>Shoreline Company - Office Assistant Job Application</a:t>
            </a:r>
          </a:p>
          <a:p>
            <a:pPr marL="0" lvl="0" indent="0">
              <a:spcBef>
                <a:spcPts val="0"/>
              </a:spcBef>
              <a:buClrTx/>
              <a:buNone/>
              <a:defRPr/>
            </a:pPr>
            <a:r>
              <a:rPr lang="en-US" b="1">
                <a:solidFill>
                  <a:srgbClr val="FFFFFF"/>
                </a:solidFill>
              </a:rPr>
              <a:t>From: </a:t>
            </a:r>
            <a:r>
              <a:rPr lang="en-US">
                <a:solidFill>
                  <a:srgbClr val="FFFFFF"/>
                </a:solidFill>
              </a:rPr>
              <a:t>sender@uw.edu</a:t>
            </a:r>
          </a:p>
          <a:p>
            <a:pPr marL="0" lvl="0" indent="0">
              <a:spcBef>
                <a:spcPts val="0"/>
              </a:spcBef>
              <a:buClrTx/>
              <a:buNone/>
              <a:defRPr/>
            </a:pPr>
            <a:endParaRPr lang="en-US">
              <a:solidFill>
                <a:srgbClr val="FFFFFF"/>
              </a:solidFill>
            </a:endParaRPr>
          </a:p>
          <a:p>
            <a:pPr marL="0" indent="0">
              <a:spcBef>
                <a:spcPts val="0"/>
              </a:spcBef>
              <a:buNone/>
              <a:defRPr/>
            </a:pPr>
            <a:r>
              <a:rPr lang="en-US">
                <a:solidFill>
                  <a:srgbClr val="FFFFFF"/>
                </a:solidFill>
              </a:rPr>
              <a:t>Dear ________ OR To Whom It May Concern OR Dear Sir/Madam, </a:t>
            </a:r>
          </a:p>
          <a:p>
            <a:pPr marL="0" indent="0">
              <a:spcBef>
                <a:spcPts val="0"/>
              </a:spcBef>
              <a:buNone/>
              <a:defRPr/>
            </a:pPr>
            <a:endParaRPr lang="en-US">
              <a:solidFill>
                <a:srgbClr val="FFFFFF"/>
              </a:solidFill>
            </a:endParaRPr>
          </a:p>
          <a:p>
            <a:pPr marL="0" lvl="0" indent="0">
              <a:spcBef>
                <a:spcPts val="0"/>
              </a:spcBef>
              <a:buClrTx/>
              <a:buNone/>
              <a:defRPr/>
            </a:pPr>
            <a:r>
              <a:rPr lang="en-US">
                <a:solidFill>
                  <a:srgbClr val="FFFFFF"/>
                </a:solidFill>
              </a:rPr>
              <a:t>I am John Smith, a recent graduate from University of Washington who majored in electrical engineering. I have come across your contact information through your company web site and I am interested in applying for the office assistant position in the Sales Department at Shoreline Company. </a:t>
            </a:r>
          </a:p>
          <a:p>
            <a:pPr marL="0" indent="0">
              <a:spcBef>
                <a:spcPts val="0"/>
              </a:spcBef>
              <a:buClrTx/>
              <a:buNone/>
              <a:defRPr/>
            </a:pPr>
            <a:endParaRPr lang="en-US">
              <a:solidFill>
                <a:srgbClr val="FFFFFF"/>
              </a:solidFill>
            </a:endParaRPr>
          </a:p>
          <a:p>
            <a:pPr marL="0" indent="0">
              <a:spcBef>
                <a:spcPts val="0"/>
              </a:spcBef>
              <a:buClrTx/>
              <a:buNone/>
              <a:defRPr/>
            </a:pPr>
            <a:r>
              <a:rPr lang="en-US">
                <a:solidFill>
                  <a:srgbClr val="FFFFFF"/>
                </a:solidFill>
              </a:rPr>
              <a:t>Please find attached to this e-mail the job application and a copy of my CV that details my past experience.</a:t>
            </a:r>
          </a:p>
          <a:p>
            <a:pPr marL="0" lvl="0" indent="0">
              <a:spcBef>
                <a:spcPts val="0"/>
              </a:spcBef>
              <a:buClrTx/>
              <a:buNone/>
              <a:defRPr/>
            </a:pPr>
            <a:endParaRPr lang="en-US">
              <a:solidFill>
                <a:srgbClr val="FFFFFF"/>
              </a:solidFill>
            </a:endParaRPr>
          </a:p>
          <a:p>
            <a:pPr marL="0" lvl="0" indent="0">
              <a:spcBef>
                <a:spcPts val="0"/>
              </a:spcBef>
              <a:buClrTx/>
              <a:buNone/>
              <a:defRPr/>
            </a:pPr>
            <a:r>
              <a:rPr lang="en-US">
                <a:solidFill>
                  <a:srgbClr val="FFFFFF"/>
                </a:solidFill>
              </a:rPr>
              <a:t>Thank you for your kind attention.</a:t>
            </a:r>
          </a:p>
          <a:p>
            <a:pPr marL="0" lvl="0" indent="0">
              <a:spcBef>
                <a:spcPts val="0"/>
              </a:spcBef>
              <a:buClrTx/>
              <a:buNone/>
              <a:defRPr/>
            </a:pPr>
            <a:endParaRPr lang="en-US">
              <a:solidFill>
                <a:srgbClr val="FFFFFF"/>
              </a:solidFill>
            </a:endParaRPr>
          </a:p>
          <a:p>
            <a:pPr marL="0" lvl="0" indent="0">
              <a:spcBef>
                <a:spcPts val="0"/>
              </a:spcBef>
              <a:buClrTx/>
              <a:buNone/>
              <a:defRPr/>
            </a:pPr>
            <a:r>
              <a:rPr lang="en-US">
                <a:solidFill>
                  <a:srgbClr val="FFFFFF"/>
                </a:solidFill>
              </a:rPr>
              <a:t>Yours sincerely,</a:t>
            </a:r>
          </a:p>
          <a:p>
            <a:pPr marL="0" lvl="0" indent="0">
              <a:spcBef>
                <a:spcPts val="0"/>
              </a:spcBef>
              <a:buClrTx/>
              <a:buNone/>
              <a:defRPr/>
            </a:pPr>
            <a:r>
              <a:rPr lang="en-US">
                <a:solidFill>
                  <a:srgbClr val="FFFFFF"/>
                </a:solidFill>
              </a:rPr>
              <a:t>John Smith</a:t>
            </a:r>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33</a:t>
            </a:fld>
            <a:endParaRPr lang="en-US"/>
          </a:p>
        </p:txBody>
      </p:sp>
    </p:spTree>
    <p:extLst>
      <p:ext uri="{BB962C8B-B14F-4D97-AF65-F5344CB8AC3E}">
        <p14:creationId xmlns:p14="http://schemas.microsoft.com/office/powerpoint/2010/main" val="17508491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0"/>
              </a:spcBef>
              <a:buClrTx/>
              <a:buNone/>
              <a:defRPr/>
            </a:pPr>
            <a:r>
              <a:rPr lang="en-US" b="1">
                <a:solidFill>
                  <a:srgbClr val="FFFFFF"/>
                </a:solidFill>
              </a:rPr>
              <a:t>To: </a:t>
            </a:r>
            <a:r>
              <a:rPr lang="en-US">
                <a:solidFill>
                  <a:srgbClr val="FFFFFF"/>
                </a:solidFill>
              </a:rPr>
              <a:t>recipient@uw.edu</a:t>
            </a:r>
          </a:p>
          <a:p>
            <a:pPr marL="0" lvl="0" indent="0">
              <a:spcBef>
                <a:spcPts val="0"/>
              </a:spcBef>
              <a:buClrTx/>
              <a:buNone/>
              <a:defRPr/>
            </a:pPr>
            <a:r>
              <a:rPr lang="en-US" b="1">
                <a:solidFill>
                  <a:srgbClr val="FFFFFF"/>
                </a:solidFill>
              </a:rPr>
              <a:t>Subject: </a:t>
            </a:r>
            <a:r>
              <a:rPr lang="en-US">
                <a:solidFill>
                  <a:srgbClr val="FFFFFF"/>
                </a:solidFill>
              </a:rPr>
              <a:t>RE: Request for Letter of Recommendation</a:t>
            </a:r>
          </a:p>
          <a:p>
            <a:pPr marL="0" lvl="0" indent="0">
              <a:spcBef>
                <a:spcPts val="0"/>
              </a:spcBef>
              <a:buClrTx/>
              <a:buNone/>
              <a:defRPr/>
            </a:pPr>
            <a:r>
              <a:rPr lang="en-US" b="1">
                <a:solidFill>
                  <a:srgbClr val="FFFFFF"/>
                </a:solidFill>
              </a:rPr>
              <a:t>From: </a:t>
            </a:r>
            <a:r>
              <a:rPr lang="en-US">
                <a:solidFill>
                  <a:srgbClr val="FFFFFF"/>
                </a:solidFill>
              </a:rPr>
              <a:t>sender@uw.edu</a:t>
            </a:r>
          </a:p>
          <a:p>
            <a:pPr marL="0" lvl="0" indent="0">
              <a:spcBef>
                <a:spcPts val="0"/>
              </a:spcBef>
              <a:buClrTx/>
              <a:buNone/>
              <a:defRPr/>
            </a:pPr>
            <a:endParaRPr lang="en-US">
              <a:solidFill>
                <a:srgbClr val="FFFFFF"/>
              </a:solidFill>
            </a:endParaRPr>
          </a:p>
          <a:p>
            <a:pPr marL="0" indent="0">
              <a:spcBef>
                <a:spcPts val="0"/>
              </a:spcBef>
              <a:buNone/>
              <a:defRPr/>
            </a:pPr>
            <a:r>
              <a:rPr lang="en-US">
                <a:solidFill>
                  <a:srgbClr val="FFFFFF"/>
                </a:solidFill>
              </a:rPr>
              <a:t>Dear Professor </a:t>
            </a:r>
            <a:r>
              <a:rPr lang="en-US" u="sng">
                <a:solidFill>
                  <a:srgbClr val="FFFFFF"/>
                </a:solidFill>
              </a:rPr>
              <a:t>Last name</a:t>
            </a:r>
            <a:r>
              <a:rPr lang="en-US">
                <a:solidFill>
                  <a:srgbClr val="FFFFFF"/>
                </a:solidFill>
              </a:rPr>
              <a:t>/ Dr. _________/ Professor </a:t>
            </a:r>
            <a:r>
              <a:rPr lang="en-US" u="sng">
                <a:solidFill>
                  <a:srgbClr val="FFFFFF"/>
                </a:solidFill>
              </a:rPr>
              <a:t>Full name</a:t>
            </a:r>
            <a:r>
              <a:rPr lang="en-US">
                <a:solidFill>
                  <a:srgbClr val="FFFFFF"/>
                </a:solidFill>
              </a:rPr>
              <a:t>, </a:t>
            </a:r>
          </a:p>
          <a:p>
            <a:pPr marL="0" indent="0">
              <a:spcBef>
                <a:spcPts val="0"/>
              </a:spcBef>
              <a:buNone/>
              <a:defRPr/>
            </a:pPr>
            <a:endParaRPr lang="en-US">
              <a:solidFill>
                <a:srgbClr val="FFFFFF"/>
              </a:solidFill>
            </a:endParaRPr>
          </a:p>
          <a:p>
            <a:pPr marL="0" lvl="0" indent="0">
              <a:spcBef>
                <a:spcPts val="0"/>
              </a:spcBef>
              <a:buClrTx/>
              <a:buNone/>
              <a:defRPr/>
            </a:pPr>
            <a:r>
              <a:rPr lang="en-US">
                <a:solidFill>
                  <a:srgbClr val="FFFFFF"/>
                </a:solidFill>
              </a:rPr>
              <a:t>I would like to express my gratitude and appreciation to you for taking the time to write a letter of recommendation on behalf of my scholarship application. </a:t>
            </a:r>
          </a:p>
          <a:p>
            <a:pPr marL="0" lvl="0" indent="0">
              <a:spcBef>
                <a:spcPts val="0"/>
              </a:spcBef>
              <a:buClrTx/>
              <a:buNone/>
              <a:defRPr/>
            </a:pPr>
            <a:endParaRPr lang="en-US">
              <a:solidFill>
                <a:srgbClr val="FFFFFF"/>
              </a:solidFill>
            </a:endParaRPr>
          </a:p>
          <a:p>
            <a:pPr marL="0" lvl="0" indent="0">
              <a:spcBef>
                <a:spcPts val="0"/>
              </a:spcBef>
              <a:buClrTx/>
              <a:buNone/>
              <a:defRPr/>
            </a:pPr>
            <a:r>
              <a:rPr lang="en-US">
                <a:solidFill>
                  <a:srgbClr val="FFFFFF"/>
                </a:solidFill>
              </a:rPr>
              <a:t>Thank you again for your support. I really appreciate it.</a:t>
            </a:r>
          </a:p>
          <a:p>
            <a:pPr marL="0" lvl="0" indent="0">
              <a:spcBef>
                <a:spcPts val="0"/>
              </a:spcBef>
              <a:buClrTx/>
              <a:buNone/>
              <a:defRPr/>
            </a:pPr>
            <a:endParaRPr lang="en-US">
              <a:solidFill>
                <a:srgbClr val="FFFFFF"/>
              </a:solidFill>
            </a:endParaRPr>
          </a:p>
          <a:p>
            <a:pPr marL="0" lvl="0" indent="0">
              <a:spcBef>
                <a:spcPts val="0"/>
              </a:spcBef>
              <a:buClrTx/>
              <a:buNone/>
              <a:defRPr/>
            </a:pPr>
            <a:r>
              <a:rPr lang="en-US">
                <a:solidFill>
                  <a:srgbClr val="FFFFFF"/>
                </a:solidFill>
              </a:rPr>
              <a:t>Yours sincerely,</a:t>
            </a:r>
          </a:p>
          <a:p>
            <a:pPr marL="0" lvl="0" indent="0">
              <a:spcBef>
                <a:spcPts val="0"/>
              </a:spcBef>
              <a:buClrTx/>
              <a:buNone/>
              <a:defRPr/>
            </a:pPr>
            <a:r>
              <a:rPr lang="en-US">
                <a:solidFill>
                  <a:srgbClr val="FFFFFF"/>
                </a:solidFill>
              </a:rPr>
              <a:t>John Smith</a:t>
            </a:r>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35</a:t>
            </a:fld>
            <a:endParaRPr lang="en-US"/>
          </a:p>
        </p:txBody>
      </p:sp>
    </p:spTree>
    <p:extLst>
      <p:ext uri="{BB962C8B-B14F-4D97-AF65-F5344CB8AC3E}">
        <p14:creationId xmlns:p14="http://schemas.microsoft.com/office/powerpoint/2010/main" val="15265542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0"/>
              </a:spcBef>
              <a:buClrTx/>
              <a:buNone/>
              <a:defRPr/>
            </a:pPr>
            <a:r>
              <a:rPr lang="en-US" b="1">
                <a:solidFill>
                  <a:srgbClr val="FFFFFF"/>
                </a:solidFill>
              </a:rPr>
              <a:t>To: </a:t>
            </a:r>
            <a:r>
              <a:rPr lang="en-US">
                <a:solidFill>
                  <a:srgbClr val="FFFFFF"/>
                </a:solidFill>
              </a:rPr>
              <a:t>recipient@uw.edu</a:t>
            </a:r>
          </a:p>
          <a:p>
            <a:pPr marL="0" lvl="0" indent="0">
              <a:spcBef>
                <a:spcPts val="0"/>
              </a:spcBef>
              <a:buClrTx/>
              <a:buNone/>
              <a:defRPr/>
            </a:pPr>
            <a:r>
              <a:rPr lang="en-US" b="1">
                <a:solidFill>
                  <a:srgbClr val="FFFFFF"/>
                </a:solidFill>
              </a:rPr>
              <a:t>Subject: </a:t>
            </a:r>
            <a:r>
              <a:rPr lang="en-US">
                <a:solidFill>
                  <a:srgbClr val="FFFFFF"/>
                </a:solidFill>
              </a:rPr>
              <a:t>RE: Request for Letter of Recommendation</a:t>
            </a:r>
          </a:p>
          <a:p>
            <a:pPr marL="0" lvl="0" indent="0">
              <a:spcBef>
                <a:spcPts val="0"/>
              </a:spcBef>
              <a:buClrTx/>
              <a:buNone/>
              <a:defRPr/>
            </a:pPr>
            <a:r>
              <a:rPr lang="en-US" b="1">
                <a:solidFill>
                  <a:srgbClr val="FFFFFF"/>
                </a:solidFill>
              </a:rPr>
              <a:t>From: </a:t>
            </a:r>
            <a:r>
              <a:rPr lang="en-US">
                <a:solidFill>
                  <a:srgbClr val="FFFFFF"/>
                </a:solidFill>
              </a:rPr>
              <a:t>sender@uw.edu</a:t>
            </a:r>
          </a:p>
          <a:p>
            <a:pPr marL="0" lvl="0" indent="0">
              <a:spcBef>
                <a:spcPts val="0"/>
              </a:spcBef>
              <a:buClrTx/>
              <a:buNone/>
              <a:defRPr/>
            </a:pPr>
            <a:endParaRPr lang="en-US">
              <a:solidFill>
                <a:srgbClr val="FFFFFF"/>
              </a:solidFill>
            </a:endParaRPr>
          </a:p>
          <a:p>
            <a:pPr marL="0" indent="0">
              <a:spcBef>
                <a:spcPts val="0"/>
              </a:spcBef>
              <a:buNone/>
              <a:defRPr/>
            </a:pPr>
            <a:r>
              <a:rPr lang="en-US">
                <a:solidFill>
                  <a:srgbClr val="FFFFFF"/>
                </a:solidFill>
              </a:rPr>
              <a:t>Dear Professor </a:t>
            </a:r>
            <a:r>
              <a:rPr lang="en-US" u="sng">
                <a:solidFill>
                  <a:srgbClr val="FFFFFF"/>
                </a:solidFill>
              </a:rPr>
              <a:t>Last name</a:t>
            </a:r>
            <a:r>
              <a:rPr lang="en-US">
                <a:solidFill>
                  <a:srgbClr val="FFFFFF"/>
                </a:solidFill>
              </a:rPr>
              <a:t>/ Dr. _________/ Professor </a:t>
            </a:r>
            <a:r>
              <a:rPr lang="en-US" u="sng">
                <a:solidFill>
                  <a:srgbClr val="FFFFFF"/>
                </a:solidFill>
              </a:rPr>
              <a:t>Full name</a:t>
            </a:r>
            <a:r>
              <a:rPr lang="en-US">
                <a:solidFill>
                  <a:srgbClr val="FFFFFF"/>
                </a:solidFill>
              </a:rPr>
              <a:t>, </a:t>
            </a:r>
          </a:p>
          <a:p>
            <a:pPr marL="0" indent="0">
              <a:spcBef>
                <a:spcPts val="0"/>
              </a:spcBef>
              <a:buNone/>
              <a:defRPr/>
            </a:pPr>
            <a:endParaRPr lang="en-US">
              <a:solidFill>
                <a:srgbClr val="FFFFFF"/>
              </a:solidFill>
            </a:endParaRPr>
          </a:p>
          <a:p>
            <a:pPr marL="0" lvl="0" indent="0">
              <a:spcBef>
                <a:spcPts val="0"/>
              </a:spcBef>
              <a:buClrTx/>
              <a:buNone/>
              <a:defRPr/>
            </a:pPr>
            <a:r>
              <a:rPr lang="en-US">
                <a:solidFill>
                  <a:srgbClr val="FFFFFF"/>
                </a:solidFill>
              </a:rPr>
              <a:t>I would like to express my gratitude and appreciation to you for taking the time to write a letter of recommendation on behalf of my scholarship application. </a:t>
            </a:r>
          </a:p>
          <a:p>
            <a:pPr marL="0" lvl="0" indent="0">
              <a:spcBef>
                <a:spcPts val="0"/>
              </a:spcBef>
              <a:buClrTx/>
              <a:buNone/>
              <a:defRPr/>
            </a:pPr>
            <a:endParaRPr lang="en-US">
              <a:solidFill>
                <a:srgbClr val="FFFFFF"/>
              </a:solidFill>
            </a:endParaRPr>
          </a:p>
          <a:p>
            <a:pPr marL="0" lvl="0" indent="0">
              <a:spcBef>
                <a:spcPts val="0"/>
              </a:spcBef>
              <a:buClrTx/>
              <a:buNone/>
              <a:defRPr/>
            </a:pPr>
            <a:r>
              <a:rPr lang="en-US">
                <a:solidFill>
                  <a:srgbClr val="FFFFFF"/>
                </a:solidFill>
              </a:rPr>
              <a:t>Thank you again for your support. I really appreciate it.</a:t>
            </a:r>
          </a:p>
          <a:p>
            <a:pPr marL="0" lvl="0" indent="0">
              <a:spcBef>
                <a:spcPts val="0"/>
              </a:spcBef>
              <a:buClrTx/>
              <a:buNone/>
              <a:defRPr/>
            </a:pPr>
            <a:endParaRPr lang="en-US">
              <a:solidFill>
                <a:srgbClr val="FFFFFF"/>
              </a:solidFill>
            </a:endParaRPr>
          </a:p>
          <a:p>
            <a:pPr marL="0" lvl="0" indent="0">
              <a:spcBef>
                <a:spcPts val="0"/>
              </a:spcBef>
              <a:buClrTx/>
              <a:buNone/>
              <a:defRPr/>
            </a:pPr>
            <a:r>
              <a:rPr lang="en-US">
                <a:solidFill>
                  <a:srgbClr val="FFFFFF"/>
                </a:solidFill>
              </a:rPr>
              <a:t>Yours sincerely,</a:t>
            </a:r>
          </a:p>
          <a:p>
            <a:pPr marL="0" lvl="0" indent="0">
              <a:spcBef>
                <a:spcPts val="0"/>
              </a:spcBef>
              <a:buClrTx/>
              <a:buNone/>
              <a:defRPr/>
            </a:pPr>
            <a:r>
              <a:rPr lang="en-US">
                <a:solidFill>
                  <a:srgbClr val="FFFFFF"/>
                </a:solidFill>
              </a:rPr>
              <a:t>John Smith</a:t>
            </a:r>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36</a:t>
            </a:fld>
            <a:endParaRPr lang="en-US"/>
          </a:p>
        </p:txBody>
      </p:sp>
    </p:spTree>
    <p:extLst>
      <p:ext uri="{BB962C8B-B14F-4D97-AF65-F5344CB8AC3E}">
        <p14:creationId xmlns:p14="http://schemas.microsoft.com/office/powerpoint/2010/main" val="7387670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0"/>
              </a:spcBef>
              <a:buClrTx/>
              <a:buNone/>
              <a:defRPr/>
            </a:pPr>
            <a:r>
              <a:rPr lang="en-US" b="1">
                <a:solidFill>
                  <a:srgbClr val="FFFFFF"/>
                </a:solidFill>
              </a:rPr>
              <a:t>To: </a:t>
            </a:r>
            <a:r>
              <a:rPr lang="en-US">
                <a:solidFill>
                  <a:srgbClr val="FFFFFF"/>
                </a:solidFill>
              </a:rPr>
              <a:t>recipient@uw.edu</a:t>
            </a:r>
          </a:p>
          <a:p>
            <a:pPr marL="0" lvl="0" indent="0">
              <a:spcBef>
                <a:spcPts val="0"/>
              </a:spcBef>
              <a:buClrTx/>
              <a:buNone/>
              <a:defRPr/>
            </a:pPr>
            <a:r>
              <a:rPr lang="en-US" b="1">
                <a:solidFill>
                  <a:srgbClr val="FFFFFF"/>
                </a:solidFill>
              </a:rPr>
              <a:t>Subject: </a:t>
            </a:r>
            <a:r>
              <a:rPr lang="en-US">
                <a:solidFill>
                  <a:srgbClr val="FFFFFF"/>
                </a:solidFill>
              </a:rPr>
              <a:t>RE: Request for Letter of Recommendation</a:t>
            </a:r>
          </a:p>
          <a:p>
            <a:pPr marL="0" lvl="0" indent="0">
              <a:spcBef>
                <a:spcPts val="0"/>
              </a:spcBef>
              <a:buClrTx/>
              <a:buNone/>
              <a:defRPr/>
            </a:pPr>
            <a:r>
              <a:rPr lang="en-US" b="1">
                <a:solidFill>
                  <a:srgbClr val="FFFFFF"/>
                </a:solidFill>
              </a:rPr>
              <a:t>From: </a:t>
            </a:r>
            <a:r>
              <a:rPr lang="en-US">
                <a:solidFill>
                  <a:srgbClr val="FFFFFF"/>
                </a:solidFill>
              </a:rPr>
              <a:t>sender@uw.edu</a:t>
            </a:r>
          </a:p>
          <a:p>
            <a:pPr marL="0" lvl="0" indent="0">
              <a:spcBef>
                <a:spcPts val="0"/>
              </a:spcBef>
              <a:buClrTx/>
              <a:buNone/>
              <a:defRPr/>
            </a:pPr>
            <a:endParaRPr lang="en-US">
              <a:solidFill>
                <a:srgbClr val="FFFFFF"/>
              </a:solidFill>
            </a:endParaRPr>
          </a:p>
          <a:p>
            <a:pPr marL="0" indent="0">
              <a:spcBef>
                <a:spcPts val="0"/>
              </a:spcBef>
              <a:buNone/>
              <a:defRPr/>
            </a:pPr>
            <a:r>
              <a:rPr lang="en-US">
                <a:solidFill>
                  <a:srgbClr val="FFFFFF"/>
                </a:solidFill>
              </a:rPr>
              <a:t>Dear Professor </a:t>
            </a:r>
            <a:r>
              <a:rPr lang="en-US" u="sng">
                <a:solidFill>
                  <a:srgbClr val="FFFFFF"/>
                </a:solidFill>
              </a:rPr>
              <a:t>Last name</a:t>
            </a:r>
            <a:r>
              <a:rPr lang="en-US">
                <a:solidFill>
                  <a:srgbClr val="FFFFFF"/>
                </a:solidFill>
              </a:rPr>
              <a:t>/ Dr. _________/ Professor </a:t>
            </a:r>
            <a:r>
              <a:rPr lang="en-US" u="sng">
                <a:solidFill>
                  <a:srgbClr val="FFFFFF"/>
                </a:solidFill>
              </a:rPr>
              <a:t>Full name</a:t>
            </a:r>
            <a:r>
              <a:rPr lang="en-US">
                <a:solidFill>
                  <a:srgbClr val="FFFFFF"/>
                </a:solidFill>
              </a:rPr>
              <a:t>, </a:t>
            </a:r>
          </a:p>
          <a:p>
            <a:pPr marL="0" indent="0">
              <a:spcBef>
                <a:spcPts val="0"/>
              </a:spcBef>
              <a:buNone/>
              <a:defRPr/>
            </a:pPr>
            <a:endParaRPr lang="en-US">
              <a:solidFill>
                <a:srgbClr val="FFFFFF"/>
              </a:solidFill>
            </a:endParaRPr>
          </a:p>
          <a:p>
            <a:pPr marL="0" lvl="0" indent="0">
              <a:spcBef>
                <a:spcPts val="0"/>
              </a:spcBef>
              <a:buClrTx/>
              <a:buNone/>
              <a:defRPr/>
            </a:pPr>
            <a:r>
              <a:rPr lang="en-US">
                <a:solidFill>
                  <a:srgbClr val="FFFFFF"/>
                </a:solidFill>
              </a:rPr>
              <a:t>I would like to express my gratitude and appreciation to you for taking the time to write a letter of recommendation on behalf of my scholarship application. </a:t>
            </a:r>
          </a:p>
          <a:p>
            <a:pPr marL="0" lvl="0" indent="0">
              <a:spcBef>
                <a:spcPts val="0"/>
              </a:spcBef>
              <a:buClrTx/>
              <a:buNone/>
              <a:defRPr/>
            </a:pPr>
            <a:endParaRPr lang="en-US">
              <a:solidFill>
                <a:srgbClr val="FFFFFF"/>
              </a:solidFill>
            </a:endParaRPr>
          </a:p>
          <a:p>
            <a:pPr marL="0" lvl="0" indent="0">
              <a:spcBef>
                <a:spcPts val="0"/>
              </a:spcBef>
              <a:buClrTx/>
              <a:buNone/>
              <a:defRPr/>
            </a:pPr>
            <a:r>
              <a:rPr lang="en-US">
                <a:solidFill>
                  <a:srgbClr val="FFFFFF"/>
                </a:solidFill>
              </a:rPr>
              <a:t>Thank you again for your support. I really appreciate it.</a:t>
            </a:r>
          </a:p>
          <a:p>
            <a:pPr marL="0" lvl="0" indent="0">
              <a:spcBef>
                <a:spcPts val="0"/>
              </a:spcBef>
              <a:buClrTx/>
              <a:buNone/>
              <a:defRPr/>
            </a:pPr>
            <a:endParaRPr lang="en-US">
              <a:solidFill>
                <a:srgbClr val="FFFFFF"/>
              </a:solidFill>
            </a:endParaRPr>
          </a:p>
          <a:p>
            <a:pPr marL="0" lvl="0" indent="0">
              <a:spcBef>
                <a:spcPts val="0"/>
              </a:spcBef>
              <a:buClrTx/>
              <a:buNone/>
              <a:defRPr/>
            </a:pPr>
            <a:r>
              <a:rPr lang="en-US">
                <a:solidFill>
                  <a:srgbClr val="FFFFFF"/>
                </a:solidFill>
              </a:rPr>
              <a:t>Yours sincerely,</a:t>
            </a:r>
          </a:p>
          <a:p>
            <a:pPr marL="0" lvl="0" indent="0">
              <a:spcBef>
                <a:spcPts val="0"/>
              </a:spcBef>
              <a:buClrTx/>
              <a:buNone/>
              <a:defRPr/>
            </a:pPr>
            <a:r>
              <a:rPr lang="en-US">
                <a:solidFill>
                  <a:srgbClr val="FFFFFF"/>
                </a:solidFill>
              </a:rPr>
              <a:t>John Smith</a:t>
            </a:r>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37</a:t>
            </a:fld>
            <a:endParaRPr lang="en-US"/>
          </a:p>
        </p:txBody>
      </p:sp>
    </p:spTree>
    <p:extLst>
      <p:ext uri="{BB962C8B-B14F-4D97-AF65-F5344CB8AC3E}">
        <p14:creationId xmlns:p14="http://schemas.microsoft.com/office/powerpoint/2010/main" val="21947255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0"/>
              </a:spcBef>
              <a:buClrTx/>
              <a:buNone/>
              <a:defRPr/>
            </a:pPr>
            <a:r>
              <a:rPr lang="en-US" b="1">
                <a:solidFill>
                  <a:srgbClr val="FFFFFF"/>
                </a:solidFill>
              </a:rPr>
              <a:t>To: </a:t>
            </a:r>
            <a:r>
              <a:rPr lang="en-US">
                <a:solidFill>
                  <a:srgbClr val="FFFFFF"/>
                </a:solidFill>
              </a:rPr>
              <a:t>recipient@uw.edu</a:t>
            </a:r>
          </a:p>
          <a:p>
            <a:pPr marL="0" lvl="0" indent="0">
              <a:spcBef>
                <a:spcPts val="0"/>
              </a:spcBef>
              <a:buClrTx/>
              <a:buNone/>
              <a:defRPr/>
            </a:pPr>
            <a:r>
              <a:rPr lang="en-US" b="1">
                <a:solidFill>
                  <a:srgbClr val="FFFFFF"/>
                </a:solidFill>
              </a:rPr>
              <a:t>Subject: </a:t>
            </a:r>
            <a:r>
              <a:rPr lang="en-US">
                <a:solidFill>
                  <a:srgbClr val="FFFFFF"/>
                </a:solidFill>
              </a:rPr>
              <a:t>RE: Request for Letter of Recommendation</a:t>
            </a:r>
          </a:p>
          <a:p>
            <a:pPr marL="0" lvl="0" indent="0">
              <a:spcBef>
                <a:spcPts val="0"/>
              </a:spcBef>
              <a:buClrTx/>
              <a:buNone/>
              <a:defRPr/>
            </a:pPr>
            <a:r>
              <a:rPr lang="en-US" b="1">
                <a:solidFill>
                  <a:srgbClr val="FFFFFF"/>
                </a:solidFill>
              </a:rPr>
              <a:t>From: </a:t>
            </a:r>
            <a:r>
              <a:rPr lang="en-US">
                <a:solidFill>
                  <a:srgbClr val="FFFFFF"/>
                </a:solidFill>
              </a:rPr>
              <a:t>sender@uw.edu</a:t>
            </a:r>
          </a:p>
          <a:p>
            <a:pPr marL="0" lvl="0" indent="0">
              <a:spcBef>
                <a:spcPts val="0"/>
              </a:spcBef>
              <a:buClrTx/>
              <a:buNone/>
              <a:defRPr/>
            </a:pPr>
            <a:endParaRPr lang="en-US">
              <a:solidFill>
                <a:srgbClr val="FFFFFF"/>
              </a:solidFill>
            </a:endParaRPr>
          </a:p>
          <a:p>
            <a:pPr marL="0" indent="0">
              <a:spcBef>
                <a:spcPts val="0"/>
              </a:spcBef>
              <a:buNone/>
              <a:defRPr/>
            </a:pPr>
            <a:r>
              <a:rPr lang="en-US">
                <a:solidFill>
                  <a:srgbClr val="FFFFFF"/>
                </a:solidFill>
              </a:rPr>
              <a:t>Dear Professor </a:t>
            </a:r>
            <a:r>
              <a:rPr lang="en-US" u="sng">
                <a:solidFill>
                  <a:srgbClr val="FFFFFF"/>
                </a:solidFill>
              </a:rPr>
              <a:t>Last name</a:t>
            </a:r>
            <a:r>
              <a:rPr lang="en-US">
                <a:solidFill>
                  <a:srgbClr val="FFFFFF"/>
                </a:solidFill>
              </a:rPr>
              <a:t>/ Dr. _________/ Professor </a:t>
            </a:r>
            <a:r>
              <a:rPr lang="en-US" u="sng">
                <a:solidFill>
                  <a:srgbClr val="FFFFFF"/>
                </a:solidFill>
              </a:rPr>
              <a:t>Full name</a:t>
            </a:r>
            <a:r>
              <a:rPr lang="en-US">
                <a:solidFill>
                  <a:srgbClr val="FFFFFF"/>
                </a:solidFill>
              </a:rPr>
              <a:t>, </a:t>
            </a:r>
          </a:p>
          <a:p>
            <a:pPr marL="0" indent="0">
              <a:spcBef>
                <a:spcPts val="0"/>
              </a:spcBef>
              <a:buNone/>
              <a:defRPr/>
            </a:pPr>
            <a:endParaRPr lang="en-US">
              <a:solidFill>
                <a:srgbClr val="FFFFFF"/>
              </a:solidFill>
            </a:endParaRPr>
          </a:p>
          <a:p>
            <a:pPr marL="0" lvl="0" indent="0">
              <a:spcBef>
                <a:spcPts val="0"/>
              </a:spcBef>
              <a:buClrTx/>
              <a:buNone/>
              <a:defRPr/>
            </a:pPr>
            <a:r>
              <a:rPr lang="en-US">
                <a:solidFill>
                  <a:srgbClr val="FFFFFF"/>
                </a:solidFill>
              </a:rPr>
              <a:t>I would like to express my gratitude and appreciation to you for taking the time to write a letter of recommendation on behalf of my scholarship application. </a:t>
            </a:r>
          </a:p>
          <a:p>
            <a:pPr marL="0" lvl="0" indent="0">
              <a:spcBef>
                <a:spcPts val="0"/>
              </a:spcBef>
              <a:buClrTx/>
              <a:buNone/>
              <a:defRPr/>
            </a:pPr>
            <a:endParaRPr lang="en-US">
              <a:solidFill>
                <a:srgbClr val="FFFFFF"/>
              </a:solidFill>
            </a:endParaRPr>
          </a:p>
          <a:p>
            <a:pPr marL="0" lvl="0" indent="0">
              <a:spcBef>
                <a:spcPts val="0"/>
              </a:spcBef>
              <a:buClrTx/>
              <a:buNone/>
              <a:defRPr/>
            </a:pPr>
            <a:r>
              <a:rPr lang="en-US">
                <a:solidFill>
                  <a:srgbClr val="FFFFFF"/>
                </a:solidFill>
              </a:rPr>
              <a:t>Thank you again for your support. I really appreciate it.</a:t>
            </a:r>
          </a:p>
          <a:p>
            <a:pPr marL="0" lvl="0" indent="0">
              <a:spcBef>
                <a:spcPts val="0"/>
              </a:spcBef>
              <a:buClrTx/>
              <a:buNone/>
              <a:defRPr/>
            </a:pPr>
            <a:endParaRPr lang="en-US">
              <a:solidFill>
                <a:srgbClr val="FFFFFF"/>
              </a:solidFill>
            </a:endParaRPr>
          </a:p>
          <a:p>
            <a:pPr marL="0" lvl="0" indent="0">
              <a:spcBef>
                <a:spcPts val="0"/>
              </a:spcBef>
              <a:buClrTx/>
              <a:buNone/>
              <a:defRPr/>
            </a:pPr>
            <a:r>
              <a:rPr lang="en-US">
                <a:solidFill>
                  <a:srgbClr val="FFFFFF"/>
                </a:solidFill>
              </a:rPr>
              <a:t>Yours sincerely,</a:t>
            </a:r>
          </a:p>
          <a:p>
            <a:pPr marL="0" lvl="0" indent="0">
              <a:spcBef>
                <a:spcPts val="0"/>
              </a:spcBef>
              <a:buClrTx/>
              <a:buNone/>
              <a:defRPr/>
            </a:pPr>
            <a:r>
              <a:rPr lang="en-US">
                <a:solidFill>
                  <a:srgbClr val="FFFFFF"/>
                </a:solidFill>
              </a:rPr>
              <a:t>John Smith</a:t>
            </a:r>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38</a:t>
            </a:fld>
            <a:endParaRPr lang="en-US"/>
          </a:p>
        </p:txBody>
      </p:sp>
    </p:spTree>
    <p:extLst>
      <p:ext uri="{BB962C8B-B14F-4D97-AF65-F5344CB8AC3E}">
        <p14:creationId xmlns:p14="http://schemas.microsoft.com/office/powerpoint/2010/main" val="2482056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To: </a:t>
            </a:r>
            <a:r>
              <a:rPr lang="en-US">
                <a:hlinkClick r:id="rId3"/>
              </a:rPr>
              <a:t>recipient@uw.edu</a:t>
            </a:r>
            <a:endParaRPr lang="en-US"/>
          </a:p>
          <a:p>
            <a:r>
              <a:rPr lang="en-US" b="1"/>
              <a:t>Subject: </a:t>
            </a:r>
            <a:r>
              <a:rPr lang="en-US"/>
              <a:t>Class Name (e.g. EDUC 150) </a:t>
            </a:r>
            <a:r>
              <a:rPr lang="mr-IN"/>
              <a:t>–</a:t>
            </a:r>
            <a:r>
              <a:rPr lang="en-US"/>
              <a:t> Group Project </a:t>
            </a:r>
          </a:p>
          <a:p>
            <a:r>
              <a:rPr lang="en-US" b="1"/>
              <a:t>From: </a:t>
            </a:r>
            <a:r>
              <a:rPr lang="en-US">
                <a:hlinkClick r:id="rId4"/>
              </a:rPr>
              <a:t>sender@uw.edu</a:t>
            </a:r>
            <a:endParaRPr lang="en-US"/>
          </a:p>
          <a:p>
            <a:endParaRPr lang="en-US"/>
          </a:p>
          <a:p>
            <a:r>
              <a:rPr lang="en-US"/>
              <a:t>Hello (specific person’s name/Everyone), </a:t>
            </a:r>
          </a:p>
          <a:p>
            <a:endParaRPr lang="en-US"/>
          </a:p>
          <a:p>
            <a:r>
              <a:rPr lang="en-US"/>
              <a:t>I am John. I am assigned to this group for the project. During class today, the professor explained the details of the group project (or write in a specific name of the project). Would you want to meet up some time this coming week to make a plan for it? I am available on (day &amp; time). </a:t>
            </a:r>
          </a:p>
          <a:p>
            <a:endParaRPr lang="en-US"/>
          </a:p>
          <a:p>
            <a:r>
              <a:rPr lang="en-US"/>
              <a:t>Thank you.</a:t>
            </a:r>
          </a:p>
          <a:p>
            <a:endParaRPr lang="en-US"/>
          </a:p>
          <a:p>
            <a:r>
              <a:rPr lang="en-US"/>
              <a:t>(Sincerely/Regards),</a:t>
            </a:r>
          </a:p>
          <a:p>
            <a:r>
              <a:rPr lang="en-US"/>
              <a:t>John Smith</a:t>
            </a:r>
            <a:endParaRPr/>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12</a:t>
            </a:fld>
            <a:endParaRPr lang="en-US"/>
          </a:p>
        </p:txBody>
      </p:sp>
    </p:spTree>
    <p:extLst>
      <p:ext uri="{BB962C8B-B14F-4D97-AF65-F5344CB8AC3E}">
        <p14:creationId xmlns:p14="http://schemas.microsoft.com/office/powerpoint/2010/main" val="810407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To: </a:t>
            </a:r>
            <a:r>
              <a:rPr lang="en-US">
                <a:hlinkClick r:id="rId3"/>
              </a:rPr>
              <a:t>recipient@uw.edu</a:t>
            </a:r>
            <a:endParaRPr lang="en-US"/>
          </a:p>
          <a:p>
            <a:r>
              <a:rPr lang="en-US" b="1"/>
              <a:t>Subject: </a:t>
            </a:r>
            <a:r>
              <a:rPr lang="en-US"/>
              <a:t>Class Name (e.g. EDUC 150) </a:t>
            </a:r>
            <a:r>
              <a:rPr lang="mr-IN"/>
              <a:t>–</a:t>
            </a:r>
            <a:r>
              <a:rPr lang="en-US"/>
              <a:t> Form a Study Group</a:t>
            </a:r>
          </a:p>
          <a:p>
            <a:r>
              <a:rPr lang="en-US" b="1"/>
              <a:t>From: </a:t>
            </a:r>
            <a:r>
              <a:rPr lang="en-US">
                <a:hlinkClick r:id="rId4"/>
              </a:rPr>
              <a:t>sender@uw.edu</a:t>
            </a:r>
            <a:endParaRPr lang="en-US"/>
          </a:p>
          <a:p>
            <a:endParaRPr lang="en-US"/>
          </a:p>
          <a:p>
            <a:r>
              <a:rPr lang="en-US"/>
              <a:t>Hello (specific person’s name/Everyone), </a:t>
            </a:r>
          </a:p>
          <a:p>
            <a:endParaRPr lang="en-US"/>
          </a:p>
          <a:p>
            <a:r>
              <a:rPr lang="en-US"/>
              <a:t>I am John, we met during class today. We have an upcoming test/assignment and I am wondering if you would want to study together for the test? I am typically available on (day &amp; time). </a:t>
            </a:r>
          </a:p>
          <a:p>
            <a:endParaRPr lang="en-US"/>
          </a:p>
          <a:p>
            <a:r>
              <a:rPr lang="en-US"/>
              <a:t>Thank you.</a:t>
            </a:r>
          </a:p>
          <a:p>
            <a:endParaRPr lang="en-US"/>
          </a:p>
          <a:p>
            <a:r>
              <a:rPr lang="en-US"/>
              <a:t>(Sincerely/Regards),</a:t>
            </a:r>
          </a:p>
          <a:p>
            <a:r>
              <a:rPr lang="en-US"/>
              <a:t>John Smith</a:t>
            </a:r>
            <a:endParaRPr/>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13</a:t>
            </a:fld>
            <a:endParaRPr lang="en-US"/>
          </a:p>
        </p:txBody>
      </p:sp>
    </p:spTree>
    <p:extLst>
      <p:ext uri="{BB962C8B-B14F-4D97-AF65-F5344CB8AC3E}">
        <p14:creationId xmlns:p14="http://schemas.microsoft.com/office/powerpoint/2010/main" val="264660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To: </a:t>
            </a:r>
            <a:r>
              <a:rPr lang="en-US">
                <a:hlinkClick r:id="rId3"/>
              </a:rPr>
              <a:t>recipient@uw.edu</a:t>
            </a:r>
            <a:endParaRPr lang="en-US"/>
          </a:p>
          <a:p>
            <a:r>
              <a:rPr lang="en-US" b="1"/>
              <a:t>Subject: </a:t>
            </a:r>
            <a:r>
              <a:rPr lang="en-US"/>
              <a:t>Class Name (e.g. EDUC 150) </a:t>
            </a:r>
            <a:r>
              <a:rPr lang="mr-IN"/>
              <a:t>–</a:t>
            </a:r>
            <a:r>
              <a:rPr lang="en-US"/>
              <a:t> Make an Appointment</a:t>
            </a:r>
          </a:p>
          <a:p>
            <a:r>
              <a:rPr lang="en-US" b="1"/>
              <a:t>From: </a:t>
            </a:r>
            <a:r>
              <a:rPr lang="en-US">
                <a:hlinkClick r:id="rId4"/>
              </a:rPr>
              <a:t>sender@uw.edu</a:t>
            </a:r>
            <a:endParaRPr lang="en-US"/>
          </a:p>
          <a:p>
            <a:endParaRPr lang="en-US"/>
          </a:p>
          <a:p>
            <a:r>
              <a:rPr lang="en-US"/>
              <a:t>Dear Professor </a:t>
            </a:r>
            <a:r>
              <a:rPr lang="en-US" u="sng"/>
              <a:t>Last name</a:t>
            </a:r>
            <a:r>
              <a:rPr lang="en-US"/>
              <a:t>/ Dr. _________/ Professor </a:t>
            </a:r>
            <a:r>
              <a:rPr lang="en-US" u="sng"/>
              <a:t>Full name</a:t>
            </a:r>
            <a:r>
              <a:rPr lang="en-US"/>
              <a:t>, </a:t>
            </a:r>
          </a:p>
          <a:p>
            <a:endParaRPr lang="en-US"/>
          </a:p>
          <a:p>
            <a:r>
              <a:rPr lang="en-US" b="1" u="sng"/>
              <a:t>I am John Smith, a student who is currently taking your EDUC 150 class. </a:t>
            </a:r>
            <a:r>
              <a:rPr lang="en-US"/>
              <a:t>I would like to arrange a meeting with you as I have some questions that I would like to ask in person regarding the upcoming exam. I am available next Tuesday, 12.30pm-1.30pm, Wednesday after 3pm and Thursday between 11am-2pm. Please let me know which times and day would work best for you.</a:t>
            </a:r>
          </a:p>
          <a:p>
            <a:endParaRPr lang="en-US"/>
          </a:p>
          <a:p>
            <a:r>
              <a:rPr lang="en-US"/>
              <a:t>Thank you for your kind attention.</a:t>
            </a:r>
          </a:p>
          <a:p>
            <a:endParaRPr lang="en-US"/>
          </a:p>
          <a:p>
            <a:r>
              <a:rPr lang="en-US"/>
              <a:t>Yours sincerely,</a:t>
            </a:r>
          </a:p>
          <a:p>
            <a:r>
              <a:rPr lang="en-US"/>
              <a:t>John Smith</a:t>
            </a:r>
            <a:endParaRPr/>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14</a:t>
            </a:fld>
            <a:endParaRPr lang="en-US"/>
          </a:p>
        </p:txBody>
      </p:sp>
    </p:spTree>
    <p:extLst>
      <p:ext uri="{BB962C8B-B14F-4D97-AF65-F5344CB8AC3E}">
        <p14:creationId xmlns:p14="http://schemas.microsoft.com/office/powerpoint/2010/main" val="4078935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To: </a:t>
            </a:r>
            <a:r>
              <a:rPr lang="en-US">
                <a:hlinkClick r:id="rId3"/>
              </a:rPr>
              <a:t>recipient@uw.edu</a:t>
            </a:r>
            <a:endParaRPr lang="en-US"/>
          </a:p>
          <a:p>
            <a:r>
              <a:rPr lang="en-US" b="1"/>
              <a:t>Subject: </a:t>
            </a:r>
            <a:r>
              <a:rPr lang="en-US"/>
              <a:t>Class Name (e.g. EDUC 150) </a:t>
            </a:r>
            <a:r>
              <a:rPr lang="mr-IN"/>
              <a:t>–</a:t>
            </a:r>
            <a:r>
              <a:rPr lang="en-US"/>
              <a:t> Make an Appointment</a:t>
            </a:r>
          </a:p>
          <a:p>
            <a:r>
              <a:rPr lang="en-US" b="1"/>
              <a:t>From: </a:t>
            </a:r>
            <a:r>
              <a:rPr lang="en-US">
                <a:hlinkClick r:id="rId4"/>
              </a:rPr>
              <a:t>sender@uw.edu</a:t>
            </a:r>
            <a:endParaRPr lang="en-US"/>
          </a:p>
          <a:p>
            <a:endParaRPr lang="en-US"/>
          </a:p>
          <a:p>
            <a:r>
              <a:rPr lang="en-US"/>
              <a:t>Dear Professor </a:t>
            </a:r>
            <a:r>
              <a:rPr lang="en-US" u="sng"/>
              <a:t>Last name</a:t>
            </a:r>
            <a:r>
              <a:rPr lang="en-US"/>
              <a:t>/ Dr. _________/ Professor </a:t>
            </a:r>
            <a:r>
              <a:rPr lang="en-US" u="sng"/>
              <a:t>Full name</a:t>
            </a:r>
            <a:r>
              <a:rPr lang="en-US"/>
              <a:t>, </a:t>
            </a:r>
          </a:p>
          <a:p>
            <a:endParaRPr lang="en-US"/>
          </a:p>
          <a:p>
            <a:r>
              <a:rPr lang="en-US" b="1" u="sng"/>
              <a:t>I am John Smith, a student who is currently taking your EDUC 150 class. </a:t>
            </a:r>
            <a:r>
              <a:rPr lang="en-US"/>
              <a:t>I would like to arrange a meeting with you as I have some questions that I would like to ask in person regarding the upcoming exam. I am available next Tuesday, 12.30pm-1.30pm, Wednesday after 3pm and Thursday between 11am-2pm. Please let me know which times and day would work best for you.</a:t>
            </a:r>
          </a:p>
          <a:p>
            <a:endParaRPr lang="en-US"/>
          </a:p>
          <a:p>
            <a:r>
              <a:rPr lang="en-US"/>
              <a:t>Thank you for your kind attention.</a:t>
            </a:r>
          </a:p>
          <a:p>
            <a:endParaRPr lang="en-US"/>
          </a:p>
          <a:p>
            <a:r>
              <a:rPr lang="en-US"/>
              <a:t>Yours sincerely,</a:t>
            </a:r>
          </a:p>
          <a:p>
            <a:r>
              <a:rPr lang="en-US"/>
              <a:t>John Smith</a:t>
            </a:r>
            <a:endParaRPr/>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15</a:t>
            </a:fld>
            <a:endParaRPr lang="en-US"/>
          </a:p>
        </p:txBody>
      </p:sp>
    </p:spTree>
    <p:extLst>
      <p:ext uri="{BB962C8B-B14F-4D97-AF65-F5344CB8AC3E}">
        <p14:creationId xmlns:p14="http://schemas.microsoft.com/office/powerpoint/2010/main" val="3167299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To: </a:t>
            </a:r>
            <a:r>
              <a:rPr lang="en-US">
                <a:hlinkClick r:id="rId3"/>
              </a:rPr>
              <a:t>recipient@uw.edu</a:t>
            </a:r>
            <a:endParaRPr lang="en-US"/>
          </a:p>
          <a:p>
            <a:r>
              <a:rPr lang="en-US" b="1"/>
              <a:t>Subject: </a:t>
            </a:r>
            <a:r>
              <a:rPr lang="en-US"/>
              <a:t>Class Name (e.g. EDUC 150) </a:t>
            </a:r>
            <a:r>
              <a:rPr lang="mr-IN"/>
              <a:t>–</a:t>
            </a:r>
            <a:r>
              <a:rPr lang="en-US"/>
              <a:t> Make an Appointment</a:t>
            </a:r>
          </a:p>
          <a:p>
            <a:r>
              <a:rPr lang="en-US" b="1"/>
              <a:t>From: </a:t>
            </a:r>
            <a:r>
              <a:rPr lang="en-US">
                <a:hlinkClick r:id="rId4"/>
              </a:rPr>
              <a:t>sender@uw.edu</a:t>
            </a:r>
            <a:endParaRPr lang="en-US"/>
          </a:p>
          <a:p>
            <a:endParaRPr lang="en-US"/>
          </a:p>
          <a:p>
            <a:r>
              <a:rPr lang="en-US"/>
              <a:t>Dear Professor </a:t>
            </a:r>
            <a:r>
              <a:rPr lang="en-US" u="sng"/>
              <a:t>Last name</a:t>
            </a:r>
            <a:r>
              <a:rPr lang="en-US"/>
              <a:t>/ Dr. _________/ Professor </a:t>
            </a:r>
            <a:r>
              <a:rPr lang="en-US" u="sng"/>
              <a:t>Full name</a:t>
            </a:r>
            <a:r>
              <a:rPr lang="en-US"/>
              <a:t>, </a:t>
            </a:r>
          </a:p>
          <a:p>
            <a:endParaRPr lang="en-US"/>
          </a:p>
          <a:p>
            <a:r>
              <a:rPr lang="en-US" b="1" u="sng"/>
              <a:t>I am John Smith, a student who is currently taking your EDUC 150 class. </a:t>
            </a:r>
            <a:r>
              <a:rPr lang="en-US"/>
              <a:t>I would like to arrange a meeting with you as I have some questions that I would like to ask in person regarding the upcoming exam. I am available next Tuesday, 12.30pm-1.30pm, Wednesday after 3pm and Thursday between 11am-2pm. Please let me know which times and day would work best for you.</a:t>
            </a:r>
          </a:p>
          <a:p>
            <a:endParaRPr lang="en-US"/>
          </a:p>
          <a:p>
            <a:r>
              <a:rPr lang="en-US"/>
              <a:t>Thank you for your kind attention.</a:t>
            </a:r>
          </a:p>
          <a:p>
            <a:endParaRPr lang="en-US"/>
          </a:p>
          <a:p>
            <a:r>
              <a:rPr lang="en-US"/>
              <a:t>Yours sincerely,</a:t>
            </a:r>
          </a:p>
          <a:p>
            <a:r>
              <a:rPr lang="en-US"/>
              <a:t>John Smith</a:t>
            </a:r>
            <a:endParaRPr/>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16</a:t>
            </a:fld>
            <a:endParaRPr lang="en-US"/>
          </a:p>
        </p:txBody>
      </p:sp>
    </p:spTree>
    <p:extLst>
      <p:ext uri="{BB962C8B-B14F-4D97-AF65-F5344CB8AC3E}">
        <p14:creationId xmlns:p14="http://schemas.microsoft.com/office/powerpoint/2010/main" val="3151575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To: </a:t>
            </a:r>
            <a:r>
              <a:rPr lang="en-US">
                <a:hlinkClick r:id="rId3"/>
              </a:rPr>
              <a:t>recipient@uw.edu</a:t>
            </a:r>
            <a:endParaRPr lang="en-US"/>
          </a:p>
          <a:p>
            <a:r>
              <a:rPr lang="en-US" b="1"/>
              <a:t>Subject: </a:t>
            </a:r>
            <a:r>
              <a:rPr lang="en-US"/>
              <a:t>Class Name (e.g. SPHSC 320) </a:t>
            </a:r>
            <a:r>
              <a:rPr lang="mr-IN"/>
              <a:t>–</a:t>
            </a:r>
            <a:r>
              <a:rPr lang="en-US"/>
              <a:t> Office Hours</a:t>
            </a:r>
          </a:p>
          <a:p>
            <a:r>
              <a:rPr lang="en-US" b="1"/>
              <a:t>From: </a:t>
            </a:r>
            <a:r>
              <a:rPr lang="en-US">
                <a:hlinkClick r:id="rId4"/>
              </a:rPr>
              <a:t>sender@uw.edu</a:t>
            </a:r>
            <a:endParaRPr lang="en-US"/>
          </a:p>
          <a:p>
            <a:endParaRPr lang="en-US"/>
          </a:p>
          <a:p>
            <a:r>
              <a:rPr lang="en-US"/>
              <a:t>Dear Professor </a:t>
            </a:r>
            <a:r>
              <a:rPr lang="en-US" u="sng"/>
              <a:t>Last name</a:t>
            </a:r>
            <a:r>
              <a:rPr lang="en-US"/>
              <a:t>/ Dr. _________/ Professor </a:t>
            </a:r>
            <a:r>
              <a:rPr lang="en-US" u="sng"/>
              <a:t>Full name</a:t>
            </a:r>
            <a:r>
              <a:rPr lang="en-US"/>
              <a:t>, </a:t>
            </a:r>
          </a:p>
          <a:p>
            <a:endParaRPr lang="en-US"/>
          </a:p>
          <a:p>
            <a:r>
              <a:rPr lang="en-US"/>
              <a:t>I am John Smith, a student who is currently taking your EDUC 150 class. </a:t>
            </a:r>
            <a:r>
              <a:rPr lang="en-US" b="1" u="sng"/>
              <a:t>I would like to know if you would be available this Monday during your office hours as I would like to ask some clarifying questions I have regarding last week’s lecture.</a:t>
            </a:r>
            <a:endParaRPr lang="en-US"/>
          </a:p>
          <a:p>
            <a:endParaRPr lang="en-US"/>
          </a:p>
          <a:p>
            <a:r>
              <a:rPr lang="en-US"/>
              <a:t>Thank you for your kind attention. </a:t>
            </a:r>
          </a:p>
          <a:p>
            <a:endParaRPr lang="en-US"/>
          </a:p>
          <a:p>
            <a:r>
              <a:rPr lang="en-US"/>
              <a:t>Yours sincerely,</a:t>
            </a:r>
          </a:p>
          <a:p>
            <a:r>
              <a:rPr lang="en-US"/>
              <a:t>John Smith</a:t>
            </a:r>
            <a:endParaRPr/>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17</a:t>
            </a:fld>
            <a:endParaRPr lang="en-US"/>
          </a:p>
        </p:txBody>
      </p:sp>
    </p:spTree>
    <p:extLst>
      <p:ext uri="{BB962C8B-B14F-4D97-AF65-F5344CB8AC3E}">
        <p14:creationId xmlns:p14="http://schemas.microsoft.com/office/powerpoint/2010/main" val="1278460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hlinkClick r:id="rId3"/>
              </a:rPr>
              <a:t>To: </a:t>
            </a:r>
            <a:r>
              <a:rPr lang="en-US">
                <a:hlinkClick r:id="rId4"/>
              </a:rPr>
              <a:t>recipient@uw.edu</a:t>
            </a:r>
            <a:endParaRPr lang="en-US">
              <a:hlinkClick r:id="rId5" invalidUrl="http://"/>
            </a:endParaRPr>
          </a:p>
          <a:p>
            <a:r>
              <a:rPr lang="en-US" b="1">
                <a:hlinkClick r:id="rId6"/>
              </a:rPr>
              <a:t>Subject: </a:t>
            </a:r>
            <a:r>
              <a:rPr lang="en-US">
                <a:hlinkClick r:id="" action="ppaction://noaction"/>
              </a:rPr>
              <a:t>Class Name (e.g. SPHSC 320) </a:t>
            </a:r>
            <a:r>
              <a:rPr lang="mr-IN">
                <a:hlinkClick r:id="rId7"/>
              </a:rPr>
              <a:t>–</a:t>
            </a:r>
            <a:r>
              <a:rPr lang="en-US">
                <a:hlinkClick r:id="" action="ppaction://noaction"/>
              </a:rPr>
              <a:t> Office Hours</a:t>
            </a:r>
            <a:endParaRPr lang="en-US">
              <a:hlinkClick r:id="rId8" invalidUrl="http://"/>
            </a:endParaRPr>
          </a:p>
          <a:p>
            <a:r>
              <a:rPr lang="en-US" b="1">
                <a:hlinkClick r:id="rId6"/>
              </a:rPr>
              <a:t>From: </a:t>
            </a:r>
            <a:r>
              <a:rPr lang="en-US">
                <a:hlinkClick r:id="rId9"/>
              </a:rPr>
              <a:t>sender@uw.edu</a:t>
            </a:r>
            <a:endParaRPr lang="en-US">
              <a:hlinkClick r:id="rId10" invalidUrl="http://"/>
            </a:endParaRPr>
          </a:p>
          <a:p>
            <a:endParaRPr lang="en-US">
              <a:hlinkClick r:id="rId11" invalidUrl="http://"/>
            </a:endParaRPr>
          </a:p>
          <a:p>
            <a:r>
              <a:rPr lang="en-US">
                <a:hlinkClick r:id="" action="ppaction://noaction"/>
              </a:rPr>
              <a:t>Dear Professor </a:t>
            </a:r>
            <a:r>
              <a:rPr lang="en-US" u="sng">
                <a:hlinkClick r:id="" action="ppaction://noaction"/>
              </a:rPr>
              <a:t>Last name</a:t>
            </a:r>
            <a:r>
              <a:rPr lang="en-US">
                <a:hlinkClick r:id="" action="ppaction://noaction"/>
              </a:rPr>
              <a:t>/ Dr. _________/ Professor </a:t>
            </a:r>
            <a:r>
              <a:rPr lang="en-US" u="sng">
                <a:hlinkClick r:id="" action="ppaction://noaction"/>
              </a:rPr>
              <a:t>Full name</a:t>
            </a:r>
            <a:r>
              <a:rPr lang="en-US">
                <a:hlinkClick r:id="" action="ppaction://noaction"/>
              </a:rPr>
              <a:t>, </a:t>
            </a:r>
            <a:endParaRPr lang="en-US">
              <a:hlinkClick r:id="rId12" invalidUrl="http://"/>
            </a:endParaRPr>
          </a:p>
          <a:p>
            <a:endParaRPr lang="en-US">
              <a:hlinkClick r:id="rId13" invalidUrl="http://"/>
            </a:endParaRPr>
          </a:p>
          <a:p>
            <a:endParaRPr lang="en-US">
              <a:hlinkClick r:id="rId14" invalidUrl="http://"/>
            </a:endParaRPr>
          </a:p>
          <a:p>
            <a:r>
              <a:rPr lang="en-US">
                <a:hlinkClick r:id="" action="ppaction://noaction"/>
              </a:rPr>
              <a:t>I am John Smith, a student who is currently taking your EDUC 150 class. </a:t>
            </a:r>
            <a:r>
              <a:rPr lang="en-US" b="1" u="sng">
                <a:hlinkClick r:id="" action="ppaction://noaction"/>
              </a:rPr>
              <a:t>As the syllabus have not mentioned about office hours, I am emailing to ask about office hours for this class.</a:t>
            </a:r>
            <a:endParaRPr lang="en-US">
              <a:hlinkClick r:id="rId15" invalidUrl="http://"/>
            </a:endParaRPr>
          </a:p>
          <a:p>
            <a:endParaRPr lang="en-US">
              <a:hlinkClick r:id="rId16" invalidUrl="http://"/>
            </a:endParaRPr>
          </a:p>
          <a:p>
            <a:r>
              <a:rPr lang="en-US">
                <a:hlinkClick r:id="" action="ppaction://noaction"/>
              </a:rPr>
              <a:t>Thank you for your kind attention. </a:t>
            </a:r>
            <a:endParaRPr lang="en-US">
              <a:hlinkClick r:id="rId17" invalidUrl="http://"/>
            </a:endParaRPr>
          </a:p>
          <a:p>
            <a:endParaRPr lang="en-US">
              <a:hlinkClick r:id="rId18" invalidUrl="http://"/>
            </a:endParaRPr>
          </a:p>
          <a:p>
            <a:r>
              <a:rPr lang="en-US">
                <a:hlinkClick r:id="" action="ppaction://noaction"/>
              </a:rPr>
              <a:t>Yours sincerely,</a:t>
            </a:r>
            <a:endParaRPr lang="en-US">
              <a:hlinkClick r:id="rId19" invalidUrl="http://"/>
            </a:endParaRPr>
          </a:p>
          <a:p>
            <a:r>
              <a:rPr lang="en-US">
                <a:hlinkClick r:id="" action="ppaction://noaction"/>
              </a:rPr>
              <a:t>John Smith</a:t>
            </a:r>
            <a:endParaRPr/>
          </a:p>
          <a:p>
            <a:endParaRPr lang="en-US"/>
          </a:p>
        </p:txBody>
      </p:sp>
      <p:sp>
        <p:nvSpPr>
          <p:cNvPr id="4" name="Slide Number Placeholder 3"/>
          <p:cNvSpPr>
            <a:spLocks noGrp="1"/>
          </p:cNvSpPr>
          <p:nvPr>
            <p:ph type="sldNum" sz="quarter" idx="10"/>
          </p:nvPr>
        </p:nvSpPr>
        <p:spPr/>
        <p:txBody>
          <a:bodyPr/>
          <a:lstStyle/>
          <a:p>
            <a:fld id="{56F7E336-D144-F94E-9920-D6566BAAC049}" type="slidenum">
              <a:rPr lang="en-US" smtClean="0"/>
              <a:t>18</a:t>
            </a:fld>
            <a:endParaRPr lang="en-US"/>
          </a:p>
        </p:txBody>
      </p:sp>
    </p:spTree>
    <p:extLst>
      <p:ext uri="{BB962C8B-B14F-4D97-AF65-F5344CB8AC3E}">
        <p14:creationId xmlns:p14="http://schemas.microsoft.com/office/powerpoint/2010/main" val="1019611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a:t>Click to edit Master title style</a:t>
            </a:r>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7" name="Date Placeholder 6"/>
          <p:cNvSpPr>
            <a:spLocks noGrp="1"/>
          </p:cNvSpPr>
          <p:nvPr>
            <p:ph type="dt" sz="half" idx="10"/>
          </p:nvPr>
        </p:nvSpPr>
        <p:spPr/>
        <p:txBody>
          <a:bodyPr/>
          <a:lstStyle/>
          <a:p>
            <a:fld id="{F207627F-7AFE-1C48-9885-2AFCD4F86556}" type="datetimeFigureOut">
              <a:rPr lang="en-US" smtClean="0"/>
              <a:t>8/17/2017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5863E3-7ED8-4144-94CA-76D08E01A1A9}" type="slidenum">
              <a:rPr lang="en-US" smtClean="0"/>
              <a:t>‹#›</a:t>
            </a:fld>
            <a:endParaRPr lang="en-US"/>
          </a:p>
        </p:txBody>
      </p:sp>
    </p:spTree>
    <p:extLst>
      <p:ext uri="{BB962C8B-B14F-4D97-AF65-F5344CB8AC3E}">
        <p14:creationId xmlns:p14="http://schemas.microsoft.com/office/powerpoint/2010/main" val="202670012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07627F-7AFE-1C48-9885-2AFCD4F86556}"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863E3-7ED8-4144-94CA-76D08E01A1A9}" type="slidenum">
              <a:rPr lang="en-US" smtClean="0"/>
              <a:t>‹#›</a:t>
            </a:fld>
            <a:endParaRPr lang="en-US"/>
          </a:p>
        </p:txBody>
      </p:sp>
    </p:spTree>
    <p:extLst>
      <p:ext uri="{BB962C8B-B14F-4D97-AF65-F5344CB8AC3E}">
        <p14:creationId xmlns:p14="http://schemas.microsoft.com/office/powerpoint/2010/main" val="886882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07627F-7AFE-1C48-9885-2AFCD4F86556}"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863E3-7ED8-4144-94CA-76D08E01A1A9}" type="slidenum">
              <a:rPr lang="en-US" smtClean="0"/>
              <a:t>‹#›</a:t>
            </a:fld>
            <a:endParaRPr lang="en-US"/>
          </a:p>
        </p:txBody>
      </p:sp>
    </p:spTree>
    <p:extLst>
      <p:ext uri="{BB962C8B-B14F-4D97-AF65-F5344CB8AC3E}">
        <p14:creationId xmlns:p14="http://schemas.microsoft.com/office/powerpoint/2010/main" val="2803502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07627F-7AFE-1C48-9885-2AFCD4F86556}"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863E3-7ED8-4144-94CA-76D08E01A1A9}" type="slidenum">
              <a:rPr lang="en-US" smtClean="0"/>
              <a:t>‹#›</a:t>
            </a:fld>
            <a:endParaRPr lang="en-US"/>
          </a:p>
        </p:txBody>
      </p:sp>
    </p:spTree>
    <p:extLst>
      <p:ext uri="{BB962C8B-B14F-4D97-AF65-F5344CB8AC3E}">
        <p14:creationId xmlns:p14="http://schemas.microsoft.com/office/powerpoint/2010/main" val="3033147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a:t>Click to edit Master title style</a:t>
            </a:r>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07627F-7AFE-1C48-9885-2AFCD4F86556}"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863E3-7ED8-4144-94CA-76D08E01A1A9}" type="slidenum">
              <a:rPr lang="en-US" smtClean="0"/>
              <a:t>‹#›</a:t>
            </a:fld>
            <a:endParaRPr lang="en-US"/>
          </a:p>
        </p:txBody>
      </p:sp>
    </p:spTree>
    <p:extLst>
      <p:ext uri="{BB962C8B-B14F-4D97-AF65-F5344CB8AC3E}">
        <p14:creationId xmlns:p14="http://schemas.microsoft.com/office/powerpoint/2010/main" val="829440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07627F-7AFE-1C48-9885-2AFCD4F86556}" type="datetimeFigureOut">
              <a:rPr lang="en-US" smtClean="0"/>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863E3-7ED8-4144-94CA-76D08E01A1A9}" type="slidenum">
              <a:rPr lang="en-US" smtClean="0"/>
              <a:t>‹#›</a:t>
            </a:fld>
            <a:endParaRPr lang="en-US"/>
          </a:p>
        </p:txBody>
      </p:sp>
    </p:spTree>
    <p:extLst>
      <p:ext uri="{BB962C8B-B14F-4D97-AF65-F5344CB8AC3E}">
        <p14:creationId xmlns:p14="http://schemas.microsoft.com/office/powerpoint/2010/main" val="1672358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07627F-7AFE-1C48-9885-2AFCD4F86556}" type="datetimeFigureOut">
              <a:rPr lang="en-US" smtClean="0"/>
              <a:t>8/17/2017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5863E3-7ED8-4144-94CA-76D08E01A1A9}" type="slidenum">
              <a:rPr lang="en-US" smtClean="0"/>
              <a:t>‹#›</a:t>
            </a:fld>
            <a:endParaRPr lang="en-US"/>
          </a:p>
        </p:txBody>
      </p:sp>
    </p:spTree>
    <p:extLst>
      <p:ext uri="{BB962C8B-B14F-4D97-AF65-F5344CB8AC3E}">
        <p14:creationId xmlns:p14="http://schemas.microsoft.com/office/powerpoint/2010/main" val="2398894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07627F-7AFE-1C48-9885-2AFCD4F86556}" type="datetimeFigureOut">
              <a:rPr lang="en-US" smtClean="0"/>
              <a:t>8/17/2017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5863E3-7ED8-4144-94CA-76D08E01A1A9}" type="slidenum">
              <a:rPr lang="en-US" smtClean="0"/>
              <a:t>‹#›</a:t>
            </a:fld>
            <a:endParaRPr lang="en-US"/>
          </a:p>
        </p:txBody>
      </p:sp>
    </p:spTree>
    <p:extLst>
      <p:ext uri="{BB962C8B-B14F-4D97-AF65-F5344CB8AC3E}">
        <p14:creationId xmlns:p14="http://schemas.microsoft.com/office/powerpoint/2010/main" val="2480829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7627F-7AFE-1C48-9885-2AFCD4F86556}" type="datetimeFigureOut">
              <a:rPr lang="en-US" smtClean="0"/>
              <a:t>8/17/2017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5863E3-7ED8-4144-94CA-76D08E01A1A9}" type="slidenum">
              <a:rPr lang="en-US" smtClean="0"/>
              <a:t>‹#›</a:t>
            </a:fld>
            <a:endParaRPr lang="en-US"/>
          </a:p>
        </p:txBody>
      </p:sp>
    </p:spTree>
    <p:extLst>
      <p:ext uri="{BB962C8B-B14F-4D97-AF65-F5344CB8AC3E}">
        <p14:creationId xmlns:p14="http://schemas.microsoft.com/office/powerpoint/2010/main" val="3563983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F207627F-7AFE-1C48-9885-2AFCD4F86556}" type="datetimeFigureOut">
              <a:rPr lang="en-US" smtClean="0"/>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3B5863E3-7ED8-4144-94CA-76D08E01A1A9}" type="slidenum">
              <a:rPr lang="en-US" smtClean="0"/>
              <a:t>‹#›</a:t>
            </a:fld>
            <a:endParaRPr lang="en-US"/>
          </a:p>
        </p:txBody>
      </p:sp>
    </p:spTree>
    <p:extLst>
      <p:ext uri="{BB962C8B-B14F-4D97-AF65-F5344CB8AC3E}">
        <p14:creationId xmlns:p14="http://schemas.microsoft.com/office/powerpoint/2010/main" val="218183560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a:t>Click to edit Master title style</a:t>
            </a:r>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Date Placeholder 8"/>
          <p:cNvSpPr>
            <a:spLocks noGrp="1"/>
          </p:cNvSpPr>
          <p:nvPr>
            <p:ph type="dt" sz="half" idx="10"/>
          </p:nvPr>
        </p:nvSpPr>
        <p:spPr/>
        <p:txBody>
          <a:bodyPr/>
          <a:lstStyle/>
          <a:p>
            <a:fld id="{F207627F-7AFE-1C48-9885-2AFCD4F86556}" type="datetimeFigureOut">
              <a:rPr lang="en-US" smtClean="0"/>
              <a:t>8/17/2017</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3B5863E3-7ED8-4144-94CA-76D08E01A1A9}" type="slidenum">
              <a:rPr lang="en-US" smtClean="0"/>
              <a:t>‹#›</a:t>
            </a:fld>
            <a:endParaRPr lang="en-US"/>
          </a:p>
        </p:txBody>
      </p:sp>
    </p:spTree>
    <p:extLst>
      <p:ext uri="{BB962C8B-B14F-4D97-AF65-F5344CB8AC3E}">
        <p14:creationId xmlns:p14="http://schemas.microsoft.com/office/powerpoint/2010/main" val="3116055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F207627F-7AFE-1C48-9885-2AFCD4F86556}" type="datetimeFigureOut">
              <a:rPr lang="en-US" smtClean="0"/>
              <a:t>8/17/2017</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fld id="{3B5863E3-7ED8-4144-94CA-76D08E01A1A9}" type="slidenum">
              <a:rPr lang="en-US" smtClean="0"/>
              <a:t>‹#›</a:t>
            </a:fld>
            <a:endParaRPr lang="en-US"/>
          </a:p>
        </p:txBody>
      </p:sp>
    </p:spTree>
    <p:extLst>
      <p:ext uri="{BB962C8B-B14F-4D97-AF65-F5344CB8AC3E}">
        <p14:creationId xmlns:p14="http://schemas.microsoft.com/office/powerpoint/2010/main" val="1693432258"/>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accent1"/>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75000"/>
              <a:lumOff val="2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65000"/>
              <a:lumOff val="3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Recipient@uw.edu"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Recipient@uw.edu"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Recipient@uw.edu"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mailto:Recipient@uw.edu"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mailto:Recipient@uw.edu"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Recipient@uw.edu"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Recipient@uw.edu"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mailto:Recipient@uw.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Recipient@uw.edu"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mailto:Recipient@uw.edu"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Recipient@uw.edu"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mailto:Recipient@uw.edu"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mailto:Recipient@uw.edu"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Recipient@uw.edu"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mailto:Recipient@uw.edu"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mailto:Recipient@uw.edu"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mailto:Recipient@uw.edu"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mailto:recipient@uw.edu"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mailto:recipient@uw.edu"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mailto:recipient@uw.edu"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depts.washington.edu/owrc/" TargetMode="External"/><Relationship Id="rId2" Type="http://schemas.openxmlformats.org/officeDocument/2006/relationships/hyperlink" Target="https://careers.uw.edu/"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402958" y="2544324"/>
            <a:ext cx="7751135" cy="1506682"/>
          </a:xfrm>
        </p:spPr>
        <p:txBody>
          <a:bodyPr>
            <a:normAutofit fontScale="90000"/>
          </a:bodyPr>
          <a:lstStyle/>
          <a:p>
            <a:r>
              <a:rPr lang="en-US"/>
              <a:t>HuskyMOSSAIC:</a:t>
            </a:r>
            <a:br>
              <a:rPr lang="en-US"/>
            </a:br>
            <a:r>
              <a:rPr lang="en-US"/>
              <a:t>Email Templates</a:t>
            </a:r>
          </a:p>
        </p:txBody>
      </p:sp>
      <p:sp>
        <p:nvSpPr>
          <p:cNvPr id="5" name="Subtitle 4"/>
          <p:cNvSpPr>
            <a:spLocks noGrp="1"/>
          </p:cNvSpPr>
          <p:nvPr>
            <p:ph type="subTitle" idx="1"/>
          </p:nvPr>
        </p:nvSpPr>
        <p:spPr/>
        <p:txBody>
          <a:bodyPr/>
          <a:lstStyle/>
          <a:p>
            <a:r>
              <a:rPr lang="en-US"/>
              <a:t>By: Hiu Tung Gloria Lam</a:t>
            </a:r>
          </a:p>
        </p:txBody>
      </p:sp>
    </p:spTree>
    <p:extLst>
      <p:ext uri="{BB962C8B-B14F-4D97-AF65-F5344CB8AC3E}">
        <p14:creationId xmlns:p14="http://schemas.microsoft.com/office/powerpoint/2010/main" val="461739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Common Types/Purposes for Writing an Email</a:t>
            </a:r>
          </a:p>
        </p:txBody>
      </p:sp>
      <p:sp>
        <p:nvSpPr>
          <p:cNvPr id="3" name="Content Placeholder 2"/>
          <p:cNvSpPr>
            <a:spLocks noGrp="1"/>
          </p:cNvSpPr>
          <p:nvPr>
            <p:ph idx="1"/>
            <p:extLst>
              <p:ext uri="{D42A27DB-BD31-4B8C-83A1-F6EECF244321}">
                <p14:modId xmlns:p14="http://schemas.microsoft.com/office/powerpoint/2010/main" val="2558835625"/>
              </p:ext>
            </p:extLst>
          </p:nvPr>
        </p:nvSpPr>
        <p:spPr>
          <a:xfrm>
            <a:off x="657224" y="2276475"/>
            <a:ext cx="10753725" cy="4425630"/>
          </a:xfrm>
        </p:spPr>
        <p:txBody>
          <a:bodyPr vert="horz" lIns="91440" tIns="45720" rIns="91440" bIns="45720" rtlCol="0" anchor="t">
            <a:noAutofit/>
          </a:bodyPr>
          <a:lstStyle/>
          <a:p>
            <a:pPr marL="0" indent="0">
              <a:buNone/>
            </a:pPr>
            <a:r>
              <a:rPr lang="en-US" sz="1800">
                <a:solidFill>
                  <a:srgbClr val="DAB5DC"/>
                </a:solidFill>
              </a:rPr>
              <a:t>Classmates: </a:t>
            </a:r>
            <a:r>
              <a:rPr lang="en-US" sz="1800">
                <a:solidFill>
                  <a:srgbClr val="FFFFFF"/>
                </a:solidFill>
              </a:rPr>
              <a:t>Talk about a group project, schedule a time to meet up, form</a:t>
            </a:r>
            <a:r>
              <a:rPr lang="en-US" sz="1800" i="1">
                <a:solidFill>
                  <a:srgbClr val="FFFFFF"/>
                </a:solidFill>
              </a:rPr>
              <a:t> </a:t>
            </a:r>
            <a:r>
              <a:rPr lang="en-US" sz="1800">
                <a:solidFill>
                  <a:srgbClr val="FFFFFF"/>
                </a:solidFill>
              </a:rPr>
              <a:t>a study group</a:t>
            </a:r>
            <a:endParaRPr lang="en-US" sz="1800" b="1">
              <a:solidFill>
                <a:srgbClr val="FFFFFF"/>
              </a:solidFill>
            </a:endParaRPr>
          </a:p>
          <a:p>
            <a:pPr marL="0" indent="0">
              <a:buNone/>
            </a:pPr>
            <a:endParaRPr lang="en-US" sz="1800">
              <a:solidFill>
                <a:srgbClr val="FFFFFF"/>
              </a:solidFill>
            </a:endParaRPr>
          </a:p>
          <a:p>
            <a:pPr marL="0" indent="0">
              <a:buNone/>
            </a:pPr>
            <a:r>
              <a:rPr lang="en-US" sz="1800">
                <a:solidFill>
                  <a:srgbClr val="DAB5DC"/>
                </a:solidFill>
              </a:rPr>
              <a:t>Professors/TAs: </a:t>
            </a:r>
            <a:r>
              <a:rPr lang="en-US" sz="1800">
                <a:solidFill>
                  <a:srgbClr val="FFFFFF"/>
                </a:solidFill>
              </a:rPr>
              <a:t>Make a general appointment, ask a brief question via email, ask about office hours/make an appointment for office hours, request a letter of recommendation</a:t>
            </a:r>
            <a:endParaRPr lang="en-US" sz="1800" b="1">
              <a:solidFill>
                <a:srgbClr val="53548A"/>
              </a:solidFill>
            </a:endParaRPr>
          </a:p>
          <a:p>
            <a:pPr marL="0" indent="0">
              <a:buNone/>
            </a:pPr>
            <a:endParaRPr lang="en-US" sz="1800">
              <a:solidFill>
                <a:srgbClr val="FFFFFF"/>
              </a:solidFill>
            </a:endParaRPr>
          </a:p>
          <a:p>
            <a:pPr marL="0" indent="0">
              <a:buNone/>
            </a:pPr>
            <a:r>
              <a:rPr lang="en-US" sz="1800">
                <a:solidFill>
                  <a:srgbClr val="DAB5DC"/>
                </a:solidFill>
              </a:rPr>
              <a:t>Advisors/Counselors:</a:t>
            </a:r>
            <a:r>
              <a:rPr lang="en-US" sz="1800"/>
              <a:t> </a:t>
            </a:r>
            <a:r>
              <a:rPr lang="en-US" sz="1800">
                <a:solidFill>
                  <a:srgbClr val="FFFFFF"/>
                </a:solidFill>
              </a:rPr>
              <a:t>Set up an appointment</a:t>
            </a:r>
            <a:endParaRPr lang="en-US" sz="1800" b="1" i="0">
              <a:solidFill>
                <a:srgbClr val="FFFFFF"/>
              </a:solidFill>
            </a:endParaRPr>
          </a:p>
          <a:p>
            <a:pPr marL="0" indent="0">
              <a:buNone/>
            </a:pPr>
            <a:endParaRPr lang="en-US" sz="1800">
              <a:solidFill>
                <a:srgbClr val="FFFFFF"/>
              </a:solidFill>
            </a:endParaRPr>
          </a:p>
          <a:p>
            <a:pPr marL="0" lvl="2" indent="0">
              <a:buNone/>
            </a:pPr>
            <a:r>
              <a:rPr lang="en-US" sz="1800" i="0">
                <a:solidFill>
                  <a:srgbClr val="DAB5DC"/>
                </a:solidFill>
              </a:rPr>
              <a:t>Doctors/Nurses:</a:t>
            </a:r>
            <a:r>
              <a:rPr lang="en-US" sz="1800" i="0"/>
              <a:t> Set up an appointment</a:t>
            </a:r>
          </a:p>
          <a:p>
            <a:pPr marL="0" lvl="2" indent="0">
              <a:buNone/>
            </a:pPr>
            <a:endParaRPr lang="en-US" sz="1800" i="0">
              <a:solidFill>
                <a:srgbClr val="FFFFFF"/>
              </a:solidFill>
            </a:endParaRPr>
          </a:p>
          <a:p>
            <a:pPr marL="0" lvl="2" indent="0">
              <a:buNone/>
            </a:pPr>
            <a:r>
              <a:rPr lang="en-US" sz="1800" i="0">
                <a:solidFill>
                  <a:srgbClr val="DAB5DC"/>
                </a:solidFill>
              </a:rPr>
              <a:t>Job/Career/Internship Purposes:</a:t>
            </a:r>
            <a:r>
              <a:rPr lang="en-US" sz="1800" i="0"/>
              <a:t> </a:t>
            </a:r>
            <a:r>
              <a:rPr lang="en-US" sz="1800" i="0">
                <a:solidFill>
                  <a:schemeClr val="tx1"/>
                </a:solidFill>
              </a:rPr>
              <a:t>Request</a:t>
            </a:r>
            <a:r>
              <a:rPr lang="en-US" sz="1800" i="0"/>
              <a:t> additional information about a job, apply for a job </a:t>
            </a:r>
            <a:endParaRPr sz="1800" i="0"/>
          </a:p>
        </p:txBody>
      </p:sp>
    </p:spTree>
    <p:extLst>
      <p:ext uri="{BB962C8B-B14F-4D97-AF65-F5344CB8AC3E}">
        <p14:creationId xmlns:p14="http://schemas.microsoft.com/office/powerpoint/2010/main" val="316339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01632" y="2277788"/>
            <a:ext cx="4598631" cy="923330"/>
          </a:xfrm>
          <a:prstGeom prst="rect">
            <a:avLst/>
          </a:prstGeom>
          <a:noFill/>
        </p:spPr>
        <p:txBody>
          <a:bodyPr wrap="none" lIns="91440" tIns="45720" rIns="91440" bIns="45720">
            <a:spAutoFit/>
          </a:bodyPr>
          <a:lstStyle/>
          <a:p>
            <a:pPr algn="ctr"/>
            <a:r>
              <a:rPr lang="en-US" sz="5400" b="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Email Templates</a:t>
            </a:r>
            <a:endParaRPr lang="en-US" sz="5400" b="1" cap="none" spc="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233884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2624649194"/>
              </p:ext>
            </p:extLst>
          </p:nvPr>
        </p:nvSpPr>
        <p:spPr>
          <a:xfrm>
            <a:off x="159589" y="66675"/>
            <a:ext cx="10958901" cy="1657350"/>
          </a:xfrm>
        </p:spPr>
        <p:txBody>
          <a:bodyPr>
            <a:normAutofit/>
          </a:bodyPr>
          <a:lstStyle/>
          <a:p>
            <a:r>
              <a:rPr lang="en-US" b="1"/>
              <a:t>1. Classmates</a:t>
            </a:r>
            <a:r>
              <a:rPr lang="en-US"/>
              <a:t> </a:t>
            </a:r>
            <a:r>
              <a:rPr lang="mr-IN"/>
              <a:t>– </a:t>
            </a:r>
            <a:r>
              <a:rPr lang="en-US" sz="3600"/>
              <a:t>Talking about a group project </a:t>
            </a:r>
            <a:r>
              <a:rPr lang="en-US">
                <a:solidFill>
                  <a:schemeClr val="tx1"/>
                </a:solidFill>
                <a:latin typeface="+mj-ea"/>
                <a:cs typeface="+mj-ea"/>
              </a:rPr>
              <a:t/>
            </a:r>
            <a:br>
              <a:rPr lang="en-US">
                <a:solidFill>
                  <a:schemeClr val="tx1"/>
                </a:solidFill>
                <a:latin typeface="+mj-ea"/>
                <a:cs typeface="+mj-ea"/>
              </a:rPr>
            </a:br>
            <a:r>
              <a:rPr lang="en-US" sz="2000"/>
              <a:t>(assuming the groups have already </a:t>
            </a:r>
            <a:r>
              <a:rPr lang="en-US">
                <a:solidFill>
                  <a:schemeClr val="tx1"/>
                </a:solidFill>
                <a:latin typeface="+mj-ea"/>
                <a:cs typeface="+mj-ea"/>
              </a:rPr>
              <a:t/>
            </a:r>
            <a:br>
              <a:rPr lang="en-US">
                <a:solidFill>
                  <a:schemeClr val="tx1"/>
                </a:solidFill>
                <a:latin typeface="+mj-ea"/>
                <a:cs typeface="+mj-ea"/>
              </a:rPr>
            </a:br>
            <a:r>
              <a:rPr lang="en-US" sz="2000"/>
              <a:t>been assigned)</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7100" y="1054040"/>
            <a:ext cx="8395647" cy="5148344"/>
          </a:xfrm>
          <a:prstGeom prst="rect">
            <a:avLst/>
          </a:prstGeom>
        </p:spPr>
      </p:pic>
      <p:sp>
        <p:nvSpPr>
          <p:cNvPr id="8" name="TextBox 7"/>
          <p:cNvSpPr txBox="1"/>
          <p:nvPr>
            <p:extLst>
              <p:ext uri="{D42A27DB-BD31-4B8C-83A1-F6EECF244321}">
                <p14:modId xmlns:p14="http://schemas.microsoft.com/office/powerpoint/2010/main" val="237502105"/>
              </p:ext>
            </p:extLst>
          </p:nvPr>
        </p:nvSpPr>
        <p:spPr>
          <a:xfrm>
            <a:off x="3886200" y="1280160"/>
            <a:ext cx="3349819"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hlinkClick r:id="rId4"/>
              </a:rPr>
              <a:t>Recipient@uw.edu</a:t>
            </a:r>
            <a:r>
              <a:rPr lang="en-US" sz="1400">
                <a:solidFill>
                  <a:srgbClr val="000000"/>
                </a:solidFill>
              </a:rPr>
              <a:t>, Recipient2@uw.edu</a:t>
            </a:r>
            <a:r>
              <a:rPr lang="en-US" sz="1400"/>
              <a:t>x</a:t>
            </a:r>
            <a:r>
              <a:rPr lang="en-US"/>
              <a:t>t</a:t>
            </a:r>
            <a:endParaRPr lang="en-US" err="1"/>
          </a:p>
        </p:txBody>
      </p:sp>
      <p:sp>
        <p:nvSpPr>
          <p:cNvPr id="9" name="TextBox 8"/>
          <p:cNvSpPr txBox="1"/>
          <p:nvPr>
            <p:extLst>
              <p:ext uri="{D42A27DB-BD31-4B8C-83A1-F6EECF244321}">
                <p14:modId xmlns:p14="http://schemas.microsoft.com/office/powerpoint/2010/main" val="4106926249"/>
              </p:ext>
            </p:extLst>
          </p:nvPr>
        </p:nvSpPr>
        <p:spPr>
          <a:xfrm>
            <a:off x="4038600" y="1641475"/>
            <a:ext cx="229235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rgbClr val="000000"/>
                </a:solidFill>
              </a:rPr>
              <a:t>EDUC 150</a:t>
            </a:r>
            <a:r>
              <a:rPr lang="en-US" sz="1400">
                <a:solidFill>
                  <a:srgbClr val="000000"/>
                </a:solidFill>
              </a:rPr>
              <a:t> – Group Project</a:t>
            </a:r>
            <a:endParaRPr lang="en-US" sz="1400"/>
          </a:p>
        </p:txBody>
      </p:sp>
      <p:sp>
        <p:nvSpPr>
          <p:cNvPr id="10" name="TextBox 9"/>
          <p:cNvSpPr txBox="1"/>
          <p:nvPr>
            <p:extLst>
              <p:ext uri="{D42A27DB-BD31-4B8C-83A1-F6EECF244321}">
                <p14:modId xmlns:p14="http://schemas.microsoft.com/office/powerpoint/2010/main" val="3531309980"/>
              </p:ext>
            </p:extLst>
          </p:nvPr>
        </p:nvSpPr>
        <p:spPr>
          <a:xfrm>
            <a:off x="3790950" y="2209800"/>
            <a:ext cx="6615404" cy="313932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000000"/>
                </a:solidFill>
              </a:rPr>
              <a:t>Hello </a:t>
            </a:r>
            <a:r>
              <a:rPr lang="en-US" i="1">
                <a:solidFill>
                  <a:srgbClr val="000000"/>
                </a:solidFill>
              </a:rPr>
              <a:t>Jane </a:t>
            </a:r>
            <a:r>
              <a:rPr lang="en-US">
                <a:solidFill>
                  <a:srgbClr val="000000"/>
                </a:solidFill>
              </a:rPr>
              <a:t>and </a:t>
            </a:r>
            <a:r>
              <a:rPr lang="en-US" i="1">
                <a:solidFill>
                  <a:srgbClr val="000000"/>
                </a:solidFill>
              </a:rPr>
              <a:t>Jack</a:t>
            </a:r>
            <a:r>
              <a:rPr lang="en-US">
                <a:solidFill>
                  <a:srgbClr val="000000"/>
                </a:solidFill>
              </a:rPr>
              <a:t>,</a:t>
            </a:r>
          </a:p>
          <a:p>
            <a:endParaRPr lang="en-US">
              <a:solidFill>
                <a:srgbClr val="000000"/>
              </a:solidFill>
            </a:endParaRPr>
          </a:p>
          <a:p>
            <a:r>
              <a:rPr lang="en-US">
                <a:solidFill>
                  <a:srgbClr val="000000"/>
                </a:solidFill>
              </a:rPr>
              <a:t>My name is </a:t>
            </a:r>
            <a:r>
              <a:rPr lang="en-US" i="1">
                <a:solidFill>
                  <a:srgbClr val="000000"/>
                </a:solidFill>
              </a:rPr>
              <a:t>John Smith</a:t>
            </a:r>
            <a:r>
              <a:rPr lang="en-US">
                <a:solidFill>
                  <a:srgbClr val="000000"/>
                </a:solidFill>
              </a:rPr>
              <a:t>. We were assigned to work together for the group project the professor explained in class today. Would you want to meet up at some time this coming week to make a plan for it? I am available </a:t>
            </a:r>
            <a:r>
              <a:rPr lang="en-US" i="1">
                <a:solidFill>
                  <a:srgbClr val="000000"/>
                </a:solidFill>
              </a:rPr>
              <a:t>Tuesday </a:t>
            </a:r>
            <a:r>
              <a:rPr lang="en-US">
                <a:solidFill>
                  <a:srgbClr val="000000"/>
                </a:solidFill>
              </a:rPr>
              <a:t>from </a:t>
            </a:r>
            <a:r>
              <a:rPr lang="en-US" i="1">
                <a:solidFill>
                  <a:srgbClr val="000000"/>
                </a:solidFill>
              </a:rPr>
              <a:t>1:30 – 4:30. </a:t>
            </a:r>
            <a:endParaRPr>
              <a:solidFill>
                <a:srgbClr val="000000"/>
              </a:solidFill>
            </a:endParaRPr>
          </a:p>
          <a:p>
            <a:endParaRPr lang="en-US">
              <a:solidFill>
                <a:srgbClr val="000000"/>
              </a:solidFill>
            </a:endParaRPr>
          </a:p>
          <a:p>
            <a:r>
              <a:rPr lang="en-US">
                <a:solidFill>
                  <a:srgbClr val="000000"/>
                </a:solidFill>
              </a:rPr>
              <a:t>Thank you.</a:t>
            </a:r>
          </a:p>
          <a:p>
            <a:endParaRPr lang="en-US">
              <a:solidFill>
                <a:srgbClr val="000000"/>
              </a:solidFill>
            </a:endParaRPr>
          </a:p>
          <a:p>
            <a:r>
              <a:rPr lang="en-US">
                <a:solidFill>
                  <a:srgbClr val="000000"/>
                </a:solidFill>
              </a:rPr>
              <a:t>Talk soon,</a:t>
            </a:r>
          </a:p>
          <a:p>
            <a:r>
              <a:rPr lang="en-US" i="1">
                <a:solidFill>
                  <a:srgbClr val="000000"/>
                </a:solidFill>
              </a:rPr>
              <a:t>John Smith</a:t>
            </a:r>
          </a:p>
        </p:txBody>
      </p:sp>
      <p:sp>
        <p:nvSpPr>
          <p:cNvPr id="11" name="Star: 5 Points 10"/>
          <p:cNvSpPr/>
          <p:nvPr/>
        </p:nvSpPr>
        <p:spPr>
          <a:xfrm>
            <a:off x="114300" y="2714625"/>
            <a:ext cx="914400" cy="914400"/>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extLst>
              <p:ext uri="{D42A27DB-BD31-4B8C-83A1-F6EECF244321}">
                <p14:modId xmlns:p14="http://schemas.microsoft.com/office/powerpoint/2010/main" val="1492503695"/>
              </p:ext>
            </p:extLst>
          </p:nvPr>
        </p:nvSpPr>
        <p:spPr>
          <a:xfrm>
            <a:off x="142875" y="3686175"/>
            <a:ext cx="3054220" cy="147732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The parts of the sample email on the right that are italicized are the parts you would change to fit your name, assignment, availabilities, etc.</a:t>
            </a:r>
          </a:p>
        </p:txBody>
      </p:sp>
    </p:spTree>
    <p:extLst>
      <p:ext uri="{BB962C8B-B14F-4D97-AF65-F5344CB8AC3E}">
        <p14:creationId xmlns:p14="http://schemas.microsoft.com/office/powerpoint/2010/main" val="328335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723893061"/>
              </p:ext>
            </p:extLst>
          </p:nvPr>
        </p:nvSpPr>
        <p:spPr>
          <a:xfrm>
            <a:off x="159589" y="66675"/>
            <a:ext cx="10958901" cy="1657350"/>
          </a:xfrm>
        </p:spPr>
        <p:txBody>
          <a:bodyPr>
            <a:normAutofit/>
          </a:bodyPr>
          <a:lstStyle/>
          <a:p>
            <a:r>
              <a:rPr lang="en-US" b="1"/>
              <a:t>2. Classmates</a:t>
            </a:r>
            <a:r>
              <a:rPr lang="en-US"/>
              <a:t> </a:t>
            </a:r>
            <a:r>
              <a:rPr lang="mr-IN"/>
              <a:t>– </a:t>
            </a:r>
            <a:r>
              <a:rPr lang="en-US" sz="3600"/>
              <a:t>Forming a study group</a:t>
            </a:r>
            <a:r>
              <a:rPr lang="en-US">
                <a:solidFill>
                  <a:schemeClr val="tx1"/>
                </a:solidFill>
                <a:latin typeface="+mj-ea"/>
                <a:cs typeface="+mj-ea"/>
              </a:rPr>
              <a:t/>
            </a:r>
            <a:br>
              <a:rPr lang="en-US">
                <a:solidFill>
                  <a:schemeClr val="tx1"/>
                </a:solidFill>
                <a:latin typeface="+mj-ea"/>
                <a:cs typeface="+mj-ea"/>
              </a:rPr>
            </a:br>
            <a:r>
              <a:rPr lang="en-US" sz="2000"/>
              <a:t>(assuming you've already </a:t>
            </a:r>
            <a:r>
              <a:rPr lang="en-US" sz="2000">
                <a:solidFill>
                  <a:schemeClr val="tx1"/>
                </a:solidFill>
                <a:latin typeface="Calibri Light"/>
                <a:cs typeface="+mj-ea"/>
              </a:rPr>
              <a:t>met</a:t>
            </a:r>
            <a:r>
              <a:rPr lang="en-US" sz="2000"/>
              <a:t> </a:t>
            </a:r>
            <a:r>
              <a:rPr lang="en-US">
                <a:solidFill>
                  <a:schemeClr val="tx1"/>
                </a:solidFill>
                <a:latin typeface="+mj-ea"/>
                <a:cs typeface="+mj-ea"/>
              </a:rPr>
              <a:t/>
            </a:r>
            <a:br>
              <a:rPr lang="en-US">
                <a:solidFill>
                  <a:schemeClr val="tx1"/>
                </a:solidFill>
                <a:latin typeface="+mj-ea"/>
                <a:cs typeface="+mj-ea"/>
              </a:rPr>
            </a:br>
            <a:r>
              <a:rPr lang="en-US" sz="2000"/>
              <a:t>or introduced yourselves in class)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7100" y="1054040"/>
            <a:ext cx="8395647" cy="5148344"/>
          </a:xfrm>
          <a:prstGeom prst="rect">
            <a:avLst/>
          </a:prstGeom>
        </p:spPr>
      </p:pic>
      <p:sp>
        <p:nvSpPr>
          <p:cNvPr id="8" name="TextBox 7"/>
          <p:cNvSpPr txBox="1"/>
          <p:nvPr>
            <p:extLst>
              <p:ext uri="{D42A27DB-BD31-4B8C-83A1-F6EECF244321}">
                <p14:modId xmlns:p14="http://schemas.microsoft.com/office/powerpoint/2010/main" val="2073576180"/>
              </p:ext>
            </p:extLst>
          </p:nvPr>
        </p:nvSpPr>
        <p:spPr>
          <a:xfrm>
            <a:off x="3886200" y="1280160"/>
            <a:ext cx="3349819"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hlinkClick r:id="rId4"/>
              </a:rPr>
              <a:t>Recipient3@uw.edu</a:t>
            </a:r>
            <a:r>
              <a:rPr lang="en-US" sz="1400">
                <a:solidFill>
                  <a:srgbClr val="000000"/>
                </a:solidFill>
              </a:rPr>
              <a:t>, Recipient4@uw.edu</a:t>
            </a:r>
            <a:r>
              <a:rPr lang="en-US" sz="1400"/>
              <a:t>x</a:t>
            </a:r>
            <a:r>
              <a:rPr lang="en-US"/>
              <a:t>t</a:t>
            </a:r>
            <a:endParaRPr lang="en-US" err="1"/>
          </a:p>
        </p:txBody>
      </p:sp>
      <p:sp>
        <p:nvSpPr>
          <p:cNvPr id="9" name="TextBox 8"/>
          <p:cNvSpPr txBox="1"/>
          <p:nvPr>
            <p:extLst>
              <p:ext uri="{D42A27DB-BD31-4B8C-83A1-F6EECF244321}">
                <p14:modId xmlns:p14="http://schemas.microsoft.com/office/powerpoint/2010/main" val="2681859443"/>
              </p:ext>
            </p:extLst>
          </p:nvPr>
        </p:nvSpPr>
        <p:spPr>
          <a:xfrm>
            <a:off x="4038600" y="1641475"/>
            <a:ext cx="2898839"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rgbClr val="000000"/>
                </a:solidFill>
              </a:rPr>
              <a:t>EDUC 150</a:t>
            </a:r>
            <a:r>
              <a:rPr lang="en-US" sz="1400">
                <a:solidFill>
                  <a:srgbClr val="000000"/>
                </a:solidFill>
              </a:rPr>
              <a:t> – Form a study group</a:t>
            </a:r>
            <a:endParaRPr lang="en-US" sz="1400"/>
          </a:p>
        </p:txBody>
      </p:sp>
      <p:sp>
        <p:nvSpPr>
          <p:cNvPr id="10" name="TextBox 9"/>
          <p:cNvSpPr txBox="1"/>
          <p:nvPr>
            <p:extLst>
              <p:ext uri="{D42A27DB-BD31-4B8C-83A1-F6EECF244321}">
                <p14:modId xmlns:p14="http://schemas.microsoft.com/office/powerpoint/2010/main" val="2756767869"/>
              </p:ext>
            </p:extLst>
          </p:nvPr>
        </p:nvSpPr>
        <p:spPr>
          <a:xfrm>
            <a:off x="3790950" y="2209800"/>
            <a:ext cx="6615404" cy="286232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000000"/>
                </a:solidFill>
              </a:rPr>
              <a:t>Hello </a:t>
            </a:r>
            <a:r>
              <a:rPr lang="en-US" i="1">
                <a:solidFill>
                  <a:srgbClr val="000000"/>
                </a:solidFill>
              </a:rPr>
              <a:t>Jill </a:t>
            </a:r>
            <a:r>
              <a:rPr lang="en-US">
                <a:solidFill>
                  <a:srgbClr val="000000"/>
                </a:solidFill>
              </a:rPr>
              <a:t>and </a:t>
            </a:r>
            <a:r>
              <a:rPr lang="en-US" i="1">
                <a:solidFill>
                  <a:srgbClr val="000000"/>
                </a:solidFill>
              </a:rPr>
              <a:t>Jordan</a:t>
            </a:r>
            <a:r>
              <a:rPr lang="en-US">
                <a:solidFill>
                  <a:srgbClr val="000000"/>
                </a:solidFill>
              </a:rPr>
              <a:t>,</a:t>
            </a:r>
          </a:p>
          <a:p>
            <a:endParaRPr lang="en-US">
              <a:solidFill>
                <a:srgbClr val="000000"/>
              </a:solidFill>
            </a:endParaRPr>
          </a:p>
          <a:p>
            <a:r>
              <a:rPr lang="en-US">
                <a:solidFill>
                  <a:srgbClr val="000000"/>
                </a:solidFill>
              </a:rPr>
              <a:t>My name is </a:t>
            </a:r>
            <a:r>
              <a:rPr lang="en-US" i="1">
                <a:solidFill>
                  <a:srgbClr val="000000"/>
                </a:solidFill>
              </a:rPr>
              <a:t>John Smith</a:t>
            </a:r>
            <a:r>
              <a:rPr lang="en-US">
                <a:solidFill>
                  <a:srgbClr val="000000"/>
                </a:solidFill>
              </a:rPr>
              <a:t> -- we met during class today. I’m wondering if you would want to study together for the exam we have coming up </a:t>
            </a:r>
            <a:r>
              <a:rPr lang="en-US" i="1">
                <a:solidFill>
                  <a:srgbClr val="000000"/>
                </a:solidFill>
              </a:rPr>
              <a:t>next Thursday</a:t>
            </a:r>
            <a:r>
              <a:rPr lang="en-US">
                <a:solidFill>
                  <a:srgbClr val="000000"/>
                </a:solidFill>
              </a:rPr>
              <a:t>? I am typically available on </a:t>
            </a:r>
            <a:r>
              <a:rPr lang="en-US" i="1">
                <a:solidFill>
                  <a:srgbClr val="000000"/>
                </a:solidFill>
              </a:rPr>
              <a:t>Tuesdays </a:t>
            </a:r>
            <a:r>
              <a:rPr lang="en-US">
                <a:solidFill>
                  <a:srgbClr val="000000"/>
                </a:solidFill>
              </a:rPr>
              <a:t>from </a:t>
            </a:r>
            <a:r>
              <a:rPr lang="en-US" i="1">
                <a:solidFill>
                  <a:srgbClr val="000000"/>
                </a:solidFill>
              </a:rPr>
              <a:t>1:30 – 4:30. </a:t>
            </a:r>
            <a:endParaRPr>
              <a:solidFill>
                <a:srgbClr val="000000"/>
              </a:solidFill>
            </a:endParaRPr>
          </a:p>
          <a:p>
            <a:endParaRPr lang="en-US">
              <a:solidFill>
                <a:srgbClr val="000000"/>
              </a:solidFill>
            </a:endParaRPr>
          </a:p>
          <a:p>
            <a:r>
              <a:rPr lang="en-US">
                <a:solidFill>
                  <a:srgbClr val="000000"/>
                </a:solidFill>
              </a:rPr>
              <a:t>Thank you.</a:t>
            </a:r>
          </a:p>
          <a:p>
            <a:endParaRPr lang="en-US">
              <a:solidFill>
                <a:srgbClr val="000000"/>
              </a:solidFill>
            </a:endParaRPr>
          </a:p>
          <a:p>
            <a:r>
              <a:rPr lang="en-US">
                <a:solidFill>
                  <a:srgbClr val="000000"/>
                </a:solidFill>
              </a:rPr>
              <a:t>Talk soon,</a:t>
            </a:r>
          </a:p>
          <a:p>
            <a:r>
              <a:rPr lang="en-US" i="1">
                <a:solidFill>
                  <a:srgbClr val="000000"/>
                </a:solidFill>
              </a:rPr>
              <a:t>John Smith</a:t>
            </a:r>
          </a:p>
        </p:txBody>
      </p:sp>
    </p:spTree>
    <p:extLst>
      <p:ext uri="{BB962C8B-B14F-4D97-AF65-F5344CB8AC3E}">
        <p14:creationId xmlns:p14="http://schemas.microsoft.com/office/powerpoint/2010/main" val="1787452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3932393549"/>
              </p:ext>
            </p:extLst>
          </p:nvPr>
        </p:nvSpPr>
        <p:spPr>
          <a:xfrm>
            <a:off x="161925" y="-338455"/>
            <a:ext cx="10958901" cy="1657350"/>
          </a:xfrm>
        </p:spPr>
        <p:txBody>
          <a:bodyPr>
            <a:normAutofit/>
          </a:bodyPr>
          <a:lstStyle/>
          <a:p>
            <a:r>
              <a:rPr lang="en-US" b="1"/>
              <a:t>3a. Professors </a:t>
            </a:r>
            <a:r>
              <a:rPr lang="mr-IN"/>
              <a:t>– </a:t>
            </a:r>
            <a:r>
              <a:rPr lang="mr-IN" sz="3200" err="1">
                <a:solidFill>
                  <a:schemeClr val="tx1"/>
                </a:solidFill>
                <a:latin typeface="Calibri Light"/>
                <a:cs typeface="+mj-ea"/>
              </a:rPr>
              <a:t>Making</a:t>
            </a:r>
            <a:r>
              <a:rPr lang="mr-IN" sz="3200">
                <a:solidFill>
                  <a:schemeClr val="tx1"/>
                </a:solidFill>
                <a:latin typeface="Calibri Light"/>
                <a:cs typeface="+mj-ea"/>
              </a:rPr>
              <a:t> </a:t>
            </a:r>
            <a:r>
              <a:rPr lang="mr-IN" sz="3200" err="1">
                <a:solidFill>
                  <a:schemeClr val="tx1"/>
                </a:solidFill>
                <a:latin typeface="Calibri Light"/>
                <a:cs typeface="+mj-ea"/>
              </a:rPr>
              <a:t>an</a:t>
            </a:r>
            <a:r>
              <a:rPr lang="mr-IN" sz="3200">
                <a:solidFill>
                  <a:schemeClr val="tx1"/>
                </a:solidFill>
                <a:latin typeface="Calibri Light"/>
                <a:cs typeface="+mj-ea"/>
              </a:rPr>
              <a:t> </a:t>
            </a:r>
            <a:r>
              <a:rPr lang="mr-IN" sz="3200" err="1">
                <a:solidFill>
                  <a:schemeClr val="tx1"/>
                </a:solidFill>
                <a:latin typeface="Calibri Light"/>
                <a:cs typeface="+mj-ea"/>
              </a:rPr>
              <a:t>appointment</a:t>
            </a:r>
            <a:r>
              <a:rPr lang="en-US">
                <a:solidFill>
                  <a:schemeClr val="tx1"/>
                </a:solidFill>
                <a:latin typeface="+mj-ea"/>
                <a:cs typeface="+mj-ea"/>
              </a:rPr>
              <a:t/>
            </a:r>
            <a:br>
              <a:rPr lang="en-US">
                <a:solidFill>
                  <a:schemeClr val="tx1"/>
                </a:solidFill>
                <a:latin typeface="+mj-ea"/>
                <a:cs typeface="+mj-ea"/>
              </a:rPr>
            </a:br>
            <a:r>
              <a:rPr lang="mr-IN" sz="2000"/>
              <a:t>(</a:t>
            </a:r>
            <a:r>
              <a:rPr lang="mr-IN" sz="2000" err="1"/>
              <a:t>use</a:t>
            </a:r>
            <a:r>
              <a:rPr lang="mr-IN" sz="2000"/>
              <a:t> </a:t>
            </a:r>
            <a:r>
              <a:rPr lang="mr-IN" sz="2000" err="1"/>
              <a:t>this</a:t>
            </a:r>
            <a:r>
              <a:rPr lang="mr-IN" sz="2000"/>
              <a:t> </a:t>
            </a:r>
            <a:r>
              <a:rPr lang="mr-IN" sz="2000" err="1"/>
              <a:t>template</a:t>
            </a:r>
            <a:r>
              <a:rPr lang="mr-IN" sz="2000"/>
              <a:t> </a:t>
            </a:r>
            <a:r>
              <a:rPr lang="mr-IN" sz="2000" err="1"/>
              <a:t>if</a:t>
            </a:r>
            <a:r>
              <a:rPr lang="mr-IN" sz="2000"/>
              <a:t> the </a:t>
            </a:r>
            <a:r>
              <a:rPr lang="mr-IN" sz="2000" err="1"/>
              <a:t>professor's</a:t>
            </a:r>
            <a:r>
              <a:rPr lang="mr-IN" sz="2000"/>
              <a:t> </a:t>
            </a:r>
            <a:r>
              <a:rPr lang="mr-IN" sz="2000" err="1"/>
              <a:t>syllabus</a:t>
            </a:r>
            <a:r>
              <a:rPr lang="mr-IN" sz="2000"/>
              <a:t> </a:t>
            </a:r>
            <a:r>
              <a:rPr lang="mr-IN" sz="2000" err="1"/>
              <a:t>says</a:t>
            </a:r>
            <a:r>
              <a:rPr lang="mr-IN" sz="2000"/>
              <a:t> </a:t>
            </a:r>
            <a:r>
              <a:rPr lang="mr-IN" sz="2000" err="1"/>
              <a:t>that</a:t>
            </a:r>
            <a:r>
              <a:rPr lang="mr-IN" sz="2000"/>
              <a:t> </a:t>
            </a:r>
            <a:r>
              <a:rPr lang="mr-IN" sz="2000" err="1"/>
              <a:t>their</a:t>
            </a:r>
            <a:r>
              <a:rPr lang="mr-IN" sz="2000"/>
              <a:t> </a:t>
            </a:r>
            <a:r>
              <a:rPr lang="mr-IN" sz="2000" err="1"/>
              <a:t>office</a:t>
            </a:r>
            <a:r>
              <a:rPr lang="mr-IN" sz="2000"/>
              <a:t> </a:t>
            </a:r>
            <a:r>
              <a:rPr lang="mr-IN" sz="2000" err="1"/>
              <a:t>hours</a:t>
            </a:r>
            <a:r>
              <a:rPr lang="mr-IN" sz="2000"/>
              <a:t> </a:t>
            </a:r>
            <a:r>
              <a:rPr lang="mr-IN" sz="2000" err="1"/>
              <a:t>are</a:t>
            </a:r>
            <a:r>
              <a:rPr lang="mr-IN" sz="2000"/>
              <a:t> "</a:t>
            </a:r>
            <a:r>
              <a:rPr lang="mr-IN" sz="2000" err="1"/>
              <a:t>by</a:t>
            </a:r>
            <a:r>
              <a:rPr lang="mr-IN" sz="2000"/>
              <a:t> </a:t>
            </a:r>
            <a:r>
              <a:rPr lang="mr-IN" sz="2000" err="1"/>
              <a:t>appointment</a:t>
            </a:r>
            <a:r>
              <a:rPr lang="mr-IN" sz="2000"/>
              <a: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7100" y="1054040"/>
            <a:ext cx="8395647" cy="5148344"/>
          </a:xfrm>
          <a:prstGeom prst="rect">
            <a:avLst/>
          </a:prstGeom>
        </p:spPr>
      </p:pic>
      <p:sp>
        <p:nvSpPr>
          <p:cNvPr id="8" name="TextBox 7"/>
          <p:cNvSpPr txBox="1"/>
          <p:nvPr>
            <p:extLst>
              <p:ext uri="{D42A27DB-BD31-4B8C-83A1-F6EECF244321}">
                <p14:modId xmlns:p14="http://schemas.microsoft.com/office/powerpoint/2010/main" val="1028251261"/>
              </p:ext>
            </p:extLst>
          </p:nvPr>
        </p:nvSpPr>
        <p:spPr>
          <a:xfrm>
            <a:off x="3886200" y="1280160"/>
            <a:ext cx="3349819"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hlinkClick r:id="rId4"/>
              </a:rPr>
              <a:t>Recipient5@uw.edu</a:t>
            </a:r>
            <a:r>
              <a:rPr lang="en-US" sz="1400" err="1">
                <a:solidFill>
                  <a:srgbClr val="FFFFFF"/>
                </a:solidFill>
              </a:rPr>
              <a:t>x</a:t>
            </a:r>
            <a:r>
              <a:rPr lang="en-US" err="1">
                <a:solidFill>
                  <a:srgbClr val="FFFFFF"/>
                </a:solidFill>
              </a:rPr>
              <a:t>t</a:t>
            </a:r>
            <a:endParaRPr lang="en-US" err="1"/>
          </a:p>
        </p:txBody>
      </p:sp>
      <p:sp>
        <p:nvSpPr>
          <p:cNvPr id="9" name="TextBox 8"/>
          <p:cNvSpPr txBox="1"/>
          <p:nvPr>
            <p:extLst>
              <p:ext uri="{D42A27DB-BD31-4B8C-83A1-F6EECF244321}">
                <p14:modId xmlns:p14="http://schemas.microsoft.com/office/powerpoint/2010/main" val="1894566341"/>
              </p:ext>
            </p:extLst>
          </p:nvPr>
        </p:nvSpPr>
        <p:spPr>
          <a:xfrm>
            <a:off x="4038600" y="1641475"/>
            <a:ext cx="2898839"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rgbClr val="000000"/>
                </a:solidFill>
              </a:rPr>
              <a:t>EDUC 150</a:t>
            </a:r>
            <a:r>
              <a:rPr lang="en-US" sz="1400">
                <a:solidFill>
                  <a:srgbClr val="000000"/>
                </a:solidFill>
              </a:rPr>
              <a:t> – Make an appointment</a:t>
            </a:r>
            <a:endParaRPr lang="en-US" sz="1400"/>
          </a:p>
        </p:txBody>
      </p:sp>
      <p:sp>
        <p:nvSpPr>
          <p:cNvPr id="10" name="TextBox 9"/>
          <p:cNvSpPr txBox="1"/>
          <p:nvPr>
            <p:extLst>
              <p:ext uri="{D42A27DB-BD31-4B8C-83A1-F6EECF244321}">
                <p14:modId xmlns:p14="http://schemas.microsoft.com/office/powerpoint/2010/main" val="1860446447"/>
              </p:ext>
            </p:extLst>
          </p:nvPr>
        </p:nvSpPr>
        <p:spPr>
          <a:xfrm>
            <a:off x="3590925" y="1981200"/>
            <a:ext cx="6615404" cy="369331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000000"/>
                </a:solidFill>
              </a:rPr>
              <a:t>Dear </a:t>
            </a:r>
            <a:r>
              <a:rPr lang="en-US" i="1">
                <a:solidFill>
                  <a:srgbClr val="000000"/>
                </a:solidFill>
              </a:rPr>
              <a:t>Professor Johnson,</a:t>
            </a:r>
          </a:p>
          <a:p>
            <a:endParaRPr lang="en-US">
              <a:solidFill>
                <a:srgbClr val="000000"/>
              </a:solidFill>
            </a:endParaRPr>
          </a:p>
          <a:p>
            <a:r>
              <a:rPr lang="en-US" b="1">
                <a:solidFill>
                  <a:srgbClr val="000000"/>
                </a:solidFill>
              </a:rPr>
              <a:t>I am </a:t>
            </a:r>
            <a:r>
              <a:rPr lang="en-US" b="1" i="1">
                <a:solidFill>
                  <a:srgbClr val="000000"/>
                </a:solidFill>
              </a:rPr>
              <a:t>John Smith, </a:t>
            </a:r>
            <a:r>
              <a:rPr lang="en-US" b="1">
                <a:solidFill>
                  <a:srgbClr val="000000"/>
                </a:solidFill>
              </a:rPr>
              <a:t>a student who is currently taking your </a:t>
            </a:r>
            <a:r>
              <a:rPr lang="en-US" b="1" i="1">
                <a:solidFill>
                  <a:srgbClr val="000000"/>
                </a:solidFill>
              </a:rPr>
              <a:t>EDUC 150 </a:t>
            </a:r>
            <a:r>
              <a:rPr lang="en-US" b="1">
                <a:solidFill>
                  <a:srgbClr val="000000"/>
                </a:solidFill>
              </a:rPr>
              <a:t>class.</a:t>
            </a:r>
            <a:r>
              <a:rPr lang="en-US">
                <a:solidFill>
                  <a:srgbClr val="000000"/>
                </a:solidFill>
              </a:rPr>
              <a:t> I would like to arrange a meeting with you, as I have some questions that I would like to ask in person regarding the upcoming exam. I am available </a:t>
            </a:r>
            <a:r>
              <a:rPr lang="en-US" i="1">
                <a:solidFill>
                  <a:srgbClr val="000000"/>
                </a:solidFill>
              </a:rPr>
              <a:t>next Tuesday, 12:30pm – 1:30pm, Wednesday after 3pm and Thursday between 11am – 2pm. </a:t>
            </a:r>
            <a:r>
              <a:rPr lang="en-US">
                <a:solidFill>
                  <a:srgbClr val="000000"/>
                </a:solidFill>
              </a:rPr>
              <a:t>Please let me know which times and day would work best for you when you get a chance. </a:t>
            </a:r>
            <a:endParaRPr lang="en-US" i="1">
              <a:solidFill>
                <a:srgbClr val="000000"/>
              </a:solidFill>
            </a:endParaRPr>
          </a:p>
          <a:p>
            <a:endParaRPr lang="en-US">
              <a:solidFill>
                <a:srgbClr val="000000"/>
              </a:solidFill>
            </a:endParaRPr>
          </a:p>
          <a:p>
            <a:r>
              <a:rPr lang="en-US">
                <a:solidFill>
                  <a:srgbClr val="000000"/>
                </a:solidFill>
              </a:rPr>
              <a:t>Thank you for your attention.</a:t>
            </a:r>
          </a:p>
          <a:p>
            <a:endParaRPr lang="en-US">
              <a:solidFill>
                <a:srgbClr val="000000"/>
              </a:solidFill>
            </a:endParaRPr>
          </a:p>
          <a:p>
            <a:r>
              <a:rPr lang="en-US">
                <a:solidFill>
                  <a:srgbClr val="000000"/>
                </a:solidFill>
              </a:rPr>
              <a:t>Sincerely,</a:t>
            </a:r>
          </a:p>
          <a:p>
            <a:r>
              <a:rPr lang="en-US" i="1">
                <a:solidFill>
                  <a:srgbClr val="000000"/>
                </a:solidFill>
              </a:rPr>
              <a:t>John Smith</a:t>
            </a:r>
          </a:p>
        </p:txBody>
      </p:sp>
      <p:sp>
        <p:nvSpPr>
          <p:cNvPr id="3" name="TextBox 2"/>
          <p:cNvSpPr txBox="1"/>
          <p:nvPr/>
        </p:nvSpPr>
        <p:spPr>
          <a:xfrm>
            <a:off x="342900" y="1981200"/>
            <a:ext cx="2933091" cy="1384995"/>
          </a:xfrm>
          <a:prstGeom prst="rect">
            <a:avLst/>
          </a:prstGeom>
          <a:noFill/>
          <a:ln>
            <a:noFill/>
          </a:ln>
        </p:spPr>
        <p:txBody>
          <a:bodyPr wrap="square" rtlCol="0">
            <a:spAutoFit/>
          </a:bodyPr>
          <a:lstStyle/>
          <a:p>
            <a:r>
              <a:rPr lang="en-US" sz="1400" b="1" u="sng"/>
              <a:t>Who you are</a:t>
            </a:r>
            <a:r>
              <a:rPr lang="en-US" sz="1400"/>
              <a:t>: </a:t>
            </a:r>
          </a:p>
          <a:p>
            <a:pPr marL="285750" indent="-285750">
              <a:buFont typeface="Wingdings" charset="2"/>
              <a:buChar char="Ø"/>
            </a:pPr>
            <a:r>
              <a:rPr lang="en-US" sz="1400"/>
              <a:t>Include specific information about yourself</a:t>
            </a:r>
          </a:p>
          <a:p>
            <a:pPr marL="742950" lvl="1" indent="-285750">
              <a:buFont typeface="Wingdings" charset="2"/>
              <a:buChar char="q"/>
            </a:pPr>
            <a:r>
              <a:rPr lang="en-US" sz="1400"/>
              <a:t>Name</a:t>
            </a:r>
          </a:p>
          <a:p>
            <a:pPr marL="742950" lvl="1" indent="-285750">
              <a:buFont typeface="Wingdings" charset="2"/>
              <a:buChar char="q"/>
            </a:pPr>
            <a:r>
              <a:rPr lang="en-US" sz="1400"/>
              <a:t>Class</a:t>
            </a:r>
          </a:p>
          <a:p>
            <a:endParaRPr lang="en-US" sz="1400"/>
          </a:p>
        </p:txBody>
      </p:sp>
      <p:cxnSp>
        <p:nvCxnSpPr>
          <p:cNvPr id="4" name="Straight Arrow Connector 3"/>
          <p:cNvCxnSpPr/>
          <p:nvPr/>
        </p:nvCxnSpPr>
        <p:spPr>
          <a:xfrm>
            <a:off x="2352675" y="2609065"/>
            <a:ext cx="905043" cy="117671"/>
          </a:xfrm>
          <a:prstGeom prst="straightConnector1">
            <a:avLst/>
          </a:prstGeom>
          <a:ln w="28575">
            <a:solidFill>
              <a:srgbClr val="FF0000"/>
            </a:solidFill>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873387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7100" y="1054040"/>
            <a:ext cx="8395647" cy="5148344"/>
          </a:xfrm>
          <a:prstGeom prst="rect">
            <a:avLst/>
          </a:prstGeom>
        </p:spPr>
      </p:pic>
      <p:sp>
        <p:nvSpPr>
          <p:cNvPr id="8" name="TextBox 7"/>
          <p:cNvSpPr txBox="1"/>
          <p:nvPr/>
        </p:nvSpPr>
        <p:spPr>
          <a:xfrm>
            <a:off x="3886200" y="1280160"/>
            <a:ext cx="3349819"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hlinkClick r:id="rId4"/>
              </a:rPr>
              <a:t>Recipient5@uw.edu</a:t>
            </a:r>
            <a:r>
              <a:rPr lang="en-US" sz="1400" err="1">
                <a:solidFill>
                  <a:srgbClr val="FFFFFF"/>
                </a:solidFill>
              </a:rPr>
              <a:t>x</a:t>
            </a:r>
            <a:r>
              <a:rPr lang="en-US" err="1">
                <a:solidFill>
                  <a:srgbClr val="FFFFFF"/>
                </a:solidFill>
              </a:rPr>
              <a:t>t</a:t>
            </a:r>
            <a:endParaRPr lang="en-US" err="1"/>
          </a:p>
        </p:txBody>
      </p:sp>
      <p:sp>
        <p:nvSpPr>
          <p:cNvPr id="9" name="TextBox 8"/>
          <p:cNvSpPr txBox="1"/>
          <p:nvPr>
            <p:extLst/>
          </p:nvPr>
        </p:nvSpPr>
        <p:spPr>
          <a:xfrm>
            <a:off x="4038600" y="1641475"/>
            <a:ext cx="2898839"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rgbClr val="000000"/>
                </a:solidFill>
              </a:rPr>
              <a:t>EDUC 150</a:t>
            </a:r>
            <a:r>
              <a:rPr lang="en-US" sz="1400">
                <a:solidFill>
                  <a:srgbClr val="000000"/>
                </a:solidFill>
              </a:rPr>
              <a:t> – Make an appointment</a:t>
            </a:r>
            <a:endParaRPr lang="en-US" sz="1400"/>
          </a:p>
        </p:txBody>
      </p:sp>
      <p:sp>
        <p:nvSpPr>
          <p:cNvPr id="10" name="TextBox 9"/>
          <p:cNvSpPr txBox="1"/>
          <p:nvPr>
            <p:extLst>
              <p:ext uri="{D42A27DB-BD31-4B8C-83A1-F6EECF244321}">
                <p14:modId xmlns:p14="http://schemas.microsoft.com/office/powerpoint/2010/main" val="4273769075"/>
              </p:ext>
            </p:extLst>
          </p:nvPr>
        </p:nvSpPr>
        <p:spPr>
          <a:xfrm>
            <a:off x="3590925" y="1981200"/>
            <a:ext cx="6615404" cy="369331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000000"/>
                </a:solidFill>
              </a:rPr>
              <a:t>Dear </a:t>
            </a:r>
            <a:r>
              <a:rPr lang="en-US" i="1">
                <a:solidFill>
                  <a:srgbClr val="000000"/>
                </a:solidFill>
              </a:rPr>
              <a:t>Professor Johnson,</a:t>
            </a:r>
          </a:p>
          <a:p>
            <a:endParaRPr lang="en-US">
              <a:solidFill>
                <a:srgbClr val="000000"/>
              </a:solidFill>
            </a:endParaRPr>
          </a:p>
          <a:p>
            <a:r>
              <a:rPr lang="en-US">
                <a:solidFill>
                  <a:srgbClr val="000000"/>
                </a:solidFill>
              </a:rPr>
              <a:t>I am </a:t>
            </a:r>
            <a:r>
              <a:rPr lang="en-US" i="1">
                <a:solidFill>
                  <a:srgbClr val="000000"/>
                </a:solidFill>
              </a:rPr>
              <a:t>John Smith, </a:t>
            </a:r>
            <a:r>
              <a:rPr lang="en-US">
                <a:solidFill>
                  <a:srgbClr val="000000"/>
                </a:solidFill>
              </a:rPr>
              <a:t>a student who is currently taking your </a:t>
            </a:r>
            <a:r>
              <a:rPr lang="en-US" i="1">
                <a:solidFill>
                  <a:srgbClr val="000000"/>
                </a:solidFill>
              </a:rPr>
              <a:t>EDUC 150 </a:t>
            </a:r>
            <a:r>
              <a:rPr lang="en-US">
                <a:solidFill>
                  <a:srgbClr val="000000"/>
                </a:solidFill>
              </a:rPr>
              <a:t>class. </a:t>
            </a:r>
            <a:r>
              <a:rPr lang="en-US" b="1">
                <a:solidFill>
                  <a:srgbClr val="000000"/>
                </a:solidFill>
              </a:rPr>
              <a:t>I would like to arrange a meeting with you, as I have some questions that I would like to ask in person regarding the upcoming exam.</a:t>
            </a:r>
            <a:r>
              <a:rPr lang="en-US">
                <a:solidFill>
                  <a:srgbClr val="000000"/>
                </a:solidFill>
              </a:rPr>
              <a:t> I am available </a:t>
            </a:r>
            <a:r>
              <a:rPr lang="en-US" i="1">
                <a:solidFill>
                  <a:srgbClr val="000000"/>
                </a:solidFill>
              </a:rPr>
              <a:t>next Tuesday, 12:30pm – 1:30pm, Wednesday after 3pm and Thursday between 11am – 2pm. </a:t>
            </a:r>
            <a:r>
              <a:rPr lang="en-US">
                <a:solidFill>
                  <a:srgbClr val="000000"/>
                </a:solidFill>
              </a:rPr>
              <a:t>Please let me know which times and day would work best for you when you get a chance. </a:t>
            </a:r>
            <a:endParaRPr lang="en-US" i="1">
              <a:solidFill>
                <a:srgbClr val="000000"/>
              </a:solidFill>
            </a:endParaRPr>
          </a:p>
          <a:p>
            <a:endParaRPr lang="en-US">
              <a:solidFill>
                <a:srgbClr val="000000"/>
              </a:solidFill>
            </a:endParaRPr>
          </a:p>
          <a:p>
            <a:r>
              <a:rPr lang="en-US">
                <a:solidFill>
                  <a:srgbClr val="000000"/>
                </a:solidFill>
              </a:rPr>
              <a:t>Thank you for your attention.</a:t>
            </a:r>
          </a:p>
          <a:p>
            <a:endParaRPr lang="en-US">
              <a:solidFill>
                <a:srgbClr val="000000"/>
              </a:solidFill>
            </a:endParaRPr>
          </a:p>
          <a:p>
            <a:r>
              <a:rPr lang="en-US">
                <a:solidFill>
                  <a:srgbClr val="000000"/>
                </a:solidFill>
              </a:rPr>
              <a:t>Sincerely,</a:t>
            </a:r>
          </a:p>
          <a:p>
            <a:r>
              <a:rPr lang="en-US" i="1">
                <a:solidFill>
                  <a:srgbClr val="000000"/>
                </a:solidFill>
              </a:rPr>
              <a:t>John Smith</a:t>
            </a:r>
          </a:p>
        </p:txBody>
      </p:sp>
      <p:sp>
        <p:nvSpPr>
          <p:cNvPr id="3" name="TextBox 2"/>
          <p:cNvSpPr txBox="1"/>
          <p:nvPr/>
        </p:nvSpPr>
        <p:spPr>
          <a:xfrm>
            <a:off x="352425" y="1914525"/>
            <a:ext cx="2893671" cy="1384995"/>
          </a:xfrm>
          <a:prstGeom prst="rect">
            <a:avLst/>
          </a:prstGeom>
          <a:noFill/>
          <a:ln>
            <a:noFill/>
          </a:ln>
        </p:spPr>
        <p:txBody>
          <a:bodyPr wrap="square" rtlCol="0">
            <a:spAutoFit/>
          </a:bodyPr>
          <a:lstStyle/>
          <a:p>
            <a:r>
              <a:rPr lang="en-US" sz="1400" b="1" u="sng"/>
              <a:t>Purpose of email </a:t>
            </a:r>
            <a:r>
              <a:rPr lang="en-US" sz="1400"/>
              <a:t>:</a:t>
            </a:r>
          </a:p>
          <a:p>
            <a:pPr marL="285750" indent="-285750">
              <a:buFont typeface="Wingdings" charset="2"/>
              <a:buChar char="Ø"/>
            </a:pPr>
            <a:r>
              <a:rPr lang="en-US" sz="1400"/>
              <a:t>(E.g. arrange a meeting)</a:t>
            </a:r>
          </a:p>
          <a:p>
            <a:pPr marL="285750" indent="-285750">
              <a:buFont typeface="Wingdings" charset="2"/>
              <a:buChar char="Ø"/>
            </a:pPr>
            <a:r>
              <a:rPr lang="en-US" sz="1400"/>
              <a:t>Additional information as to why do you want to meet him/her (E.g. questions regarding exam)</a:t>
            </a:r>
          </a:p>
        </p:txBody>
      </p:sp>
      <p:sp>
        <p:nvSpPr>
          <p:cNvPr id="6" name="Title 1"/>
          <p:cNvSpPr txBox="1">
            <a:spLocks/>
          </p:cNvSpPr>
          <p:nvPr>
            <p:extLst>
              <p:ext uri="{D42A27DB-BD31-4B8C-83A1-F6EECF244321}">
                <p14:modId xmlns:p14="http://schemas.microsoft.com/office/powerpoint/2010/main" val="3920992578"/>
              </p:ext>
            </p:extLst>
          </p:nvPr>
        </p:nvSpPr>
        <p:spPr>
          <a:xfrm>
            <a:off x="200025" y="-279400"/>
            <a:ext cx="10958901" cy="165735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a:lstStyle>
          <a:p>
            <a:r>
              <a:rPr lang="en-US" b="1"/>
              <a:t>3b. Professors </a:t>
            </a:r>
            <a:r>
              <a:rPr lang="mr-IN"/>
              <a:t>– </a:t>
            </a:r>
            <a:r>
              <a:rPr lang="mr-IN" sz="3200" err="1">
                <a:solidFill>
                  <a:schemeClr val="tx1"/>
                </a:solidFill>
                <a:latin typeface="Calibri Light"/>
                <a:cs typeface="+mj-ea"/>
              </a:rPr>
              <a:t>Making</a:t>
            </a:r>
            <a:r>
              <a:rPr lang="mr-IN" sz="3200">
                <a:solidFill>
                  <a:schemeClr val="tx1"/>
                </a:solidFill>
                <a:latin typeface="Calibri Light"/>
                <a:cs typeface="+mj-ea"/>
              </a:rPr>
              <a:t> </a:t>
            </a:r>
            <a:r>
              <a:rPr lang="mr-IN" sz="3200" err="1">
                <a:solidFill>
                  <a:schemeClr val="tx1"/>
                </a:solidFill>
                <a:latin typeface="Calibri Light"/>
                <a:cs typeface="+mj-ea"/>
              </a:rPr>
              <a:t>an</a:t>
            </a:r>
            <a:r>
              <a:rPr lang="mr-IN" sz="3200">
                <a:solidFill>
                  <a:schemeClr val="tx1"/>
                </a:solidFill>
                <a:latin typeface="Calibri Light"/>
                <a:cs typeface="+mj-ea"/>
              </a:rPr>
              <a:t> </a:t>
            </a:r>
            <a:r>
              <a:rPr lang="mr-IN" sz="3200" err="1">
                <a:solidFill>
                  <a:schemeClr val="tx1"/>
                </a:solidFill>
                <a:latin typeface="Calibri Light"/>
                <a:cs typeface="+mj-ea"/>
              </a:rPr>
              <a:t>appointment</a:t>
            </a:r>
            <a:r>
              <a:rPr lang="en-US">
                <a:solidFill>
                  <a:schemeClr val="tx1"/>
                </a:solidFill>
                <a:latin typeface="+mj-ea"/>
                <a:cs typeface="+mj-ea"/>
              </a:rPr>
              <a:t/>
            </a:r>
            <a:br>
              <a:rPr lang="en-US">
                <a:solidFill>
                  <a:schemeClr val="tx1"/>
                </a:solidFill>
                <a:latin typeface="+mj-ea"/>
                <a:cs typeface="+mj-ea"/>
              </a:rPr>
            </a:br>
            <a:r>
              <a:rPr lang="mr-IN" sz="2000"/>
              <a:t>(</a:t>
            </a:r>
            <a:r>
              <a:rPr lang="mr-IN" sz="2000" err="1"/>
              <a:t>use</a:t>
            </a:r>
            <a:r>
              <a:rPr lang="mr-IN" sz="2000"/>
              <a:t> </a:t>
            </a:r>
            <a:r>
              <a:rPr lang="mr-IN" sz="2000" err="1"/>
              <a:t>this</a:t>
            </a:r>
            <a:r>
              <a:rPr lang="mr-IN" sz="2000"/>
              <a:t> </a:t>
            </a:r>
            <a:r>
              <a:rPr lang="mr-IN" sz="2000" err="1"/>
              <a:t>template</a:t>
            </a:r>
            <a:r>
              <a:rPr lang="mr-IN" sz="2000"/>
              <a:t> </a:t>
            </a:r>
            <a:r>
              <a:rPr lang="mr-IN" sz="2000" err="1"/>
              <a:t>if</a:t>
            </a:r>
            <a:r>
              <a:rPr lang="mr-IN" sz="2000"/>
              <a:t> the </a:t>
            </a:r>
            <a:r>
              <a:rPr lang="mr-IN" sz="2000" err="1"/>
              <a:t>professor's</a:t>
            </a:r>
            <a:r>
              <a:rPr lang="mr-IN" sz="2000"/>
              <a:t> </a:t>
            </a:r>
            <a:r>
              <a:rPr lang="mr-IN" sz="2000" err="1"/>
              <a:t>syllabus</a:t>
            </a:r>
            <a:r>
              <a:rPr lang="mr-IN" sz="2000"/>
              <a:t> </a:t>
            </a:r>
            <a:r>
              <a:rPr lang="mr-IN" sz="2000" err="1"/>
              <a:t>says</a:t>
            </a:r>
            <a:r>
              <a:rPr lang="mr-IN" sz="2000"/>
              <a:t> </a:t>
            </a:r>
            <a:r>
              <a:rPr lang="mr-IN" sz="2000" err="1"/>
              <a:t>that</a:t>
            </a:r>
            <a:r>
              <a:rPr lang="mr-IN" sz="2000"/>
              <a:t> </a:t>
            </a:r>
            <a:r>
              <a:rPr lang="mr-IN" sz="2000" err="1"/>
              <a:t>their</a:t>
            </a:r>
            <a:r>
              <a:rPr lang="mr-IN" sz="2000"/>
              <a:t> </a:t>
            </a:r>
            <a:r>
              <a:rPr lang="mr-IN" sz="2000" err="1"/>
              <a:t>office</a:t>
            </a:r>
            <a:r>
              <a:rPr lang="mr-IN" sz="2000"/>
              <a:t> </a:t>
            </a:r>
            <a:r>
              <a:rPr lang="mr-IN" sz="2000" err="1"/>
              <a:t>hours</a:t>
            </a:r>
            <a:r>
              <a:rPr lang="mr-IN" sz="2000"/>
              <a:t> </a:t>
            </a:r>
            <a:r>
              <a:rPr lang="mr-IN" sz="2000" err="1"/>
              <a:t>are</a:t>
            </a:r>
            <a:r>
              <a:rPr lang="mr-IN" sz="2000"/>
              <a:t> "</a:t>
            </a:r>
            <a:r>
              <a:rPr lang="mr-IN" sz="2000" err="1"/>
              <a:t>by</a:t>
            </a:r>
            <a:r>
              <a:rPr lang="mr-IN" sz="2000"/>
              <a:t> </a:t>
            </a:r>
            <a:r>
              <a:rPr lang="mr-IN" sz="2000" err="1"/>
              <a:t>appointment</a:t>
            </a:r>
            <a:r>
              <a:rPr lang="mr-IN" sz="2000"/>
              <a:t>")</a:t>
            </a:r>
          </a:p>
        </p:txBody>
      </p:sp>
      <p:cxnSp>
        <p:nvCxnSpPr>
          <p:cNvPr id="16" name="Straight Arrow Connector 15"/>
          <p:cNvCxnSpPr/>
          <p:nvPr/>
        </p:nvCxnSpPr>
        <p:spPr>
          <a:xfrm>
            <a:off x="2482078" y="3122601"/>
            <a:ext cx="1147665" cy="292359"/>
          </a:xfrm>
          <a:prstGeom prst="straightConnector1">
            <a:avLst/>
          </a:prstGeom>
          <a:ln w="28575">
            <a:solidFill>
              <a:srgbClr val="FF0000"/>
            </a:solidFill>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843204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7100" y="1054040"/>
            <a:ext cx="8395647" cy="5148344"/>
          </a:xfrm>
          <a:prstGeom prst="rect">
            <a:avLst/>
          </a:prstGeom>
        </p:spPr>
      </p:pic>
      <p:sp>
        <p:nvSpPr>
          <p:cNvPr id="8" name="TextBox 7"/>
          <p:cNvSpPr txBox="1"/>
          <p:nvPr/>
        </p:nvSpPr>
        <p:spPr>
          <a:xfrm>
            <a:off x="3886200" y="1280160"/>
            <a:ext cx="3349819"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hlinkClick r:id="rId4"/>
              </a:rPr>
              <a:t>Recipient5@uw.edu</a:t>
            </a:r>
            <a:r>
              <a:rPr lang="en-US" sz="1400" err="1">
                <a:solidFill>
                  <a:srgbClr val="FFFFFF"/>
                </a:solidFill>
              </a:rPr>
              <a:t>x</a:t>
            </a:r>
            <a:r>
              <a:rPr lang="en-US" err="1">
                <a:solidFill>
                  <a:srgbClr val="FFFFFF"/>
                </a:solidFill>
              </a:rPr>
              <a:t>t</a:t>
            </a:r>
            <a:endParaRPr lang="en-US" err="1"/>
          </a:p>
        </p:txBody>
      </p:sp>
      <p:sp>
        <p:nvSpPr>
          <p:cNvPr id="9" name="TextBox 8"/>
          <p:cNvSpPr txBox="1"/>
          <p:nvPr>
            <p:extLst/>
          </p:nvPr>
        </p:nvSpPr>
        <p:spPr>
          <a:xfrm>
            <a:off x="4038600" y="1641475"/>
            <a:ext cx="2898839"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rgbClr val="000000"/>
                </a:solidFill>
              </a:rPr>
              <a:t>EDUC 150</a:t>
            </a:r>
            <a:r>
              <a:rPr lang="en-US" sz="1400">
                <a:solidFill>
                  <a:srgbClr val="000000"/>
                </a:solidFill>
              </a:rPr>
              <a:t> – Make an appointment</a:t>
            </a:r>
            <a:endParaRPr lang="en-US" sz="1400"/>
          </a:p>
        </p:txBody>
      </p:sp>
      <p:sp>
        <p:nvSpPr>
          <p:cNvPr id="10" name="TextBox 9"/>
          <p:cNvSpPr txBox="1"/>
          <p:nvPr>
            <p:extLst>
              <p:ext uri="{D42A27DB-BD31-4B8C-83A1-F6EECF244321}">
                <p14:modId xmlns:p14="http://schemas.microsoft.com/office/powerpoint/2010/main" val="405455114"/>
              </p:ext>
            </p:extLst>
          </p:nvPr>
        </p:nvSpPr>
        <p:spPr>
          <a:xfrm>
            <a:off x="3590925" y="1981200"/>
            <a:ext cx="6615404" cy="369331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000000"/>
                </a:solidFill>
              </a:rPr>
              <a:t>Dear </a:t>
            </a:r>
            <a:r>
              <a:rPr lang="en-US" i="1">
                <a:solidFill>
                  <a:srgbClr val="000000"/>
                </a:solidFill>
              </a:rPr>
              <a:t>Professor Johnson,</a:t>
            </a:r>
          </a:p>
          <a:p>
            <a:endParaRPr lang="en-US">
              <a:solidFill>
                <a:srgbClr val="000000"/>
              </a:solidFill>
            </a:endParaRPr>
          </a:p>
          <a:p>
            <a:r>
              <a:rPr lang="en-US">
                <a:solidFill>
                  <a:srgbClr val="000000"/>
                </a:solidFill>
              </a:rPr>
              <a:t>I am </a:t>
            </a:r>
            <a:r>
              <a:rPr lang="en-US" i="1">
                <a:solidFill>
                  <a:srgbClr val="000000"/>
                </a:solidFill>
              </a:rPr>
              <a:t>John Smith, </a:t>
            </a:r>
            <a:r>
              <a:rPr lang="en-US">
                <a:solidFill>
                  <a:srgbClr val="000000"/>
                </a:solidFill>
              </a:rPr>
              <a:t>a student who is currently taking your </a:t>
            </a:r>
            <a:r>
              <a:rPr lang="en-US" i="1">
                <a:solidFill>
                  <a:srgbClr val="000000"/>
                </a:solidFill>
              </a:rPr>
              <a:t>EDUC 150 </a:t>
            </a:r>
            <a:r>
              <a:rPr lang="en-US">
                <a:solidFill>
                  <a:srgbClr val="000000"/>
                </a:solidFill>
              </a:rPr>
              <a:t>class. I would like to arrange a meeting with you, as I have some questions that I would like to ask in person regarding the upcoming exam. </a:t>
            </a:r>
            <a:r>
              <a:rPr lang="en-US" b="1">
                <a:solidFill>
                  <a:srgbClr val="000000"/>
                </a:solidFill>
              </a:rPr>
              <a:t>I am available </a:t>
            </a:r>
            <a:r>
              <a:rPr lang="en-US" b="1" i="1">
                <a:solidFill>
                  <a:srgbClr val="000000"/>
                </a:solidFill>
              </a:rPr>
              <a:t>next Tuesday, 12:30pm – 1:30pm, Wednesday after 3pm and Thursday between 11am – 2pm.</a:t>
            </a:r>
            <a:r>
              <a:rPr lang="en-US" i="1">
                <a:solidFill>
                  <a:srgbClr val="000000"/>
                </a:solidFill>
              </a:rPr>
              <a:t> </a:t>
            </a:r>
            <a:r>
              <a:rPr lang="en-US">
                <a:solidFill>
                  <a:srgbClr val="000000"/>
                </a:solidFill>
              </a:rPr>
              <a:t>Please let me know which times and day would work best for you when you get a chance. </a:t>
            </a:r>
            <a:endParaRPr lang="en-US" i="1">
              <a:solidFill>
                <a:srgbClr val="000000"/>
              </a:solidFill>
            </a:endParaRPr>
          </a:p>
          <a:p>
            <a:endParaRPr lang="en-US">
              <a:solidFill>
                <a:srgbClr val="000000"/>
              </a:solidFill>
            </a:endParaRPr>
          </a:p>
          <a:p>
            <a:r>
              <a:rPr lang="en-US">
                <a:solidFill>
                  <a:srgbClr val="000000"/>
                </a:solidFill>
              </a:rPr>
              <a:t>Thank you for your attention.</a:t>
            </a:r>
          </a:p>
          <a:p>
            <a:endParaRPr lang="en-US">
              <a:solidFill>
                <a:srgbClr val="000000"/>
              </a:solidFill>
            </a:endParaRPr>
          </a:p>
          <a:p>
            <a:r>
              <a:rPr lang="en-US">
                <a:solidFill>
                  <a:srgbClr val="000000"/>
                </a:solidFill>
              </a:rPr>
              <a:t>Sincerely,</a:t>
            </a:r>
          </a:p>
          <a:p>
            <a:r>
              <a:rPr lang="en-US" i="1">
                <a:solidFill>
                  <a:srgbClr val="000000"/>
                </a:solidFill>
              </a:rPr>
              <a:t>John Smith</a:t>
            </a:r>
          </a:p>
        </p:txBody>
      </p:sp>
      <p:sp>
        <p:nvSpPr>
          <p:cNvPr id="3" name="TextBox 2"/>
          <p:cNvSpPr txBox="1"/>
          <p:nvPr/>
        </p:nvSpPr>
        <p:spPr>
          <a:xfrm>
            <a:off x="238125" y="2463021"/>
            <a:ext cx="2796631" cy="1169551"/>
          </a:xfrm>
          <a:prstGeom prst="rect">
            <a:avLst/>
          </a:prstGeom>
          <a:noFill/>
          <a:ln>
            <a:noFill/>
          </a:ln>
        </p:spPr>
        <p:txBody>
          <a:bodyPr wrap="square" rtlCol="0">
            <a:spAutoFit/>
          </a:bodyPr>
          <a:lstStyle/>
          <a:p>
            <a:r>
              <a:rPr lang="en-US" sz="1400"/>
              <a:t>List out times and dates that you are available so that the professor can look at his/her schedule and tell you what times will work for both of you.</a:t>
            </a:r>
          </a:p>
        </p:txBody>
      </p:sp>
      <p:sp>
        <p:nvSpPr>
          <p:cNvPr id="12" name="Title 1"/>
          <p:cNvSpPr>
            <a:spLocks noGrp="1"/>
          </p:cNvSpPr>
          <p:nvPr>
            <p:ph type="title"/>
            <p:extLst>
              <p:ext uri="{D42A27DB-BD31-4B8C-83A1-F6EECF244321}">
                <p14:modId xmlns:p14="http://schemas.microsoft.com/office/powerpoint/2010/main" val="1421710923"/>
              </p:ext>
            </p:extLst>
          </p:nvPr>
        </p:nvSpPr>
        <p:spPr>
          <a:xfrm>
            <a:off x="161925" y="-338455"/>
            <a:ext cx="10958901" cy="1657350"/>
          </a:xfrm>
        </p:spPr>
        <p:txBody>
          <a:bodyPr>
            <a:normAutofit/>
          </a:bodyPr>
          <a:lstStyle/>
          <a:p>
            <a:r>
              <a:rPr lang="en-US" b="1"/>
              <a:t>3c. Professors </a:t>
            </a:r>
            <a:r>
              <a:rPr lang="mr-IN"/>
              <a:t>– </a:t>
            </a:r>
            <a:r>
              <a:rPr lang="mr-IN" sz="3200" err="1">
                <a:solidFill>
                  <a:schemeClr val="tx1"/>
                </a:solidFill>
                <a:latin typeface="Calibri Light"/>
                <a:cs typeface="+mj-ea"/>
              </a:rPr>
              <a:t>Making</a:t>
            </a:r>
            <a:r>
              <a:rPr lang="mr-IN" sz="3200">
                <a:solidFill>
                  <a:schemeClr val="tx1"/>
                </a:solidFill>
                <a:latin typeface="Calibri Light"/>
                <a:cs typeface="+mj-ea"/>
              </a:rPr>
              <a:t> </a:t>
            </a:r>
            <a:r>
              <a:rPr lang="mr-IN" sz="3200" err="1">
                <a:solidFill>
                  <a:schemeClr val="tx1"/>
                </a:solidFill>
                <a:latin typeface="Calibri Light"/>
                <a:cs typeface="+mj-ea"/>
              </a:rPr>
              <a:t>an</a:t>
            </a:r>
            <a:r>
              <a:rPr lang="mr-IN" sz="3200">
                <a:solidFill>
                  <a:schemeClr val="tx1"/>
                </a:solidFill>
                <a:latin typeface="Calibri Light"/>
                <a:cs typeface="+mj-ea"/>
              </a:rPr>
              <a:t> </a:t>
            </a:r>
            <a:r>
              <a:rPr lang="mr-IN" sz="3200" err="1">
                <a:solidFill>
                  <a:schemeClr val="tx1"/>
                </a:solidFill>
                <a:latin typeface="Calibri Light"/>
                <a:cs typeface="+mj-ea"/>
              </a:rPr>
              <a:t>appointment</a:t>
            </a:r>
            <a:r>
              <a:rPr lang="en-US">
                <a:solidFill>
                  <a:schemeClr val="tx1"/>
                </a:solidFill>
                <a:latin typeface="+mj-ea"/>
                <a:cs typeface="+mj-ea"/>
              </a:rPr>
              <a:t/>
            </a:r>
            <a:br>
              <a:rPr lang="en-US">
                <a:solidFill>
                  <a:schemeClr val="tx1"/>
                </a:solidFill>
                <a:latin typeface="+mj-ea"/>
                <a:cs typeface="+mj-ea"/>
              </a:rPr>
            </a:br>
            <a:r>
              <a:rPr lang="mr-IN" sz="2000"/>
              <a:t>(</a:t>
            </a:r>
            <a:r>
              <a:rPr lang="mr-IN" sz="2000" err="1"/>
              <a:t>use</a:t>
            </a:r>
            <a:r>
              <a:rPr lang="mr-IN" sz="2000"/>
              <a:t> </a:t>
            </a:r>
            <a:r>
              <a:rPr lang="mr-IN" sz="2000" err="1"/>
              <a:t>this</a:t>
            </a:r>
            <a:r>
              <a:rPr lang="mr-IN" sz="2000"/>
              <a:t> </a:t>
            </a:r>
            <a:r>
              <a:rPr lang="mr-IN" sz="2000" err="1"/>
              <a:t>template</a:t>
            </a:r>
            <a:r>
              <a:rPr lang="mr-IN" sz="2000"/>
              <a:t> </a:t>
            </a:r>
            <a:r>
              <a:rPr lang="mr-IN" sz="2000" err="1"/>
              <a:t>if</a:t>
            </a:r>
            <a:r>
              <a:rPr lang="mr-IN" sz="2000"/>
              <a:t> the </a:t>
            </a:r>
            <a:r>
              <a:rPr lang="mr-IN" sz="2000" err="1"/>
              <a:t>professor's</a:t>
            </a:r>
            <a:r>
              <a:rPr lang="mr-IN" sz="2000"/>
              <a:t> </a:t>
            </a:r>
            <a:r>
              <a:rPr lang="mr-IN" sz="2000" err="1"/>
              <a:t>syllabus</a:t>
            </a:r>
            <a:r>
              <a:rPr lang="mr-IN" sz="2000"/>
              <a:t> </a:t>
            </a:r>
            <a:r>
              <a:rPr lang="mr-IN" sz="2000" err="1"/>
              <a:t>says</a:t>
            </a:r>
            <a:r>
              <a:rPr lang="mr-IN" sz="2000"/>
              <a:t> </a:t>
            </a:r>
            <a:r>
              <a:rPr lang="mr-IN" sz="2000" err="1"/>
              <a:t>that</a:t>
            </a:r>
            <a:r>
              <a:rPr lang="mr-IN" sz="2000"/>
              <a:t> </a:t>
            </a:r>
            <a:r>
              <a:rPr lang="mr-IN" sz="2000" err="1"/>
              <a:t>their</a:t>
            </a:r>
            <a:r>
              <a:rPr lang="mr-IN" sz="2000"/>
              <a:t> </a:t>
            </a:r>
            <a:r>
              <a:rPr lang="mr-IN" sz="2000" err="1"/>
              <a:t>office</a:t>
            </a:r>
            <a:r>
              <a:rPr lang="mr-IN" sz="2000"/>
              <a:t> </a:t>
            </a:r>
            <a:r>
              <a:rPr lang="mr-IN" sz="2000" err="1"/>
              <a:t>hours</a:t>
            </a:r>
            <a:r>
              <a:rPr lang="mr-IN" sz="2000"/>
              <a:t> </a:t>
            </a:r>
            <a:r>
              <a:rPr lang="mr-IN" sz="2000" err="1"/>
              <a:t>are</a:t>
            </a:r>
            <a:r>
              <a:rPr lang="mr-IN" sz="2000"/>
              <a:t> "</a:t>
            </a:r>
            <a:r>
              <a:rPr lang="mr-IN" sz="2000" err="1"/>
              <a:t>by</a:t>
            </a:r>
            <a:r>
              <a:rPr lang="mr-IN" sz="2000"/>
              <a:t> </a:t>
            </a:r>
            <a:r>
              <a:rPr lang="mr-IN" sz="2000" err="1"/>
              <a:t>appointment</a:t>
            </a:r>
            <a:r>
              <a:rPr lang="mr-IN" sz="2000"/>
              <a:t>")</a:t>
            </a:r>
          </a:p>
        </p:txBody>
      </p:sp>
      <p:cxnSp>
        <p:nvCxnSpPr>
          <p:cNvPr id="14" name="Straight Arrow Connector 13"/>
          <p:cNvCxnSpPr/>
          <p:nvPr/>
        </p:nvCxnSpPr>
        <p:spPr>
          <a:xfrm>
            <a:off x="2552700" y="3419475"/>
            <a:ext cx="1147665" cy="292359"/>
          </a:xfrm>
          <a:prstGeom prst="straightConnector1">
            <a:avLst/>
          </a:prstGeom>
          <a:ln w="28575">
            <a:solidFill>
              <a:srgbClr val="FF0000"/>
            </a:solidFill>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065784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2205836296"/>
              </p:ext>
            </p:extLst>
          </p:nvPr>
        </p:nvSpPr>
        <p:spPr>
          <a:xfrm>
            <a:off x="133350" y="-13802"/>
            <a:ext cx="10958901" cy="1657350"/>
          </a:xfrm>
        </p:spPr>
        <p:txBody>
          <a:bodyPr>
            <a:normAutofit/>
          </a:bodyPr>
          <a:lstStyle/>
          <a:p>
            <a:r>
              <a:rPr lang="en-US" b="1"/>
              <a:t>4. Professors </a:t>
            </a:r>
            <a:r>
              <a:rPr lang="mr-IN"/>
              <a:t>– </a:t>
            </a:r>
            <a:r>
              <a:rPr lang="mr-IN" sz="3200" err="1">
                <a:solidFill>
                  <a:schemeClr val="tx1"/>
                </a:solidFill>
                <a:latin typeface="Calibri Light"/>
                <a:cs typeface="+mj-ea"/>
              </a:rPr>
              <a:t>Making</a:t>
            </a:r>
            <a:r>
              <a:rPr lang="mr-IN" sz="3200">
                <a:solidFill>
                  <a:schemeClr val="tx1"/>
                </a:solidFill>
                <a:latin typeface="Calibri Light"/>
                <a:cs typeface="+mj-ea"/>
              </a:rPr>
              <a:t> </a:t>
            </a:r>
            <a:r>
              <a:rPr lang="mr-IN" sz="3200" err="1">
                <a:solidFill>
                  <a:schemeClr val="tx1"/>
                </a:solidFill>
                <a:latin typeface="Calibri Light"/>
                <a:cs typeface="+mj-ea"/>
              </a:rPr>
              <a:t>an</a:t>
            </a:r>
            <a:r>
              <a:rPr lang="mr-IN" sz="3200">
                <a:solidFill>
                  <a:schemeClr val="tx1"/>
                </a:solidFill>
                <a:latin typeface="Calibri Light"/>
                <a:cs typeface="+mj-ea"/>
              </a:rPr>
              <a:t> </a:t>
            </a:r>
            <a:r>
              <a:rPr lang="mr-IN" sz="3200" err="1">
                <a:solidFill>
                  <a:schemeClr val="tx1"/>
                </a:solidFill>
                <a:latin typeface="Calibri Light"/>
                <a:cs typeface="+mj-ea"/>
              </a:rPr>
              <a:t>appointment</a:t>
            </a:r>
            <a:r>
              <a:rPr lang="en-US">
                <a:solidFill>
                  <a:schemeClr val="tx1"/>
                </a:solidFill>
                <a:latin typeface="+mj-ea"/>
                <a:cs typeface="+mj-ea"/>
              </a:rPr>
              <a:t/>
            </a:r>
            <a:br>
              <a:rPr lang="en-US">
                <a:solidFill>
                  <a:schemeClr val="tx1"/>
                </a:solidFill>
                <a:latin typeface="+mj-ea"/>
                <a:cs typeface="+mj-ea"/>
              </a:rPr>
            </a:br>
            <a:r>
              <a:rPr lang="mr-IN" sz="2000"/>
              <a:t>(</a:t>
            </a:r>
            <a:r>
              <a:rPr lang="mr-IN" sz="2000" err="1"/>
              <a:t>use</a:t>
            </a:r>
            <a:r>
              <a:rPr lang="mr-IN" sz="2000"/>
              <a:t> </a:t>
            </a:r>
            <a:r>
              <a:rPr lang="mr-IN" sz="2000" err="1"/>
              <a:t>this</a:t>
            </a:r>
            <a:r>
              <a:rPr lang="mr-IN" sz="2000"/>
              <a:t> </a:t>
            </a:r>
            <a:r>
              <a:rPr lang="mr-IN" sz="2000" err="1"/>
              <a:t>template</a:t>
            </a:r>
            <a:r>
              <a:rPr lang="mr-IN" sz="2000"/>
              <a:t> </a:t>
            </a:r>
            <a:r>
              <a:rPr lang="mr-IN" sz="2000" err="1"/>
              <a:t>if</a:t>
            </a:r>
            <a:r>
              <a:rPr lang="mr-IN" sz="2000"/>
              <a:t> </a:t>
            </a:r>
            <a:r>
              <a:rPr lang="mr-IN" sz="2000" err="1"/>
              <a:t>you'd</a:t>
            </a:r>
            <a:r>
              <a:rPr lang="mr-IN" sz="2000"/>
              <a:t> </a:t>
            </a:r>
            <a:r>
              <a:rPr lang="mr-IN" sz="2000" err="1"/>
              <a:t>like</a:t>
            </a:r>
            <a:r>
              <a:rPr lang="mr-IN" sz="2000"/>
              <a:t> </a:t>
            </a:r>
            <a:r>
              <a:rPr lang="en-US">
                <a:solidFill>
                  <a:schemeClr val="tx1"/>
                </a:solidFill>
                <a:latin typeface="+mj-ea"/>
                <a:cs typeface="+mj-ea"/>
              </a:rPr>
              <a:t/>
            </a:r>
            <a:br>
              <a:rPr lang="en-US">
                <a:solidFill>
                  <a:schemeClr val="tx1"/>
                </a:solidFill>
                <a:latin typeface="+mj-ea"/>
                <a:cs typeface="+mj-ea"/>
              </a:rPr>
            </a:br>
            <a:r>
              <a:rPr lang="mr-IN" sz="2000"/>
              <a:t>to </a:t>
            </a:r>
            <a:r>
              <a:rPr lang="mr-IN" sz="2000" err="1"/>
              <a:t>stop</a:t>
            </a:r>
            <a:r>
              <a:rPr lang="mr-IN" sz="2000"/>
              <a:t> </a:t>
            </a:r>
            <a:r>
              <a:rPr lang="mr-IN" sz="2000" err="1"/>
              <a:t>by</a:t>
            </a:r>
            <a:r>
              <a:rPr lang="mr-IN" sz="2000"/>
              <a:t> the </a:t>
            </a:r>
            <a:r>
              <a:rPr lang="mr-IN" sz="2000" err="1"/>
              <a:t>professor's</a:t>
            </a:r>
            <a:r>
              <a:rPr lang="mr-IN" sz="2000"/>
              <a:t> </a:t>
            </a:r>
            <a:r>
              <a:rPr lang="en-US">
                <a:solidFill>
                  <a:schemeClr val="tx1"/>
                </a:solidFill>
                <a:latin typeface="+mj-ea"/>
                <a:cs typeface="+mj-ea"/>
              </a:rPr>
              <a:t/>
            </a:r>
            <a:br>
              <a:rPr lang="en-US">
                <a:solidFill>
                  <a:schemeClr val="tx1"/>
                </a:solidFill>
                <a:latin typeface="+mj-ea"/>
                <a:cs typeface="+mj-ea"/>
              </a:rPr>
            </a:br>
            <a:r>
              <a:rPr lang="mr-IN" sz="2000" err="1"/>
              <a:t>office</a:t>
            </a:r>
            <a:r>
              <a:rPr lang="mr-IN" sz="2000"/>
              <a:t> </a:t>
            </a:r>
            <a:r>
              <a:rPr lang="mr-IN" sz="2000" err="1"/>
              <a:t>hours</a:t>
            </a:r>
            <a:r>
              <a:rPr lang="mr-IN" sz="2000"/>
              <a: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90925" y="962025"/>
            <a:ext cx="8395647" cy="5148344"/>
          </a:xfrm>
          <a:prstGeom prst="rect">
            <a:avLst/>
          </a:prstGeom>
        </p:spPr>
      </p:pic>
      <p:sp>
        <p:nvSpPr>
          <p:cNvPr id="8" name="TextBox 7"/>
          <p:cNvSpPr txBox="1"/>
          <p:nvPr/>
        </p:nvSpPr>
        <p:spPr>
          <a:xfrm>
            <a:off x="3886200" y="1181100"/>
            <a:ext cx="3349819"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hlinkClick r:id="rId4"/>
              </a:rPr>
              <a:t>Recipient5@uw.edu</a:t>
            </a:r>
            <a:r>
              <a:rPr lang="en-US" sz="1400" err="1">
                <a:solidFill>
                  <a:srgbClr val="FFFFFF"/>
                </a:solidFill>
              </a:rPr>
              <a:t>x</a:t>
            </a:r>
            <a:r>
              <a:rPr lang="en-US" err="1">
                <a:solidFill>
                  <a:srgbClr val="FFFFFF"/>
                </a:solidFill>
              </a:rPr>
              <a:t>t</a:t>
            </a:r>
            <a:endParaRPr lang="en-US" err="1"/>
          </a:p>
        </p:txBody>
      </p:sp>
      <p:sp>
        <p:nvSpPr>
          <p:cNvPr id="9" name="TextBox 8"/>
          <p:cNvSpPr txBox="1"/>
          <p:nvPr>
            <p:extLst>
              <p:ext uri="{D42A27DB-BD31-4B8C-83A1-F6EECF244321}">
                <p14:modId xmlns:p14="http://schemas.microsoft.com/office/powerpoint/2010/main" val="3897495579"/>
              </p:ext>
            </p:extLst>
          </p:nvPr>
        </p:nvSpPr>
        <p:spPr>
          <a:xfrm>
            <a:off x="4109049" y="1540534"/>
            <a:ext cx="2898839"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rgbClr val="000000"/>
                </a:solidFill>
              </a:rPr>
              <a:t>EDUC 150</a:t>
            </a:r>
            <a:r>
              <a:rPr lang="en-US" sz="1400">
                <a:solidFill>
                  <a:srgbClr val="000000"/>
                </a:solidFill>
              </a:rPr>
              <a:t> – Office Hours</a:t>
            </a:r>
            <a:endParaRPr lang="en-US" sz="1400"/>
          </a:p>
        </p:txBody>
      </p:sp>
      <p:sp>
        <p:nvSpPr>
          <p:cNvPr id="10" name="TextBox 9"/>
          <p:cNvSpPr txBox="1"/>
          <p:nvPr>
            <p:extLst>
              <p:ext uri="{D42A27DB-BD31-4B8C-83A1-F6EECF244321}">
                <p14:modId xmlns:p14="http://schemas.microsoft.com/office/powerpoint/2010/main" val="722091869"/>
              </p:ext>
            </p:extLst>
          </p:nvPr>
        </p:nvSpPr>
        <p:spPr>
          <a:xfrm>
            <a:off x="3781425" y="2062480"/>
            <a:ext cx="6615404" cy="313932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000000"/>
                </a:solidFill>
              </a:rPr>
              <a:t>Dear </a:t>
            </a:r>
            <a:r>
              <a:rPr lang="en-US" i="1">
                <a:solidFill>
                  <a:srgbClr val="000000"/>
                </a:solidFill>
              </a:rPr>
              <a:t>Professor Johnson,</a:t>
            </a:r>
          </a:p>
          <a:p>
            <a:endParaRPr lang="en-US">
              <a:solidFill>
                <a:srgbClr val="000000"/>
              </a:solidFill>
            </a:endParaRPr>
          </a:p>
          <a:p>
            <a:r>
              <a:rPr lang="en-US">
                <a:solidFill>
                  <a:srgbClr val="000000"/>
                </a:solidFill>
              </a:rPr>
              <a:t>I am </a:t>
            </a:r>
            <a:r>
              <a:rPr lang="en-US" i="1">
                <a:solidFill>
                  <a:srgbClr val="000000"/>
                </a:solidFill>
              </a:rPr>
              <a:t>John Smith, </a:t>
            </a:r>
            <a:r>
              <a:rPr lang="en-US">
                <a:solidFill>
                  <a:srgbClr val="000000"/>
                </a:solidFill>
              </a:rPr>
              <a:t>a student who is currently taking your </a:t>
            </a:r>
            <a:r>
              <a:rPr lang="en-US" i="1">
                <a:solidFill>
                  <a:srgbClr val="000000"/>
                </a:solidFill>
              </a:rPr>
              <a:t>EDUC 150 </a:t>
            </a:r>
            <a:r>
              <a:rPr lang="en-US">
                <a:solidFill>
                  <a:srgbClr val="000000"/>
                </a:solidFill>
              </a:rPr>
              <a:t>class. I would like to know if you would be available this </a:t>
            </a:r>
            <a:r>
              <a:rPr lang="en-US" i="1">
                <a:solidFill>
                  <a:srgbClr val="000000"/>
                </a:solidFill>
              </a:rPr>
              <a:t>Monday</a:t>
            </a:r>
            <a:r>
              <a:rPr lang="en-US">
                <a:solidFill>
                  <a:srgbClr val="000000"/>
                </a:solidFill>
              </a:rPr>
              <a:t> during your office hours to answer some clarifying questions I have regarding last week's lecture.</a:t>
            </a:r>
            <a:endParaRPr lang="en-US" i="1">
              <a:solidFill>
                <a:srgbClr val="000000"/>
              </a:solidFill>
            </a:endParaRPr>
          </a:p>
          <a:p>
            <a:endParaRPr lang="en-US">
              <a:solidFill>
                <a:srgbClr val="000000"/>
              </a:solidFill>
            </a:endParaRPr>
          </a:p>
          <a:p>
            <a:r>
              <a:rPr lang="en-US">
                <a:solidFill>
                  <a:srgbClr val="000000"/>
                </a:solidFill>
              </a:rPr>
              <a:t>Thank you for your attention.</a:t>
            </a:r>
          </a:p>
          <a:p>
            <a:endParaRPr lang="en-US">
              <a:solidFill>
                <a:srgbClr val="000000"/>
              </a:solidFill>
            </a:endParaRPr>
          </a:p>
          <a:p>
            <a:r>
              <a:rPr lang="en-US">
                <a:solidFill>
                  <a:srgbClr val="000000"/>
                </a:solidFill>
              </a:rPr>
              <a:t>Sincerely,</a:t>
            </a:r>
          </a:p>
          <a:p>
            <a:r>
              <a:rPr lang="en-US" i="1">
                <a:solidFill>
                  <a:srgbClr val="000000"/>
                </a:solidFill>
              </a:rPr>
              <a:t>John Smith</a:t>
            </a:r>
          </a:p>
        </p:txBody>
      </p:sp>
      <p:sp>
        <p:nvSpPr>
          <p:cNvPr id="6" name="TextBox 5"/>
          <p:cNvSpPr txBox="1"/>
          <p:nvPr>
            <p:extLst>
              <p:ext uri="{D42A27DB-BD31-4B8C-83A1-F6EECF244321}">
                <p14:modId xmlns:p14="http://schemas.microsoft.com/office/powerpoint/2010/main" val="2094037798"/>
              </p:ext>
            </p:extLst>
          </p:nvPr>
        </p:nvSpPr>
        <p:spPr>
          <a:xfrm>
            <a:off x="95250" y="2543175"/>
            <a:ext cx="3341688" cy="2031325"/>
          </a:xfrm>
          <a:prstGeom prst="rect">
            <a:avLst/>
          </a:prstGeom>
          <a:noFill/>
          <a:ln>
            <a:noFill/>
          </a:ln>
        </p:spPr>
        <p:txBody>
          <a:bodyPr wrap="square" rtlCol="0" anchor="t">
            <a:spAutoFit/>
          </a:bodyPr>
          <a:lstStyle/>
          <a:p>
            <a:r>
              <a:rPr lang="en-US" sz="1400"/>
              <a:t>It is common courtesy to notify your professor beforehand that you will be coming in during his/her office hours so that he/she will be expecting to see you.</a:t>
            </a:r>
            <a:endParaRPr lang="en-US"/>
          </a:p>
          <a:p>
            <a:endParaRPr lang="en-US" sz="1400"/>
          </a:p>
          <a:p>
            <a:endParaRPr lang="en-US" sz="1400"/>
          </a:p>
          <a:p>
            <a:r>
              <a:rPr lang="en-US" sz="1400"/>
              <a:t>This also allows you to double-check that the professor will be there and not attending to other important matters.</a:t>
            </a:r>
            <a:endParaRPr/>
          </a:p>
        </p:txBody>
      </p:sp>
    </p:spTree>
    <p:extLst>
      <p:ext uri="{BB962C8B-B14F-4D97-AF65-F5344CB8AC3E}">
        <p14:creationId xmlns:p14="http://schemas.microsoft.com/office/powerpoint/2010/main" val="704476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3490221498"/>
              </p:ext>
            </p:extLst>
          </p:nvPr>
        </p:nvSpPr>
        <p:spPr>
          <a:xfrm>
            <a:off x="133350" y="-13802"/>
            <a:ext cx="10958901" cy="1657350"/>
          </a:xfrm>
        </p:spPr>
        <p:txBody>
          <a:bodyPr>
            <a:normAutofit/>
          </a:bodyPr>
          <a:lstStyle/>
          <a:p>
            <a:r>
              <a:rPr lang="en-US" b="1"/>
              <a:t>5. Professors </a:t>
            </a:r>
            <a:r>
              <a:rPr lang="mr-IN"/>
              <a:t>– </a:t>
            </a:r>
            <a:r>
              <a:rPr lang="mr-IN" sz="3200" err="1">
                <a:solidFill>
                  <a:schemeClr val="tx1"/>
                </a:solidFill>
                <a:latin typeface="Calibri Light"/>
                <a:cs typeface="+mj-ea"/>
              </a:rPr>
              <a:t>Ask</a:t>
            </a:r>
            <a:r>
              <a:rPr lang="mr-IN" sz="3200">
                <a:solidFill>
                  <a:schemeClr val="tx1"/>
                </a:solidFill>
                <a:latin typeface="Calibri Light"/>
                <a:cs typeface="+mj-ea"/>
              </a:rPr>
              <a:t> </a:t>
            </a:r>
            <a:r>
              <a:rPr lang="mr-IN" sz="3200" err="1">
                <a:solidFill>
                  <a:schemeClr val="tx1"/>
                </a:solidFill>
                <a:latin typeface="Calibri Light"/>
                <a:cs typeface="+mj-ea"/>
              </a:rPr>
              <a:t>about</a:t>
            </a:r>
            <a:r>
              <a:rPr lang="mr-IN" sz="3200">
                <a:solidFill>
                  <a:schemeClr val="tx1"/>
                </a:solidFill>
                <a:latin typeface="Calibri Light"/>
                <a:cs typeface="+mj-ea"/>
              </a:rPr>
              <a:t> </a:t>
            </a:r>
            <a:r>
              <a:rPr lang="mr-IN" sz="3200" err="1">
                <a:solidFill>
                  <a:schemeClr val="tx1"/>
                </a:solidFill>
                <a:latin typeface="Calibri Light"/>
                <a:cs typeface="+mj-ea"/>
              </a:rPr>
              <a:t>office</a:t>
            </a:r>
            <a:r>
              <a:rPr lang="mr-IN" sz="3200">
                <a:solidFill>
                  <a:schemeClr val="tx1"/>
                </a:solidFill>
                <a:latin typeface="Calibri Light"/>
                <a:cs typeface="+mj-ea"/>
              </a:rPr>
              <a:t> </a:t>
            </a:r>
            <a:r>
              <a:rPr lang="mr-IN" sz="3200" err="1">
                <a:solidFill>
                  <a:schemeClr val="tx1"/>
                </a:solidFill>
                <a:latin typeface="Calibri Light"/>
                <a:cs typeface="+mj-ea"/>
              </a:rPr>
              <a:t>hours</a:t>
            </a:r>
            <a:endParaRPr lang="mr-IN" sz="3200" err="1"/>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9500" y="1114425"/>
            <a:ext cx="8395647" cy="5148344"/>
          </a:xfrm>
          <a:prstGeom prst="rect">
            <a:avLst/>
          </a:prstGeom>
        </p:spPr>
      </p:pic>
      <p:sp>
        <p:nvSpPr>
          <p:cNvPr id="8" name="TextBox 7"/>
          <p:cNvSpPr txBox="1"/>
          <p:nvPr/>
        </p:nvSpPr>
        <p:spPr>
          <a:xfrm>
            <a:off x="4076700" y="1333500"/>
            <a:ext cx="3349819"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hlinkClick r:id="rId4"/>
              </a:rPr>
              <a:t>Recipient5@uw.edu</a:t>
            </a:r>
            <a:r>
              <a:rPr lang="en-US" sz="1400" err="1">
                <a:solidFill>
                  <a:srgbClr val="FFFFFF"/>
                </a:solidFill>
              </a:rPr>
              <a:t>x</a:t>
            </a:r>
            <a:r>
              <a:rPr lang="en-US" err="1">
                <a:solidFill>
                  <a:srgbClr val="FFFFFF"/>
                </a:solidFill>
              </a:rPr>
              <a:t>t</a:t>
            </a:r>
            <a:endParaRPr lang="en-US" err="1"/>
          </a:p>
        </p:txBody>
      </p:sp>
      <p:sp>
        <p:nvSpPr>
          <p:cNvPr id="9" name="TextBox 8"/>
          <p:cNvSpPr txBox="1"/>
          <p:nvPr>
            <p:extLst/>
          </p:nvPr>
        </p:nvSpPr>
        <p:spPr>
          <a:xfrm>
            <a:off x="4109049" y="1733550"/>
            <a:ext cx="2898839"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rgbClr val="000000"/>
                </a:solidFill>
              </a:rPr>
              <a:t>EDUC 150</a:t>
            </a:r>
            <a:r>
              <a:rPr lang="en-US" sz="1400">
                <a:solidFill>
                  <a:srgbClr val="000000"/>
                </a:solidFill>
              </a:rPr>
              <a:t> – Office Hours</a:t>
            </a:r>
            <a:endParaRPr lang="en-US" sz="1400"/>
          </a:p>
        </p:txBody>
      </p:sp>
      <p:sp>
        <p:nvSpPr>
          <p:cNvPr id="10" name="TextBox 9"/>
          <p:cNvSpPr txBox="1"/>
          <p:nvPr>
            <p:extLst>
              <p:ext uri="{D42A27DB-BD31-4B8C-83A1-F6EECF244321}">
                <p14:modId xmlns:p14="http://schemas.microsoft.com/office/powerpoint/2010/main" val="913202322"/>
              </p:ext>
            </p:extLst>
          </p:nvPr>
        </p:nvSpPr>
        <p:spPr>
          <a:xfrm>
            <a:off x="3781425" y="2209800"/>
            <a:ext cx="6615404" cy="286232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000000"/>
                </a:solidFill>
              </a:rPr>
              <a:t>Dear </a:t>
            </a:r>
            <a:r>
              <a:rPr lang="en-US" i="1">
                <a:solidFill>
                  <a:srgbClr val="000000"/>
                </a:solidFill>
              </a:rPr>
              <a:t>Professor Johnson,</a:t>
            </a:r>
          </a:p>
          <a:p>
            <a:endParaRPr lang="en-US">
              <a:solidFill>
                <a:srgbClr val="000000"/>
              </a:solidFill>
            </a:endParaRPr>
          </a:p>
          <a:p>
            <a:r>
              <a:rPr lang="en-US">
                <a:solidFill>
                  <a:srgbClr val="000000"/>
                </a:solidFill>
              </a:rPr>
              <a:t>I am </a:t>
            </a:r>
            <a:r>
              <a:rPr lang="en-US" i="1">
                <a:solidFill>
                  <a:srgbClr val="000000"/>
                </a:solidFill>
              </a:rPr>
              <a:t>John Smith, </a:t>
            </a:r>
            <a:r>
              <a:rPr lang="en-US">
                <a:solidFill>
                  <a:srgbClr val="000000"/>
                </a:solidFill>
              </a:rPr>
              <a:t>a student who is currently taking your </a:t>
            </a:r>
            <a:r>
              <a:rPr lang="en-US" i="1">
                <a:solidFill>
                  <a:srgbClr val="000000"/>
                </a:solidFill>
              </a:rPr>
              <a:t>EDUC 150 </a:t>
            </a:r>
            <a:r>
              <a:rPr lang="en-US">
                <a:solidFill>
                  <a:srgbClr val="000000"/>
                </a:solidFill>
              </a:rPr>
              <a:t>class. </a:t>
            </a:r>
            <a:r>
              <a:rPr lang="en-US" b="1">
                <a:solidFill>
                  <a:srgbClr val="000000"/>
                </a:solidFill>
              </a:rPr>
              <a:t>I am emailing to ask about office hours, as the syllabus did not mention any.</a:t>
            </a:r>
            <a:endParaRPr lang="en-US" b="1" i="1">
              <a:solidFill>
                <a:srgbClr val="000000"/>
              </a:solidFill>
            </a:endParaRPr>
          </a:p>
          <a:p>
            <a:endParaRPr lang="en-US">
              <a:solidFill>
                <a:srgbClr val="000000"/>
              </a:solidFill>
            </a:endParaRPr>
          </a:p>
          <a:p>
            <a:r>
              <a:rPr lang="en-US">
                <a:solidFill>
                  <a:srgbClr val="000000"/>
                </a:solidFill>
              </a:rPr>
              <a:t>Thank you for your attention.</a:t>
            </a:r>
          </a:p>
          <a:p>
            <a:endParaRPr lang="en-US">
              <a:solidFill>
                <a:srgbClr val="000000"/>
              </a:solidFill>
            </a:endParaRPr>
          </a:p>
          <a:p>
            <a:r>
              <a:rPr lang="en-US">
                <a:solidFill>
                  <a:srgbClr val="000000"/>
                </a:solidFill>
              </a:rPr>
              <a:t>Sincerely,</a:t>
            </a:r>
          </a:p>
          <a:p>
            <a:r>
              <a:rPr lang="en-US" i="1">
                <a:solidFill>
                  <a:srgbClr val="000000"/>
                </a:solidFill>
              </a:rPr>
              <a:t>John Smith</a:t>
            </a:r>
          </a:p>
        </p:txBody>
      </p:sp>
      <p:sp>
        <p:nvSpPr>
          <p:cNvPr id="3" name="TextBox 2"/>
          <p:cNvSpPr txBox="1"/>
          <p:nvPr>
            <p:extLst>
              <p:ext uri="{D42A27DB-BD31-4B8C-83A1-F6EECF244321}">
                <p14:modId xmlns:p14="http://schemas.microsoft.com/office/powerpoint/2010/main" val="3670686510"/>
              </p:ext>
            </p:extLst>
          </p:nvPr>
        </p:nvSpPr>
        <p:spPr>
          <a:xfrm>
            <a:off x="190500" y="2695575"/>
            <a:ext cx="3044141" cy="1169551"/>
          </a:xfrm>
          <a:prstGeom prst="rect">
            <a:avLst/>
          </a:prstGeom>
          <a:noFill/>
          <a:ln>
            <a:noFill/>
          </a:ln>
        </p:spPr>
        <p:txBody>
          <a:bodyPr wrap="square" rtlCol="0" anchor="t">
            <a:spAutoFit/>
          </a:bodyPr>
          <a:lstStyle/>
          <a:p>
            <a:r>
              <a:rPr lang="en-US" sz="1400"/>
              <a:t>Mention that you have checked the syllabus and have not found information regarding office hours so that the professor is aware that you have read the course materials.</a:t>
            </a:r>
          </a:p>
        </p:txBody>
      </p:sp>
    </p:spTree>
    <p:extLst>
      <p:ext uri="{BB962C8B-B14F-4D97-AF65-F5344CB8AC3E}">
        <p14:creationId xmlns:p14="http://schemas.microsoft.com/office/powerpoint/2010/main" val="1368246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1985763465"/>
              </p:ext>
            </p:extLst>
          </p:nvPr>
        </p:nvSpPr>
        <p:spPr>
          <a:xfrm>
            <a:off x="133350" y="-13802"/>
            <a:ext cx="10958901" cy="1657350"/>
          </a:xfrm>
        </p:spPr>
        <p:txBody>
          <a:bodyPr>
            <a:normAutofit/>
          </a:bodyPr>
          <a:lstStyle/>
          <a:p>
            <a:r>
              <a:rPr lang="en-US" b="1" dirty="0" smtClean="0"/>
              <a:t>6a. </a:t>
            </a:r>
            <a:r>
              <a:rPr lang="en-US" b="1" dirty="0"/>
              <a:t>Professors </a:t>
            </a:r>
            <a:r>
              <a:rPr lang="mr-IN" dirty="0"/>
              <a:t>– </a:t>
            </a:r>
            <a:r>
              <a:rPr lang="mr-IN" sz="3200" dirty="0">
                <a:solidFill>
                  <a:schemeClr val="tx1"/>
                </a:solidFill>
                <a:latin typeface="Calibri Light"/>
                <a:cs typeface="+mj-ea"/>
              </a:rPr>
              <a:t>Ask brief questions </a:t>
            </a:r>
            <a:r>
              <a:rPr lang="mr-IN" sz="3200" dirty="0"/>
              <a:t>over email</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9500" y="1114425"/>
            <a:ext cx="8395647" cy="5148344"/>
          </a:xfrm>
          <a:prstGeom prst="rect">
            <a:avLst/>
          </a:prstGeom>
        </p:spPr>
      </p:pic>
      <p:sp>
        <p:nvSpPr>
          <p:cNvPr id="8" name="TextBox 7"/>
          <p:cNvSpPr txBox="1"/>
          <p:nvPr/>
        </p:nvSpPr>
        <p:spPr>
          <a:xfrm>
            <a:off x="4076700" y="1333500"/>
            <a:ext cx="3349819"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hlinkClick r:id="rId4"/>
              </a:rPr>
              <a:t>Recipient5@uw.edu</a:t>
            </a:r>
            <a:r>
              <a:rPr lang="en-US" sz="1400" err="1">
                <a:solidFill>
                  <a:srgbClr val="FFFFFF"/>
                </a:solidFill>
              </a:rPr>
              <a:t>x</a:t>
            </a:r>
            <a:r>
              <a:rPr lang="en-US" err="1">
                <a:solidFill>
                  <a:srgbClr val="FFFFFF"/>
                </a:solidFill>
              </a:rPr>
              <a:t>t</a:t>
            </a:r>
            <a:endParaRPr lang="en-US" err="1"/>
          </a:p>
        </p:txBody>
      </p:sp>
      <p:sp>
        <p:nvSpPr>
          <p:cNvPr id="9" name="TextBox 8"/>
          <p:cNvSpPr txBox="1"/>
          <p:nvPr>
            <p:extLst>
              <p:ext uri="{D42A27DB-BD31-4B8C-83A1-F6EECF244321}">
                <p14:modId xmlns:p14="http://schemas.microsoft.com/office/powerpoint/2010/main" val="28891813"/>
              </p:ext>
            </p:extLst>
          </p:nvPr>
        </p:nvSpPr>
        <p:spPr>
          <a:xfrm>
            <a:off x="4108450" y="1733550"/>
            <a:ext cx="3629212"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rgbClr val="000000"/>
                </a:solidFill>
              </a:rPr>
              <a:t>EDUC 150</a:t>
            </a:r>
            <a:r>
              <a:rPr lang="en-US" sz="1400">
                <a:solidFill>
                  <a:srgbClr val="000000"/>
                </a:solidFill>
              </a:rPr>
              <a:t> – Questions regarding </a:t>
            </a:r>
            <a:r>
              <a:rPr lang="en-US" sz="1400" i="1">
                <a:solidFill>
                  <a:srgbClr val="000000"/>
                </a:solidFill>
              </a:rPr>
              <a:t>EDUC 150</a:t>
            </a:r>
            <a:endParaRPr lang="en-US" sz="1400" i="1"/>
          </a:p>
        </p:txBody>
      </p:sp>
      <p:sp>
        <p:nvSpPr>
          <p:cNvPr id="10" name="TextBox 9"/>
          <p:cNvSpPr txBox="1"/>
          <p:nvPr>
            <p:extLst>
              <p:ext uri="{D42A27DB-BD31-4B8C-83A1-F6EECF244321}">
                <p14:modId xmlns:p14="http://schemas.microsoft.com/office/powerpoint/2010/main" val="1737953783"/>
              </p:ext>
            </p:extLst>
          </p:nvPr>
        </p:nvSpPr>
        <p:spPr>
          <a:xfrm>
            <a:off x="3781425" y="2209800"/>
            <a:ext cx="6615113" cy="310854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rPr>
              <a:t>Dear </a:t>
            </a:r>
            <a:r>
              <a:rPr lang="en-US" sz="1400" i="1">
                <a:solidFill>
                  <a:srgbClr val="000000"/>
                </a:solidFill>
              </a:rPr>
              <a:t>Professor Johnson,</a:t>
            </a:r>
          </a:p>
          <a:p>
            <a:endParaRPr lang="en-US" sz="1400">
              <a:solidFill>
                <a:srgbClr val="000000"/>
              </a:solidFill>
            </a:endParaRPr>
          </a:p>
          <a:p>
            <a:r>
              <a:rPr lang="en-US" sz="1400">
                <a:solidFill>
                  <a:srgbClr val="000000"/>
                </a:solidFill>
              </a:rPr>
              <a:t>I am </a:t>
            </a:r>
            <a:r>
              <a:rPr lang="en-US" sz="1400" i="1">
                <a:solidFill>
                  <a:srgbClr val="000000"/>
                </a:solidFill>
              </a:rPr>
              <a:t>John Smith, </a:t>
            </a:r>
            <a:r>
              <a:rPr lang="en-US" sz="1400">
                <a:solidFill>
                  <a:srgbClr val="000000"/>
                </a:solidFill>
              </a:rPr>
              <a:t>a student who is currently taking your </a:t>
            </a:r>
            <a:r>
              <a:rPr lang="en-US" sz="1400" i="1">
                <a:solidFill>
                  <a:srgbClr val="000000"/>
                </a:solidFill>
              </a:rPr>
              <a:t>EDUC 150 </a:t>
            </a:r>
            <a:r>
              <a:rPr lang="en-US" sz="1400">
                <a:solidFill>
                  <a:srgbClr val="000000"/>
                </a:solidFill>
              </a:rPr>
              <a:t>class. </a:t>
            </a:r>
            <a:r>
              <a:rPr lang="en-US" sz="1400" b="1">
                <a:solidFill>
                  <a:srgbClr val="000000"/>
                </a:solidFill>
              </a:rPr>
              <a:t>I have a couple of brief questions that I would like to ask regarding a concept you taught in class last week. </a:t>
            </a:r>
            <a:r>
              <a:rPr lang="en-US" sz="1400">
                <a:solidFill>
                  <a:srgbClr val="000000"/>
                </a:solidFill>
              </a:rPr>
              <a:t>My questions are:</a:t>
            </a:r>
          </a:p>
          <a:p>
            <a:endParaRPr lang="en-US" sz="1400">
              <a:solidFill>
                <a:srgbClr val="000000"/>
              </a:solidFill>
            </a:endParaRPr>
          </a:p>
          <a:p>
            <a:r>
              <a:rPr lang="en-US" sz="1400">
                <a:solidFill>
                  <a:srgbClr val="000000"/>
                </a:solidFill>
              </a:rPr>
              <a:t>1. </a:t>
            </a:r>
            <a:r>
              <a:rPr lang="en-US" sz="1400" i="1">
                <a:solidFill>
                  <a:srgbClr val="000000"/>
                </a:solidFill>
              </a:rPr>
              <a:t>For children with disabilities, are they required to have an IEP plan?</a:t>
            </a:r>
          </a:p>
          <a:p>
            <a:r>
              <a:rPr lang="en-US" sz="1400">
                <a:solidFill>
                  <a:srgbClr val="000000"/>
                </a:solidFill>
              </a:rPr>
              <a:t>2. ….?</a:t>
            </a:r>
          </a:p>
          <a:p>
            <a:r>
              <a:rPr lang="en-US" sz="1400">
                <a:solidFill>
                  <a:srgbClr val="000000"/>
                </a:solidFill>
              </a:rPr>
              <a:t>3. ….?</a:t>
            </a:r>
          </a:p>
          <a:p>
            <a:endParaRPr lang="en-US" sz="1400">
              <a:solidFill>
                <a:srgbClr val="000000"/>
              </a:solidFill>
            </a:endParaRPr>
          </a:p>
          <a:p>
            <a:r>
              <a:rPr lang="en-US" sz="1400">
                <a:solidFill>
                  <a:srgbClr val="000000"/>
                </a:solidFill>
              </a:rPr>
              <a:t>Thank you for your attention. I really appreciate your clarification.</a:t>
            </a:r>
          </a:p>
          <a:p>
            <a:endParaRPr lang="en-US" sz="1400">
              <a:solidFill>
                <a:srgbClr val="000000"/>
              </a:solidFill>
            </a:endParaRPr>
          </a:p>
          <a:p>
            <a:r>
              <a:rPr lang="en-US" sz="1400">
                <a:solidFill>
                  <a:srgbClr val="000000"/>
                </a:solidFill>
              </a:rPr>
              <a:t>Sincerely,</a:t>
            </a:r>
          </a:p>
          <a:p>
            <a:r>
              <a:rPr lang="en-US" sz="1400" i="1">
                <a:solidFill>
                  <a:srgbClr val="000000"/>
                </a:solidFill>
              </a:rPr>
              <a:t>John Smith</a:t>
            </a:r>
          </a:p>
        </p:txBody>
      </p:sp>
      <p:sp>
        <p:nvSpPr>
          <p:cNvPr id="3" name="TextBox 2"/>
          <p:cNvSpPr txBox="1"/>
          <p:nvPr>
            <p:extLst>
              <p:ext uri="{D42A27DB-BD31-4B8C-83A1-F6EECF244321}">
                <p14:modId xmlns:p14="http://schemas.microsoft.com/office/powerpoint/2010/main" val="1498976336"/>
              </p:ext>
            </p:extLst>
          </p:nvPr>
        </p:nvSpPr>
        <p:spPr>
          <a:xfrm>
            <a:off x="351788" y="4343400"/>
            <a:ext cx="3044825" cy="738664"/>
          </a:xfrm>
          <a:prstGeom prst="rect">
            <a:avLst/>
          </a:prstGeom>
          <a:noFill/>
          <a:ln>
            <a:noFill/>
          </a:ln>
        </p:spPr>
        <p:txBody>
          <a:bodyPr wrap="square" rtlCol="0" anchor="t">
            <a:spAutoFit/>
          </a:bodyPr>
          <a:lstStyle/>
          <a:p>
            <a:r>
              <a:rPr lang="en-US" sz="1400"/>
              <a:t>This format will be easier for the professor to answer your questions via email.</a:t>
            </a:r>
            <a:endParaRPr lang="en-US"/>
          </a:p>
        </p:txBody>
      </p:sp>
      <p:cxnSp>
        <p:nvCxnSpPr>
          <p:cNvPr id="4" name="Straight Arrow Connector 3"/>
          <p:cNvCxnSpPr/>
          <p:nvPr/>
        </p:nvCxnSpPr>
        <p:spPr>
          <a:xfrm flipH="1">
            <a:off x="2344017" y="3829596"/>
            <a:ext cx="1347681" cy="483885"/>
          </a:xfrm>
          <a:prstGeom prst="straightConnector1">
            <a:avLst/>
          </a:prstGeom>
          <a:ln w="31750">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87774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43450" y="2967335"/>
            <a:ext cx="9505103" cy="923330"/>
          </a:xfrm>
          <a:prstGeom prst="rect">
            <a:avLst/>
          </a:prstGeom>
          <a:noFill/>
        </p:spPr>
        <p:txBody>
          <a:bodyPr wrap="none" lIns="91440" tIns="45720" rIns="91440" bIns="45720">
            <a:spAutoFit/>
          </a:bodyPr>
          <a:lstStyle/>
          <a:p>
            <a:pPr algn="ctr"/>
            <a:r>
              <a:rPr lang="en-US" sz="5400" b="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Getting familiar with email layouts</a:t>
            </a:r>
            <a:endParaRPr lang="en-US" sz="5400" b="1" cap="none" spc="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2507831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a:xfrm>
            <a:off x="133350" y="-13802"/>
            <a:ext cx="10958901" cy="1657350"/>
          </a:xfrm>
        </p:spPr>
        <p:txBody>
          <a:bodyPr>
            <a:normAutofit/>
          </a:bodyPr>
          <a:lstStyle/>
          <a:p>
            <a:r>
              <a:rPr lang="en-US" b="1" dirty="0" smtClean="0"/>
              <a:t>6b. </a:t>
            </a:r>
            <a:r>
              <a:rPr lang="en-US" b="1" dirty="0"/>
              <a:t>Professors </a:t>
            </a:r>
            <a:r>
              <a:rPr lang="mr-IN" dirty="0"/>
              <a:t>– </a:t>
            </a:r>
            <a:r>
              <a:rPr lang="mr-IN" sz="3200" dirty="0">
                <a:solidFill>
                  <a:schemeClr val="tx1"/>
                </a:solidFill>
                <a:latin typeface="Calibri Light"/>
                <a:cs typeface="+mj-ea"/>
              </a:rPr>
              <a:t>Ask brief questions </a:t>
            </a:r>
            <a:r>
              <a:rPr lang="mr-IN" sz="3200" dirty="0"/>
              <a:t>over email</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9500" y="1114425"/>
            <a:ext cx="8395647" cy="5148344"/>
          </a:xfrm>
          <a:prstGeom prst="rect">
            <a:avLst/>
          </a:prstGeom>
        </p:spPr>
      </p:pic>
      <p:sp>
        <p:nvSpPr>
          <p:cNvPr id="8" name="TextBox 7"/>
          <p:cNvSpPr txBox="1"/>
          <p:nvPr/>
        </p:nvSpPr>
        <p:spPr>
          <a:xfrm>
            <a:off x="4076700" y="1333500"/>
            <a:ext cx="3349819"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hlinkClick r:id="rId4"/>
              </a:rPr>
              <a:t>Recipient5@uw.edu</a:t>
            </a:r>
            <a:r>
              <a:rPr lang="en-US" sz="1400" err="1">
                <a:solidFill>
                  <a:srgbClr val="FFFFFF"/>
                </a:solidFill>
              </a:rPr>
              <a:t>x</a:t>
            </a:r>
            <a:r>
              <a:rPr lang="en-US" err="1">
                <a:solidFill>
                  <a:srgbClr val="FFFFFF"/>
                </a:solidFill>
              </a:rPr>
              <a:t>t</a:t>
            </a:r>
            <a:endParaRPr lang="en-US" err="1"/>
          </a:p>
        </p:txBody>
      </p:sp>
      <p:sp>
        <p:nvSpPr>
          <p:cNvPr id="9" name="TextBox 8"/>
          <p:cNvSpPr txBox="1"/>
          <p:nvPr>
            <p:extLst/>
          </p:nvPr>
        </p:nvSpPr>
        <p:spPr>
          <a:xfrm>
            <a:off x="4108450" y="1733550"/>
            <a:ext cx="3629212"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dirty="0">
                <a:solidFill>
                  <a:srgbClr val="000000"/>
                </a:solidFill>
              </a:rPr>
              <a:t>EDUC 150</a:t>
            </a:r>
            <a:r>
              <a:rPr lang="en-US" sz="1400" dirty="0">
                <a:solidFill>
                  <a:srgbClr val="000000"/>
                </a:solidFill>
              </a:rPr>
              <a:t> </a:t>
            </a:r>
            <a:r>
              <a:rPr lang="en-US" sz="1400" i="1" dirty="0" smtClean="0">
                <a:solidFill>
                  <a:srgbClr val="000000"/>
                </a:solidFill>
              </a:rPr>
              <a:t>Fall 2017</a:t>
            </a:r>
            <a:endParaRPr lang="en-US" sz="1400" i="1" dirty="0"/>
          </a:p>
        </p:txBody>
      </p:sp>
      <p:sp>
        <p:nvSpPr>
          <p:cNvPr id="10" name="TextBox 9"/>
          <p:cNvSpPr txBox="1"/>
          <p:nvPr>
            <p:extLst/>
          </p:nvPr>
        </p:nvSpPr>
        <p:spPr>
          <a:xfrm>
            <a:off x="3781425" y="2209800"/>
            <a:ext cx="6615113" cy="310854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solidFill>
                  <a:srgbClr val="000000"/>
                </a:solidFill>
              </a:rPr>
              <a:t>Dear </a:t>
            </a:r>
            <a:r>
              <a:rPr lang="en-US" sz="1400" i="1" dirty="0">
                <a:solidFill>
                  <a:srgbClr val="000000"/>
                </a:solidFill>
              </a:rPr>
              <a:t>Professor Johnson,</a:t>
            </a:r>
          </a:p>
          <a:p>
            <a:endParaRPr lang="en-US" sz="1400" dirty="0">
              <a:solidFill>
                <a:srgbClr val="000000"/>
              </a:solidFill>
            </a:endParaRPr>
          </a:p>
          <a:p>
            <a:r>
              <a:rPr lang="en-US" sz="1400" dirty="0" smtClean="0">
                <a:solidFill>
                  <a:srgbClr val="000000"/>
                </a:solidFill>
              </a:rPr>
              <a:t>My name is </a:t>
            </a:r>
            <a:r>
              <a:rPr lang="en-US" sz="1400" i="1" dirty="0" smtClean="0">
                <a:solidFill>
                  <a:srgbClr val="000000"/>
                </a:solidFill>
              </a:rPr>
              <a:t>John Smith </a:t>
            </a:r>
            <a:r>
              <a:rPr lang="en-US" sz="1400" dirty="0" smtClean="0">
                <a:solidFill>
                  <a:srgbClr val="000000"/>
                </a:solidFill>
              </a:rPr>
              <a:t>and I am an incoming first year student </a:t>
            </a:r>
            <a:r>
              <a:rPr lang="en-US" sz="1400" b="1" dirty="0" smtClean="0">
                <a:solidFill>
                  <a:srgbClr val="000000"/>
                </a:solidFill>
              </a:rPr>
              <a:t>hoping to major in </a:t>
            </a:r>
            <a:r>
              <a:rPr lang="en-US" sz="1400" b="1" i="1" dirty="0" smtClean="0">
                <a:solidFill>
                  <a:srgbClr val="000000"/>
                </a:solidFill>
              </a:rPr>
              <a:t>Education</a:t>
            </a:r>
            <a:r>
              <a:rPr lang="en-US" sz="1400" dirty="0" smtClean="0">
                <a:solidFill>
                  <a:srgbClr val="000000"/>
                </a:solidFill>
              </a:rPr>
              <a:t>. </a:t>
            </a:r>
            <a:r>
              <a:rPr lang="en-US" sz="1400" b="1" dirty="0" smtClean="0">
                <a:solidFill>
                  <a:srgbClr val="000000"/>
                </a:solidFill>
              </a:rPr>
              <a:t>I read over </a:t>
            </a:r>
            <a:r>
              <a:rPr lang="en-US" sz="1400" b="1" i="1" dirty="0" smtClean="0">
                <a:solidFill>
                  <a:srgbClr val="000000"/>
                </a:solidFill>
              </a:rPr>
              <a:t>EDUC 150</a:t>
            </a:r>
            <a:r>
              <a:rPr lang="en-US" sz="1400" b="1" dirty="0" smtClean="0">
                <a:solidFill>
                  <a:srgbClr val="000000"/>
                </a:solidFill>
              </a:rPr>
              <a:t>’s</a:t>
            </a:r>
            <a:r>
              <a:rPr lang="en-US" sz="1400" b="1" i="1" dirty="0" smtClean="0">
                <a:solidFill>
                  <a:srgbClr val="000000"/>
                </a:solidFill>
              </a:rPr>
              <a:t> </a:t>
            </a:r>
            <a:r>
              <a:rPr lang="en-US" sz="1400" b="1" dirty="0" smtClean="0">
                <a:solidFill>
                  <a:srgbClr val="000000"/>
                </a:solidFill>
              </a:rPr>
              <a:t>course description on the Registrar and your class sounds very interesting </a:t>
            </a:r>
            <a:r>
              <a:rPr lang="en-US" sz="1400" dirty="0" smtClean="0">
                <a:solidFill>
                  <a:srgbClr val="000000"/>
                </a:solidFill>
              </a:rPr>
              <a:t>– my only hesitation </a:t>
            </a:r>
            <a:r>
              <a:rPr lang="en-US" sz="1400" dirty="0" smtClean="0">
                <a:solidFill>
                  <a:srgbClr val="000000"/>
                </a:solidFill>
              </a:rPr>
              <a:t>concerns the intensity of the course.</a:t>
            </a:r>
            <a:endParaRPr lang="en-US" sz="1400" dirty="0" smtClean="0">
              <a:solidFill>
                <a:srgbClr val="000000"/>
              </a:solidFill>
            </a:endParaRPr>
          </a:p>
          <a:p>
            <a:endParaRPr lang="en-US" sz="1400" dirty="0">
              <a:solidFill>
                <a:srgbClr val="000000"/>
              </a:solidFill>
            </a:endParaRPr>
          </a:p>
          <a:p>
            <a:r>
              <a:rPr lang="en-US" sz="1400" dirty="0" smtClean="0">
                <a:solidFill>
                  <a:srgbClr val="000000"/>
                </a:solidFill>
              </a:rPr>
              <a:t>If you have the time, I would really appreciate hearing your thoughts about how manageable your course is for first year students planning to take a full course load. If you have a syllabus on hand, that would be much appreciated as well. </a:t>
            </a:r>
          </a:p>
          <a:p>
            <a:endParaRPr lang="en-US" sz="1400" i="1" dirty="0">
              <a:solidFill>
                <a:srgbClr val="000000"/>
              </a:solidFill>
            </a:endParaRPr>
          </a:p>
          <a:p>
            <a:r>
              <a:rPr lang="en-US" sz="1400" dirty="0" smtClean="0">
                <a:solidFill>
                  <a:srgbClr val="000000"/>
                </a:solidFill>
              </a:rPr>
              <a:t>Thank you very much for your time and help.</a:t>
            </a:r>
            <a:endParaRPr lang="en-US" sz="1400" dirty="0">
              <a:solidFill>
                <a:srgbClr val="000000"/>
              </a:solidFill>
            </a:endParaRPr>
          </a:p>
          <a:p>
            <a:endParaRPr lang="en-US" sz="1400" dirty="0" smtClean="0">
              <a:solidFill>
                <a:srgbClr val="000000"/>
              </a:solidFill>
            </a:endParaRPr>
          </a:p>
          <a:p>
            <a:r>
              <a:rPr lang="en-US" sz="1400" dirty="0" smtClean="0">
                <a:solidFill>
                  <a:srgbClr val="000000"/>
                </a:solidFill>
              </a:rPr>
              <a:t>Sincerely,</a:t>
            </a:r>
          </a:p>
          <a:p>
            <a:r>
              <a:rPr lang="en-US" sz="1400" i="1" dirty="0" smtClean="0">
                <a:solidFill>
                  <a:srgbClr val="000000"/>
                </a:solidFill>
              </a:rPr>
              <a:t>John Smith</a:t>
            </a:r>
            <a:endParaRPr lang="en-US" sz="1400" i="1" dirty="0">
              <a:solidFill>
                <a:srgbClr val="000000"/>
              </a:solidFill>
            </a:endParaRPr>
          </a:p>
        </p:txBody>
      </p:sp>
      <p:sp>
        <p:nvSpPr>
          <p:cNvPr id="6" name="TextBox 5"/>
          <p:cNvSpPr txBox="1"/>
          <p:nvPr/>
        </p:nvSpPr>
        <p:spPr>
          <a:xfrm>
            <a:off x="409614" y="1631531"/>
            <a:ext cx="2884215" cy="830997"/>
          </a:xfrm>
          <a:prstGeom prst="rect">
            <a:avLst/>
          </a:prstGeom>
          <a:noFill/>
        </p:spPr>
        <p:txBody>
          <a:bodyPr wrap="square" rtlCol="0">
            <a:spAutoFit/>
          </a:bodyPr>
          <a:lstStyle/>
          <a:p>
            <a:r>
              <a:rPr lang="en-US" sz="1200" dirty="0" smtClean="0"/>
              <a:t>If you really are considering majoring in the department that the class falls within, saying this can help explain your interest in the course.</a:t>
            </a:r>
            <a:endParaRPr lang="en-US" sz="1200" dirty="0"/>
          </a:p>
        </p:txBody>
      </p:sp>
      <p:cxnSp>
        <p:nvCxnSpPr>
          <p:cNvPr id="11" name="Straight Arrow Connector 10"/>
          <p:cNvCxnSpPr/>
          <p:nvPr/>
        </p:nvCxnSpPr>
        <p:spPr>
          <a:xfrm>
            <a:off x="3235652" y="2005365"/>
            <a:ext cx="566183" cy="92246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33758" y="3510903"/>
            <a:ext cx="2456121" cy="646331"/>
          </a:xfrm>
          <a:prstGeom prst="rect">
            <a:avLst/>
          </a:prstGeom>
          <a:noFill/>
        </p:spPr>
        <p:txBody>
          <a:bodyPr wrap="square" rtlCol="0">
            <a:spAutoFit/>
          </a:bodyPr>
          <a:lstStyle/>
          <a:p>
            <a:r>
              <a:rPr lang="en-US" sz="1200" dirty="0" smtClean="0"/>
              <a:t>Since you are asking them to put in some time and effort, show that you’ve done the same! </a:t>
            </a:r>
            <a:endParaRPr lang="en-US" sz="1200" dirty="0"/>
          </a:p>
        </p:txBody>
      </p:sp>
      <p:cxnSp>
        <p:nvCxnSpPr>
          <p:cNvPr id="14" name="Straight Arrow Connector 13"/>
          <p:cNvCxnSpPr/>
          <p:nvPr/>
        </p:nvCxnSpPr>
        <p:spPr>
          <a:xfrm flipV="1">
            <a:off x="2509457" y="3288881"/>
            <a:ext cx="1292378" cy="56866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6067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173367334"/>
              </p:ext>
            </p:extLst>
          </p:nvPr>
        </p:nvSpPr>
        <p:spPr>
          <a:xfrm>
            <a:off x="133350" y="-13802"/>
            <a:ext cx="10958901" cy="1657350"/>
          </a:xfrm>
        </p:spPr>
        <p:txBody>
          <a:bodyPr>
            <a:normAutofit/>
          </a:bodyPr>
          <a:lstStyle/>
          <a:p>
            <a:r>
              <a:rPr lang="en-US" b="1"/>
              <a:t>7a. Professors </a:t>
            </a:r>
            <a:r>
              <a:rPr lang="mr-IN"/>
              <a:t>– </a:t>
            </a:r>
            <a:r>
              <a:rPr lang="mr-IN" sz="3200">
                <a:solidFill>
                  <a:schemeClr val="tx1"/>
                </a:solidFill>
                <a:latin typeface="Calibri Light"/>
                <a:cs typeface="+mj-ea"/>
              </a:rPr>
              <a:t>Request a </a:t>
            </a:r>
            <a:r>
              <a:rPr lang="mr-IN" sz="3200"/>
              <a:t>letter of recommendation</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9500" y="1114425"/>
            <a:ext cx="8395647" cy="5148344"/>
          </a:xfrm>
          <a:prstGeom prst="rect">
            <a:avLst/>
          </a:prstGeom>
        </p:spPr>
      </p:pic>
      <p:sp>
        <p:nvSpPr>
          <p:cNvPr id="8" name="TextBox 7"/>
          <p:cNvSpPr txBox="1"/>
          <p:nvPr/>
        </p:nvSpPr>
        <p:spPr>
          <a:xfrm>
            <a:off x="4076700" y="1333500"/>
            <a:ext cx="3349819"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hlinkClick r:id="rId4"/>
              </a:rPr>
              <a:t>Recipient5@uw.edu</a:t>
            </a:r>
            <a:r>
              <a:rPr lang="en-US" sz="1400" err="1">
                <a:solidFill>
                  <a:srgbClr val="FFFFFF"/>
                </a:solidFill>
              </a:rPr>
              <a:t>x</a:t>
            </a:r>
            <a:r>
              <a:rPr lang="en-US" err="1">
                <a:solidFill>
                  <a:srgbClr val="FFFFFF"/>
                </a:solidFill>
              </a:rPr>
              <a:t>t</a:t>
            </a:r>
            <a:endParaRPr lang="en-US" err="1"/>
          </a:p>
        </p:txBody>
      </p:sp>
      <p:sp>
        <p:nvSpPr>
          <p:cNvPr id="9" name="TextBox 8"/>
          <p:cNvSpPr txBox="1"/>
          <p:nvPr>
            <p:extLst>
              <p:ext uri="{D42A27DB-BD31-4B8C-83A1-F6EECF244321}">
                <p14:modId xmlns:p14="http://schemas.microsoft.com/office/powerpoint/2010/main" val="1507204312"/>
              </p:ext>
            </p:extLst>
          </p:nvPr>
        </p:nvSpPr>
        <p:spPr>
          <a:xfrm>
            <a:off x="4108450" y="1733550"/>
            <a:ext cx="3629212"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rPr>
              <a:t>Request for Letter of Recommendation</a:t>
            </a:r>
            <a:endParaRPr lang="en-US" sz="1400" i="1">
              <a:solidFill>
                <a:srgbClr val="000000"/>
              </a:solidFill>
            </a:endParaRPr>
          </a:p>
        </p:txBody>
      </p:sp>
      <p:sp>
        <p:nvSpPr>
          <p:cNvPr id="10" name="TextBox 9"/>
          <p:cNvSpPr txBox="1"/>
          <p:nvPr>
            <p:extLst>
              <p:ext uri="{D42A27DB-BD31-4B8C-83A1-F6EECF244321}">
                <p14:modId xmlns:p14="http://schemas.microsoft.com/office/powerpoint/2010/main" val="2306181617"/>
              </p:ext>
            </p:extLst>
          </p:nvPr>
        </p:nvSpPr>
        <p:spPr>
          <a:xfrm>
            <a:off x="3781425" y="2209800"/>
            <a:ext cx="7859713" cy="309315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300">
                <a:solidFill>
                  <a:srgbClr val="000000"/>
                </a:solidFill>
              </a:rPr>
              <a:t>Dear </a:t>
            </a:r>
            <a:r>
              <a:rPr lang="en-US" sz="1300" i="1">
                <a:solidFill>
                  <a:srgbClr val="000000"/>
                </a:solidFill>
              </a:rPr>
              <a:t>Professor Johnson,</a:t>
            </a:r>
          </a:p>
          <a:p>
            <a:endParaRPr lang="en-US" sz="1300">
              <a:solidFill>
                <a:srgbClr val="000000"/>
              </a:solidFill>
            </a:endParaRPr>
          </a:p>
          <a:p>
            <a:r>
              <a:rPr lang="en-US" sz="1300" b="1" u="sng">
                <a:solidFill>
                  <a:srgbClr val="000000"/>
                </a:solidFill>
              </a:rPr>
              <a:t>I am </a:t>
            </a:r>
            <a:r>
              <a:rPr lang="en-US" sz="1300" b="1" i="1" u="sng">
                <a:solidFill>
                  <a:srgbClr val="000000"/>
                </a:solidFill>
              </a:rPr>
              <a:t>John Smith, </a:t>
            </a:r>
            <a:r>
              <a:rPr lang="en-US" sz="1300" b="1" u="sng">
                <a:solidFill>
                  <a:srgbClr val="000000"/>
                </a:solidFill>
              </a:rPr>
              <a:t>a student who took your </a:t>
            </a:r>
            <a:r>
              <a:rPr lang="en-US" sz="1300" b="1" i="1" u="sng">
                <a:solidFill>
                  <a:srgbClr val="000000"/>
                </a:solidFill>
              </a:rPr>
              <a:t>EDUC 150 </a:t>
            </a:r>
            <a:r>
              <a:rPr lang="en-US" sz="1300" b="1" u="sng">
                <a:solidFill>
                  <a:srgbClr val="000000"/>
                </a:solidFill>
              </a:rPr>
              <a:t>class </a:t>
            </a:r>
            <a:r>
              <a:rPr lang="en-US" sz="1300" b="1" i="1" u="sng">
                <a:solidFill>
                  <a:srgbClr val="000000"/>
                </a:solidFill>
              </a:rPr>
              <a:t>Spring 2016.</a:t>
            </a:r>
            <a:r>
              <a:rPr lang="en-US" sz="1300" i="1">
                <a:solidFill>
                  <a:srgbClr val="000000"/>
                </a:solidFill>
              </a:rPr>
              <a:t> </a:t>
            </a:r>
            <a:r>
              <a:rPr lang="en-US" sz="1300">
                <a:solidFill>
                  <a:srgbClr val="000000"/>
                </a:solidFill>
              </a:rPr>
              <a:t>I am currently applying to the </a:t>
            </a:r>
            <a:r>
              <a:rPr lang="en-US" sz="1300" i="1">
                <a:solidFill>
                  <a:srgbClr val="000000"/>
                </a:solidFill>
              </a:rPr>
              <a:t>University Scholarship Award </a:t>
            </a:r>
            <a:r>
              <a:rPr lang="en-US" sz="1300">
                <a:solidFill>
                  <a:srgbClr val="000000"/>
                </a:solidFill>
              </a:rPr>
              <a:t>and would like to ask you to support my application with a letter of recommendation. The letter would need to be submitted </a:t>
            </a:r>
            <a:r>
              <a:rPr lang="en-US" sz="1300" i="1">
                <a:solidFill>
                  <a:srgbClr val="000000"/>
                </a:solidFill>
              </a:rPr>
              <a:t>through an online application portal </a:t>
            </a:r>
            <a:r>
              <a:rPr lang="en-US" sz="1300">
                <a:solidFill>
                  <a:srgbClr val="000000"/>
                </a:solidFill>
              </a:rPr>
              <a:t>by </a:t>
            </a:r>
            <a:r>
              <a:rPr lang="en-US" sz="1300" i="1">
                <a:solidFill>
                  <a:srgbClr val="000000"/>
                </a:solidFill>
              </a:rPr>
              <a:t>May 25. </a:t>
            </a:r>
            <a:r>
              <a:rPr lang="en-US" sz="1300">
                <a:solidFill>
                  <a:srgbClr val="000000"/>
                </a:solidFill>
              </a:rPr>
              <a:t>I have attached my </a:t>
            </a:r>
            <a:r>
              <a:rPr lang="en-US" sz="1300" i="1">
                <a:solidFill>
                  <a:srgbClr val="000000"/>
                </a:solidFill>
              </a:rPr>
              <a:t>personal statement </a:t>
            </a:r>
            <a:r>
              <a:rPr lang="en-US" sz="1300">
                <a:solidFill>
                  <a:srgbClr val="000000"/>
                </a:solidFill>
              </a:rPr>
              <a:t>and </a:t>
            </a:r>
            <a:r>
              <a:rPr lang="en-US" sz="1300" i="1">
                <a:solidFill>
                  <a:srgbClr val="000000"/>
                </a:solidFill>
              </a:rPr>
              <a:t>resume </a:t>
            </a:r>
            <a:r>
              <a:rPr lang="en-US" sz="1300">
                <a:solidFill>
                  <a:srgbClr val="000000"/>
                </a:solidFill>
              </a:rPr>
              <a:t>for your reference. Please let me know if you'd like any additional documents.</a:t>
            </a:r>
          </a:p>
          <a:p>
            <a:endParaRPr lang="en-US" sz="1300">
              <a:solidFill>
                <a:srgbClr val="000000"/>
              </a:solidFill>
            </a:endParaRPr>
          </a:p>
          <a:p>
            <a:r>
              <a:rPr lang="en-US" sz="1300">
                <a:solidFill>
                  <a:srgbClr val="000000"/>
                </a:solidFill>
              </a:rPr>
              <a:t>If possible, I'd like to meet in person to go over the details of the </a:t>
            </a:r>
            <a:r>
              <a:rPr lang="en-US" sz="1300" i="1">
                <a:solidFill>
                  <a:srgbClr val="000000"/>
                </a:solidFill>
              </a:rPr>
              <a:t>scholarship</a:t>
            </a:r>
            <a:r>
              <a:rPr lang="en-US" sz="1300">
                <a:solidFill>
                  <a:srgbClr val="000000"/>
                </a:solidFill>
              </a:rPr>
              <a:t> and application. I'd also appreciate any advice you can offer to make my application as strong as possible. Are you free </a:t>
            </a:r>
            <a:r>
              <a:rPr lang="en-US" sz="1300" i="1">
                <a:solidFill>
                  <a:srgbClr val="000000"/>
                </a:solidFill>
              </a:rPr>
              <a:t>next Monday after 1:30, Tuesday between 10:30-12:30, or Friday before 12? </a:t>
            </a:r>
          </a:p>
          <a:p>
            <a:endParaRPr lang="en-US" sz="1300" i="1">
              <a:solidFill>
                <a:srgbClr val="000000"/>
              </a:solidFill>
            </a:endParaRPr>
          </a:p>
          <a:p>
            <a:r>
              <a:rPr lang="en-US" sz="1300">
                <a:solidFill>
                  <a:srgbClr val="000000"/>
                </a:solidFill>
              </a:rPr>
              <a:t>Thank you for your time. I look forward to hearing back from you.</a:t>
            </a:r>
          </a:p>
          <a:p>
            <a:endParaRPr lang="en-US" sz="1300">
              <a:solidFill>
                <a:srgbClr val="000000"/>
              </a:solidFill>
            </a:endParaRPr>
          </a:p>
          <a:p>
            <a:r>
              <a:rPr lang="en-US" sz="1300">
                <a:solidFill>
                  <a:srgbClr val="000000"/>
                </a:solidFill>
              </a:rPr>
              <a:t>Sincerely,</a:t>
            </a:r>
          </a:p>
          <a:p>
            <a:r>
              <a:rPr lang="en-US" sz="1300" i="1">
                <a:solidFill>
                  <a:srgbClr val="000000"/>
                </a:solidFill>
              </a:rPr>
              <a:t>John Smith</a:t>
            </a:r>
            <a:endParaRPr lang="en-US" sz="1300">
              <a:solidFill>
                <a:srgbClr val="000000"/>
              </a:solidFill>
            </a:endParaRPr>
          </a:p>
        </p:txBody>
      </p:sp>
      <p:cxnSp>
        <p:nvCxnSpPr>
          <p:cNvPr id="4" name="Straight Arrow Connector 3"/>
          <p:cNvCxnSpPr/>
          <p:nvPr/>
        </p:nvCxnSpPr>
        <p:spPr>
          <a:xfrm flipH="1">
            <a:off x="2413782" y="2909375"/>
            <a:ext cx="1401787" cy="673187"/>
          </a:xfrm>
          <a:prstGeom prst="straightConnector1">
            <a:avLst/>
          </a:prstGeom>
          <a:ln w="3175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6" name="TextBox 5"/>
          <p:cNvSpPr txBox="1"/>
          <p:nvPr>
            <p:extLst>
              <p:ext uri="{D42A27DB-BD31-4B8C-83A1-F6EECF244321}">
                <p14:modId xmlns:p14="http://schemas.microsoft.com/office/powerpoint/2010/main" val="2142121426"/>
              </p:ext>
            </p:extLst>
          </p:nvPr>
        </p:nvSpPr>
        <p:spPr>
          <a:xfrm>
            <a:off x="1029081" y="3240900"/>
            <a:ext cx="1481560" cy="954107"/>
          </a:xfrm>
          <a:prstGeom prst="rect">
            <a:avLst/>
          </a:prstGeom>
          <a:noFill/>
          <a:ln>
            <a:noFill/>
          </a:ln>
        </p:spPr>
        <p:txBody>
          <a:bodyPr wrap="square" rtlCol="0" anchor="t">
            <a:spAutoFit/>
          </a:bodyPr>
          <a:lstStyle/>
          <a:p>
            <a:r>
              <a:rPr lang="en-US" sz="1400"/>
              <a:t>Who you are and how you know the professor</a:t>
            </a:r>
          </a:p>
          <a:p>
            <a:endParaRPr lang="en-US" sz="1400"/>
          </a:p>
        </p:txBody>
      </p:sp>
    </p:spTree>
    <p:extLst>
      <p:ext uri="{BB962C8B-B14F-4D97-AF65-F5344CB8AC3E}">
        <p14:creationId xmlns:p14="http://schemas.microsoft.com/office/powerpoint/2010/main" val="35364867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323025762"/>
              </p:ext>
            </p:extLst>
          </p:nvPr>
        </p:nvSpPr>
        <p:spPr>
          <a:xfrm>
            <a:off x="133350" y="-13802"/>
            <a:ext cx="10958901" cy="1657350"/>
          </a:xfrm>
        </p:spPr>
        <p:txBody>
          <a:bodyPr>
            <a:normAutofit/>
          </a:bodyPr>
          <a:lstStyle/>
          <a:p>
            <a:r>
              <a:rPr lang="en-US" b="1"/>
              <a:t>7b. Professors </a:t>
            </a:r>
            <a:r>
              <a:rPr lang="mr-IN"/>
              <a:t>– </a:t>
            </a:r>
            <a:r>
              <a:rPr lang="mr-IN" sz="3200">
                <a:solidFill>
                  <a:schemeClr val="tx1"/>
                </a:solidFill>
                <a:latin typeface="Calibri Light"/>
                <a:cs typeface="+mj-ea"/>
              </a:rPr>
              <a:t>Request a </a:t>
            </a:r>
            <a:r>
              <a:rPr lang="mr-IN" sz="3200"/>
              <a:t>letter of recommendation</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9500" y="1114425"/>
            <a:ext cx="8395647" cy="5148344"/>
          </a:xfrm>
          <a:prstGeom prst="rect">
            <a:avLst/>
          </a:prstGeom>
        </p:spPr>
      </p:pic>
      <p:sp>
        <p:nvSpPr>
          <p:cNvPr id="8" name="TextBox 7"/>
          <p:cNvSpPr txBox="1"/>
          <p:nvPr/>
        </p:nvSpPr>
        <p:spPr>
          <a:xfrm>
            <a:off x="4076700" y="1333500"/>
            <a:ext cx="3349819"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hlinkClick r:id="rId4"/>
              </a:rPr>
              <a:t>Recipient5@uw.edu</a:t>
            </a:r>
            <a:r>
              <a:rPr lang="en-US" sz="1400" err="1">
                <a:solidFill>
                  <a:srgbClr val="FFFFFF"/>
                </a:solidFill>
              </a:rPr>
              <a:t>x</a:t>
            </a:r>
            <a:r>
              <a:rPr lang="en-US" err="1">
                <a:solidFill>
                  <a:srgbClr val="FFFFFF"/>
                </a:solidFill>
              </a:rPr>
              <a:t>t</a:t>
            </a:r>
            <a:endParaRPr lang="en-US" err="1"/>
          </a:p>
        </p:txBody>
      </p:sp>
      <p:sp>
        <p:nvSpPr>
          <p:cNvPr id="9" name="TextBox 8"/>
          <p:cNvSpPr txBox="1"/>
          <p:nvPr>
            <p:extLst/>
          </p:nvPr>
        </p:nvSpPr>
        <p:spPr>
          <a:xfrm>
            <a:off x="4108450" y="1733550"/>
            <a:ext cx="3629212"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rPr>
              <a:t>Request for Letter of Recommendation</a:t>
            </a:r>
            <a:endParaRPr lang="en-US" sz="1400" i="1">
              <a:solidFill>
                <a:srgbClr val="000000"/>
              </a:solidFill>
            </a:endParaRPr>
          </a:p>
        </p:txBody>
      </p:sp>
      <p:sp>
        <p:nvSpPr>
          <p:cNvPr id="10" name="TextBox 9"/>
          <p:cNvSpPr txBox="1"/>
          <p:nvPr>
            <p:extLst>
              <p:ext uri="{D42A27DB-BD31-4B8C-83A1-F6EECF244321}">
                <p14:modId xmlns:p14="http://schemas.microsoft.com/office/powerpoint/2010/main" val="3559813636"/>
              </p:ext>
            </p:extLst>
          </p:nvPr>
        </p:nvSpPr>
        <p:spPr>
          <a:xfrm>
            <a:off x="3781425" y="2209800"/>
            <a:ext cx="7859713" cy="309315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300">
                <a:solidFill>
                  <a:srgbClr val="000000"/>
                </a:solidFill>
              </a:rPr>
              <a:t>Dear </a:t>
            </a:r>
            <a:r>
              <a:rPr lang="en-US" sz="1300" i="1">
                <a:solidFill>
                  <a:srgbClr val="000000"/>
                </a:solidFill>
              </a:rPr>
              <a:t>Professor Johnson,</a:t>
            </a:r>
          </a:p>
          <a:p>
            <a:endParaRPr lang="en-US" sz="1300">
              <a:solidFill>
                <a:srgbClr val="000000"/>
              </a:solidFill>
            </a:endParaRPr>
          </a:p>
          <a:p>
            <a:r>
              <a:rPr lang="en-US" sz="1300">
                <a:solidFill>
                  <a:srgbClr val="000000"/>
                </a:solidFill>
              </a:rPr>
              <a:t>I am </a:t>
            </a:r>
            <a:r>
              <a:rPr lang="en-US" sz="1300" i="1">
                <a:solidFill>
                  <a:srgbClr val="000000"/>
                </a:solidFill>
              </a:rPr>
              <a:t>John Smith, </a:t>
            </a:r>
            <a:r>
              <a:rPr lang="en-US" sz="1300">
                <a:solidFill>
                  <a:srgbClr val="000000"/>
                </a:solidFill>
              </a:rPr>
              <a:t>a student who took your </a:t>
            </a:r>
            <a:r>
              <a:rPr lang="en-US" sz="1300" i="1">
                <a:solidFill>
                  <a:srgbClr val="000000"/>
                </a:solidFill>
              </a:rPr>
              <a:t>EDUC 150 </a:t>
            </a:r>
            <a:r>
              <a:rPr lang="en-US" sz="1300">
                <a:solidFill>
                  <a:srgbClr val="000000"/>
                </a:solidFill>
              </a:rPr>
              <a:t>class </a:t>
            </a:r>
            <a:r>
              <a:rPr lang="en-US" sz="1300" i="1">
                <a:solidFill>
                  <a:srgbClr val="000000"/>
                </a:solidFill>
              </a:rPr>
              <a:t>Spring 2016.</a:t>
            </a:r>
            <a:r>
              <a:rPr lang="en-US" sz="1300" b="1" i="1">
                <a:solidFill>
                  <a:srgbClr val="000000"/>
                </a:solidFill>
              </a:rPr>
              <a:t> </a:t>
            </a:r>
            <a:r>
              <a:rPr lang="en-US" sz="1300" b="1" u="sng">
                <a:solidFill>
                  <a:srgbClr val="000000"/>
                </a:solidFill>
              </a:rPr>
              <a:t>I am currently applying to the </a:t>
            </a:r>
            <a:r>
              <a:rPr lang="en-US" sz="1300" b="1" i="1" u="sng">
                <a:solidFill>
                  <a:srgbClr val="000000"/>
                </a:solidFill>
              </a:rPr>
              <a:t>University Scholarship Award</a:t>
            </a:r>
            <a:r>
              <a:rPr lang="en-US" sz="1300" i="1">
                <a:solidFill>
                  <a:srgbClr val="000000"/>
                </a:solidFill>
              </a:rPr>
              <a:t> </a:t>
            </a:r>
            <a:r>
              <a:rPr lang="en-US" sz="1300">
                <a:solidFill>
                  <a:srgbClr val="000000"/>
                </a:solidFill>
              </a:rPr>
              <a:t>and would like to ask you to support my application with a letter of recommendation. The letter would need to be submitted </a:t>
            </a:r>
            <a:r>
              <a:rPr lang="en-US" sz="1300" i="1">
                <a:solidFill>
                  <a:srgbClr val="000000"/>
                </a:solidFill>
              </a:rPr>
              <a:t>through an online application portal </a:t>
            </a:r>
            <a:r>
              <a:rPr lang="en-US" sz="1300">
                <a:solidFill>
                  <a:srgbClr val="000000"/>
                </a:solidFill>
              </a:rPr>
              <a:t>by </a:t>
            </a:r>
            <a:r>
              <a:rPr lang="en-US" sz="1300" i="1">
                <a:solidFill>
                  <a:srgbClr val="000000"/>
                </a:solidFill>
              </a:rPr>
              <a:t>May 25. </a:t>
            </a:r>
            <a:r>
              <a:rPr lang="en-US" sz="1300">
                <a:solidFill>
                  <a:srgbClr val="000000"/>
                </a:solidFill>
              </a:rPr>
              <a:t>I have attached my </a:t>
            </a:r>
            <a:r>
              <a:rPr lang="en-US" sz="1300" i="1">
                <a:solidFill>
                  <a:srgbClr val="000000"/>
                </a:solidFill>
              </a:rPr>
              <a:t>personal statement </a:t>
            </a:r>
            <a:r>
              <a:rPr lang="en-US" sz="1300">
                <a:solidFill>
                  <a:srgbClr val="000000"/>
                </a:solidFill>
              </a:rPr>
              <a:t>and </a:t>
            </a:r>
            <a:r>
              <a:rPr lang="en-US" sz="1300" i="1">
                <a:solidFill>
                  <a:srgbClr val="000000"/>
                </a:solidFill>
              </a:rPr>
              <a:t>resume </a:t>
            </a:r>
            <a:r>
              <a:rPr lang="en-US" sz="1300">
                <a:solidFill>
                  <a:srgbClr val="000000"/>
                </a:solidFill>
              </a:rPr>
              <a:t>for your reference. Please let me know if you'd like any additional documents.</a:t>
            </a:r>
          </a:p>
          <a:p>
            <a:endParaRPr lang="en-US" sz="1300">
              <a:solidFill>
                <a:srgbClr val="000000"/>
              </a:solidFill>
            </a:endParaRPr>
          </a:p>
          <a:p>
            <a:r>
              <a:rPr lang="en-US" sz="1300">
                <a:solidFill>
                  <a:srgbClr val="000000"/>
                </a:solidFill>
              </a:rPr>
              <a:t>If possible, I'd like to meet in person to go over the details of the </a:t>
            </a:r>
            <a:r>
              <a:rPr lang="en-US" sz="1300" i="1">
                <a:solidFill>
                  <a:srgbClr val="000000"/>
                </a:solidFill>
              </a:rPr>
              <a:t>scholarship</a:t>
            </a:r>
            <a:r>
              <a:rPr lang="en-US" sz="1300">
                <a:solidFill>
                  <a:srgbClr val="000000"/>
                </a:solidFill>
              </a:rPr>
              <a:t> and application. I'd also appreciate any advice you can offer to make my application as strong as possible. Are you free </a:t>
            </a:r>
            <a:r>
              <a:rPr lang="en-US" sz="1300" i="1">
                <a:solidFill>
                  <a:srgbClr val="000000"/>
                </a:solidFill>
              </a:rPr>
              <a:t>next Monday after 1:30, Tuesday between 10:30-12:30, or Friday before 12? </a:t>
            </a:r>
          </a:p>
          <a:p>
            <a:endParaRPr lang="en-US" sz="1300" i="1">
              <a:solidFill>
                <a:srgbClr val="000000"/>
              </a:solidFill>
            </a:endParaRPr>
          </a:p>
          <a:p>
            <a:r>
              <a:rPr lang="en-US" sz="1300">
                <a:solidFill>
                  <a:srgbClr val="000000"/>
                </a:solidFill>
              </a:rPr>
              <a:t>Thank you for your time. I look forward to hearing back from you.</a:t>
            </a:r>
          </a:p>
          <a:p>
            <a:endParaRPr lang="en-US" sz="1300">
              <a:solidFill>
                <a:srgbClr val="000000"/>
              </a:solidFill>
            </a:endParaRPr>
          </a:p>
          <a:p>
            <a:r>
              <a:rPr lang="en-US" sz="1300">
                <a:solidFill>
                  <a:srgbClr val="000000"/>
                </a:solidFill>
              </a:rPr>
              <a:t>Sincerely,</a:t>
            </a:r>
          </a:p>
          <a:p>
            <a:r>
              <a:rPr lang="en-US" sz="1300" i="1">
                <a:solidFill>
                  <a:srgbClr val="000000"/>
                </a:solidFill>
              </a:rPr>
              <a:t>John Smith</a:t>
            </a:r>
            <a:endParaRPr lang="en-US" sz="1300">
              <a:solidFill>
                <a:srgbClr val="000000"/>
              </a:solidFill>
            </a:endParaRPr>
          </a:p>
        </p:txBody>
      </p:sp>
      <p:cxnSp>
        <p:nvCxnSpPr>
          <p:cNvPr id="4" name="Straight Arrow Connector 3"/>
          <p:cNvCxnSpPr/>
          <p:nvPr/>
        </p:nvCxnSpPr>
        <p:spPr>
          <a:xfrm flipH="1">
            <a:off x="2448831" y="3000375"/>
            <a:ext cx="1401787" cy="673187"/>
          </a:xfrm>
          <a:prstGeom prst="straightConnector1">
            <a:avLst/>
          </a:prstGeom>
          <a:ln w="3175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6" name="TextBox 5"/>
          <p:cNvSpPr txBox="1"/>
          <p:nvPr>
            <p:extLst>
              <p:ext uri="{D42A27DB-BD31-4B8C-83A1-F6EECF244321}">
                <p14:modId xmlns:p14="http://schemas.microsoft.com/office/powerpoint/2010/main" val="283590540"/>
              </p:ext>
            </p:extLst>
          </p:nvPr>
        </p:nvSpPr>
        <p:spPr>
          <a:xfrm>
            <a:off x="581240" y="3041055"/>
            <a:ext cx="1956156" cy="1384995"/>
          </a:xfrm>
          <a:prstGeom prst="rect">
            <a:avLst/>
          </a:prstGeom>
          <a:noFill/>
          <a:ln>
            <a:noFill/>
          </a:ln>
        </p:spPr>
        <p:txBody>
          <a:bodyPr wrap="square" rtlCol="0" anchor="t">
            <a:spAutoFit/>
          </a:bodyPr>
          <a:lstStyle/>
          <a:p>
            <a:r>
              <a:rPr lang="en-US" sz="1400"/>
              <a:t>What are you applying for? If possible, include a link to the award, scholarship, internship, etc. page</a:t>
            </a:r>
          </a:p>
          <a:p>
            <a:endParaRPr lang="en-US" sz="1400"/>
          </a:p>
        </p:txBody>
      </p:sp>
    </p:spTree>
    <p:extLst>
      <p:ext uri="{BB962C8B-B14F-4D97-AF65-F5344CB8AC3E}">
        <p14:creationId xmlns:p14="http://schemas.microsoft.com/office/powerpoint/2010/main" val="903344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1481983204"/>
              </p:ext>
            </p:extLst>
          </p:nvPr>
        </p:nvSpPr>
        <p:spPr>
          <a:xfrm>
            <a:off x="133350" y="-13802"/>
            <a:ext cx="10958901" cy="1657350"/>
          </a:xfrm>
        </p:spPr>
        <p:txBody>
          <a:bodyPr>
            <a:normAutofit/>
          </a:bodyPr>
          <a:lstStyle/>
          <a:p>
            <a:r>
              <a:rPr lang="en-US" b="1"/>
              <a:t>7c. Professors </a:t>
            </a:r>
            <a:r>
              <a:rPr lang="mr-IN"/>
              <a:t>– </a:t>
            </a:r>
            <a:r>
              <a:rPr lang="mr-IN" sz="3200">
                <a:solidFill>
                  <a:schemeClr val="tx1"/>
                </a:solidFill>
                <a:latin typeface="Calibri Light"/>
                <a:cs typeface="+mj-ea"/>
              </a:rPr>
              <a:t>Request a </a:t>
            </a:r>
            <a:r>
              <a:rPr lang="mr-IN" sz="3200"/>
              <a:t>letter of recommendation</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9500" y="1114425"/>
            <a:ext cx="8395647" cy="5148344"/>
          </a:xfrm>
          <a:prstGeom prst="rect">
            <a:avLst/>
          </a:prstGeom>
        </p:spPr>
      </p:pic>
      <p:sp>
        <p:nvSpPr>
          <p:cNvPr id="8" name="TextBox 7"/>
          <p:cNvSpPr txBox="1"/>
          <p:nvPr/>
        </p:nvSpPr>
        <p:spPr>
          <a:xfrm>
            <a:off x="4076700" y="1333500"/>
            <a:ext cx="3349819"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hlinkClick r:id="rId4"/>
              </a:rPr>
              <a:t>Recipient5@uw.edu</a:t>
            </a:r>
            <a:r>
              <a:rPr lang="en-US" sz="1400" err="1">
                <a:solidFill>
                  <a:srgbClr val="FFFFFF"/>
                </a:solidFill>
              </a:rPr>
              <a:t>x</a:t>
            </a:r>
            <a:r>
              <a:rPr lang="en-US" err="1">
                <a:solidFill>
                  <a:srgbClr val="FFFFFF"/>
                </a:solidFill>
              </a:rPr>
              <a:t>t</a:t>
            </a:r>
            <a:endParaRPr lang="en-US" err="1"/>
          </a:p>
        </p:txBody>
      </p:sp>
      <p:sp>
        <p:nvSpPr>
          <p:cNvPr id="9" name="TextBox 8"/>
          <p:cNvSpPr txBox="1"/>
          <p:nvPr>
            <p:extLst/>
          </p:nvPr>
        </p:nvSpPr>
        <p:spPr>
          <a:xfrm>
            <a:off x="4108450" y="1733550"/>
            <a:ext cx="3629212"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rPr>
              <a:t>Request for Letter of Recommendation</a:t>
            </a:r>
            <a:endParaRPr lang="en-US" sz="1400" i="1">
              <a:solidFill>
                <a:srgbClr val="000000"/>
              </a:solidFill>
            </a:endParaRPr>
          </a:p>
        </p:txBody>
      </p:sp>
      <p:sp>
        <p:nvSpPr>
          <p:cNvPr id="10" name="TextBox 9"/>
          <p:cNvSpPr txBox="1"/>
          <p:nvPr>
            <p:extLst>
              <p:ext uri="{D42A27DB-BD31-4B8C-83A1-F6EECF244321}">
                <p14:modId xmlns:p14="http://schemas.microsoft.com/office/powerpoint/2010/main" val="3266678242"/>
              </p:ext>
            </p:extLst>
          </p:nvPr>
        </p:nvSpPr>
        <p:spPr>
          <a:xfrm>
            <a:off x="3781425" y="2209800"/>
            <a:ext cx="7859713" cy="309315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300">
                <a:solidFill>
                  <a:srgbClr val="000000"/>
                </a:solidFill>
              </a:rPr>
              <a:t>Dear </a:t>
            </a:r>
            <a:r>
              <a:rPr lang="en-US" sz="1300" i="1">
                <a:solidFill>
                  <a:srgbClr val="000000"/>
                </a:solidFill>
              </a:rPr>
              <a:t>Professor Johnson,</a:t>
            </a:r>
          </a:p>
          <a:p>
            <a:endParaRPr lang="en-US" sz="1300">
              <a:solidFill>
                <a:srgbClr val="000000"/>
              </a:solidFill>
            </a:endParaRPr>
          </a:p>
          <a:p>
            <a:r>
              <a:rPr lang="en-US" sz="1300">
                <a:solidFill>
                  <a:srgbClr val="000000"/>
                </a:solidFill>
              </a:rPr>
              <a:t>I am </a:t>
            </a:r>
            <a:r>
              <a:rPr lang="en-US" sz="1300" i="1">
                <a:solidFill>
                  <a:srgbClr val="000000"/>
                </a:solidFill>
              </a:rPr>
              <a:t>John Smith, </a:t>
            </a:r>
            <a:r>
              <a:rPr lang="en-US" sz="1300">
                <a:solidFill>
                  <a:srgbClr val="000000"/>
                </a:solidFill>
              </a:rPr>
              <a:t>a student who took your </a:t>
            </a:r>
            <a:r>
              <a:rPr lang="en-US" sz="1300" i="1">
                <a:solidFill>
                  <a:srgbClr val="000000"/>
                </a:solidFill>
              </a:rPr>
              <a:t>EDUC 150 </a:t>
            </a:r>
            <a:r>
              <a:rPr lang="en-US" sz="1300">
                <a:solidFill>
                  <a:srgbClr val="000000"/>
                </a:solidFill>
              </a:rPr>
              <a:t>class </a:t>
            </a:r>
            <a:r>
              <a:rPr lang="en-US" sz="1300" i="1">
                <a:solidFill>
                  <a:srgbClr val="000000"/>
                </a:solidFill>
              </a:rPr>
              <a:t>Spring 2016.</a:t>
            </a:r>
            <a:r>
              <a:rPr lang="en-US" sz="1300" b="1" i="1">
                <a:solidFill>
                  <a:srgbClr val="000000"/>
                </a:solidFill>
              </a:rPr>
              <a:t> </a:t>
            </a:r>
            <a:r>
              <a:rPr lang="en-US" sz="1300">
                <a:solidFill>
                  <a:srgbClr val="000000"/>
                </a:solidFill>
              </a:rPr>
              <a:t>I am currently applying to the </a:t>
            </a:r>
            <a:r>
              <a:rPr lang="en-US" sz="1300" i="1">
                <a:solidFill>
                  <a:srgbClr val="000000"/>
                </a:solidFill>
              </a:rPr>
              <a:t>University Scholarship Award </a:t>
            </a:r>
            <a:r>
              <a:rPr lang="en-US" sz="1300">
                <a:solidFill>
                  <a:srgbClr val="000000"/>
                </a:solidFill>
              </a:rPr>
              <a:t>and </a:t>
            </a:r>
            <a:r>
              <a:rPr lang="en-US" sz="1300" b="1" u="sng">
                <a:solidFill>
                  <a:srgbClr val="000000"/>
                </a:solidFill>
              </a:rPr>
              <a:t>would like to ask you to support my application with a letter of recommendation.</a:t>
            </a:r>
            <a:r>
              <a:rPr lang="en-US" sz="1300">
                <a:solidFill>
                  <a:srgbClr val="000000"/>
                </a:solidFill>
              </a:rPr>
              <a:t> The letter would need to be submitted </a:t>
            </a:r>
            <a:r>
              <a:rPr lang="en-US" sz="1300" i="1">
                <a:solidFill>
                  <a:srgbClr val="000000"/>
                </a:solidFill>
              </a:rPr>
              <a:t>through an online application portal </a:t>
            </a:r>
            <a:r>
              <a:rPr lang="en-US" sz="1300">
                <a:solidFill>
                  <a:srgbClr val="000000"/>
                </a:solidFill>
              </a:rPr>
              <a:t>by </a:t>
            </a:r>
            <a:r>
              <a:rPr lang="en-US" sz="1300" i="1">
                <a:solidFill>
                  <a:srgbClr val="000000"/>
                </a:solidFill>
              </a:rPr>
              <a:t>May 25. </a:t>
            </a:r>
            <a:r>
              <a:rPr lang="en-US" sz="1300">
                <a:solidFill>
                  <a:srgbClr val="000000"/>
                </a:solidFill>
              </a:rPr>
              <a:t>I have attached my </a:t>
            </a:r>
            <a:r>
              <a:rPr lang="en-US" sz="1300" i="1">
                <a:solidFill>
                  <a:srgbClr val="000000"/>
                </a:solidFill>
              </a:rPr>
              <a:t>personal statement </a:t>
            </a:r>
            <a:r>
              <a:rPr lang="en-US" sz="1300">
                <a:solidFill>
                  <a:srgbClr val="000000"/>
                </a:solidFill>
              </a:rPr>
              <a:t>and </a:t>
            </a:r>
            <a:r>
              <a:rPr lang="en-US" sz="1300" i="1">
                <a:solidFill>
                  <a:srgbClr val="000000"/>
                </a:solidFill>
              </a:rPr>
              <a:t>resume </a:t>
            </a:r>
            <a:r>
              <a:rPr lang="en-US" sz="1300">
                <a:solidFill>
                  <a:srgbClr val="000000"/>
                </a:solidFill>
              </a:rPr>
              <a:t>for your reference. Please let me know if you'd like any additional documents.</a:t>
            </a:r>
          </a:p>
          <a:p>
            <a:endParaRPr lang="en-US" sz="1300">
              <a:solidFill>
                <a:srgbClr val="000000"/>
              </a:solidFill>
            </a:endParaRPr>
          </a:p>
          <a:p>
            <a:r>
              <a:rPr lang="en-US" sz="1300">
                <a:solidFill>
                  <a:srgbClr val="000000"/>
                </a:solidFill>
              </a:rPr>
              <a:t>If possible, I'd like to meet in person to go over the details of the </a:t>
            </a:r>
            <a:r>
              <a:rPr lang="en-US" sz="1300" i="1">
                <a:solidFill>
                  <a:srgbClr val="000000"/>
                </a:solidFill>
              </a:rPr>
              <a:t>scholarship</a:t>
            </a:r>
            <a:r>
              <a:rPr lang="en-US" sz="1300">
                <a:solidFill>
                  <a:srgbClr val="000000"/>
                </a:solidFill>
              </a:rPr>
              <a:t> and application. I'd also appreciate any advice you can offer to make my application as strong as possible. Are you free </a:t>
            </a:r>
            <a:r>
              <a:rPr lang="en-US" sz="1300" i="1">
                <a:solidFill>
                  <a:srgbClr val="000000"/>
                </a:solidFill>
              </a:rPr>
              <a:t>next Monday after 1:30, Tuesday between 10:30-12:30, or Friday before 12? </a:t>
            </a:r>
          </a:p>
          <a:p>
            <a:endParaRPr lang="en-US" sz="1300" i="1">
              <a:solidFill>
                <a:srgbClr val="000000"/>
              </a:solidFill>
            </a:endParaRPr>
          </a:p>
          <a:p>
            <a:r>
              <a:rPr lang="en-US" sz="1300">
                <a:solidFill>
                  <a:srgbClr val="000000"/>
                </a:solidFill>
              </a:rPr>
              <a:t>Thank you for your time. I look forward to hearing back from you.</a:t>
            </a:r>
          </a:p>
          <a:p>
            <a:endParaRPr lang="en-US" sz="1300">
              <a:solidFill>
                <a:srgbClr val="000000"/>
              </a:solidFill>
            </a:endParaRPr>
          </a:p>
          <a:p>
            <a:r>
              <a:rPr lang="en-US" sz="1300">
                <a:solidFill>
                  <a:srgbClr val="000000"/>
                </a:solidFill>
              </a:rPr>
              <a:t>Sincerely,</a:t>
            </a:r>
          </a:p>
          <a:p>
            <a:r>
              <a:rPr lang="en-US" sz="1300" i="1">
                <a:solidFill>
                  <a:srgbClr val="000000"/>
                </a:solidFill>
              </a:rPr>
              <a:t>John Smith</a:t>
            </a:r>
            <a:endParaRPr lang="en-US" sz="1300">
              <a:solidFill>
                <a:srgbClr val="000000"/>
              </a:solidFill>
            </a:endParaRPr>
          </a:p>
        </p:txBody>
      </p:sp>
      <p:cxnSp>
        <p:nvCxnSpPr>
          <p:cNvPr id="4" name="Straight Arrow Connector 3"/>
          <p:cNvCxnSpPr/>
          <p:nvPr/>
        </p:nvCxnSpPr>
        <p:spPr>
          <a:xfrm flipH="1">
            <a:off x="2448831" y="3095025"/>
            <a:ext cx="1334154" cy="578537"/>
          </a:xfrm>
          <a:prstGeom prst="straightConnector1">
            <a:avLst/>
          </a:prstGeom>
          <a:ln w="3175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6" name="TextBox 5"/>
          <p:cNvSpPr txBox="1"/>
          <p:nvPr>
            <p:extLst>
              <p:ext uri="{D42A27DB-BD31-4B8C-83A1-F6EECF244321}">
                <p14:modId xmlns:p14="http://schemas.microsoft.com/office/powerpoint/2010/main" val="4037649754"/>
              </p:ext>
            </p:extLst>
          </p:nvPr>
        </p:nvSpPr>
        <p:spPr>
          <a:xfrm>
            <a:off x="581025" y="3041650"/>
            <a:ext cx="1955800" cy="3108543"/>
          </a:xfrm>
          <a:prstGeom prst="rect">
            <a:avLst/>
          </a:prstGeom>
          <a:noFill/>
          <a:ln>
            <a:noFill/>
          </a:ln>
        </p:spPr>
        <p:txBody>
          <a:bodyPr wrap="square" rtlCol="0" anchor="t">
            <a:spAutoFit/>
          </a:bodyPr>
          <a:lstStyle/>
          <a:p>
            <a:r>
              <a:rPr lang="en-US" sz="1400"/>
              <a:t>Politely tell them what you are asking them for. </a:t>
            </a:r>
          </a:p>
          <a:p>
            <a:endParaRPr lang="en-US" sz="1400" i="1"/>
          </a:p>
          <a:p>
            <a:r>
              <a:rPr lang="en-US" sz="1400" i="1"/>
              <a:t>Example of what we do NOT want: "I'd like you to write me a letter of recommendation." </a:t>
            </a:r>
            <a:endParaRPr lang="en-US" sz="1400"/>
          </a:p>
          <a:p>
            <a:endParaRPr lang="en-US" sz="1400" i="1"/>
          </a:p>
          <a:p>
            <a:r>
              <a:rPr lang="en-US" sz="1400"/>
              <a:t>While writing letters of recommendation is a part of their job description, they are still doing you a favor!</a:t>
            </a:r>
          </a:p>
          <a:p>
            <a:endParaRPr lang="en-US" sz="1400"/>
          </a:p>
        </p:txBody>
      </p:sp>
    </p:spTree>
    <p:extLst>
      <p:ext uri="{BB962C8B-B14F-4D97-AF65-F5344CB8AC3E}">
        <p14:creationId xmlns:p14="http://schemas.microsoft.com/office/powerpoint/2010/main" val="1953239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2272335978"/>
              </p:ext>
            </p:extLst>
          </p:nvPr>
        </p:nvSpPr>
        <p:spPr>
          <a:xfrm>
            <a:off x="133350" y="-13802"/>
            <a:ext cx="10958901" cy="1657350"/>
          </a:xfrm>
        </p:spPr>
        <p:txBody>
          <a:bodyPr>
            <a:normAutofit/>
          </a:bodyPr>
          <a:lstStyle/>
          <a:p>
            <a:r>
              <a:rPr lang="en-US" b="1"/>
              <a:t>7d. Professors </a:t>
            </a:r>
            <a:r>
              <a:rPr lang="mr-IN"/>
              <a:t>– </a:t>
            </a:r>
            <a:r>
              <a:rPr lang="mr-IN" sz="3200">
                <a:solidFill>
                  <a:schemeClr val="tx1"/>
                </a:solidFill>
                <a:latin typeface="Calibri Light"/>
                <a:cs typeface="+mj-ea"/>
              </a:rPr>
              <a:t>Request a </a:t>
            </a:r>
            <a:r>
              <a:rPr lang="mr-IN" sz="3200"/>
              <a:t>letter of recommendation</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9500" y="1114425"/>
            <a:ext cx="8395647" cy="5148344"/>
          </a:xfrm>
          <a:prstGeom prst="rect">
            <a:avLst/>
          </a:prstGeom>
        </p:spPr>
      </p:pic>
      <p:sp>
        <p:nvSpPr>
          <p:cNvPr id="8" name="TextBox 7"/>
          <p:cNvSpPr txBox="1"/>
          <p:nvPr/>
        </p:nvSpPr>
        <p:spPr>
          <a:xfrm>
            <a:off x="4076700" y="1333500"/>
            <a:ext cx="3349819"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hlinkClick r:id="rId4"/>
              </a:rPr>
              <a:t>Recipient5@uw.edu</a:t>
            </a:r>
            <a:r>
              <a:rPr lang="en-US" sz="1400" err="1">
                <a:solidFill>
                  <a:srgbClr val="FFFFFF"/>
                </a:solidFill>
              </a:rPr>
              <a:t>x</a:t>
            </a:r>
            <a:r>
              <a:rPr lang="en-US" err="1">
                <a:solidFill>
                  <a:srgbClr val="FFFFFF"/>
                </a:solidFill>
              </a:rPr>
              <a:t>t</a:t>
            </a:r>
            <a:endParaRPr lang="en-US" err="1"/>
          </a:p>
        </p:txBody>
      </p:sp>
      <p:sp>
        <p:nvSpPr>
          <p:cNvPr id="9" name="TextBox 8"/>
          <p:cNvSpPr txBox="1"/>
          <p:nvPr>
            <p:extLst/>
          </p:nvPr>
        </p:nvSpPr>
        <p:spPr>
          <a:xfrm>
            <a:off x="4108450" y="1733550"/>
            <a:ext cx="3629212"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rPr>
              <a:t>Request for Letter of Recommendation</a:t>
            </a:r>
            <a:endParaRPr lang="en-US" sz="1400" i="1">
              <a:solidFill>
                <a:srgbClr val="000000"/>
              </a:solidFill>
            </a:endParaRPr>
          </a:p>
        </p:txBody>
      </p:sp>
      <p:sp>
        <p:nvSpPr>
          <p:cNvPr id="10" name="TextBox 9"/>
          <p:cNvSpPr txBox="1"/>
          <p:nvPr>
            <p:extLst>
              <p:ext uri="{D42A27DB-BD31-4B8C-83A1-F6EECF244321}">
                <p14:modId xmlns:p14="http://schemas.microsoft.com/office/powerpoint/2010/main" val="474524784"/>
              </p:ext>
            </p:extLst>
          </p:nvPr>
        </p:nvSpPr>
        <p:spPr>
          <a:xfrm>
            <a:off x="3781425" y="2209800"/>
            <a:ext cx="7859713" cy="309315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300">
                <a:solidFill>
                  <a:srgbClr val="000000"/>
                </a:solidFill>
              </a:rPr>
              <a:t>Dear </a:t>
            </a:r>
            <a:r>
              <a:rPr lang="en-US" sz="1300" i="1">
                <a:solidFill>
                  <a:srgbClr val="000000"/>
                </a:solidFill>
              </a:rPr>
              <a:t>Professor Johnson,</a:t>
            </a:r>
          </a:p>
          <a:p>
            <a:endParaRPr lang="en-US" sz="1300">
              <a:solidFill>
                <a:srgbClr val="000000"/>
              </a:solidFill>
            </a:endParaRPr>
          </a:p>
          <a:p>
            <a:r>
              <a:rPr lang="en-US" sz="1300">
                <a:solidFill>
                  <a:srgbClr val="000000"/>
                </a:solidFill>
              </a:rPr>
              <a:t>I am </a:t>
            </a:r>
            <a:r>
              <a:rPr lang="en-US" sz="1300" i="1">
                <a:solidFill>
                  <a:srgbClr val="000000"/>
                </a:solidFill>
              </a:rPr>
              <a:t>John Smith, </a:t>
            </a:r>
            <a:r>
              <a:rPr lang="en-US" sz="1300">
                <a:solidFill>
                  <a:srgbClr val="000000"/>
                </a:solidFill>
              </a:rPr>
              <a:t>a student who took your </a:t>
            </a:r>
            <a:r>
              <a:rPr lang="en-US" sz="1300" i="1">
                <a:solidFill>
                  <a:srgbClr val="000000"/>
                </a:solidFill>
              </a:rPr>
              <a:t>EDUC 150 </a:t>
            </a:r>
            <a:r>
              <a:rPr lang="en-US" sz="1300">
                <a:solidFill>
                  <a:srgbClr val="000000"/>
                </a:solidFill>
              </a:rPr>
              <a:t>class </a:t>
            </a:r>
            <a:r>
              <a:rPr lang="en-US" sz="1300" i="1">
                <a:solidFill>
                  <a:srgbClr val="000000"/>
                </a:solidFill>
              </a:rPr>
              <a:t>Spring 2016.</a:t>
            </a:r>
            <a:r>
              <a:rPr lang="en-US" sz="1300" b="1" i="1">
                <a:solidFill>
                  <a:srgbClr val="000000"/>
                </a:solidFill>
              </a:rPr>
              <a:t> </a:t>
            </a:r>
            <a:r>
              <a:rPr lang="en-US" sz="1300">
                <a:solidFill>
                  <a:srgbClr val="000000"/>
                </a:solidFill>
              </a:rPr>
              <a:t>I am currently applying to the </a:t>
            </a:r>
            <a:r>
              <a:rPr lang="en-US" sz="1300" i="1">
                <a:solidFill>
                  <a:srgbClr val="000000"/>
                </a:solidFill>
              </a:rPr>
              <a:t>University Scholarship Award </a:t>
            </a:r>
            <a:r>
              <a:rPr lang="en-US" sz="1300">
                <a:solidFill>
                  <a:srgbClr val="000000"/>
                </a:solidFill>
              </a:rPr>
              <a:t>and would like to ask you to support my application with a letter of recommendation. </a:t>
            </a:r>
            <a:r>
              <a:rPr lang="en-US" sz="1300" b="1" u="sng">
                <a:solidFill>
                  <a:srgbClr val="000000"/>
                </a:solidFill>
              </a:rPr>
              <a:t>The letter would need to be submitted </a:t>
            </a:r>
            <a:r>
              <a:rPr lang="en-US" sz="1300" b="1" i="1" u="sng">
                <a:solidFill>
                  <a:srgbClr val="000000"/>
                </a:solidFill>
              </a:rPr>
              <a:t>through an online application portal </a:t>
            </a:r>
            <a:r>
              <a:rPr lang="en-US" sz="1300" b="1" u="sng">
                <a:solidFill>
                  <a:srgbClr val="000000"/>
                </a:solidFill>
              </a:rPr>
              <a:t>by </a:t>
            </a:r>
            <a:r>
              <a:rPr lang="en-US" sz="1300" b="1" i="1" u="sng">
                <a:solidFill>
                  <a:srgbClr val="000000"/>
                </a:solidFill>
              </a:rPr>
              <a:t>May 25.</a:t>
            </a:r>
            <a:r>
              <a:rPr lang="en-US" sz="1300" i="1">
                <a:solidFill>
                  <a:srgbClr val="000000"/>
                </a:solidFill>
              </a:rPr>
              <a:t> </a:t>
            </a:r>
            <a:r>
              <a:rPr lang="en-US" sz="1300">
                <a:solidFill>
                  <a:srgbClr val="000000"/>
                </a:solidFill>
              </a:rPr>
              <a:t>I have attached my </a:t>
            </a:r>
            <a:r>
              <a:rPr lang="en-US" sz="1300" i="1">
                <a:solidFill>
                  <a:srgbClr val="000000"/>
                </a:solidFill>
              </a:rPr>
              <a:t>personal statement </a:t>
            </a:r>
            <a:r>
              <a:rPr lang="en-US" sz="1300">
                <a:solidFill>
                  <a:srgbClr val="000000"/>
                </a:solidFill>
              </a:rPr>
              <a:t>and </a:t>
            </a:r>
            <a:r>
              <a:rPr lang="en-US" sz="1300" i="1">
                <a:solidFill>
                  <a:srgbClr val="000000"/>
                </a:solidFill>
              </a:rPr>
              <a:t>resume </a:t>
            </a:r>
            <a:r>
              <a:rPr lang="en-US" sz="1300">
                <a:solidFill>
                  <a:srgbClr val="000000"/>
                </a:solidFill>
              </a:rPr>
              <a:t>for your reference. Please let me know if you'd like any additional documents.</a:t>
            </a:r>
          </a:p>
          <a:p>
            <a:endParaRPr lang="en-US" sz="1300">
              <a:solidFill>
                <a:srgbClr val="000000"/>
              </a:solidFill>
            </a:endParaRPr>
          </a:p>
          <a:p>
            <a:r>
              <a:rPr lang="en-US" sz="1300">
                <a:solidFill>
                  <a:srgbClr val="000000"/>
                </a:solidFill>
              </a:rPr>
              <a:t>If possible, I'd like to meet in person to go over the details of the </a:t>
            </a:r>
            <a:r>
              <a:rPr lang="en-US" sz="1300" i="1">
                <a:solidFill>
                  <a:srgbClr val="000000"/>
                </a:solidFill>
              </a:rPr>
              <a:t>scholarship</a:t>
            </a:r>
            <a:r>
              <a:rPr lang="en-US" sz="1300">
                <a:solidFill>
                  <a:srgbClr val="000000"/>
                </a:solidFill>
              </a:rPr>
              <a:t> and application. I'd also appreciate any advice you can offer to make my application as strong as possible. Are you free </a:t>
            </a:r>
            <a:r>
              <a:rPr lang="en-US" sz="1300" i="1">
                <a:solidFill>
                  <a:srgbClr val="000000"/>
                </a:solidFill>
              </a:rPr>
              <a:t>next Monday after 1:30, Tuesday between 10:30-12:30, or Friday before 12? </a:t>
            </a:r>
          </a:p>
          <a:p>
            <a:endParaRPr lang="en-US" sz="1300" i="1">
              <a:solidFill>
                <a:srgbClr val="000000"/>
              </a:solidFill>
            </a:endParaRPr>
          </a:p>
          <a:p>
            <a:r>
              <a:rPr lang="en-US" sz="1300">
                <a:solidFill>
                  <a:srgbClr val="000000"/>
                </a:solidFill>
              </a:rPr>
              <a:t>Thank you for your time. I look forward to hearing back from you.</a:t>
            </a:r>
          </a:p>
          <a:p>
            <a:endParaRPr lang="en-US" sz="1300">
              <a:solidFill>
                <a:srgbClr val="000000"/>
              </a:solidFill>
            </a:endParaRPr>
          </a:p>
          <a:p>
            <a:r>
              <a:rPr lang="en-US" sz="1300">
                <a:solidFill>
                  <a:srgbClr val="000000"/>
                </a:solidFill>
              </a:rPr>
              <a:t>Sincerely,</a:t>
            </a:r>
          </a:p>
          <a:p>
            <a:r>
              <a:rPr lang="en-US" sz="1300" i="1">
                <a:solidFill>
                  <a:srgbClr val="000000"/>
                </a:solidFill>
              </a:rPr>
              <a:t>John Smith</a:t>
            </a:r>
            <a:endParaRPr lang="en-US" sz="1300">
              <a:solidFill>
                <a:srgbClr val="000000"/>
              </a:solidFill>
            </a:endParaRPr>
          </a:p>
        </p:txBody>
      </p:sp>
      <p:cxnSp>
        <p:nvCxnSpPr>
          <p:cNvPr id="4" name="Straight Arrow Connector 3"/>
          <p:cNvCxnSpPr/>
          <p:nvPr/>
        </p:nvCxnSpPr>
        <p:spPr>
          <a:xfrm flipH="1">
            <a:off x="2448831" y="3230241"/>
            <a:ext cx="1266521" cy="443321"/>
          </a:xfrm>
          <a:prstGeom prst="straightConnector1">
            <a:avLst/>
          </a:prstGeom>
          <a:ln w="3175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6" name="TextBox 5"/>
          <p:cNvSpPr txBox="1"/>
          <p:nvPr>
            <p:extLst>
              <p:ext uri="{D42A27DB-BD31-4B8C-83A1-F6EECF244321}">
                <p14:modId xmlns:p14="http://schemas.microsoft.com/office/powerpoint/2010/main" val="4010871557"/>
              </p:ext>
            </p:extLst>
          </p:nvPr>
        </p:nvSpPr>
        <p:spPr>
          <a:xfrm>
            <a:off x="581025" y="3041650"/>
            <a:ext cx="1955800" cy="1384995"/>
          </a:xfrm>
          <a:prstGeom prst="rect">
            <a:avLst/>
          </a:prstGeom>
          <a:noFill/>
          <a:ln>
            <a:noFill/>
          </a:ln>
        </p:spPr>
        <p:txBody>
          <a:bodyPr wrap="square" rtlCol="0" anchor="t">
            <a:spAutoFit/>
          </a:bodyPr>
          <a:lstStyle/>
          <a:p>
            <a:r>
              <a:rPr lang="en-US" sz="1400"/>
              <a:t>How would they be submitting the letter of recommendation? When would they need to have it written by?</a:t>
            </a:r>
          </a:p>
          <a:p>
            <a:endParaRPr lang="en-US" sz="1400"/>
          </a:p>
        </p:txBody>
      </p:sp>
    </p:spTree>
    <p:extLst>
      <p:ext uri="{BB962C8B-B14F-4D97-AF65-F5344CB8AC3E}">
        <p14:creationId xmlns:p14="http://schemas.microsoft.com/office/powerpoint/2010/main" val="3281169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253207732"/>
              </p:ext>
            </p:extLst>
          </p:nvPr>
        </p:nvSpPr>
        <p:spPr>
          <a:xfrm>
            <a:off x="133350" y="-13802"/>
            <a:ext cx="10958901" cy="1657350"/>
          </a:xfrm>
        </p:spPr>
        <p:txBody>
          <a:bodyPr>
            <a:normAutofit/>
          </a:bodyPr>
          <a:lstStyle/>
          <a:p>
            <a:r>
              <a:rPr lang="en-US" b="1"/>
              <a:t>7e. Professors </a:t>
            </a:r>
            <a:r>
              <a:rPr lang="mr-IN"/>
              <a:t>– </a:t>
            </a:r>
            <a:r>
              <a:rPr lang="mr-IN" sz="3200">
                <a:solidFill>
                  <a:schemeClr val="tx1"/>
                </a:solidFill>
                <a:latin typeface="Calibri Light"/>
                <a:cs typeface="+mj-ea"/>
              </a:rPr>
              <a:t>Request a </a:t>
            </a:r>
            <a:r>
              <a:rPr lang="mr-IN" sz="3200"/>
              <a:t>letter of recommendation</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9500" y="1114425"/>
            <a:ext cx="8395647" cy="5148344"/>
          </a:xfrm>
          <a:prstGeom prst="rect">
            <a:avLst/>
          </a:prstGeom>
        </p:spPr>
      </p:pic>
      <p:sp>
        <p:nvSpPr>
          <p:cNvPr id="8" name="TextBox 7"/>
          <p:cNvSpPr txBox="1"/>
          <p:nvPr/>
        </p:nvSpPr>
        <p:spPr>
          <a:xfrm>
            <a:off x="4076700" y="1333500"/>
            <a:ext cx="3349819"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hlinkClick r:id="rId4"/>
              </a:rPr>
              <a:t>Recipient5@uw.edu</a:t>
            </a:r>
            <a:r>
              <a:rPr lang="en-US" sz="1400" err="1">
                <a:solidFill>
                  <a:srgbClr val="FFFFFF"/>
                </a:solidFill>
              </a:rPr>
              <a:t>x</a:t>
            </a:r>
            <a:r>
              <a:rPr lang="en-US" err="1">
                <a:solidFill>
                  <a:srgbClr val="FFFFFF"/>
                </a:solidFill>
              </a:rPr>
              <a:t>t</a:t>
            </a:r>
            <a:endParaRPr lang="en-US" err="1"/>
          </a:p>
        </p:txBody>
      </p:sp>
      <p:sp>
        <p:nvSpPr>
          <p:cNvPr id="9" name="TextBox 8"/>
          <p:cNvSpPr txBox="1"/>
          <p:nvPr>
            <p:extLst/>
          </p:nvPr>
        </p:nvSpPr>
        <p:spPr>
          <a:xfrm>
            <a:off x="4108450" y="1733550"/>
            <a:ext cx="3629212"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rPr>
              <a:t>Request for Letter of Recommendation</a:t>
            </a:r>
            <a:endParaRPr lang="en-US" sz="1400" i="1">
              <a:solidFill>
                <a:srgbClr val="000000"/>
              </a:solidFill>
            </a:endParaRPr>
          </a:p>
        </p:txBody>
      </p:sp>
      <p:sp>
        <p:nvSpPr>
          <p:cNvPr id="10" name="TextBox 9"/>
          <p:cNvSpPr txBox="1"/>
          <p:nvPr>
            <p:extLst>
              <p:ext uri="{D42A27DB-BD31-4B8C-83A1-F6EECF244321}">
                <p14:modId xmlns:p14="http://schemas.microsoft.com/office/powerpoint/2010/main" val="4011069238"/>
              </p:ext>
            </p:extLst>
          </p:nvPr>
        </p:nvSpPr>
        <p:spPr>
          <a:xfrm>
            <a:off x="3781425" y="2209800"/>
            <a:ext cx="7859713" cy="309315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300">
                <a:solidFill>
                  <a:srgbClr val="000000"/>
                </a:solidFill>
              </a:rPr>
              <a:t>Dear </a:t>
            </a:r>
            <a:r>
              <a:rPr lang="en-US" sz="1300" i="1">
                <a:solidFill>
                  <a:srgbClr val="000000"/>
                </a:solidFill>
              </a:rPr>
              <a:t>Professor Johnson,</a:t>
            </a:r>
          </a:p>
          <a:p>
            <a:endParaRPr lang="en-US" sz="1300">
              <a:solidFill>
                <a:srgbClr val="000000"/>
              </a:solidFill>
            </a:endParaRPr>
          </a:p>
          <a:p>
            <a:r>
              <a:rPr lang="en-US" sz="1300">
                <a:solidFill>
                  <a:srgbClr val="000000"/>
                </a:solidFill>
              </a:rPr>
              <a:t>I am </a:t>
            </a:r>
            <a:r>
              <a:rPr lang="en-US" sz="1300" i="1">
                <a:solidFill>
                  <a:srgbClr val="000000"/>
                </a:solidFill>
              </a:rPr>
              <a:t>John Smith, </a:t>
            </a:r>
            <a:r>
              <a:rPr lang="en-US" sz="1300">
                <a:solidFill>
                  <a:srgbClr val="000000"/>
                </a:solidFill>
              </a:rPr>
              <a:t>a student who took your </a:t>
            </a:r>
            <a:r>
              <a:rPr lang="en-US" sz="1300" i="1">
                <a:solidFill>
                  <a:srgbClr val="000000"/>
                </a:solidFill>
              </a:rPr>
              <a:t>EDUC 150 </a:t>
            </a:r>
            <a:r>
              <a:rPr lang="en-US" sz="1300">
                <a:solidFill>
                  <a:srgbClr val="000000"/>
                </a:solidFill>
              </a:rPr>
              <a:t>class </a:t>
            </a:r>
            <a:r>
              <a:rPr lang="en-US" sz="1300" i="1">
                <a:solidFill>
                  <a:srgbClr val="000000"/>
                </a:solidFill>
              </a:rPr>
              <a:t>Spring 2016.</a:t>
            </a:r>
            <a:r>
              <a:rPr lang="en-US" sz="1300" b="1" i="1">
                <a:solidFill>
                  <a:srgbClr val="000000"/>
                </a:solidFill>
              </a:rPr>
              <a:t> </a:t>
            </a:r>
            <a:r>
              <a:rPr lang="en-US" sz="1300">
                <a:solidFill>
                  <a:srgbClr val="000000"/>
                </a:solidFill>
              </a:rPr>
              <a:t>I am currently applying to the </a:t>
            </a:r>
            <a:r>
              <a:rPr lang="en-US" sz="1300" i="1">
                <a:solidFill>
                  <a:srgbClr val="000000"/>
                </a:solidFill>
              </a:rPr>
              <a:t>University Scholarship Award </a:t>
            </a:r>
            <a:r>
              <a:rPr lang="en-US" sz="1300">
                <a:solidFill>
                  <a:srgbClr val="000000"/>
                </a:solidFill>
              </a:rPr>
              <a:t>and would like to ask you to support my application with a letter of recommendation. The letter would need to be submitted </a:t>
            </a:r>
            <a:r>
              <a:rPr lang="en-US" sz="1300" i="1">
                <a:solidFill>
                  <a:srgbClr val="000000"/>
                </a:solidFill>
              </a:rPr>
              <a:t>through an online application portal </a:t>
            </a:r>
            <a:r>
              <a:rPr lang="en-US" sz="1300">
                <a:solidFill>
                  <a:srgbClr val="000000"/>
                </a:solidFill>
              </a:rPr>
              <a:t>by </a:t>
            </a:r>
            <a:r>
              <a:rPr lang="en-US" sz="1300" i="1">
                <a:solidFill>
                  <a:srgbClr val="000000"/>
                </a:solidFill>
              </a:rPr>
              <a:t>May 25. </a:t>
            </a:r>
            <a:r>
              <a:rPr lang="en-US" sz="1300" b="1" u="sng">
                <a:solidFill>
                  <a:srgbClr val="000000"/>
                </a:solidFill>
              </a:rPr>
              <a:t>I have attached my </a:t>
            </a:r>
            <a:r>
              <a:rPr lang="en-US" sz="1300" b="1" i="1" u="sng">
                <a:solidFill>
                  <a:srgbClr val="000000"/>
                </a:solidFill>
              </a:rPr>
              <a:t>personal statement </a:t>
            </a:r>
            <a:r>
              <a:rPr lang="en-US" sz="1300" b="1" u="sng">
                <a:solidFill>
                  <a:srgbClr val="000000"/>
                </a:solidFill>
              </a:rPr>
              <a:t>and </a:t>
            </a:r>
            <a:r>
              <a:rPr lang="en-US" sz="1300" b="1" i="1" u="sng">
                <a:solidFill>
                  <a:srgbClr val="000000"/>
                </a:solidFill>
              </a:rPr>
              <a:t>resume </a:t>
            </a:r>
            <a:r>
              <a:rPr lang="en-US" sz="1300" b="1" u="sng">
                <a:solidFill>
                  <a:srgbClr val="000000"/>
                </a:solidFill>
              </a:rPr>
              <a:t>for your reference.</a:t>
            </a:r>
            <a:r>
              <a:rPr lang="en-US" sz="1300">
                <a:solidFill>
                  <a:srgbClr val="000000"/>
                </a:solidFill>
              </a:rPr>
              <a:t> Please let me know if you'd like any additional documents.</a:t>
            </a:r>
          </a:p>
          <a:p>
            <a:endParaRPr lang="en-US" sz="1300">
              <a:solidFill>
                <a:srgbClr val="000000"/>
              </a:solidFill>
            </a:endParaRPr>
          </a:p>
          <a:p>
            <a:r>
              <a:rPr lang="en-US" sz="1300">
                <a:solidFill>
                  <a:srgbClr val="000000"/>
                </a:solidFill>
              </a:rPr>
              <a:t>If possible, I'd like to meet in person to go over the details of the </a:t>
            </a:r>
            <a:r>
              <a:rPr lang="en-US" sz="1300" i="1">
                <a:solidFill>
                  <a:srgbClr val="000000"/>
                </a:solidFill>
              </a:rPr>
              <a:t>scholarship</a:t>
            </a:r>
            <a:r>
              <a:rPr lang="en-US" sz="1300">
                <a:solidFill>
                  <a:srgbClr val="000000"/>
                </a:solidFill>
              </a:rPr>
              <a:t> and application. I'd also appreciate any advice you can offer to make my application as strong as possible. Are you free </a:t>
            </a:r>
            <a:r>
              <a:rPr lang="en-US" sz="1300" i="1">
                <a:solidFill>
                  <a:srgbClr val="000000"/>
                </a:solidFill>
              </a:rPr>
              <a:t>next Monday after 1:30, Tuesday between 10:30-12:30, or Friday before 12? </a:t>
            </a:r>
          </a:p>
          <a:p>
            <a:endParaRPr lang="en-US" sz="1300" i="1">
              <a:solidFill>
                <a:srgbClr val="000000"/>
              </a:solidFill>
            </a:endParaRPr>
          </a:p>
          <a:p>
            <a:r>
              <a:rPr lang="en-US" sz="1300">
                <a:solidFill>
                  <a:srgbClr val="000000"/>
                </a:solidFill>
              </a:rPr>
              <a:t>Thank you for your time. I look forward to hearing back from you.</a:t>
            </a:r>
          </a:p>
          <a:p>
            <a:endParaRPr lang="en-US" sz="1300">
              <a:solidFill>
                <a:srgbClr val="000000"/>
              </a:solidFill>
            </a:endParaRPr>
          </a:p>
          <a:p>
            <a:r>
              <a:rPr lang="en-US" sz="1300">
                <a:solidFill>
                  <a:srgbClr val="000000"/>
                </a:solidFill>
              </a:rPr>
              <a:t>Sincerely,</a:t>
            </a:r>
          </a:p>
          <a:p>
            <a:r>
              <a:rPr lang="en-US" sz="1300" i="1">
                <a:solidFill>
                  <a:srgbClr val="000000"/>
                </a:solidFill>
              </a:rPr>
              <a:t>John Smith</a:t>
            </a:r>
            <a:endParaRPr lang="en-US" sz="1300">
              <a:solidFill>
                <a:srgbClr val="000000"/>
              </a:solidFill>
            </a:endParaRPr>
          </a:p>
        </p:txBody>
      </p:sp>
      <p:cxnSp>
        <p:nvCxnSpPr>
          <p:cNvPr id="4" name="Straight Arrow Connector 3"/>
          <p:cNvCxnSpPr/>
          <p:nvPr/>
        </p:nvCxnSpPr>
        <p:spPr>
          <a:xfrm flipH="1">
            <a:off x="2448831" y="3433065"/>
            <a:ext cx="1293574" cy="240497"/>
          </a:xfrm>
          <a:prstGeom prst="straightConnector1">
            <a:avLst/>
          </a:prstGeom>
          <a:ln w="3175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6" name="TextBox 5"/>
          <p:cNvSpPr txBox="1"/>
          <p:nvPr>
            <p:extLst>
              <p:ext uri="{D42A27DB-BD31-4B8C-83A1-F6EECF244321}">
                <p14:modId xmlns:p14="http://schemas.microsoft.com/office/powerpoint/2010/main" val="2331652629"/>
              </p:ext>
            </p:extLst>
          </p:nvPr>
        </p:nvSpPr>
        <p:spPr>
          <a:xfrm>
            <a:off x="609826" y="3495675"/>
            <a:ext cx="1955800" cy="738664"/>
          </a:xfrm>
          <a:prstGeom prst="rect">
            <a:avLst/>
          </a:prstGeom>
          <a:noFill/>
          <a:ln>
            <a:noFill/>
          </a:ln>
        </p:spPr>
        <p:txBody>
          <a:bodyPr wrap="square" rtlCol="0" anchor="t">
            <a:spAutoFit/>
          </a:bodyPr>
          <a:lstStyle/>
          <a:p>
            <a:r>
              <a:rPr lang="en-US" sz="1400"/>
              <a:t>Mention what you've attached to the email</a:t>
            </a:r>
            <a:endParaRPr lang="en-US"/>
          </a:p>
          <a:p>
            <a:endParaRPr lang="en-US" sz="1400"/>
          </a:p>
        </p:txBody>
      </p:sp>
    </p:spTree>
    <p:extLst>
      <p:ext uri="{BB962C8B-B14F-4D97-AF65-F5344CB8AC3E}">
        <p14:creationId xmlns:p14="http://schemas.microsoft.com/office/powerpoint/2010/main" val="22543906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3473957129"/>
              </p:ext>
            </p:extLst>
          </p:nvPr>
        </p:nvSpPr>
        <p:spPr>
          <a:xfrm>
            <a:off x="133350" y="-13802"/>
            <a:ext cx="10958901" cy="1657350"/>
          </a:xfrm>
        </p:spPr>
        <p:txBody>
          <a:bodyPr>
            <a:normAutofit/>
          </a:bodyPr>
          <a:lstStyle/>
          <a:p>
            <a:r>
              <a:rPr lang="en-US" b="1"/>
              <a:t>7f. Professors </a:t>
            </a:r>
            <a:r>
              <a:rPr lang="mr-IN"/>
              <a:t>– </a:t>
            </a:r>
            <a:r>
              <a:rPr lang="mr-IN" sz="3200">
                <a:solidFill>
                  <a:schemeClr val="tx1"/>
                </a:solidFill>
                <a:latin typeface="Calibri Light"/>
                <a:cs typeface="+mj-ea"/>
              </a:rPr>
              <a:t>Request a </a:t>
            </a:r>
            <a:r>
              <a:rPr lang="mr-IN" sz="3200"/>
              <a:t>letter of recommendation</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9500" y="1114425"/>
            <a:ext cx="8395647" cy="5148344"/>
          </a:xfrm>
          <a:prstGeom prst="rect">
            <a:avLst/>
          </a:prstGeom>
        </p:spPr>
      </p:pic>
      <p:sp>
        <p:nvSpPr>
          <p:cNvPr id="8" name="TextBox 7"/>
          <p:cNvSpPr txBox="1"/>
          <p:nvPr/>
        </p:nvSpPr>
        <p:spPr>
          <a:xfrm>
            <a:off x="4076700" y="1333500"/>
            <a:ext cx="3349819"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hlinkClick r:id="rId4"/>
              </a:rPr>
              <a:t>Recipient5@uw.edu</a:t>
            </a:r>
            <a:r>
              <a:rPr lang="en-US" sz="1400" err="1">
                <a:solidFill>
                  <a:srgbClr val="FFFFFF"/>
                </a:solidFill>
              </a:rPr>
              <a:t>x</a:t>
            </a:r>
            <a:r>
              <a:rPr lang="en-US" err="1">
                <a:solidFill>
                  <a:srgbClr val="FFFFFF"/>
                </a:solidFill>
              </a:rPr>
              <a:t>t</a:t>
            </a:r>
            <a:endParaRPr lang="en-US" err="1"/>
          </a:p>
        </p:txBody>
      </p:sp>
      <p:sp>
        <p:nvSpPr>
          <p:cNvPr id="9" name="TextBox 8"/>
          <p:cNvSpPr txBox="1"/>
          <p:nvPr>
            <p:extLst/>
          </p:nvPr>
        </p:nvSpPr>
        <p:spPr>
          <a:xfrm>
            <a:off x="4108450" y="1733550"/>
            <a:ext cx="3629212"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rPr>
              <a:t>Request for Letter of Recommendation</a:t>
            </a:r>
            <a:endParaRPr lang="en-US" sz="1400" i="1">
              <a:solidFill>
                <a:srgbClr val="000000"/>
              </a:solidFill>
            </a:endParaRPr>
          </a:p>
        </p:txBody>
      </p:sp>
      <p:sp>
        <p:nvSpPr>
          <p:cNvPr id="10" name="TextBox 9"/>
          <p:cNvSpPr txBox="1"/>
          <p:nvPr>
            <p:extLst>
              <p:ext uri="{D42A27DB-BD31-4B8C-83A1-F6EECF244321}">
                <p14:modId xmlns:p14="http://schemas.microsoft.com/office/powerpoint/2010/main" val="2020264173"/>
              </p:ext>
            </p:extLst>
          </p:nvPr>
        </p:nvSpPr>
        <p:spPr>
          <a:xfrm>
            <a:off x="3781425" y="2209800"/>
            <a:ext cx="7859713" cy="309315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300">
                <a:solidFill>
                  <a:srgbClr val="000000"/>
                </a:solidFill>
              </a:rPr>
              <a:t>Dear </a:t>
            </a:r>
            <a:r>
              <a:rPr lang="en-US" sz="1300" i="1">
                <a:solidFill>
                  <a:srgbClr val="000000"/>
                </a:solidFill>
              </a:rPr>
              <a:t>Professor Johnson,</a:t>
            </a:r>
          </a:p>
          <a:p>
            <a:endParaRPr lang="en-US" sz="1300">
              <a:solidFill>
                <a:srgbClr val="000000"/>
              </a:solidFill>
            </a:endParaRPr>
          </a:p>
          <a:p>
            <a:r>
              <a:rPr lang="en-US" sz="1300">
                <a:solidFill>
                  <a:srgbClr val="000000"/>
                </a:solidFill>
              </a:rPr>
              <a:t>I am </a:t>
            </a:r>
            <a:r>
              <a:rPr lang="en-US" sz="1300" i="1">
                <a:solidFill>
                  <a:srgbClr val="000000"/>
                </a:solidFill>
              </a:rPr>
              <a:t>John Smith, </a:t>
            </a:r>
            <a:r>
              <a:rPr lang="en-US" sz="1300">
                <a:solidFill>
                  <a:srgbClr val="000000"/>
                </a:solidFill>
              </a:rPr>
              <a:t>a student who took your </a:t>
            </a:r>
            <a:r>
              <a:rPr lang="en-US" sz="1300" i="1">
                <a:solidFill>
                  <a:srgbClr val="000000"/>
                </a:solidFill>
              </a:rPr>
              <a:t>EDUC 150 </a:t>
            </a:r>
            <a:r>
              <a:rPr lang="en-US" sz="1300">
                <a:solidFill>
                  <a:srgbClr val="000000"/>
                </a:solidFill>
              </a:rPr>
              <a:t>class </a:t>
            </a:r>
            <a:r>
              <a:rPr lang="en-US" sz="1300" i="1">
                <a:solidFill>
                  <a:srgbClr val="000000"/>
                </a:solidFill>
              </a:rPr>
              <a:t>Spring 2016.</a:t>
            </a:r>
            <a:r>
              <a:rPr lang="en-US" sz="1300" b="1" i="1">
                <a:solidFill>
                  <a:srgbClr val="000000"/>
                </a:solidFill>
              </a:rPr>
              <a:t> </a:t>
            </a:r>
            <a:r>
              <a:rPr lang="en-US" sz="1300">
                <a:solidFill>
                  <a:srgbClr val="000000"/>
                </a:solidFill>
              </a:rPr>
              <a:t>I am currently applying to the </a:t>
            </a:r>
            <a:r>
              <a:rPr lang="en-US" sz="1300" i="1">
                <a:solidFill>
                  <a:srgbClr val="000000"/>
                </a:solidFill>
              </a:rPr>
              <a:t>University Scholarship Award </a:t>
            </a:r>
            <a:r>
              <a:rPr lang="en-US" sz="1300">
                <a:solidFill>
                  <a:srgbClr val="000000"/>
                </a:solidFill>
              </a:rPr>
              <a:t>and would like to ask you to support my application with a letter of recommendation. The letter would need to be submitted </a:t>
            </a:r>
            <a:r>
              <a:rPr lang="en-US" sz="1300" i="1">
                <a:solidFill>
                  <a:srgbClr val="000000"/>
                </a:solidFill>
              </a:rPr>
              <a:t>through an online application portal </a:t>
            </a:r>
            <a:r>
              <a:rPr lang="en-US" sz="1300">
                <a:solidFill>
                  <a:srgbClr val="000000"/>
                </a:solidFill>
              </a:rPr>
              <a:t>by </a:t>
            </a:r>
            <a:r>
              <a:rPr lang="en-US" sz="1300" i="1">
                <a:solidFill>
                  <a:srgbClr val="000000"/>
                </a:solidFill>
              </a:rPr>
              <a:t>May 25. </a:t>
            </a:r>
            <a:r>
              <a:rPr lang="en-US" sz="1300">
                <a:solidFill>
                  <a:srgbClr val="000000"/>
                </a:solidFill>
              </a:rPr>
              <a:t>I have attached my </a:t>
            </a:r>
            <a:r>
              <a:rPr lang="en-US" sz="1300" i="1">
                <a:solidFill>
                  <a:srgbClr val="000000"/>
                </a:solidFill>
              </a:rPr>
              <a:t>personal statement </a:t>
            </a:r>
            <a:r>
              <a:rPr lang="en-US" sz="1300">
                <a:solidFill>
                  <a:srgbClr val="000000"/>
                </a:solidFill>
              </a:rPr>
              <a:t>and </a:t>
            </a:r>
            <a:r>
              <a:rPr lang="en-US" sz="1300" i="1">
                <a:solidFill>
                  <a:srgbClr val="000000"/>
                </a:solidFill>
              </a:rPr>
              <a:t>resume </a:t>
            </a:r>
            <a:r>
              <a:rPr lang="en-US" sz="1300">
                <a:solidFill>
                  <a:srgbClr val="000000"/>
                </a:solidFill>
              </a:rPr>
              <a:t>for your reference. Please let me know if you'd like any additional documents.</a:t>
            </a:r>
          </a:p>
          <a:p>
            <a:endParaRPr lang="en-US" sz="1300">
              <a:solidFill>
                <a:srgbClr val="000000"/>
              </a:solidFill>
            </a:endParaRPr>
          </a:p>
          <a:p>
            <a:r>
              <a:rPr lang="en-US" sz="1300" b="1" u="sng">
                <a:solidFill>
                  <a:srgbClr val="000000"/>
                </a:solidFill>
              </a:rPr>
              <a:t>If possible, I'd like to meet in person to go over the details of the </a:t>
            </a:r>
            <a:r>
              <a:rPr lang="en-US" sz="1300" b="1" i="1" u="sng">
                <a:solidFill>
                  <a:srgbClr val="000000"/>
                </a:solidFill>
              </a:rPr>
              <a:t>scholarship</a:t>
            </a:r>
            <a:r>
              <a:rPr lang="en-US" sz="1300" b="1" u="sng">
                <a:solidFill>
                  <a:srgbClr val="000000"/>
                </a:solidFill>
              </a:rPr>
              <a:t> and application.</a:t>
            </a:r>
            <a:r>
              <a:rPr lang="en-US" sz="1300">
                <a:solidFill>
                  <a:srgbClr val="000000"/>
                </a:solidFill>
              </a:rPr>
              <a:t> I'd also appreciate any advice you can offer to make my application as strong as possible.</a:t>
            </a:r>
            <a:r>
              <a:rPr lang="en-US" sz="1300" b="1">
                <a:solidFill>
                  <a:srgbClr val="000000"/>
                </a:solidFill>
              </a:rPr>
              <a:t> </a:t>
            </a:r>
            <a:r>
              <a:rPr lang="en-US" sz="1300" b="1" u="sng">
                <a:solidFill>
                  <a:srgbClr val="000000"/>
                </a:solidFill>
              </a:rPr>
              <a:t>Are you free </a:t>
            </a:r>
            <a:r>
              <a:rPr lang="en-US" sz="1300" b="1" i="1" u="sng">
                <a:solidFill>
                  <a:srgbClr val="000000"/>
                </a:solidFill>
              </a:rPr>
              <a:t>next Monday after 1:30, Tuesday between 10:30-12:30, or Friday before 12?</a:t>
            </a:r>
            <a:r>
              <a:rPr lang="en-US" sz="1300" b="1" i="1">
                <a:solidFill>
                  <a:srgbClr val="000000"/>
                </a:solidFill>
              </a:rPr>
              <a:t> </a:t>
            </a:r>
          </a:p>
          <a:p>
            <a:endParaRPr lang="en-US" sz="1300" i="1">
              <a:solidFill>
                <a:srgbClr val="000000"/>
              </a:solidFill>
            </a:endParaRPr>
          </a:p>
          <a:p>
            <a:r>
              <a:rPr lang="en-US" sz="1300">
                <a:solidFill>
                  <a:srgbClr val="000000"/>
                </a:solidFill>
              </a:rPr>
              <a:t>Thank you for your time. I look forward to hearing back from you.</a:t>
            </a:r>
          </a:p>
          <a:p>
            <a:endParaRPr lang="en-US" sz="1300">
              <a:solidFill>
                <a:srgbClr val="000000"/>
              </a:solidFill>
            </a:endParaRPr>
          </a:p>
          <a:p>
            <a:r>
              <a:rPr lang="en-US" sz="1300">
                <a:solidFill>
                  <a:srgbClr val="000000"/>
                </a:solidFill>
              </a:rPr>
              <a:t>Sincerely,</a:t>
            </a:r>
          </a:p>
          <a:p>
            <a:r>
              <a:rPr lang="en-US" sz="1300" i="1">
                <a:solidFill>
                  <a:srgbClr val="000000"/>
                </a:solidFill>
              </a:rPr>
              <a:t>John Smith</a:t>
            </a:r>
            <a:endParaRPr lang="en-US" sz="1300">
              <a:solidFill>
                <a:srgbClr val="000000"/>
              </a:solidFill>
            </a:endParaRPr>
          </a:p>
        </p:txBody>
      </p:sp>
      <p:cxnSp>
        <p:nvCxnSpPr>
          <p:cNvPr id="4" name="Straight Arrow Connector 3"/>
          <p:cNvCxnSpPr/>
          <p:nvPr/>
        </p:nvCxnSpPr>
        <p:spPr>
          <a:xfrm flipH="1">
            <a:off x="2414334" y="3933825"/>
            <a:ext cx="1334154" cy="578537"/>
          </a:xfrm>
          <a:prstGeom prst="straightConnector1">
            <a:avLst/>
          </a:prstGeom>
          <a:ln w="3175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6" name="TextBox 5"/>
          <p:cNvSpPr txBox="1"/>
          <p:nvPr>
            <p:extLst>
              <p:ext uri="{D42A27DB-BD31-4B8C-83A1-F6EECF244321}">
                <p14:modId xmlns:p14="http://schemas.microsoft.com/office/powerpoint/2010/main" val="1172656971"/>
              </p:ext>
            </p:extLst>
          </p:nvPr>
        </p:nvSpPr>
        <p:spPr>
          <a:xfrm>
            <a:off x="485955" y="4162425"/>
            <a:ext cx="1955800" cy="1169551"/>
          </a:xfrm>
          <a:prstGeom prst="rect">
            <a:avLst/>
          </a:prstGeom>
          <a:noFill/>
          <a:ln>
            <a:noFill/>
          </a:ln>
        </p:spPr>
        <p:txBody>
          <a:bodyPr wrap="square" rtlCol="0" anchor="t">
            <a:spAutoFit/>
          </a:bodyPr>
          <a:lstStyle/>
          <a:p>
            <a:r>
              <a:rPr lang="en-US" sz="1400"/>
              <a:t>Mention that you'd like to meet in person. Offer a few different times you're free to meet</a:t>
            </a:r>
          </a:p>
          <a:p>
            <a:endParaRPr lang="en-US" sz="1400"/>
          </a:p>
        </p:txBody>
      </p:sp>
    </p:spTree>
    <p:extLst>
      <p:ext uri="{BB962C8B-B14F-4D97-AF65-F5344CB8AC3E}">
        <p14:creationId xmlns:p14="http://schemas.microsoft.com/office/powerpoint/2010/main" val="3529379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3354605947"/>
              </p:ext>
            </p:extLst>
          </p:nvPr>
        </p:nvSpPr>
        <p:spPr>
          <a:xfrm>
            <a:off x="133350" y="-13802"/>
            <a:ext cx="10958901" cy="1657350"/>
          </a:xfrm>
        </p:spPr>
        <p:txBody>
          <a:bodyPr>
            <a:normAutofit/>
          </a:bodyPr>
          <a:lstStyle/>
          <a:p>
            <a:r>
              <a:rPr lang="en-US" b="1"/>
              <a:t>7g. Professors </a:t>
            </a:r>
            <a:r>
              <a:rPr lang="mr-IN"/>
              <a:t>– </a:t>
            </a:r>
            <a:r>
              <a:rPr lang="mr-IN" sz="2600">
                <a:solidFill>
                  <a:schemeClr val="tx1"/>
                </a:solidFill>
                <a:latin typeface="Calibri Light"/>
                <a:cs typeface="+mj-ea"/>
              </a:rPr>
              <a:t>Request a </a:t>
            </a:r>
            <a:r>
              <a:rPr lang="mr-IN" sz="2600"/>
              <a:t>letter of recommendation while still in their class</a:t>
            </a:r>
            <a:endParaRPr lang="mr-IN" sz="2600">
              <a:latin typeface="Mangal"/>
              <a:cs typeface="Manga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9500" y="1114425"/>
            <a:ext cx="8395647" cy="5148344"/>
          </a:xfrm>
          <a:prstGeom prst="rect">
            <a:avLst/>
          </a:prstGeom>
        </p:spPr>
      </p:pic>
      <p:sp>
        <p:nvSpPr>
          <p:cNvPr id="8" name="TextBox 7"/>
          <p:cNvSpPr txBox="1"/>
          <p:nvPr/>
        </p:nvSpPr>
        <p:spPr>
          <a:xfrm>
            <a:off x="4076700" y="1333500"/>
            <a:ext cx="3349819"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hlinkClick r:id="rId4"/>
              </a:rPr>
              <a:t>Recipient5@uw.edu</a:t>
            </a:r>
            <a:r>
              <a:rPr lang="en-US" sz="1400" err="1">
                <a:solidFill>
                  <a:srgbClr val="FFFFFF"/>
                </a:solidFill>
              </a:rPr>
              <a:t>x</a:t>
            </a:r>
            <a:r>
              <a:rPr lang="en-US" err="1">
                <a:solidFill>
                  <a:srgbClr val="FFFFFF"/>
                </a:solidFill>
              </a:rPr>
              <a:t>t</a:t>
            </a:r>
            <a:endParaRPr lang="en-US" err="1"/>
          </a:p>
        </p:txBody>
      </p:sp>
      <p:sp>
        <p:nvSpPr>
          <p:cNvPr id="9" name="TextBox 8"/>
          <p:cNvSpPr txBox="1"/>
          <p:nvPr>
            <p:extLst/>
          </p:nvPr>
        </p:nvSpPr>
        <p:spPr>
          <a:xfrm>
            <a:off x="4108450" y="1733550"/>
            <a:ext cx="3629212"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rPr>
              <a:t>Request for Letter of Recommendation</a:t>
            </a:r>
            <a:endParaRPr lang="en-US" sz="1400" i="1">
              <a:solidFill>
                <a:srgbClr val="000000"/>
              </a:solidFill>
            </a:endParaRPr>
          </a:p>
        </p:txBody>
      </p:sp>
      <p:sp>
        <p:nvSpPr>
          <p:cNvPr id="10" name="TextBox 9"/>
          <p:cNvSpPr txBox="1"/>
          <p:nvPr>
            <p:extLst>
              <p:ext uri="{D42A27DB-BD31-4B8C-83A1-F6EECF244321}">
                <p14:modId xmlns:p14="http://schemas.microsoft.com/office/powerpoint/2010/main" val="2522079497"/>
              </p:ext>
            </p:extLst>
          </p:nvPr>
        </p:nvSpPr>
        <p:spPr>
          <a:xfrm>
            <a:off x="3781425" y="2209800"/>
            <a:ext cx="7859713" cy="309315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300">
                <a:solidFill>
                  <a:srgbClr val="000000"/>
                </a:solidFill>
              </a:rPr>
              <a:t>Dear </a:t>
            </a:r>
            <a:r>
              <a:rPr lang="en-US" sz="1300" i="1">
                <a:solidFill>
                  <a:srgbClr val="000000"/>
                </a:solidFill>
              </a:rPr>
              <a:t>Professor Johnson,</a:t>
            </a:r>
          </a:p>
          <a:p>
            <a:endParaRPr lang="en-US" sz="1300">
              <a:solidFill>
                <a:srgbClr val="000000"/>
              </a:solidFill>
            </a:endParaRPr>
          </a:p>
          <a:p>
            <a:r>
              <a:rPr lang="en-US" sz="1300">
                <a:solidFill>
                  <a:srgbClr val="000000"/>
                </a:solidFill>
              </a:rPr>
              <a:t>I am </a:t>
            </a:r>
            <a:r>
              <a:rPr lang="en-US" sz="1300" i="1">
                <a:solidFill>
                  <a:srgbClr val="000000"/>
                </a:solidFill>
              </a:rPr>
              <a:t>John Smith, </a:t>
            </a:r>
            <a:r>
              <a:rPr lang="en-US" sz="1300">
                <a:solidFill>
                  <a:srgbClr val="000000"/>
                </a:solidFill>
              </a:rPr>
              <a:t>a student </a:t>
            </a:r>
            <a:r>
              <a:rPr lang="en-US" sz="1300" u="sng">
                <a:solidFill>
                  <a:srgbClr val="000000"/>
                </a:solidFill>
              </a:rPr>
              <a:t>taking your </a:t>
            </a:r>
            <a:r>
              <a:rPr lang="en-US" sz="1300" i="1" u="sng">
                <a:solidFill>
                  <a:srgbClr val="000000"/>
                </a:solidFill>
              </a:rPr>
              <a:t>EDUC 150 </a:t>
            </a:r>
            <a:r>
              <a:rPr lang="en-US" sz="1300" u="sng">
                <a:solidFill>
                  <a:srgbClr val="000000"/>
                </a:solidFill>
              </a:rPr>
              <a:t>class this quarter</a:t>
            </a:r>
            <a:r>
              <a:rPr lang="en-US" sz="1300">
                <a:solidFill>
                  <a:srgbClr val="000000"/>
                </a:solidFill>
              </a:rPr>
              <a:t>.</a:t>
            </a:r>
            <a:r>
              <a:rPr lang="en-US" sz="1300" b="1" i="1">
                <a:solidFill>
                  <a:srgbClr val="000000"/>
                </a:solidFill>
              </a:rPr>
              <a:t> </a:t>
            </a:r>
            <a:r>
              <a:rPr lang="en-US" sz="1300">
                <a:solidFill>
                  <a:srgbClr val="000000"/>
                </a:solidFill>
              </a:rPr>
              <a:t>I am currently applying to the </a:t>
            </a:r>
            <a:r>
              <a:rPr lang="en-US" sz="1300" i="1">
                <a:solidFill>
                  <a:srgbClr val="000000"/>
                </a:solidFill>
              </a:rPr>
              <a:t>University Scholarship Award </a:t>
            </a:r>
            <a:r>
              <a:rPr lang="en-US" sz="1300">
                <a:solidFill>
                  <a:srgbClr val="000000"/>
                </a:solidFill>
              </a:rPr>
              <a:t>and would like to ask you to support my application with a letter of recommendation. The letter would need to be submitted </a:t>
            </a:r>
            <a:r>
              <a:rPr lang="en-US" sz="1300" i="1">
                <a:solidFill>
                  <a:srgbClr val="000000"/>
                </a:solidFill>
              </a:rPr>
              <a:t>through an online application portal </a:t>
            </a:r>
            <a:r>
              <a:rPr lang="en-US" sz="1300">
                <a:solidFill>
                  <a:srgbClr val="000000"/>
                </a:solidFill>
              </a:rPr>
              <a:t>by </a:t>
            </a:r>
            <a:r>
              <a:rPr lang="en-US" sz="1300" i="1">
                <a:solidFill>
                  <a:srgbClr val="000000"/>
                </a:solidFill>
              </a:rPr>
              <a:t>May 25. </a:t>
            </a:r>
            <a:r>
              <a:rPr lang="en-US" sz="1300">
                <a:solidFill>
                  <a:srgbClr val="000000"/>
                </a:solidFill>
              </a:rPr>
              <a:t>I have attached my </a:t>
            </a:r>
            <a:r>
              <a:rPr lang="en-US" sz="1300" i="1">
                <a:solidFill>
                  <a:srgbClr val="000000"/>
                </a:solidFill>
              </a:rPr>
              <a:t>personal statement </a:t>
            </a:r>
            <a:r>
              <a:rPr lang="en-US" sz="1300">
                <a:solidFill>
                  <a:srgbClr val="000000"/>
                </a:solidFill>
              </a:rPr>
              <a:t>and </a:t>
            </a:r>
            <a:r>
              <a:rPr lang="en-US" sz="1300" i="1">
                <a:solidFill>
                  <a:srgbClr val="000000"/>
                </a:solidFill>
              </a:rPr>
              <a:t>resume </a:t>
            </a:r>
            <a:r>
              <a:rPr lang="en-US" sz="1300">
                <a:solidFill>
                  <a:srgbClr val="000000"/>
                </a:solidFill>
              </a:rPr>
              <a:t>for your reference. Please let me know if you'd like any additional documents.</a:t>
            </a:r>
          </a:p>
          <a:p>
            <a:endParaRPr lang="en-US" sz="1300">
              <a:solidFill>
                <a:srgbClr val="000000"/>
              </a:solidFill>
            </a:endParaRPr>
          </a:p>
          <a:p>
            <a:r>
              <a:rPr lang="en-US" sz="1300">
                <a:solidFill>
                  <a:srgbClr val="000000"/>
                </a:solidFill>
              </a:rPr>
              <a:t>If possible, I'd like to meet in person to go over the details of the </a:t>
            </a:r>
            <a:r>
              <a:rPr lang="en-US" sz="1300" i="1">
                <a:solidFill>
                  <a:srgbClr val="000000"/>
                </a:solidFill>
              </a:rPr>
              <a:t>scholarship</a:t>
            </a:r>
            <a:r>
              <a:rPr lang="en-US" sz="1300">
                <a:solidFill>
                  <a:srgbClr val="000000"/>
                </a:solidFill>
              </a:rPr>
              <a:t> and application. I'd also appreciate any advice you can offer to make my application as strong as possible.</a:t>
            </a:r>
            <a:r>
              <a:rPr lang="en-US" sz="1300" b="1">
                <a:solidFill>
                  <a:srgbClr val="000000"/>
                </a:solidFill>
              </a:rPr>
              <a:t> </a:t>
            </a:r>
            <a:r>
              <a:rPr lang="en-US" sz="1300" u="sng">
                <a:solidFill>
                  <a:srgbClr val="000000"/>
                </a:solidFill>
              </a:rPr>
              <a:t>Would it be alright to discuss this during your office hours </a:t>
            </a:r>
            <a:r>
              <a:rPr lang="en-US" sz="1300" i="1" u="sng">
                <a:solidFill>
                  <a:srgbClr val="000000"/>
                </a:solidFill>
              </a:rPr>
              <a:t>next Tuesday</a:t>
            </a:r>
            <a:r>
              <a:rPr lang="en-US" sz="1300" u="sng">
                <a:solidFill>
                  <a:srgbClr val="000000"/>
                </a:solidFill>
              </a:rPr>
              <a:t>?</a:t>
            </a:r>
            <a:endParaRPr lang="en-US" sz="1300" b="1" u="sng">
              <a:solidFill>
                <a:srgbClr val="000000"/>
              </a:solidFill>
            </a:endParaRPr>
          </a:p>
          <a:p>
            <a:endParaRPr lang="en-US" sz="1300" i="1">
              <a:solidFill>
                <a:srgbClr val="000000"/>
              </a:solidFill>
            </a:endParaRPr>
          </a:p>
          <a:p>
            <a:r>
              <a:rPr lang="en-US" sz="1300">
                <a:solidFill>
                  <a:srgbClr val="000000"/>
                </a:solidFill>
              </a:rPr>
              <a:t>Thank you for your time. I look forward to hearing back from you.</a:t>
            </a:r>
          </a:p>
          <a:p>
            <a:endParaRPr lang="en-US" sz="1300">
              <a:solidFill>
                <a:srgbClr val="000000"/>
              </a:solidFill>
            </a:endParaRPr>
          </a:p>
          <a:p>
            <a:r>
              <a:rPr lang="en-US" sz="1300">
                <a:solidFill>
                  <a:srgbClr val="000000"/>
                </a:solidFill>
              </a:rPr>
              <a:t>Sincerely,</a:t>
            </a:r>
          </a:p>
          <a:p>
            <a:r>
              <a:rPr lang="en-US" sz="1300" i="1">
                <a:solidFill>
                  <a:srgbClr val="000000"/>
                </a:solidFill>
              </a:rPr>
              <a:t>John Smith</a:t>
            </a:r>
            <a:endParaRPr lang="en-US" sz="1300">
              <a:solidFill>
                <a:srgbClr val="000000"/>
              </a:solidFill>
            </a:endParaRPr>
          </a:p>
        </p:txBody>
      </p:sp>
    </p:spTree>
    <p:extLst>
      <p:ext uri="{BB962C8B-B14F-4D97-AF65-F5344CB8AC3E}">
        <p14:creationId xmlns:p14="http://schemas.microsoft.com/office/powerpoint/2010/main" val="38224694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2087560726"/>
              </p:ext>
            </p:extLst>
          </p:nvPr>
        </p:nvSpPr>
        <p:spPr>
          <a:xfrm>
            <a:off x="133350" y="-13802"/>
            <a:ext cx="10958901" cy="1657350"/>
          </a:xfrm>
        </p:spPr>
        <p:txBody>
          <a:bodyPr>
            <a:normAutofit/>
          </a:bodyPr>
          <a:lstStyle/>
          <a:p>
            <a:r>
              <a:rPr lang="en-US" b="1"/>
              <a:t>8. Advisors/Counselors </a:t>
            </a:r>
            <a:r>
              <a:rPr lang="mr-IN"/>
              <a:t>– </a:t>
            </a:r>
            <a:r>
              <a:rPr lang="mr-IN" sz="3200" err="1">
                <a:solidFill>
                  <a:schemeClr val="tx1"/>
                </a:solidFill>
                <a:latin typeface="Calibri Light"/>
                <a:cs typeface="+mj-ea"/>
              </a:rPr>
              <a:t>Schedule</a:t>
            </a:r>
            <a:r>
              <a:rPr lang="mr-IN" sz="3200"/>
              <a:t> </a:t>
            </a:r>
            <a:r>
              <a:rPr lang="mr-IN" sz="3200" err="1"/>
              <a:t>an</a:t>
            </a:r>
            <a:r>
              <a:rPr lang="mr-IN" sz="3200"/>
              <a:t> </a:t>
            </a:r>
            <a:r>
              <a:rPr lang="mr-IN" sz="3200" err="1"/>
              <a:t>appointment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9500" y="1114425"/>
            <a:ext cx="8395647" cy="5148344"/>
          </a:xfrm>
          <a:prstGeom prst="rect">
            <a:avLst/>
          </a:prstGeom>
        </p:spPr>
      </p:pic>
      <p:sp>
        <p:nvSpPr>
          <p:cNvPr id="8" name="TextBox 7"/>
          <p:cNvSpPr txBox="1"/>
          <p:nvPr>
            <p:extLst>
              <p:ext uri="{D42A27DB-BD31-4B8C-83A1-F6EECF244321}">
                <p14:modId xmlns:p14="http://schemas.microsoft.com/office/powerpoint/2010/main" val="2263818261"/>
              </p:ext>
            </p:extLst>
          </p:nvPr>
        </p:nvSpPr>
        <p:spPr>
          <a:xfrm>
            <a:off x="4076700" y="1333500"/>
            <a:ext cx="3349819"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hlinkClick r:id="rId4"/>
              </a:rPr>
              <a:t>Recipient6@uw.edu</a:t>
            </a:r>
            <a:r>
              <a:rPr lang="en-US" sz="1400" err="1">
                <a:solidFill>
                  <a:srgbClr val="FFFFFF"/>
                </a:solidFill>
              </a:rPr>
              <a:t>x</a:t>
            </a:r>
            <a:r>
              <a:rPr lang="en-US" err="1">
                <a:solidFill>
                  <a:srgbClr val="FFFFFF"/>
                </a:solidFill>
              </a:rPr>
              <a:t>t</a:t>
            </a:r>
            <a:endParaRPr lang="en-US" err="1"/>
          </a:p>
        </p:txBody>
      </p:sp>
      <p:sp>
        <p:nvSpPr>
          <p:cNvPr id="9" name="TextBox 8"/>
          <p:cNvSpPr txBox="1"/>
          <p:nvPr>
            <p:extLst>
              <p:ext uri="{D42A27DB-BD31-4B8C-83A1-F6EECF244321}">
                <p14:modId xmlns:p14="http://schemas.microsoft.com/office/powerpoint/2010/main" val="4174250033"/>
              </p:ext>
            </p:extLst>
          </p:nvPr>
        </p:nvSpPr>
        <p:spPr>
          <a:xfrm>
            <a:off x="4108450" y="1733550"/>
            <a:ext cx="3629212"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rPr>
              <a:t>Schedule an Appointment</a:t>
            </a:r>
            <a:endParaRPr lang="en-US" sz="1400" i="1">
              <a:solidFill>
                <a:srgbClr val="000000"/>
              </a:solidFill>
            </a:endParaRPr>
          </a:p>
        </p:txBody>
      </p:sp>
      <p:sp>
        <p:nvSpPr>
          <p:cNvPr id="10" name="TextBox 9"/>
          <p:cNvSpPr txBox="1"/>
          <p:nvPr>
            <p:extLst>
              <p:ext uri="{D42A27DB-BD31-4B8C-83A1-F6EECF244321}">
                <p14:modId xmlns:p14="http://schemas.microsoft.com/office/powerpoint/2010/main" val="846780218"/>
              </p:ext>
            </p:extLst>
          </p:nvPr>
        </p:nvSpPr>
        <p:spPr>
          <a:xfrm>
            <a:off x="3781425" y="2209800"/>
            <a:ext cx="7859713" cy="298543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000000"/>
                </a:solidFill>
              </a:rPr>
              <a:t>Hello </a:t>
            </a:r>
            <a:r>
              <a:rPr lang="en-US" i="1">
                <a:solidFill>
                  <a:srgbClr val="000000"/>
                </a:solidFill>
              </a:rPr>
              <a:t>Ms. Jones,</a:t>
            </a:r>
          </a:p>
          <a:p>
            <a:endParaRPr lang="en-US" i="1">
              <a:solidFill>
                <a:srgbClr val="000000"/>
              </a:solidFill>
            </a:endParaRPr>
          </a:p>
          <a:p>
            <a:r>
              <a:rPr lang="en-US">
                <a:solidFill>
                  <a:srgbClr val="000000"/>
                </a:solidFill>
              </a:rPr>
              <a:t>I am </a:t>
            </a:r>
            <a:r>
              <a:rPr lang="en-US" i="1">
                <a:solidFill>
                  <a:srgbClr val="000000"/>
                </a:solidFill>
              </a:rPr>
              <a:t>John Smith, </a:t>
            </a:r>
            <a:r>
              <a:rPr lang="en-US" b="1" u="sng">
                <a:solidFill>
                  <a:srgbClr val="000000"/>
                </a:solidFill>
              </a:rPr>
              <a:t>student ID: </a:t>
            </a:r>
            <a:r>
              <a:rPr lang="en-US" b="1" i="1" u="sng">
                <a:solidFill>
                  <a:srgbClr val="000000"/>
                </a:solidFill>
              </a:rPr>
              <a:t>1234567</a:t>
            </a:r>
            <a:r>
              <a:rPr lang="en-US" b="1" u="sng">
                <a:solidFill>
                  <a:srgbClr val="000000"/>
                </a:solidFill>
              </a:rPr>
              <a:t>.</a:t>
            </a:r>
            <a:r>
              <a:rPr lang="en-US">
                <a:solidFill>
                  <a:srgbClr val="000000"/>
                </a:solidFill>
              </a:rPr>
              <a:t> I would like to arrange a meeting with you to discuss my academic plans for next year. When are you available to meet?</a:t>
            </a:r>
          </a:p>
          <a:p>
            <a:endParaRPr lang="en-US">
              <a:solidFill>
                <a:srgbClr val="000000"/>
              </a:solidFill>
            </a:endParaRPr>
          </a:p>
          <a:p>
            <a:r>
              <a:rPr lang="en-US">
                <a:solidFill>
                  <a:srgbClr val="000000"/>
                </a:solidFill>
              </a:rPr>
              <a:t>Thank you for your time.</a:t>
            </a:r>
          </a:p>
          <a:p>
            <a:endParaRPr lang="en-US">
              <a:solidFill>
                <a:srgbClr val="000000"/>
              </a:solidFill>
            </a:endParaRPr>
          </a:p>
          <a:p>
            <a:r>
              <a:rPr lang="en-US">
                <a:solidFill>
                  <a:srgbClr val="000000"/>
                </a:solidFill>
              </a:rPr>
              <a:t>Sincerely,</a:t>
            </a:r>
          </a:p>
          <a:p>
            <a:r>
              <a:rPr lang="en-US" i="1">
                <a:solidFill>
                  <a:srgbClr val="000000"/>
                </a:solidFill>
              </a:rPr>
              <a:t>John Smith</a:t>
            </a:r>
            <a:endParaRPr lang="en-US">
              <a:solidFill>
                <a:srgbClr val="000000"/>
              </a:solidFill>
            </a:endParaRPr>
          </a:p>
          <a:p>
            <a:endParaRPr lang="en-US" sz="1300">
              <a:solidFill>
                <a:srgbClr val="000000"/>
              </a:solidFill>
            </a:endParaRPr>
          </a:p>
          <a:p>
            <a:endParaRPr lang="en-US" sz="1300">
              <a:solidFill>
                <a:srgbClr val="000000"/>
              </a:solidFill>
            </a:endParaRPr>
          </a:p>
        </p:txBody>
      </p:sp>
      <p:cxnSp>
        <p:nvCxnSpPr>
          <p:cNvPr id="4" name="Straight Arrow Connector 3"/>
          <p:cNvCxnSpPr/>
          <p:nvPr/>
        </p:nvCxnSpPr>
        <p:spPr>
          <a:xfrm flipH="1">
            <a:off x="2414334" y="3217179"/>
            <a:ext cx="1266521" cy="1295183"/>
          </a:xfrm>
          <a:prstGeom prst="straightConnector1">
            <a:avLst/>
          </a:prstGeom>
          <a:ln w="3175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6" name="TextBox 5"/>
          <p:cNvSpPr txBox="1"/>
          <p:nvPr>
            <p:extLst>
              <p:ext uri="{D42A27DB-BD31-4B8C-83A1-F6EECF244321}">
                <p14:modId xmlns:p14="http://schemas.microsoft.com/office/powerpoint/2010/main" val="3667259311"/>
              </p:ext>
            </p:extLst>
          </p:nvPr>
        </p:nvSpPr>
        <p:spPr>
          <a:xfrm>
            <a:off x="485955" y="4162425"/>
            <a:ext cx="1955800" cy="1815882"/>
          </a:xfrm>
          <a:prstGeom prst="rect">
            <a:avLst/>
          </a:prstGeom>
          <a:noFill/>
          <a:ln>
            <a:noFill/>
          </a:ln>
        </p:spPr>
        <p:txBody>
          <a:bodyPr wrap="square" rtlCol="0" anchor="t">
            <a:spAutoFit/>
          </a:bodyPr>
          <a:lstStyle/>
          <a:p>
            <a:r>
              <a:rPr lang="en-US" sz="1400"/>
              <a:t>Include your student ID number so that your advisor can remind themselves of your class year, major, etc. and run your degree audit before you meet.</a:t>
            </a:r>
          </a:p>
          <a:p>
            <a:endParaRPr lang="en-US" sz="1400"/>
          </a:p>
        </p:txBody>
      </p:sp>
    </p:spTree>
    <p:extLst>
      <p:ext uri="{BB962C8B-B14F-4D97-AF65-F5344CB8AC3E}">
        <p14:creationId xmlns:p14="http://schemas.microsoft.com/office/powerpoint/2010/main" val="41303912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a:xfrm>
            <a:off x="133350" y="-13802"/>
            <a:ext cx="10958901" cy="1657350"/>
          </a:xfrm>
        </p:spPr>
        <p:txBody>
          <a:bodyPr>
            <a:normAutofit/>
          </a:bodyPr>
          <a:lstStyle/>
          <a:p>
            <a:r>
              <a:rPr lang="en-US" b="1"/>
              <a:t>9. Doctors/Nurses </a:t>
            </a:r>
            <a:r>
              <a:rPr lang="mr-IN"/>
              <a:t>– </a:t>
            </a:r>
            <a:r>
              <a:rPr lang="mr-IN" sz="3200">
                <a:solidFill>
                  <a:schemeClr val="tx1"/>
                </a:solidFill>
                <a:latin typeface="Calibri Light"/>
                <a:cs typeface="+mj-ea"/>
              </a:rPr>
              <a:t>Schedule</a:t>
            </a:r>
            <a:r>
              <a:rPr lang="mr-IN" sz="3200"/>
              <a:t> an appointment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9500" y="1114425"/>
            <a:ext cx="8395647" cy="5148344"/>
          </a:xfrm>
          <a:prstGeom prst="rect">
            <a:avLst/>
          </a:prstGeom>
        </p:spPr>
      </p:pic>
      <p:sp>
        <p:nvSpPr>
          <p:cNvPr id="8" name="TextBox 7"/>
          <p:cNvSpPr txBox="1"/>
          <p:nvPr>
            <p:extLst/>
          </p:nvPr>
        </p:nvSpPr>
        <p:spPr>
          <a:xfrm>
            <a:off x="4076700" y="1333500"/>
            <a:ext cx="3349819"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rPr>
              <a:t>linda@harborview.com</a:t>
            </a:r>
            <a:endParaRPr lang="en-US"/>
          </a:p>
        </p:txBody>
      </p:sp>
      <p:sp>
        <p:nvSpPr>
          <p:cNvPr id="9" name="TextBox 8"/>
          <p:cNvSpPr txBox="1"/>
          <p:nvPr>
            <p:extLst/>
          </p:nvPr>
        </p:nvSpPr>
        <p:spPr>
          <a:xfrm>
            <a:off x="4108450" y="1733550"/>
            <a:ext cx="3629212"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rPr>
              <a:t>Schedule an Appointment</a:t>
            </a:r>
            <a:endParaRPr lang="en-US" sz="1400" i="1">
              <a:solidFill>
                <a:srgbClr val="000000"/>
              </a:solidFill>
            </a:endParaRPr>
          </a:p>
        </p:txBody>
      </p:sp>
      <p:sp>
        <p:nvSpPr>
          <p:cNvPr id="10" name="TextBox 9"/>
          <p:cNvSpPr txBox="1"/>
          <p:nvPr>
            <p:extLst/>
          </p:nvPr>
        </p:nvSpPr>
        <p:spPr>
          <a:xfrm>
            <a:off x="3781425" y="2209800"/>
            <a:ext cx="7859713" cy="264687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solidFill>
              </a:rPr>
              <a:t>Hello,</a:t>
            </a:r>
            <a:endParaRPr lang="en-US" i="1">
              <a:solidFill>
                <a:schemeClr val="bg1"/>
              </a:solidFill>
            </a:endParaRPr>
          </a:p>
          <a:p>
            <a:endParaRPr lang="en-US" i="1">
              <a:solidFill>
                <a:schemeClr val="bg1"/>
              </a:solidFill>
            </a:endParaRPr>
          </a:p>
          <a:p>
            <a:pPr>
              <a:defRPr/>
            </a:pPr>
            <a:endParaRPr lang="en-US" sz="1400">
              <a:solidFill>
                <a:schemeClr val="bg1"/>
              </a:solidFill>
            </a:endParaRPr>
          </a:p>
          <a:p>
            <a:pPr>
              <a:defRPr/>
            </a:pPr>
            <a:r>
              <a:rPr lang="en-US">
                <a:solidFill>
                  <a:schemeClr val="bg1"/>
                </a:solidFill>
              </a:rPr>
              <a:t>I would like to schedule an appointment </a:t>
            </a:r>
            <a:r>
              <a:rPr lang="en-US" i="1">
                <a:solidFill>
                  <a:schemeClr val="bg1"/>
                </a:solidFill>
              </a:rPr>
              <a:t>next Tuesday </a:t>
            </a:r>
            <a:r>
              <a:rPr lang="en-US">
                <a:solidFill>
                  <a:schemeClr val="bg1"/>
                </a:solidFill>
              </a:rPr>
              <a:t>at </a:t>
            </a:r>
            <a:r>
              <a:rPr lang="en-US" i="1">
                <a:solidFill>
                  <a:schemeClr val="bg1"/>
                </a:solidFill>
              </a:rPr>
              <a:t>2:30pm</a:t>
            </a:r>
            <a:r>
              <a:rPr lang="en-US">
                <a:solidFill>
                  <a:schemeClr val="bg1"/>
                </a:solidFill>
              </a:rPr>
              <a:t> to have my annual check-up.</a:t>
            </a:r>
          </a:p>
          <a:p>
            <a:pPr>
              <a:defRPr/>
            </a:pPr>
            <a:endParaRPr lang="en-US">
              <a:solidFill>
                <a:schemeClr val="bg1"/>
              </a:solidFill>
            </a:endParaRPr>
          </a:p>
          <a:p>
            <a:pPr>
              <a:defRPr/>
            </a:pPr>
            <a:r>
              <a:rPr lang="en-US">
                <a:solidFill>
                  <a:schemeClr val="bg1"/>
                </a:solidFill>
              </a:rPr>
              <a:t>Thank you,</a:t>
            </a:r>
          </a:p>
          <a:p>
            <a:pPr>
              <a:defRPr/>
            </a:pPr>
            <a:r>
              <a:rPr lang="en-US" i="1">
                <a:solidFill>
                  <a:schemeClr val="bg1"/>
                </a:solidFill>
              </a:rPr>
              <a:t>John Smith</a:t>
            </a:r>
          </a:p>
          <a:p>
            <a:endParaRPr lang="en-US" sz="1300">
              <a:solidFill>
                <a:schemeClr val="bg1"/>
              </a:solidFill>
            </a:endParaRPr>
          </a:p>
          <a:p>
            <a:endParaRPr lang="en-US" sz="1300">
              <a:solidFill>
                <a:schemeClr val="bg1"/>
              </a:solidFill>
            </a:endParaRPr>
          </a:p>
        </p:txBody>
      </p:sp>
    </p:spTree>
    <p:extLst>
      <p:ext uri="{BB962C8B-B14F-4D97-AF65-F5344CB8AC3E}">
        <p14:creationId xmlns:p14="http://schemas.microsoft.com/office/powerpoint/2010/main" val="1319315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1429" y="1381125"/>
            <a:ext cx="3032052" cy="1307916"/>
          </a:xfrm>
        </p:spPr>
        <p:txBody>
          <a:bodyPr>
            <a:normAutofit fontScale="90000"/>
          </a:bodyPr>
          <a:lstStyle/>
          <a:p>
            <a:r>
              <a:rPr lang="en-US"/>
              <a:t>Google Mail </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3684" y="765544"/>
            <a:ext cx="8395647" cy="5148344"/>
          </a:xfrm>
          <a:prstGeom prst="rect">
            <a:avLst/>
          </a:prstGeom>
        </p:spPr>
      </p:pic>
    </p:spTree>
    <p:extLst>
      <p:ext uri="{BB962C8B-B14F-4D97-AF65-F5344CB8AC3E}">
        <p14:creationId xmlns:p14="http://schemas.microsoft.com/office/powerpoint/2010/main" val="10753230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a:xfrm>
            <a:off x="133350" y="-13802"/>
            <a:ext cx="10958901" cy="1657350"/>
          </a:xfrm>
        </p:spPr>
        <p:txBody>
          <a:bodyPr>
            <a:normAutofit/>
          </a:bodyPr>
          <a:lstStyle/>
          <a:p>
            <a:r>
              <a:rPr lang="en-US" b="1">
                <a:solidFill>
                  <a:prstClr val="white">
                    <a:lumMod val="75000"/>
                    <a:lumOff val="25000"/>
                  </a:prstClr>
                </a:solidFill>
              </a:rPr>
              <a:t>10a. Job/Career Purposes </a:t>
            </a:r>
            <a:r>
              <a:rPr lang="mr-IN">
                <a:solidFill>
                  <a:prstClr val="white">
                    <a:lumMod val="75000"/>
                    <a:lumOff val="25000"/>
                  </a:prstClr>
                </a:solidFill>
              </a:rPr>
              <a:t>–</a:t>
            </a:r>
            <a:r>
              <a:rPr lang="en-US">
                <a:solidFill>
                  <a:prstClr val="white">
                    <a:lumMod val="75000"/>
                    <a:lumOff val="25000"/>
                  </a:prstClr>
                </a:solidFill>
              </a:rPr>
              <a:t> </a:t>
            </a:r>
            <a:br>
              <a:rPr lang="en-US">
                <a:solidFill>
                  <a:prstClr val="white">
                    <a:lumMod val="75000"/>
                    <a:lumOff val="25000"/>
                  </a:prstClr>
                </a:solidFill>
              </a:rPr>
            </a:br>
            <a:r>
              <a:rPr lang="en-US" sz="3600">
                <a:solidFill>
                  <a:prstClr val="white">
                    <a:lumMod val="75000"/>
                    <a:lumOff val="25000"/>
                  </a:prstClr>
                </a:solidFill>
              </a:rPr>
              <a:t>Request for additional information about a job</a:t>
            </a:r>
            <a:endParaRPr lang="mr-IN" sz="320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9838" y="1430867"/>
            <a:ext cx="8395647" cy="5148344"/>
          </a:xfrm>
          <a:prstGeom prst="rect">
            <a:avLst/>
          </a:prstGeom>
        </p:spPr>
      </p:pic>
      <p:sp>
        <p:nvSpPr>
          <p:cNvPr id="8" name="TextBox 7"/>
          <p:cNvSpPr txBox="1"/>
          <p:nvPr>
            <p:extLst/>
          </p:nvPr>
        </p:nvSpPr>
        <p:spPr>
          <a:xfrm>
            <a:off x="4076700" y="1652335"/>
            <a:ext cx="3349819"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rPr>
              <a:t>recipient@shoreline.com</a:t>
            </a:r>
            <a:endParaRPr lang="en-US"/>
          </a:p>
        </p:txBody>
      </p:sp>
      <p:sp>
        <p:nvSpPr>
          <p:cNvPr id="9" name="TextBox 8"/>
          <p:cNvSpPr txBox="1"/>
          <p:nvPr>
            <p:extLst/>
          </p:nvPr>
        </p:nvSpPr>
        <p:spPr>
          <a:xfrm>
            <a:off x="4076699" y="2028201"/>
            <a:ext cx="5202767"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rPr>
              <a:t>Inquiry regarding </a:t>
            </a:r>
            <a:r>
              <a:rPr lang="en-US" sz="1400" i="1">
                <a:solidFill>
                  <a:srgbClr val="000000"/>
                </a:solidFill>
              </a:rPr>
              <a:t>Shoreline Company Office Assistant </a:t>
            </a:r>
            <a:r>
              <a:rPr lang="en-US" sz="1400">
                <a:solidFill>
                  <a:srgbClr val="000000"/>
                </a:solidFill>
              </a:rPr>
              <a:t>position</a:t>
            </a:r>
            <a:endParaRPr lang="en-US" sz="1400" i="1">
              <a:solidFill>
                <a:srgbClr val="000000"/>
              </a:solidFill>
            </a:endParaRPr>
          </a:p>
        </p:txBody>
      </p:sp>
      <p:sp>
        <p:nvSpPr>
          <p:cNvPr id="10" name="TextBox 9"/>
          <p:cNvSpPr txBox="1"/>
          <p:nvPr>
            <p:extLst/>
          </p:nvPr>
        </p:nvSpPr>
        <p:spPr>
          <a:xfrm>
            <a:off x="3807804" y="2787940"/>
            <a:ext cx="7859713" cy="49244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300">
              <a:solidFill>
                <a:schemeClr val="bg1"/>
              </a:solidFill>
            </a:endParaRPr>
          </a:p>
          <a:p>
            <a:endParaRPr lang="en-US" sz="1300">
              <a:solidFill>
                <a:schemeClr val="bg1"/>
              </a:solidFill>
            </a:endParaRPr>
          </a:p>
        </p:txBody>
      </p:sp>
      <p:sp>
        <p:nvSpPr>
          <p:cNvPr id="3" name="TextBox 2"/>
          <p:cNvSpPr txBox="1"/>
          <p:nvPr/>
        </p:nvSpPr>
        <p:spPr>
          <a:xfrm>
            <a:off x="3672336" y="2404067"/>
            <a:ext cx="7859713" cy="3554819"/>
          </a:xfrm>
          <a:prstGeom prst="rect">
            <a:avLst/>
          </a:prstGeom>
          <a:noFill/>
        </p:spPr>
        <p:txBody>
          <a:bodyPr wrap="square" rtlCol="0">
            <a:spAutoFit/>
          </a:bodyPr>
          <a:lstStyle/>
          <a:p>
            <a:pPr>
              <a:defRPr/>
            </a:pPr>
            <a:r>
              <a:rPr lang="en-US" sz="1500">
                <a:solidFill>
                  <a:schemeClr val="bg1"/>
                </a:solidFill>
              </a:rPr>
              <a:t>Dear </a:t>
            </a:r>
            <a:r>
              <a:rPr lang="en-US" sz="1500" i="1">
                <a:solidFill>
                  <a:schemeClr val="bg1"/>
                </a:solidFill>
              </a:rPr>
              <a:t>Mr. Johnson,</a:t>
            </a:r>
            <a:endParaRPr lang="en-US" sz="1500">
              <a:solidFill>
                <a:schemeClr val="bg1"/>
              </a:solidFill>
            </a:endParaRPr>
          </a:p>
          <a:p>
            <a:pPr>
              <a:defRPr/>
            </a:pPr>
            <a:endParaRPr lang="en-US" sz="1500">
              <a:solidFill>
                <a:schemeClr val="bg1"/>
              </a:solidFill>
            </a:endParaRPr>
          </a:p>
          <a:p>
            <a:pPr lvl="0">
              <a:defRPr/>
            </a:pPr>
            <a:r>
              <a:rPr lang="en-US" sz="1500" b="1" u="sng">
                <a:solidFill>
                  <a:schemeClr val="bg1"/>
                </a:solidFill>
              </a:rPr>
              <a:t>I am </a:t>
            </a:r>
            <a:r>
              <a:rPr lang="en-US" sz="1500" b="1" i="1" u="sng">
                <a:solidFill>
                  <a:schemeClr val="bg1"/>
                </a:solidFill>
              </a:rPr>
              <a:t>John Smith</a:t>
            </a:r>
            <a:r>
              <a:rPr lang="en-US" sz="1500" b="1" u="sng">
                <a:solidFill>
                  <a:schemeClr val="bg1"/>
                </a:solidFill>
              </a:rPr>
              <a:t>, a recent graduate from </a:t>
            </a:r>
            <a:r>
              <a:rPr lang="en-US" sz="1500" b="1" i="1" u="sng">
                <a:solidFill>
                  <a:schemeClr val="bg1"/>
                </a:solidFill>
              </a:rPr>
              <a:t>University of Washington </a:t>
            </a:r>
            <a:r>
              <a:rPr lang="en-US" sz="1500" b="1" u="sng">
                <a:solidFill>
                  <a:schemeClr val="bg1"/>
                </a:solidFill>
              </a:rPr>
              <a:t>who majored in </a:t>
            </a:r>
            <a:r>
              <a:rPr lang="en-US" sz="1500" b="1" i="1" u="sng">
                <a:solidFill>
                  <a:schemeClr val="bg1"/>
                </a:solidFill>
              </a:rPr>
              <a:t>electrical engineering</a:t>
            </a:r>
            <a:r>
              <a:rPr lang="en-US" sz="1500" b="1" u="sng">
                <a:solidFill>
                  <a:schemeClr val="bg1"/>
                </a:solidFill>
              </a:rPr>
              <a:t>.</a:t>
            </a:r>
            <a:r>
              <a:rPr lang="en-US" sz="1500">
                <a:solidFill>
                  <a:schemeClr val="bg1"/>
                </a:solidFill>
              </a:rPr>
              <a:t> I have came across your contact information through the company website and I would like to request more details and information about </a:t>
            </a:r>
            <a:r>
              <a:rPr lang="en-US" sz="1500" i="1">
                <a:solidFill>
                  <a:schemeClr val="bg1"/>
                </a:solidFill>
              </a:rPr>
              <a:t>the Office Assistant Position </a:t>
            </a:r>
            <a:r>
              <a:rPr lang="en-US" sz="1500">
                <a:solidFill>
                  <a:schemeClr val="bg1"/>
                </a:solidFill>
              </a:rPr>
              <a:t>in the </a:t>
            </a:r>
            <a:r>
              <a:rPr lang="en-US" sz="1500" i="1">
                <a:solidFill>
                  <a:schemeClr val="bg1"/>
                </a:solidFill>
              </a:rPr>
              <a:t>Sales Department</a:t>
            </a:r>
            <a:r>
              <a:rPr lang="en-US" sz="1500">
                <a:solidFill>
                  <a:schemeClr val="bg1"/>
                </a:solidFill>
              </a:rPr>
              <a:t> at </a:t>
            </a:r>
            <a:r>
              <a:rPr lang="en-US" sz="1500" i="1">
                <a:solidFill>
                  <a:schemeClr val="bg1"/>
                </a:solidFill>
              </a:rPr>
              <a:t>Shoreline Company</a:t>
            </a:r>
            <a:r>
              <a:rPr lang="en-US" sz="1500">
                <a:solidFill>
                  <a:schemeClr val="bg1"/>
                </a:solidFill>
              </a:rPr>
              <a:t>. </a:t>
            </a:r>
          </a:p>
          <a:p>
            <a:pPr lvl="0">
              <a:defRPr/>
            </a:pPr>
            <a:endParaRPr lang="en-US" sz="1500">
              <a:solidFill>
                <a:schemeClr val="bg1"/>
              </a:solidFill>
            </a:endParaRPr>
          </a:p>
          <a:p>
            <a:pPr lvl="0">
              <a:defRPr/>
            </a:pPr>
            <a:r>
              <a:rPr lang="en-US" sz="1500" i="1">
                <a:solidFill>
                  <a:schemeClr val="bg1"/>
                </a:solidFill>
              </a:rPr>
              <a:t>What are the specific responsibilities this job encompasses? Are there degree requirements? What are the standard procedures to apply for this position?</a:t>
            </a:r>
          </a:p>
          <a:p>
            <a:pPr>
              <a:defRPr/>
            </a:pPr>
            <a:endParaRPr lang="en-US" sz="1500">
              <a:solidFill>
                <a:schemeClr val="bg1"/>
              </a:solidFill>
            </a:endParaRPr>
          </a:p>
          <a:p>
            <a:pPr>
              <a:defRPr/>
            </a:pPr>
            <a:r>
              <a:rPr lang="en-US" sz="1500">
                <a:solidFill>
                  <a:schemeClr val="bg1"/>
                </a:solidFill>
              </a:rPr>
              <a:t>Thank you for your attention. </a:t>
            </a:r>
          </a:p>
          <a:p>
            <a:pPr lvl="0">
              <a:defRPr/>
            </a:pPr>
            <a:endParaRPr lang="en-US" sz="1500">
              <a:solidFill>
                <a:schemeClr val="bg1"/>
              </a:solidFill>
            </a:endParaRPr>
          </a:p>
          <a:p>
            <a:pPr lvl="0">
              <a:defRPr/>
            </a:pPr>
            <a:r>
              <a:rPr lang="en-US" sz="1500">
                <a:solidFill>
                  <a:schemeClr val="bg1"/>
                </a:solidFill>
              </a:rPr>
              <a:t>Sincerely,</a:t>
            </a:r>
          </a:p>
          <a:p>
            <a:pPr lvl="0">
              <a:defRPr/>
            </a:pPr>
            <a:r>
              <a:rPr lang="en-US" sz="1500" i="1">
                <a:solidFill>
                  <a:schemeClr val="bg1"/>
                </a:solidFill>
              </a:rPr>
              <a:t>John Smith</a:t>
            </a:r>
          </a:p>
          <a:p>
            <a:endParaRPr lang="en-US" sz="1500"/>
          </a:p>
        </p:txBody>
      </p:sp>
      <p:sp>
        <p:nvSpPr>
          <p:cNvPr id="11" name="TextBox 10"/>
          <p:cNvSpPr txBox="1"/>
          <p:nvPr/>
        </p:nvSpPr>
        <p:spPr>
          <a:xfrm>
            <a:off x="133350" y="2404067"/>
            <a:ext cx="2529049" cy="1323439"/>
          </a:xfrm>
          <a:prstGeom prst="rect">
            <a:avLst/>
          </a:prstGeom>
          <a:noFill/>
          <a:ln>
            <a:noFill/>
          </a:ln>
        </p:spPr>
        <p:txBody>
          <a:bodyPr wrap="square" rtlCol="0">
            <a:spAutoFit/>
          </a:bodyPr>
          <a:lstStyle/>
          <a:p>
            <a:r>
              <a:rPr lang="en-US" sz="1600"/>
              <a:t>Introduce yourself and provide some basic, relevant  information about yourself (education, major, current job, etc.)</a:t>
            </a:r>
          </a:p>
        </p:txBody>
      </p:sp>
      <p:cxnSp>
        <p:nvCxnSpPr>
          <p:cNvPr id="12" name="Straight Arrow Connector 11"/>
          <p:cNvCxnSpPr/>
          <p:nvPr/>
        </p:nvCxnSpPr>
        <p:spPr>
          <a:xfrm>
            <a:off x="2642855" y="3001385"/>
            <a:ext cx="1029481" cy="278998"/>
          </a:xfrm>
          <a:prstGeom prst="straightConnector1">
            <a:avLst/>
          </a:prstGeom>
          <a:ln w="31750">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530739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a:xfrm>
            <a:off x="133350" y="-13802"/>
            <a:ext cx="10958901" cy="1657350"/>
          </a:xfrm>
        </p:spPr>
        <p:txBody>
          <a:bodyPr>
            <a:normAutofit/>
          </a:bodyPr>
          <a:lstStyle/>
          <a:p>
            <a:r>
              <a:rPr lang="en-US" b="1">
                <a:solidFill>
                  <a:prstClr val="white">
                    <a:lumMod val="75000"/>
                    <a:lumOff val="25000"/>
                  </a:prstClr>
                </a:solidFill>
              </a:rPr>
              <a:t>10b. Job/Career Purposes </a:t>
            </a:r>
            <a:r>
              <a:rPr lang="mr-IN">
                <a:solidFill>
                  <a:prstClr val="white">
                    <a:lumMod val="75000"/>
                    <a:lumOff val="25000"/>
                  </a:prstClr>
                </a:solidFill>
              </a:rPr>
              <a:t>–</a:t>
            </a:r>
            <a:r>
              <a:rPr lang="en-US">
                <a:solidFill>
                  <a:prstClr val="white">
                    <a:lumMod val="75000"/>
                    <a:lumOff val="25000"/>
                  </a:prstClr>
                </a:solidFill>
              </a:rPr>
              <a:t> </a:t>
            </a:r>
            <a:br>
              <a:rPr lang="en-US">
                <a:solidFill>
                  <a:prstClr val="white">
                    <a:lumMod val="75000"/>
                    <a:lumOff val="25000"/>
                  </a:prstClr>
                </a:solidFill>
              </a:rPr>
            </a:br>
            <a:r>
              <a:rPr lang="en-US" sz="3600">
                <a:solidFill>
                  <a:prstClr val="white">
                    <a:lumMod val="75000"/>
                    <a:lumOff val="25000"/>
                  </a:prstClr>
                </a:solidFill>
              </a:rPr>
              <a:t>Request for additional information about a job</a:t>
            </a:r>
            <a:endParaRPr lang="mr-IN" sz="320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9838" y="1430867"/>
            <a:ext cx="8395647" cy="5148344"/>
          </a:xfrm>
          <a:prstGeom prst="rect">
            <a:avLst/>
          </a:prstGeom>
        </p:spPr>
      </p:pic>
      <p:sp>
        <p:nvSpPr>
          <p:cNvPr id="8" name="TextBox 7"/>
          <p:cNvSpPr txBox="1"/>
          <p:nvPr>
            <p:extLst/>
          </p:nvPr>
        </p:nvSpPr>
        <p:spPr>
          <a:xfrm>
            <a:off x="4076700" y="1652335"/>
            <a:ext cx="3349819"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rPr>
              <a:t>recipient@shoreline.com</a:t>
            </a:r>
            <a:endParaRPr lang="en-US"/>
          </a:p>
        </p:txBody>
      </p:sp>
      <p:sp>
        <p:nvSpPr>
          <p:cNvPr id="9" name="TextBox 8"/>
          <p:cNvSpPr txBox="1"/>
          <p:nvPr>
            <p:extLst/>
          </p:nvPr>
        </p:nvSpPr>
        <p:spPr>
          <a:xfrm>
            <a:off x="4076699" y="2028201"/>
            <a:ext cx="5202767"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rPr>
              <a:t>Inquiry regarding Shoreline Company Office Assistant position</a:t>
            </a:r>
            <a:endParaRPr lang="en-US" sz="1400" i="1">
              <a:solidFill>
                <a:srgbClr val="000000"/>
              </a:solidFill>
            </a:endParaRPr>
          </a:p>
        </p:txBody>
      </p:sp>
      <p:sp>
        <p:nvSpPr>
          <p:cNvPr id="10" name="TextBox 9"/>
          <p:cNvSpPr txBox="1"/>
          <p:nvPr>
            <p:extLst/>
          </p:nvPr>
        </p:nvSpPr>
        <p:spPr>
          <a:xfrm>
            <a:off x="3807804" y="2787940"/>
            <a:ext cx="7859713" cy="49244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300">
              <a:solidFill>
                <a:schemeClr val="bg1"/>
              </a:solidFill>
            </a:endParaRPr>
          </a:p>
          <a:p>
            <a:endParaRPr lang="en-US" sz="1300">
              <a:solidFill>
                <a:schemeClr val="bg1"/>
              </a:solidFill>
            </a:endParaRPr>
          </a:p>
        </p:txBody>
      </p:sp>
      <p:sp>
        <p:nvSpPr>
          <p:cNvPr id="3" name="TextBox 2"/>
          <p:cNvSpPr txBox="1"/>
          <p:nvPr/>
        </p:nvSpPr>
        <p:spPr>
          <a:xfrm>
            <a:off x="3672336" y="2404067"/>
            <a:ext cx="7859713" cy="3554819"/>
          </a:xfrm>
          <a:prstGeom prst="rect">
            <a:avLst/>
          </a:prstGeom>
          <a:noFill/>
        </p:spPr>
        <p:txBody>
          <a:bodyPr wrap="square" rtlCol="0">
            <a:spAutoFit/>
          </a:bodyPr>
          <a:lstStyle/>
          <a:p>
            <a:pPr>
              <a:defRPr/>
            </a:pPr>
            <a:r>
              <a:rPr lang="en-US" sz="1500">
                <a:solidFill>
                  <a:schemeClr val="bg1"/>
                </a:solidFill>
              </a:rPr>
              <a:t>Dear </a:t>
            </a:r>
            <a:r>
              <a:rPr lang="en-US" sz="1500" i="1">
                <a:solidFill>
                  <a:schemeClr val="bg1"/>
                </a:solidFill>
              </a:rPr>
              <a:t>Mr. Johnson,</a:t>
            </a:r>
            <a:endParaRPr lang="en-US" sz="1500">
              <a:solidFill>
                <a:schemeClr val="bg1"/>
              </a:solidFill>
            </a:endParaRPr>
          </a:p>
          <a:p>
            <a:pPr>
              <a:defRPr/>
            </a:pPr>
            <a:endParaRPr lang="en-US" sz="1500">
              <a:solidFill>
                <a:schemeClr val="bg1"/>
              </a:solidFill>
            </a:endParaRPr>
          </a:p>
          <a:p>
            <a:pPr lvl="0">
              <a:defRPr/>
            </a:pPr>
            <a:r>
              <a:rPr lang="en-US" sz="1500">
                <a:solidFill>
                  <a:schemeClr val="bg1"/>
                </a:solidFill>
              </a:rPr>
              <a:t>I am </a:t>
            </a:r>
            <a:r>
              <a:rPr lang="en-US" sz="1500" i="1">
                <a:solidFill>
                  <a:schemeClr val="bg1"/>
                </a:solidFill>
              </a:rPr>
              <a:t>John Smith</a:t>
            </a:r>
            <a:r>
              <a:rPr lang="en-US" sz="1500">
                <a:solidFill>
                  <a:schemeClr val="bg1"/>
                </a:solidFill>
              </a:rPr>
              <a:t>, a recent graduate from </a:t>
            </a:r>
            <a:r>
              <a:rPr lang="en-US" sz="1500" i="1">
                <a:solidFill>
                  <a:schemeClr val="bg1"/>
                </a:solidFill>
              </a:rPr>
              <a:t>University of Washington </a:t>
            </a:r>
            <a:r>
              <a:rPr lang="en-US" sz="1500">
                <a:solidFill>
                  <a:schemeClr val="bg1"/>
                </a:solidFill>
              </a:rPr>
              <a:t>who majored in </a:t>
            </a:r>
            <a:r>
              <a:rPr lang="en-US" sz="1500" i="1">
                <a:solidFill>
                  <a:schemeClr val="bg1"/>
                </a:solidFill>
              </a:rPr>
              <a:t>electrical engineering</a:t>
            </a:r>
            <a:r>
              <a:rPr lang="en-US" sz="1500">
                <a:solidFill>
                  <a:schemeClr val="bg1"/>
                </a:solidFill>
              </a:rPr>
              <a:t>. </a:t>
            </a:r>
            <a:r>
              <a:rPr lang="en-US" sz="1500" b="1" u="sng">
                <a:solidFill>
                  <a:schemeClr val="bg1"/>
                </a:solidFill>
              </a:rPr>
              <a:t>I have came across your contact information through the company website and I would like to request more details and information about the </a:t>
            </a:r>
            <a:r>
              <a:rPr lang="en-US" sz="1500" b="1" i="1" u="sng">
                <a:solidFill>
                  <a:schemeClr val="bg1"/>
                </a:solidFill>
              </a:rPr>
              <a:t>Office Assistant Position </a:t>
            </a:r>
            <a:r>
              <a:rPr lang="en-US" sz="1500" b="1" u="sng">
                <a:solidFill>
                  <a:schemeClr val="bg1"/>
                </a:solidFill>
              </a:rPr>
              <a:t>in the </a:t>
            </a:r>
            <a:r>
              <a:rPr lang="en-US" sz="1500" b="1" i="1" u="sng">
                <a:solidFill>
                  <a:schemeClr val="bg1"/>
                </a:solidFill>
              </a:rPr>
              <a:t>Sales Department </a:t>
            </a:r>
            <a:r>
              <a:rPr lang="en-US" sz="1500" b="1" u="sng">
                <a:solidFill>
                  <a:schemeClr val="bg1"/>
                </a:solidFill>
              </a:rPr>
              <a:t>at </a:t>
            </a:r>
            <a:r>
              <a:rPr lang="en-US" sz="1500" b="1" i="1" u="sng">
                <a:solidFill>
                  <a:schemeClr val="bg1"/>
                </a:solidFill>
              </a:rPr>
              <a:t>Shoreline Company. </a:t>
            </a:r>
          </a:p>
          <a:p>
            <a:pPr lvl="0">
              <a:defRPr/>
            </a:pPr>
            <a:endParaRPr lang="en-US" sz="1500">
              <a:solidFill>
                <a:schemeClr val="bg1"/>
              </a:solidFill>
            </a:endParaRPr>
          </a:p>
          <a:p>
            <a:pPr lvl="0">
              <a:defRPr/>
            </a:pPr>
            <a:r>
              <a:rPr lang="en-US" sz="1500" i="1">
                <a:solidFill>
                  <a:schemeClr val="bg1"/>
                </a:solidFill>
              </a:rPr>
              <a:t>What are the specific responsibilities this job encompasses? Are there degree requirements? What are the standard procedures to apply for this position?</a:t>
            </a:r>
          </a:p>
          <a:p>
            <a:pPr>
              <a:defRPr/>
            </a:pPr>
            <a:endParaRPr lang="en-US" sz="1500">
              <a:solidFill>
                <a:schemeClr val="bg1"/>
              </a:solidFill>
            </a:endParaRPr>
          </a:p>
          <a:p>
            <a:pPr>
              <a:defRPr/>
            </a:pPr>
            <a:r>
              <a:rPr lang="en-US" sz="1500">
                <a:solidFill>
                  <a:schemeClr val="bg1"/>
                </a:solidFill>
              </a:rPr>
              <a:t>Thank you for your attention. </a:t>
            </a:r>
          </a:p>
          <a:p>
            <a:pPr lvl="0">
              <a:defRPr/>
            </a:pPr>
            <a:endParaRPr lang="en-US" sz="1500">
              <a:solidFill>
                <a:schemeClr val="bg1"/>
              </a:solidFill>
            </a:endParaRPr>
          </a:p>
          <a:p>
            <a:pPr lvl="0">
              <a:defRPr/>
            </a:pPr>
            <a:r>
              <a:rPr lang="en-US" sz="1500">
                <a:solidFill>
                  <a:schemeClr val="bg1"/>
                </a:solidFill>
              </a:rPr>
              <a:t>Sincerely,</a:t>
            </a:r>
          </a:p>
          <a:p>
            <a:pPr lvl="0">
              <a:defRPr/>
            </a:pPr>
            <a:r>
              <a:rPr lang="en-US" sz="1500" i="1">
                <a:solidFill>
                  <a:schemeClr val="bg1"/>
                </a:solidFill>
              </a:rPr>
              <a:t>John Smith</a:t>
            </a:r>
          </a:p>
          <a:p>
            <a:endParaRPr lang="en-US" sz="1500"/>
          </a:p>
        </p:txBody>
      </p:sp>
      <p:cxnSp>
        <p:nvCxnSpPr>
          <p:cNvPr id="12" name="Straight Arrow Connector 11"/>
          <p:cNvCxnSpPr/>
          <p:nvPr/>
        </p:nvCxnSpPr>
        <p:spPr>
          <a:xfrm flipV="1">
            <a:off x="2778323" y="3893606"/>
            <a:ext cx="1029481" cy="1077600"/>
          </a:xfrm>
          <a:prstGeom prst="straightConnector1">
            <a:avLst/>
          </a:prstGeom>
          <a:ln w="3175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159733" y="4449885"/>
            <a:ext cx="2785854" cy="1077218"/>
          </a:xfrm>
          <a:prstGeom prst="rect">
            <a:avLst/>
          </a:prstGeom>
          <a:noFill/>
          <a:ln>
            <a:noFill/>
          </a:ln>
        </p:spPr>
        <p:txBody>
          <a:bodyPr wrap="square" rtlCol="0">
            <a:spAutoFit/>
          </a:bodyPr>
          <a:lstStyle/>
          <a:p>
            <a:r>
              <a:rPr lang="en-US" sz="1600"/>
              <a:t>Mention where you found the contact information; state the purpose of your email; specify the company and job position</a:t>
            </a:r>
          </a:p>
        </p:txBody>
      </p:sp>
    </p:spTree>
    <p:extLst>
      <p:ext uri="{BB962C8B-B14F-4D97-AF65-F5344CB8AC3E}">
        <p14:creationId xmlns:p14="http://schemas.microsoft.com/office/powerpoint/2010/main" val="4075721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a:xfrm>
            <a:off x="133350" y="-13802"/>
            <a:ext cx="10958901" cy="1657350"/>
          </a:xfrm>
        </p:spPr>
        <p:txBody>
          <a:bodyPr>
            <a:normAutofit/>
          </a:bodyPr>
          <a:lstStyle/>
          <a:p>
            <a:r>
              <a:rPr lang="en-US" b="1">
                <a:solidFill>
                  <a:prstClr val="white">
                    <a:lumMod val="75000"/>
                    <a:lumOff val="25000"/>
                  </a:prstClr>
                </a:solidFill>
              </a:rPr>
              <a:t>10c. Job/Career Purposes </a:t>
            </a:r>
            <a:r>
              <a:rPr lang="mr-IN">
                <a:solidFill>
                  <a:prstClr val="white">
                    <a:lumMod val="75000"/>
                    <a:lumOff val="25000"/>
                  </a:prstClr>
                </a:solidFill>
              </a:rPr>
              <a:t>–</a:t>
            </a:r>
            <a:r>
              <a:rPr lang="en-US">
                <a:solidFill>
                  <a:prstClr val="white">
                    <a:lumMod val="75000"/>
                    <a:lumOff val="25000"/>
                  </a:prstClr>
                </a:solidFill>
              </a:rPr>
              <a:t> </a:t>
            </a:r>
            <a:br>
              <a:rPr lang="en-US">
                <a:solidFill>
                  <a:prstClr val="white">
                    <a:lumMod val="75000"/>
                    <a:lumOff val="25000"/>
                  </a:prstClr>
                </a:solidFill>
              </a:rPr>
            </a:br>
            <a:r>
              <a:rPr lang="en-US" sz="3600">
                <a:solidFill>
                  <a:prstClr val="white">
                    <a:lumMod val="75000"/>
                    <a:lumOff val="25000"/>
                  </a:prstClr>
                </a:solidFill>
              </a:rPr>
              <a:t>Request for additional information about a job</a:t>
            </a:r>
            <a:endParaRPr lang="mr-IN" sz="320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9838" y="1430867"/>
            <a:ext cx="8395647" cy="5148344"/>
          </a:xfrm>
          <a:prstGeom prst="rect">
            <a:avLst/>
          </a:prstGeom>
        </p:spPr>
      </p:pic>
      <p:sp>
        <p:nvSpPr>
          <p:cNvPr id="8" name="TextBox 7"/>
          <p:cNvSpPr txBox="1"/>
          <p:nvPr>
            <p:extLst/>
          </p:nvPr>
        </p:nvSpPr>
        <p:spPr>
          <a:xfrm>
            <a:off x="4076700" y="1652335"/>
            <a:ext cx="3349819"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rPr>
              <a:t>recipient@shoreline.com</a:t>
            </a:r>
            <a:endParaRPr lang="en-US"/>
          </a:p>
        </p:txBody>
      </p:sp>
      <p:sp>
        <p:nvSpPr>
          <p:cNvPr id="9" name="TextBox 8"/>
          <p:cNvSpPr txBox="1"/>
          <p:nvPr>
            <p:extLst/>
          </p:nvPr>
        </p:nvSpPr>
        <p:spPr>
          <a:xfrm>
            <a:off x="4076699" y="2028201"/>
            <a:ext cx="5202767"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rPr>
              <a:t>Inquiry regarding </a:t>
            </a:r>
            <a:r>
              <a:rPr lang="en-US" sz="1400" i="1">
                <a:solidFill>
                  <a:srgbClr val="000000"/>
                </a:solidFill>
              </a:rPr>
              <a:t>Shoreline Company Office Assistant </a:t>
            </a:r>
            <a:r>
              <a:rPr lang="en-US" sz="1400">
                <a:solidFill>
                  <a:srgbClr val="000000"/>
                </a:solidFill>
              </a:rPr>
              <a:t>position</a:t>
            </a:r>
            <a:endParaRPr lang="en-US" sz="1400" i="1">
              <a:solidFill>
                <a:srgbClr val="000000"/>
              </a:solidFill>
            </a:endParaRPr>
          </a:p>
        </p:txBody>
      </p:sp>
      <p:sp>
        <p:nvSpPr>
          <p:cNvPr id="10" name="TextBox 9"/>
          <p:cNvSpPr txBox="1"/>
          <p:nvPr>
            <p:extLst/>
          </p:nvPr>
        </p:nvSpPr>
        <p:spPr>
          <a:xfrm>
            <a:off x="3807804" y="2787940"/>
            <a:ext cx="7859713" cy="49244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300">
              <a:solidFill>
                <a:schemeClr val="bg1"/>
              </a:solidFill>
            </a:endParaRPr>
          </a:p>
          <a:p>
            <a:endParaRPr lang="en-US" sz="1300">
              <a:solidFill>
                <a:schemeClr val="bg1"/>
              </a:solidFill>
            </a:endParaRPr>
          </a:p>
        </p:txBody>
      </p:sp>
      <p:sp>
        <p:nvSpPr>
          <p:cNvPr id="3" name="TextBox 2"/>
          <p:cNvSpPr txBox="1"/>
          <p:nvPr/>
        </p:nvSpPr>
        <p:spPr>
          <a:xfrm>
            <a:off x="3672336" y="2404067"/>
            <a:ext cx="7859713" cy="3554819"/>
          </a:xfrm>
          <a:prstGeom prst="rect">
            <a:avLst/>
          </a:prstGeom>
          <a:noFill/>
        </p:spPr>
        <p:txBody>
          <a:bodyPr wrap="square" rtlCol="0">
            <a:spAutoFit/>
          </a:bodyPr>
          <a:lstStyle/>
          <a:p>
            <a:pPr>
              <a:defRPr/>
            </a:pPr>
            <a:r>
              <a:rPr lang="en-US" sz="1500">
                <a:solidFill>
                  <a:schemeClr val="bg1"/>
                </a:solidFill>
              </a:rPr>
              <a:t>Dear </a:t>
            </a:r>
            <a:r>
              <a:rPr lang="en-US" sz="1500" i="1">
                <a:solidFill>
                  <a:schemeClr val="bg1"/>
                </a:solidFill>
              </a:rPr>
              <a:t>Mr. Johnson,</a:t>
            </a:r>
            <a:endParaRPr lang="en-US" sz="1500">
              <a:solidFill>
                <a:schemeClr val="bg1"/>
              </a:solidFill>
            </a:endParaRPr>
          </a:p>
          <a:p>
            <a:pPr>
              <a:defRPr/>
            </a:pPr>
            <a:endParaRPr lang="en-US" sz="1500">
              <a:solidFill>
                <a:schemeClr val="bg1"/>
              </a:solidFill>
            </a:endParaRPr>
          </a:p>
          <a:p>
            <a:pPr lvl="0">
              <a:defRPr/>
            </a:pPr>
            <a:r>
              <a:rPr lang="en-US" sz="1500">
                <a:solidFill>
                  <a:schemeClr val="bg1"/>
                </a:solidFill>
              </a:rPr>
              <a:t>I am </a:t>
            </a:r>
            <a:r>
              <a:rPr lang="en-US" sz="1500" i="1">
                <a:solidFill>
                  <a:schemeClr val="bg1"/>
                </a:solidFill>
              </a:rPr>
              <a:t>John Smith</a:t>
            </a:r>
            <a:r>
              <a:rPr lang="en-US" sz="1500">
                <a:solidFill>
                  <a:schemeClr val="bg1"/>
                </a:solidFill>
              </a:rPr>
              <a:t>, a recent graduate from </a:t>
            </a:r>
            <a:r>
              <a:rPr lang="en-US" sz="1500" i="1">
                <a:solidFill>
                  <a:schemeClr val="bg1"/>
                </a:solidFill>
              </a:rPr>
              <a:t>University of Washington </a:t>
            </a:r>
            <a:r>
              <a:rPr lang="en-US" sz="1500">
                <a:solidFill>
                  <a:schemeClr val="bg1"/>
                </a:solidFill>
              </a:rPr>
              <a:t>who majored in </a:t>
            </a:r>
            <a:r>
              <a:rPr lang="en-US" sz="1500" i="1">
                <a:solidFill>
                  <a:schemeClr val="bg1"/>
                </a:solidFill>
              </a:rPr>
              <a:t>electrical engineering</a:t>
            </a:r>
            <a:r>
              <a:rPr lang="en-US" sz="1500">
                <a:solidFill>
                  <a:schemeClr val="bg1"/>
                </a:solidFill>
              </a:rPr>
              <a:t>. I have came across your contact information through the company website and I would like to request more details and information about the </a:t>
            </a:r>
            <a:r>
              <a:rPr lang="en-US" sz="1500" i="1">
                <a:solidFill>
                  <a:schemeClr val="bg1"/>
                </a:solidFill>
              </a:rPr>
              <a:t>Office Assistant Position </a:t>
            </a:r>
            <a:r>
              <a:rPr lang="en-US" sz="1500">
                <a:solidFill>
                  <a:schemeClr val="bg1"/>
                </a:solidFill>
              </a:rPr>
              <a:t>in the </a:t>
            </a:r>
            <a:r>
              <a:rPr lang="en-US" sz="1500" i="1">
                <a:solidFill>
                  <a:schemeClr val="bg1"/>
                </a:solidFill>
              </a:rPr>
              <a:t>Sales Department </a:t>
            </a:r>
            <a:r>
              <a:rPr lang="en-US" sz="1500">
                <a:solidFill>
                  <a:schemeClr val="bg1"/>
                </a:solidFill>
              </a:rPr>
              <a:t>at </a:t>
            </a:r>
            <a:r>
              <a:rPr lang="en-US" sz="1500" i="1">
                <a:solidFill>
                  <a:schemeClr val="bg1"/>
                </a:solidFill>
              </a:rPr>
              <a:t>Shoreline Company. </a:t>
            </a:r>
          </a:p>
          <a:p>
            <a:pPr lvl="0">
              <a:defRPr/>
            </a:pPr>
            <a:endParaRPr lang="en-US" sz="1500">
              <a:solidFill>
                <a:schemeClr val="bg1"/>
              </a:solidFill>
            </a:endParaRPr>
          </a:p>
          <a:p>
            <a:pPr lvl="0">
              <a:defRPr/>
            </a:pPr>
            <a:r>
              <a:rPr lang="en-US" sz="1500" b="1" i="1" u="sng">
                <a:solidFill>
                  <a:schemeClr val="bg1"/>
                </a:solidFill>
              </a:rPr>
              <a:t>What are the specific responsibilities this job encompasses? Are there degree requirements? What are the standard procedures to apply for this position?</a:t>
            </a:r>
          </a:p>
          <a:p>
            <a:pPr>
              <a:defRPr/>
            </a:pPr>
            <a:endParaRPr lang="en-US" sz="1500">
              <a:solidFill>
                <a:schemeClr val="bg1"/>
              </a:solidFill>
            </a:endParaRPr>
          </a:p>
          <a:p>
            <a:pPr>
              <a:defRPr/>
            </a:pPr>
            <a:r>
              <a:rPr lang="en-US" sz="1500">
                <a:solidFill>
                  <a:schemeClr val="bg1"/>
                </a:solidFill>
              </a:rPr>
              <a:t>Thank you for your attention. </a:t>
            </a:r>
          </a:p>
          <a:p>
            <a:pPr lvl="0">
              <a:defRPr/>
            </a:pPr>
            <a:endParaRPr lang="en-US" sz="1500">
              <a:solidFill>
                <a:schemeClr val="bg1"/>
              </a:solidFill>
            </a:endParaRPr>
          </a:p>
          <a:p>
            <a:pPr lvl="0">
              <a:defRPr/>
            </a:pPr>
            <a:r>
              <a:rPr lang="en-US" sz="1500">
                <a:solidFill>
                  <a:schemeClr val="bg1"/>
                </a:solidFill>
              </a:rPr>
              <a:t>Sincerely,</a:t>
            </a:r>
          </a:p>
          <a:p>
            <a:pPr lvl="0">
              <a:defRPr/>
            </a:pPr>
            <a:r>
              <a:rPr lang="en-US" sz="1500" i="1">
                <a:solidFill>
                  <a:schemeClr val="bg1"/>
                </a:solidFill>
              </a:rPr>
              <a:t>John Smith</a:t>
            </a:r>
          </a:p>
          <a:p>
            <a:endParaRPr lang="en-US" sz="1500"/>
          </a:p>
        </p:txBody>
      </p:sp>
      <p:cxnSp>
        <p:nvCxnSpPr>
          <p:cNvPr id="12" name="Straight Arrow Connector 11"/>
          <p:cNvCxnSpPr/>
          <p:nvPr/>
        </p:nvCxnSpPr>
        <p:spPr>
          <a:xfrm>
            <a:off x="1929368" y="3726041"/>
            <a:ext cx="1742968" cy="625826"/>
          </a:xfrm>
          <a:prstGeom prst="straightConnector1">
            <a:avLst/>
          </a:prstGeom>
          <a:ln w="3175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422180" y="2818498"/>
            <a:ext cx="2725106" cy="830997"/>
          </a:xfrm>
          <a:prstGeom prst="rect">
            <a:avLst/>
          </a:prstGeom>
          <a:noFill/>
          <a:ln>
            <a:noFill/>
          </a:ln>
        </p:spPr>
        <p:txBody>
          <a:bodyPr wrap="square" rtlCol="0">
            <a:spAutoFit/>
          </a:bodyPr>
          <a:lstStyle/>
          <a:p>
            <a:r>
              <a:rPr lang="en-US" sz="1600"/>
              <a:t>Include specific questions to show employer your great interest in the job position</a:t>
            </a:r>
          </a:p>
        </p:txBody>
      </p:sp>
    </p:spTree>
    <p:extLst>
      <p:ext uri="{BB962C8B-B14F-4D97-AF65-F5344CB8AC3E}">
        <p14:creationId xmlns:p14="http://schemas.microsoft.com/office/powerpoint/2010/main" val="28795262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a:xfrm>
            <a:off x="133350" y="-13802"/>
            <a:ext cx="10958901" cy="1657350"/>
          </a:xfrm>
        </p:spPr>
        <p:txBody>
          <a:bodyPr>
            <a:normAutofit/>
          </a:bodyPr>
          <a:lstStyle/>
          <a:p>
            <a:r>
              <a:rPr lang="en-US" sz="4300" b="1">
                <a:solidFill>
                  <a:prstClr val="white">
                    <a:lumMod val="75000"/>
                    <a:lumOff val="25000"/>
                  </a:prstClr>
                </a:solidFill>
              </a:rPr>
              <a:t>11. Job/Career Purposes </a:t>
            </a:r>
            <a:r>
              <a:rPr lang="mr-IN">
                <a:solidFill>
                  <a:prstClr val="white">
                    <a:lumMod val="75000"/>
                    <a:lumOff val="25000"/>
                  </a:prstClr>
                </a:solidFill>
              </a:rPr>
              <a:t>–</a:t>
            </a:r>
            <a:r>
              <a:rPr lang="en-US">
                <a:solidFill>
                  <a:prstClr val="white">
                    <a:lumMod val="75000"/>
                    <a:lumOff val="25000"/>
                  </a:prstClr>
                </a:solidFill>
              </a:rPr>
              <a:t> </a:t>
            </a:r>
            <a:br>
              <a:rPr lang="en-US">
                <a:solidFill>
                  <a:prstClr val="white">
                    <a:lumMod val="75000"/>
                    <a:lumOff val="25000"/>
                  </a:prstClr>
                </a:solidFill>
              </a:rPr>
            </a:br>
            <a:r>
              <a:rPr lang="en-US" sz="3200">
                <a:solidFill>
                  <a:prstClr val="white">
                    <a:lumMod val="75000"/>
                    <a:lumOff val="25000"/>
                  </a:prstClr>
                </a:solidFill>
              </a:rPr>
              <a:t>Apply for a job</a:t>
            </a:r>
            <a:endParaRPr lang="mr-IN" sz="320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9500" y="1114425"/>
            <a:ext cx="8395647" cy="5148344"/>
          </a:xfrm>
          <a:prstGeom prst="rect">
            <a:avLst/>
          </a:prstGeom>
        </p:spPr>
      </p:pic>
      <p:sp>
        <p:nvSpPr>
          <p:cNvPr id="8" name="TextBox 7"/>
          <p:cNvSpPr txBox="1"/>
          <p:nvPr>
            <p:extLst/>
          </p:nvPr>
        </p:nvSpPr>
        <p:spPr>
          <a:xfrm>
            <a:off x="4076700" y="1333500"/>
            <a:ext cx="3349819"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err="1">
                <a:solidFill>
                  <a:srgbClr val="000000"/>
                </a:solidFill>
              </a:rPr>
              <a:t>recipient@shoreline.com</a:t>
            </a:r>
            <a:r>
              <a:rPr lang="en-US" err="1">
                <a:solidFill>
                  <a:srgbClr val="FFFFFF"/>
                </a:solidFill>
              </a:rPr>
              <a:t>t</a:t>
            </a:r>
            <a:endParaRPr lang="en-US"/>
          </a:p>
        </p:txBody>
      </p:sp>
      <p:sp>
        <p:nvSpPr>
          <p:cNvPr id="9" name="TextBox 8"/>
          <p:cNvSpPr txBox="1"/>
          <p:nvPr>
            <p:extLst/>
          </p:nvPr>
        </p:nvSpPr>
        <p:spPr>
          <a:xfrm>
            <a:off x="4108450" y="1733550"/>
            <a:ext cx="486410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a:solidFill>
                  <a:srgbClr val="000000"/>
                </a:solidFill>
              </a:rPr>
              <a:t>Shoreline Company </a:t>
            </a:r>
            <a:r>
              <a:rPr lang="en-US" sz="1400">
                <a:solidFill>
                  <a:srgbClr val="000000"/>
                </a:solidFill>
              </a:rPr>
              <a:t>– </a:t>
            </a:r>
            <a:r>
              <a:rPr lang="en-US" sz="1400" i="1">
                <a:solidFill>
                  <a:srgbClr val="000000"/>
                </a:solidFill>
              </a:rPr>
              <a:t>Office Assistant </a:t>
            </a:r>
            <a:r>
              <a:rPr lang="en-US" sz="1400">
                <a:solidFill>
                  <a:srgbClr val="000000"/>
                </a:solidFill>
              </a:rPr>
              <a:t>Job Application</a:t>
            </a:r>
            <a:endParaRPr lang="en-US" sz="1400" i="1">
              <a:solidFill>
                <a:srgbClr val="000000"/>
              </a:solidFill>
            </a:endParaRPr>
          </a:p>
        </p:txBody>
      </p:sp>
      <p:sp>
        <p:nvSpPr>
          <p:cNvPr id="10" name="TextBox 9"/>
          <p:cNvSpPr txBox="1"/>
          <p:nvPr>
            <p:extLst/>
          </p:nvPr>
        </p:nvSpPr>
        <p:spPr>
          <a:xfrm>
            <a:off x="3781425" y="2209800"/>
            <a:ext cx="7859713" cy="49244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300">
              <a:solidFill>
                <a:schemeClr val="bg1"/>
              </a:solidFill>
            </a:endParaRPr>
          </a:p>
          <a:p>
            <a:endParaRPr lang="en-US" sz="1300">
              <a:solidFill>
                <a:schemeClr val="bg1"/>
              </a:solidFill>
            </a:endParaRPr>
          </a:p>
        </p:txBody>
      </p:sp>
      <p:sp>
        <p:nvSpPr>
          <p:cNvPr id="3" name="Rectangle 2"/>
          <p:cNvSpPr/>
          <p:nvPr/>
        </p:nvSpPr>
        <p:spPr>
          <a:xfrm>
            <a:off x="3850328" y="2072045"/>
            <a:ext cx="7721906" cy="3323987"/>
          </a:xfrm>
          <a:prstGeom prst="rect">
            <a:avLst/>
          </a:prstGeom>
        </p:spPr>
        <p:txBody>
          <a:bodyPr wrap="square">
            <a:spAutoFit/>
          </a:bodyPr>
          <a:lstStyle/>
          <a:p>
            <a:pPr>
              <a:defRPr/>
            </a:pPr>
            <a:r>
              <a:rPr lang="en-US" sz="1500">
                <a:solidFill>
                  <a:schemeClr val="bg1"/>
                </a:solidFill>
              </a:rPr>
              <a:t>Dear </a:t>
            </a:r>
            <a:r>
              <a:rPr lang="en-US" sz="1500" i="1">
                <a:solidFill>
                  <a:schemeClr val="bg1"/>
                </a:solidFill>
              </a:rPr>
              <a:t>Mr. Johnson</a:t>
            </a:r>
            <a:r>
              <a:rPr lang="en-US" sz="1500">
                <a:solidFill>
                  <a:schemeClr val="bg1"/>
                </a:solidFill>
              </a:rPr>
              <a:t>, </a:t>
            </a:r>
          </a:p>
          <a:p>
            <a:pPr>
              <a:defRPr/>
            </a:pPr>
            <a:endParaRPr lang="en-US" sz="1500">
              <a:solidFill>
                <a:schemeClr val="bg1"/>
              </a:solidFill>
            </a:endParaRPr>
          </a:p>
          <a:p>
            <a:pPr lvl="0">
              <a:defRPr/>
            </a:pPr>
            <a:r>
              <a:rPr lang="en-US" sz="1500">
                <a:solidFill>
                  <a:schemeClr val="bg1"/>
                </a:solidFill>
              </a:rPr>
              <a:t>I am </a:t>
            </a:r>
            <a:r>
              <a:rPr lang="en-US" sz="1500" i="1">
                <a:solidFill>
                  <a:schemeClr val="bg1"/>
                </a:solidFill>
              </a:rPr>
              <a:t>John Smith</a:t>
            </a:r>
            <a:r>
              <a:rPr lang="en-US" sz="1500">
                <a:solidFill>
                  <a:schemeClr val="bg1"/>
                </a:solidFill>
              </a:rPr>
              <a:t>, a recent graduate from </a:t>
            </a:r>
            <a:r>
              <a:rPr lang="en-US" sz="1500" i="1">
                <a:solidFill>
                  <a:schemeClr val="bg1"/>
                </a:solidFill>
              </a:rPr>
              <a:t>University of Washington </a:t>
            </a:r>
            <a:r>
              <a:rPr lang="en-US" sz="1500">
                <a:solidFill>
                  <a:schemeClr val="bg1"/>
                </a:solidFill>
              </a:rPr>
              <a:t>who majored in </a:t>
            </a:r>
            <a:r>
              <a:rPr lang="en-US" sz="1500" i="1">
                <a:solidFill>
                  <a:schemeClr val="bg1"/>
                </a:solidFill>
              </a:rPr>
              <a:t>electrical engineering</a:t>
            </a:r>
            <a:r>
              <a:rPr lang="en-US" sz="1500">
                <a:solidFill>
                  <a:schemeClr val="bg1"/>
                </a:solidFill>
              </a:rPr>
              <a:t>. I came across your contact information through your company website. I am interested in applying for the </a:t>
            </a:r>
            <a:r>
              <a:rPr lang="en-US" sz="1500" i="1">
                <a:solidFill>
                  <a:schemeClr val="bg1"/>
                </a:solidFill>
              </a:rPr>
              <a:t>office assistant </a:t>
            </a:r>
            <a:r>
              <a:rPr lang="en-US" sz="1500">
                <a:solidFill>
                  <a:schemeClr val="bg1"/>
                </a:solidFill>
              </a:rPr>
              <a:t>position in the </a:t>
            </a:r>
            <a:r>
              <a:rPr lang="en-US" sz="1500" i="1">
                <a:solidFill>
                  <a:schemeClr val="bg1"/>
                </a:solidFill>
              </a:rPr>
              <a:t>Sales Department </a:t>
            </a:r>
            <a:r>
              <a:rPr lang="en-US" sz="1500">
                <a:solidFill>
                  <a:schemeClr val="bg1"/>
                </a:solidFill>
              </a:rPr>
              <a:t>at </a:t>
            </a:r>
            <a:r>
              <a:rPr lang="en-US" sz="1500" i="1">
                <a:solidFill>
                  <a:schemeClr val="bg1"/>
                </a:solidFill>
              </a:rPr>
              <a:t>Shoreline Company. </a:t>
            </a:r>
          </a:p>
          <a:p>
            <a:pPr>
              <a:defRPr/>
            </a:pPr>
            <a:endParaRPr lang="en-US" sz="1500">
              <a:solidFill>
                <a:schemeClr val="bg1"/>
              </a:solidFill>
            </a:endParaRPr>
          </a:p>
          <a:p>
            <a:pPr>
              <a:defRPr/>
            </a:pPr>
            <a:r>
              <a:rPr lang="en-US" sz="1500">
                <a:solidFill>
                  <a:schemeClr val="bg1"/>
                </a:solidFill>
              </a:rPr>
              <a:t>Please find attached to this e-mail the job application and a copy of my CV that details my past experiences.</a:t>
            </a:r>
          </a:p>
          <a:p>
            <a:pPr lvl="0">
              <a:defRPr/>
            </a:pPr>
            <a:endParaRPr lang="en-US" sz="1500">
              <a:solidFill>
                <a:schemeClr val="bg1"/>
              </a:solidFill>
            </a:endParaRPr>
          </a:p>
          <a:p>
            <a:pPr lvl="0">
              <a:defRPr/>
            </a:pPr>
            <a:r>
              <a:rPr lang="en-US" sz="1500">
                <a:solidFill>
                  <a:schemeClr val="bg1"/>
                </a:solidFill>
              </a:rPr>
              <a:t>Thank you for your attention.</a:t>
            </a:r>
          </a:p>
          <a:p>
            <a:pPr lvl="0">
              <a:defRPr/>
            </a:pPr>
            <a:endParaRPr lang="en-US" sz="1500">
              <a:solidFill>
                <a:schemeClr val="bg1"/>
              </a:solidFill>
            </a:endParaRPr>
          </a:p>
          <a:p>
            <a:pPr lvl="0">
              <a:defRPr/>
            </a:pPr>
            <a:r>
              <a:rPr lang="en-US" sz="1500">
                <a:solidFill>
                  <a:schemeClr val="bg1"/>
                </a:solidFill>
              </a:rPr>
              <a:t>Sincerely,</a:t>
            </a:r>
          </a:p>
          <a:p>
            <a:pPr lvl="0">
              <a:defRPr/>
            </a:pPr>
            <a:r>
              <a:rPr lang="en-US" sz="1500" i="1">
                <a:solidFill>
                  <a:schemeClr val="bg1"/>
                </a:solidFill>
              </a:rPr>
              <a:t>John Smith</a:t>
            </a:r>
          </a:p>
        </p:txBody>
      </p:sp>
    </p:spTree>
    <p:extLst>
      <p:ext uri="{BB962C8B-B14F-4D97-AF65-F5344CB8AC3E}">
        <p14:creationId xmlns:p14="http://schemas.microsoft.com/office/powerpoint/2010/main" val="7808783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Purposes of Follow-Up Emails/Reply</a:t>
            </a:r>
          </a:p>
        </p:txBody>
      </p:sp>
      <p:sp>
        <p:nvSpPr>
          <p:cNvPr id="3" name="Content Placeholder 2"/>
          <p:cNvSpPr>
            <a:spLocks noGrp="1"/>
          </p:cNvSpPr>
          <p:nvPr>
            <p:ph idx="1"/>
            <p:extLst>
              <p:ext uri="{D42A27DB-BD31-4B8C-83A1-F6EECF244321}">
                <p14:modId xmlns:p14="http://schemas.microsoft.com/office/powerpoint/2010/main" val="179723859"/>
              </p:ext>
            </p:extLst>
          </p:nvPr>
        </p:nvSpPr>
        <p:spPr/>
        <p:txBody>
          <a:bodyPr vert="horz" lIns="91440" tIns="45720" rIns="91440" bIns="45720" rtlCol="0" anchor="t">
            <a:normAutofit/>
          </a:bodyPr>
          <a:lstStyle/>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lang="en-US">
                <a:solidFill>
                  <a:srgbClr val="FFFFFF"/>
                </a:solidFill>
              </a:rPr>
              <a:t>Express appreciation or gratitude for someone’s help</a:t>
            </a:r>
          </a:p>
          <a:p>
            <a:pPr marL="4445" lvl="1" indent="0">
              <a:spcBef>
                <a:spcPts val="0"/>
              </a:spcBef>
              <a:buClrTx/>
              <a:buNone/>
            </a:pPr>
            <a:r>
              <a:rPr lang="en-US" i="1"/>
              <a:t>E.g. Professor submitted a letter of recommendation in support of your application</a:t>
            </a:r>
          </a:p>
          <a:p>
            <a:pPr marL="4445" lvl="1" indent="0">
              <a:spcBef>
                <a:spcPts val="0"/>
              </a:spcBef>
              <a:buClrTx/>
              <a:buNone/>
            </a:pPr>
            <a:endParaRPr lang="en-US"/>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lang="en-US">
                <a:solidFill>
                  <a:srgbClr val="FFFFFF"/>
                </a:solidFill>
              </a:rPr>
              <a:t>Confirm times and day of a meeting, event, or appointment</a:t>
            </a:r>
          </a:p>
          <a:p>
            <a:pPr marL="4445" lvl="1" indent="0">
              <a:spcBef>
                <a:spcPts val="0"/>
              </a:spcBef>
              <a:buNone/>
            </a:pPr>
            <a:r>
              <a:rPr lang="en-US" i="1"/>
              <a:t>E.g. Unsure of the schedule </a:t>
            </a:r>
          </a:p>
          <a:p>
            <a:pPr marL="4445" lvl="1" indent="0">
              <a:spcBef>
                <a:spcPts val="0"/>
              </a:spcBef>
              <a:buNone/>
            </a:pPr>
            <a:endParaRPr lang="en-US"/>
          </a:p>
          <a:p>
            <a:pPr marL="342900" indent="-342900">
              <a:spcBef>
                <a:spcPts val="0"/>
              </a:spcBef>
              <a:buClrTx/>
              <a:buFont typeface="+mj-lt"/>
              <a:buAutoNum type="arabicPeriod"/>
            </a:pPr>
            <a:r>
              <a:rPr lang="en-US">
                <a:solidFill>
                  <a:srgbClr val="FFFFFF"/>
                </a:solidFill>
              </a:rPr>
              <a:t>Accept or decline an invitation to an event or meeting</a:t>
            </a:r>
          </a:p>
        </p:txBody>
      </p:sp>
    </p:spTree>
    <p:extLst>
      <p:ext uri="{BB962C8B-B14F-4D97-AF65-F5344CB8AC3E}">
        <p14:creationId xmlns:p14="http://schemas.microsoft.com/office/powerpoint/2010/main" val="17249236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a:xfrm>
            <a:off x="133350" y="-13802"/>
            <a:ext cx="10958901" cy="1657350"/>
          </a:xfrm>
        </p:spPr>
        <p:txBody>
          <a:bodyPr>
            <a:normAutofit/>
          </a:bodyPr>
          <a:lstStyle/>
          <a:p>
            <a:r>
              <a:rPr lang="en-US" sz="4300" b="1">
                <a:solidFill>
                  <a:prstClr val="white">
                    <a:lumMod val="75000"/>
                    <a:lumOff val="25000"/>
                  </a:prstClr>
                </a:solidFill>
              </a:rPr>
              <a:t>12. Express gratitude for someone’s help</a:t>
            </a:r>
            <a:endParaRPr lang="mr-IN" sz="320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9500" y="1114425"/>
            <a:ext cx="8395647" cy="5148344"/>
          </a:xfrm>
          <a:prstGeom prst="rect">
            <a:avLst/>
          </a:prstGeom>
        </p:spPr>
      </p:pic>
      <p:sp>
        <p:nvSpPr>
          <p:cNvPr id="8" name="TextBox 7"/>
          <p:cNvSpPr txBox="1"/>
          <p:nvPr>
            <p:extLst/>
          </p:nvPr>
        </p:nvSpPr>
        <p:spPr>
          <a:xfrm>
            <a:off x="4076700" y="1333500"/>
            <a:ext cx="3349819"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rPr>
              <a:t>recipient5@uw.edu</a:t>
            </a:r>
            <a:endParaRPr lang="en-US"/>
          </a:p>
        </p:txBody>
      </p:sp>
      <p:sp>
        <p:nvSpPr>
          <p:cNvPr id="9" name="TextBox 8"/>
          <p:cNvSpPr txBox="1"/>
          <p:nvPr>
            <p:extLst/>
          </p:nvPr>
        </p:nvSpPr>
        <p:spPr>
          <a:xfrm>
            <a:off x="4108450" y="1733550"/>
            <a:ext cx="486410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rPr>
              <a:t>RE: Request for Letter of Recommendation</a:t>
            </a:r>
            <a:endParaRPr lang="en-US" sz="1400" i="1">
              <a:solidFill>
                <a:srgbClr val="000000"/>
              </a:solidFill>
            </a:endParaRPr>
          </a:p>
        </p:txBody>
      </p:sp>
      <p:sp>
        <p:nvSpPr>
          <p:cNvPr id="10" name="TextBox 9"/>
          <p:cNvSpPr txBox="1"/>
          <p:nvPr>
            <p:extLst/>
          </p:nvPr>
        </p:nvSpPr>
        <p:spPr>
          <a:xfrm>
            <a:off x="3781425" y="2209800"/>
            <a:ext cx="7859713" cy="49244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300">
              <a:solidFill>
                <a:schemeClr val="bg1"/>
              </a:solidFill>
            </a:endParaRPr>
          </a:p>
          <a:p>
            <a:endParaRPr lang="en-US" sz="1300">
              <a:solidFill>
                <a:schemeClr val="bg1"/>
              </a:solidFill>
            </a:endParaRPr>
          </a:p>
        </p:txBody>
      </p:sp>
      <p:sp>
        <p:nvSpPr>
          <p:cNvPr id="3" name="Rectangle 2"/>
          <p:cNvSpPr/>
          <p:nvPr/>
        </p:nvSpPr>
        <p:spPr>
          <a:xfrm>
            <a:off x="3850328" y="2209800"/>
            <a:ext cx="7721906" cy="2816156"/>
          </a:xfrm>
          <a:prstGeom prst="rect">
            <a:avLst/>
          </a:prstGeom>
        </p:spPr>
        <p:txBody>
          <a:bodyPr wrap="square">
            <a:spAutoFit/>
          </a:bodyPr>
          <a:lstStyle/>
          <a:p>
            <a:pPr>
              <a:defRPr/>
            </a:pPr>
            <a:r>
              <a:rPr lang="en-US">
                <a:solidFill>
                  <a:schemeClr val="bg1"/>
                </a:solidFill>
              </a:rPr>
              <a:t>Dear </a:t>
            </a:r>
            <a:r>
              <a:rPr lang="en-US" i="1">
                <a:solidFill>
                  <a:schemeClr val="bg1"/>
                </a:solidFill>
              </a:rPr>
              <a:t>Professor Johnson</a:t>
            </a:r>
            <a:r>
              <a:rPr lang="en-US">
                <a:solidFill>
                  <a:schemeClr val="bg1"/>
                </a:solidFill>
              </a:rPr>
              <a:t>,</a:t>
            </a:r>
          </a:p>
          <a:p>
            <a:pPr>
              <a:defRPr/>
            </a:pPr>
            <a:endParaRPr lang="en-US">
              <a:solidFill>
                <a:schemeClr val="bg1"/>
              </a:solidFill>
            </a:endParaRPr>
          </a:p>
          <a:p>
            <a:pPr lvl="0">
              <a:defRPr/>
            </a:pPr>
            <a:r>
              <a:rPr lang="en-US">
                <a:solidFill>
                  <a:schemeClr val="bg1"/>
                </a:solidFill>
              </a:rPr>
              <a:t>I would like to express my gratitude and appreciation to you for taking the time to write a letter of recommendation on behalf of my </a:t>
            </a:r>
            <a:r>
              <a:rPr lang="en-US" i="1">
                <a:solidFill>
                  <a:schemeClr val="bg1"/>
                </a:solidFill>
              </a:rPr>
              <a:t>scholarship</a:t>
            </a:r>
            <a:r>
              <a:rPr lang="en-US">
                <a:solidFill>
                  <a:schemeClr val="bg1"/>
                </a:solidFill>
              </a:rPr>
              <a:t> application. </a:t>
            </a:r>
          </a:p>
          <a:p>
            <a:pPr lvl="0">
              <a:defRPr/>
            </a:pPr>
            <a:endParaRPr lang="en-US">
              <a:solidFill>
                <a:schemeClr val="bg1"/>
              </a:solidFill>
            </a:endParaRPr>
          </a:p>
          <a:p>
            <a:pPr lvl="0">
              <a:defRPr/>
            </a:pPr>
            <a:r>
              <a:rPr lang="en-US">
                <a:solidFill>
                  <a:schemeClr val="bg1"/>
                </a:solidFill>
              </a:rPr>
              <a:t>Thank you again for your support. I really appreciate it.</a:t>
            </a:r>
          </a:p>
          <a:p>
            <a:pPr lvl="0">
              <a:defRPr/>
            </a:pPr>
            <a:endParaRPr lang="en-US">
              <a:solidFill>
                <a:schemeClr val="bg1"/>
              </a:solidFill>
            </a:endParaRPr>
          </a:p>
          <a:p>
            <a:pPr lvl="0">
              <a:defRPr/>
            </a:pPr>
            <a:r>
              <a:rPr lang="en-US">
                <a:solidFill>
                  <a:schemeClr val="bg1"/>
                </a:solidFill>
              </a:rPr>
              <a:t>Sincerely,</a:t>
            </a:r>
          </a:p>
          <a:p>
            <a:pPr lvl="0">
              <a:defRPr/>
            </a:pPr>
            <a:r>
              <a:rPr lang="en-US" i="1">
                <a:solidFill>
                  <a:schemeClr val="bg1"/>
                </a:solidFill>
              </a:rPr>
              <a:t>John Smith</a:t>
            </a:r>
          </a:p>
          <a:p>
            <a:pPr>
              <a:defRPr/>
            </a:pPr>
            <a:endParaRPr lang="en-US" sz="1500">
              <a:solidFill>
                <a:schemeClr val="bg1"/>
              </a:solidFill>
            </a:endParaRPr>
          </a:p>
        </p:txBody>
      </p:sp>
    </p:spTree>
    <p:extLst>
      <p:ext uri="{BB962C8B-B14F-4D97-AF65-F5344CB8AC3E}">
        <p14:creationId xmlns:p14="http://schemas.microsoft.com/office/powerpoint/2010/main" val="22613564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a:xfrm>
            <a:off x="133350" y="-13802"/>
            <a:ext cx="10958901" cy="1657350"/>
          </a:xfrm>
        </p:spPr>
        <p:txBody>
          <a:bodyPr>
            <a:normAutofit/>
          </a:bodyPr>
          <a:lstStyle/>
          <a:p>
            <a:r>
              <a:rPr lang="en-US" sz="4300" b="1">
                <a:solidFill>
                  <a:prstClr val="white">
                    <a:lumMod val="75000"/>
                    <a:lumOff val="25000"/>
                  </a:prstClr>
                </a:solidFill>
              </a:rPr>
              <a:t>13. Confirm time and date of a meeting, event, or appointment</a:t>
            </a:r>
            <a:endParaRPr lang="mr-IN" sz="320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9500" y="1114425"/>
            <a:ext cx="8395647" cy="5148344"/>
          </a:xfrm>
          <a:prstGeom prst="rect">
            <a:avLst/>
          </a:prstGeom>
        </p:spPr>
      </p:pic>
      <p:sp>
        <p:nvSpPr>
          <p:cNvPr id="8" name="TextBox 7"/>
          <p:cNvSpPr txBox="1"/>
          <p:nvPr>
            <p:extLst/>
          </p:nvPr>
        </p:nvSpPr>
        <p:spPr>
          <a:xfrm>
            <a:off x="4076700" y="1333500"/>
            <a:ext cx="3349819"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hlinkClick r:id="rId4"/>
              </a:rPr>
              <a:t>recipient@uw.edu</a:t>
            </a:r>
            <a:r>
              <a:rPr lang="en-US" sz="1400">
                <a:solidFill>
                  <a:srgbClr val="000000"/>
                </a:solidFill>
              </a:rPr>
              <a:t>; recipient2@uw.edu</a:t>
            </a:r>
            <a:endParaRPr lang="en-US"/>
          </a:p>
        </p:txBody>
      </p:sp>
      <p:sp>
        <p:nvSpPr>
          <p:cNvPr id="9" name="TextBox 8"/>
          <p:cNvSpPr txBox="1"/>
          <p:nvPr>
            <p:extLst/>
          </p:nvPr>
        </p:nvSpPr>
        <p:spPr>
          <a:xfrm>
            <a:off x="4108450" y="1733550"/>
            <a:ext cx="486410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rPr>
              <a:t>Meeting Tomorrow</a:t>
            </a:r>
            <a:endParaRPr lang="en-US" sz="1400" i="1">
              <a:solidFill>
                <a:srgbClr val="000000"/>
              </a:solidFill>
            </a:endParaRPr>
          </a:p>
        </p:txBody>
      </p:sp>
      <p:sp>
        <p:nvSpPr>
          <p:cNvPr id="10" name="TextBox 9"/>
          <p:cNvSpPr txBox="1"/>
          <p:nvPr>
            <p:extLst/>
          </p:nvPr>
        </p:nvSpPr>
        <p:spPr>
          <a:xfrm>
            <a:off x="3781425" y="2209800"/>
            <a:ext cx="7859713" cy="49244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300">
              <a:solidFill>
                <a:schemeClr val="bg1"/>
              </a:solidFill>
            </a:endParaRPr>
          </a:p>
          <a:p>
            <a:endParaRPr lang="en-US" sz="1300">
              <a:solidFill>
                <a:schemeClr val="bg1"/>
              </a:solidFill>
            </a:endParaRPr>
          </a:p>
        </p:txBody>
      </p:sp>
      <p:sp>
        <p:nvSpPr>
          <p:cNvPr id="4" name="Rectangle 3"/>
          <p:cNvSpPr/>
          <p:nvPr/>
        </p:nvSpPr>
        <p:spPr>
          <a:xfrm>
            <a:off x="3850328" y="2335678"/>
            <a:ext cx="6096000" cy="2585323"/>
          </a:xfrm>
          <a:prstGeom prst="rect">
            <a:avLst/>
          </a:prstGeom>
        </p:spPr>
        <p:txBody>
          <a:bodyPr>
            <a:spAutoFit/>
          </a:bodyPr>
          <a:lstStyle/>
          <a:p>
            <a:pPr>
              <a:defRPr/>
            </a:pPr>
            <a:r>
              <a:rPr lang="en-US">
                <a:solidFill>
                  <a:schemeClr val="bg1"/>
                </a:solidFill>
              </a:rPr>
              <a:t>Hello </a:t>
            </a:r>
            <a:r>
              <a:rPr lang="en-US" i="1">
                <a:solidFill>
                  <a:schemeClr val="bg1"/>
                </a:solidFill>
              </a:rPr>
              <a:t>Jane and Jack,</a:t>
            </a:r>
          </a:p>
          <a:p>
            <a:pPr lvl="0">
              <a:defRPr/>
            </a:pPr>
            <a:endParaRPr lang="en-US">
              <a:solidFill>
                <a:schemeClr val="bg1"/>
              </a:solidFill>
            </a:endParaRPr>
          </a:p>
          <a:p>
            <a:pPr lvl="0">
              <a:defRPr/>
            </a:pPr>
            <a:r>
              <a:rPr lang="en-US">
                <a:solidFill>
                  <a:schemeClr val="bg1"/>
                </a:solidFill>
              </a:rPr>
              <a:t>I would like to confirm with you that we will be meeting tomorrow at </a:t>
            </a:r>
            <a:r>
              <a:rPr lang="en-US" i="1">
                <a:solidFill>
                  <a:schemeClr val="bg1"/>
                </a:solidFill>
              </a:rPr>
              <a:t>12:30pm</a:t>
            </a:r>
            <a:r>
              <a:rPr lang="en-US">
                <a:solidFill>
                  <a:schemeClr val="bg1"/>
                </a:solidFill>
              </a:rPr>
              <a:t> in </a:t>
            </a:r>
            <a:r>
              <a:rPr lang="en-US" i="1">
                <a:solidFill>
                  <a:schemeClr val="bg1"/>
                </a:solidFill>
              </a:rPr>
              <a:t>room MIL 283.</a:t>
            </a:r>
          </a:p>
          <a:p>
            <a:pPr lvl="0">
              <a:defRPr/>
            </a:pPr>
            <a:endParaRPr lang="en-US">
              <a:solidFill>
                <a:schemeClr val="bg1"/>
              </a:solidFill>
            </a:endParaRPr>
          </a:p>
          <a:p>
            <a:pPr lvl="0">
              <a:defRPr/>
            </a:pPr>
            <a:r>
              <a:rPr lang="en-US">
                <a:solidFill>
                  <a:schemeClr val="bg1"/>
                </a:solidFill>
              </a:rPr>
              <a:t>Thank you.</a:t>
            </a:r>
          </a:p>
          <a:p>
            <a:pPr lvl="0">
              <a:defRPr/>
            </a:pPr>
            <a:endParaRPr lang="en-US">
              <a:solidFill>
                <a:schemeClr val="bg1"/>
              </a:solidFill>
            </a:endParaRPr>
          </a:p>
          <a:p>
            <a:pPr lvl="0">
              <a:defRPr/>
            </a:pPr>
            <a:r>
              <a:rPr lang="en-US">
                <a:solidFill>
                  <a:schemeClr val="bg1"/>
                </a:solidFill>
              </a:rPr>
              <a:t>Talk soon,</a:t>
            </a:r>
          </a:p>
          <a:p>
            <a:pPr lvl="0">
              <a:defRPr/>
            </a:pPr>
            <a:r>
              <a:rPr lang="en-US">
                <a:solidFill>
                  <a:schemeClr val="bg1"/>
                </a:solidFill>
              </a:rPr>
              <a:t>John Smith</a:t>
            </a:r>
          </a:p>
        </p:txBody>
      </p:sp>
    </p:spTree>
    <p:extLst>
      <p:ext uri="{BB962C8B-B14F-4D97-AF65-F5344CB8AC3E}">
        <p14:creationId xmlns:p14="http://schemas.microsoft.com/office/powerpoint/2010/main" val="15106170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a:xfrm>
            <a:off x="133350" y="-13802"/>
            <a:ext cx="10958901" cy="1657350"/>
          </a:xfrm>
        </p:spPr>
        <p:txBody>
          <a:bodyPr>
            <a:normAutofit/>
          </a:bodyPr>
          <a:lstStyle/>
          <a:p>
            <a:r>
              <a:rPr lang="en-US" sz="4300" b="1">
                <a:solidFill>
                  <a:prstClr val="white">
                    <a:lumMod val="75000"/>
                    <a:lumOff val="25000"/>
                  </a:prstClr>
                </a:solidFill>
              </a:rPr>
              <a:t>14. Accept an invitation to an event or meeting</a:t>
            </a:r>
            <a:endParaRPr lang="mr-IN" sz="320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9500" y="1114425"/>
            <a:ext cx="8395647" cy="5148344"/>
          </a:xfrm>
          <a:prstGeom prst="rect">
            <a:avLst/>
          </a:prstGeom>
        </p:spPr>
      </p:pic>
      <p:sp>
        <p:nvSpPr>
          <p:cNvPr id="8" name="TextBox 7"/>
          <p:cNvSpPr txBox="1"/>
          <p:nvPr>
            <p:extLst/>
          </p:nvPr>
        </p:nvSpPr>
        <p:spPr>
          <a:xfrm>
            <a:off x="4076700" y="1333500"/>
            <a:ext cx="3349819"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hlinkClick r:id="rId4"/>
              </a:rPr>
              <a:t>recipient6@uw.edu</a:t>
            </a:r>
            <a:endParaRPr lang="en-US"/>
          </a:p>
        </p:txBody>
      </p:sp>
      <p:sp>
        <p:nvSpPr>
          <p:cNvPr id="9" name="TextBox 8"/>
          <p:cNvSpPr txBox="1"/>
          <p:nvPr>
            <p:extLst/>
          </p:nvPr>
        </p:nvSpPr>
        <p:spPr>
          <a:xfrm>
            <a:off x="4108450" y="1733550"/>
            <a:ext cx="486410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rPr>
              <a:t>RE: Invitation to Annual School of Business Formal Event</a:t>
            </a:r>
            <a:endParaRPr lang="en-US" sz="1400" i="1">
              <a:solidFill>
                <a:srgbClr val="000000"/>
              </a:solidFill>
            </a:endParaRPr>
          </a:p>
        </p:txBody>
      </p:sp>
      <p:sp>
        <p:nvSpPr>
          <p:cNvPr id="10" name="TextBox 9"/>
          <p:cNvSpPr txBox="1"/>
          <p:nvPr>
            <p:extLst/>
          </p:nvPr>
        </p:nvSpPr>
        <p:spPr>
          <a:xfrm>
            <a:off x="3781425" y="2209800"/>
            <a:ext cx="7859713" cy="49244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300">
              <a:solidFill>
                <a:schemeClr val="bg1"/>
              </a:solidFill>
            </a:endParaRPr>
          </a:p>
          <a:p>
            <a:endParaRPr lang="en-US" sz="1300">
              <a:solidFill>
                <a:schemeClr val="bg1"/>
              </a:solidFill>
            </a:endParaRPr>
          </a:p>
        </p:txBody>
      </p:sp>
      <p:sp>
        <p:nvSpPr>
          <p:cNvPr id="3" name="Rectangle 2"/>
          <p:cNvSpPr/>
          <p:nvPr/>
        </p:nvSpPr>
        <p:spPr>
          <a:xfrm>
            <a:off x="3781424" y="2209800"/>
            <a:ext cx="7134225" cy="2585323"/>
          </a:xfrm>
          <a:prstGeom prst="rect">
            <a:avLst/>
          </a:prstGeom>
        </p:spPr>
        <p:txBody>
          <a:bodyPr wrap="square">
            <a:spAutoFit/>
          </a:bodyPr>
          <a:lstStyle/>
          <a:p>
            <a:pPr lvl="0">
              <a:defRPr/>
            </a:pPr>
            <a:r>
              <a:rPr lang="en-US">
                <a:solidFill>
                  <a:schemeClr val="bg1"/>
                </a:solidFill>
              </a:rPr>
              <a:t>To Whom It May Concern,</a:t>
            </a:r>
          </a:p>
          <a:p>
            <a:pPr lvl="0">
              <a:defRPr/>
            </a:pPr>
            <a:endParaRPr lang="en-US">
              <a:solidFill>
                <a:schemeClr val="bg1"/>
              </a:solidFill>
            </a:endParaRPr>
          </a:p>
          <a:p>
            <a:pPr lvl="0">
              <a:defRPr/>
            </a:pPr>
            <a:r>
              <a:rPr lang="en-US">
                <a:solidFill>
                  <a:schemeClr val="bg1"/>
                </a:solidFill>
              </a:rPr>
              <a:t>I would like to accept your invitation to the </a:t>
            </a:r>
            <a:r>
              <a:rPr lang="en-US" i="1">
                <a:solidFill>
                  <a:schemeClr val="bg1"/>
                </a:solidFill>
              </a:rPr>
              <a:t>Annual School of Business Formal Event.</a:t>
            </a:r>
          </a:p>
          <a:p>
            <a:pPr lvl="0">
              <a:defRPr/>
            </a:pPr>
            <a:endParaRPr lang="en-US">
              <a:solidFill>
                <a:schemeClr val="bg1"/>
              </a:solidFill>
            </a:endParaRPr>
          </a:p>
          <a:p>
            <a:pPr lvl="0">
              <a:defRPr/>
            </a:pPr>
            <a:r>
              <a:rPr lang="en-US">
                <a:solidFill>
                  <a:schemeClr val="bg1"/>
                </a:solidFill>
              </a:rPr>
              <a:t>Thank you for your attention.</a:t>
            </a:r>
          </a:p>
          <a:p>
            <a:pPr lvl="0">
              <a:defRPr/>
            </a:pPr>
            <a:endParaRPr lang="en-US">
              <a:solidFill>
                <a:schemeClr val="bg1"/>
              </a:solidFill>
            </a:endParaRPr>
          </a:p>
          <a:p>
            <a:pPr lvl="0">
              <a:defRPr/>
            </a:pPr>
            <a:r>
              <a:rPr lang="en-US">
                <a:solidFill>
                  <a:schemeClr val="bg1"/>
                </a:solidFill>
              </a:rPr>
              <a:t>Sincerely,</a:t>
            </a:r>
          </a:p>
          <a:p>
            <a:pPr lvl="0">
              <a:defRPr/>
            </a:pPr>
            <a:r>
              <a:rPr lang="en-US" i="1">
                <a:solidFill>
                  <a:schemeClr val="bg1"/>
                </a:solidFill>
              </a:rPr>
              <a:t>John Smith</a:t>
            </a:r>
          </a:p>
        </p:txBody>
      </p:sp>
    </p:spTree>
    <p:extLst>
      <p:ext uri="{BB962C8B-B14F-4D97-AF65-F5344CB8AC3E}">
        <p14:creationId xmlns:p14="http://schemas.microsoft.com/office/powerpoint/2010/main" val="34777469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a:xfrm>
            <a:off x="133350" y="-13802"/>
            <a:ext cx="10958901" cy="1657350"/>
          </a:xfrm>
        </p:spPr>
        <p:txBody>
          <a:bodyPr>
            <a:normAutofit/>
          </a:bodyPr>
          <a:lstStyle/>
          <a:p>
            <a:r>
              <a:rPr lang="en-US" sz="4300" b="1">
                <a:solidFill>
                  <a:prstClr val="white">
                    <a:lumMod val="75000"/>
                    <a:lumOff val="25000"/>
                  </a:prstClr>
                </a:solidFill>
              </a:rPr>
              <a:t>15. Decline an invitation to an event or meeting</a:t>
            </a:r>
            <a:endParaRPr lang="mr-IN" sz="320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9500" y="1114425"/>
            <a:ext cx="8395647" cy="5148344"/>
          </a:xfrm>
          <a:prstGeom prst="rect">
            <a:avLst/>
          </a:prstGeom>
        </p:spPr>
      </p:pic>
      <p:sp>
        <p:nvSpPr>
          <p:cNvPr id="8" name="TextBox 7"/>
          <p:cNvSpPr txBox="1"/>
          <p:nvPr>
            <p:extLst/>
          </p:nvPr>
        </p:nvSpPr>
        <p:spPr>
          <a:xfrm>
            <a:off x="4076700" y="1333500"/>
            <a:ext cx="3349819"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hlinkClick r:id="rId4"/>
              </a:rPr>
              <a:t>recipient6@uw.edu</a:t>
            </a:r>
            <a:endParaRPr lang="en-US"/>
          </a:p>
        </p:txBody>
      </p:sp>
      <p:sp>
        <p:nvSpPr>
          <p:cNvPr id="9" name="TextBox 8"/>
          <p:cNvSpPr txBox="1"/>
          <p:nvPr>
            <p:extLst/>
          </p:nvPr>
        </p:nvSpPr>
        <p:spPr>
          <a:xfrm>
            <a:off x="4108450" y="1733550"/>
            <a:ext cx="4864100" cy="30777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00000"/>
                </a:solidFill>
              </a:rPr>
              <a:t>RE: Invitation to Annual School of Business Formal Event</a:t>
            </a:r>
            <a:endParaRPr lang="en-US" sz="1400" i="1">
              <a:solidFill>
                <a:srgbClr val="000000"/>
              </a:solidFill>
            </a:endParaRPr>
          </a:p>
        </p:txBody>
      </p:sp>
      <p:sp>
        <p:nvSpPr>
          <p:cNvPr id="10" name="TextBox 9"/>
          <p:cNvSpPr txBox="1"/>
          <p:nvPr>
            <p:extLst/>
          </p:nvPr>
        </p:nvSpPr>
        <p:spPr>
          <a:xfrm>
            <a:off x="3781425" y="2209800"/>
            <a:ext cx="7859713" cy="49244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300">
              <a:solidFill>
                <a:schemeClr val="bg1"/>
              </a:solidFill>
            </a:endParaRPr>
          </a:p>
          <a:p>
            <a:endParaRPr lang="en-US" sz="1300">
              <a:solidFill>
                <a:schemeClr val="bg1"/>
              </a:solidFill>
            </a:endParaRPr>
          </a:p>
        </p:txBody>
      </p:sp>
      <p:sp>
        <p:nvSpPr>
          <p:cNvPr id="3" name="Rectangle 2"/>
          <p:cNvSpPr/>
          <p:nvPr/>
        </p:nvSpPr>
        <p:spPr>
          <a:xfrm>
            <a:off x="3781424" y="2209800"/>
            <a:ext cx="7134225" cy="2585323"/>
          </a:xfrm>
          <a:prstGeom prst="rect">
            <a:avLst/>
          </a:prstGeom>
        </p:spPr>
        <p:txBody>
          <a:bodyPr wrap="square">
            <a:spAutoFit/>
          </a:bodyPr>
          <a:lstStyle/>
          <a:p>
            <a:pPr lvl="0">
              <a:defRPr/>
            </a:pPr>
            <a:r>
              <a:rPr lang="en-US">
                <a:solidFill>
                  <a:schemeClr val="bg1"/>
                </a:solidFill>
              </a:rPr>
              <a:t>To Whom It May Concern,</a:t>
            </a:r>
          </a:p>
          <a:p>
            <a:pPr lvl="0">
              <a:defRPr/>
            </a:pPr>
            <a:endParaRPr lang="en-US">
              <a:solidFill>
                <a:schemeClr val="bg1"/>
              </a:solidFill>
            </a:endParaRPr>
          </a:p>
          <a:p>
            <a:pPr lvl="0">
              <a:defRPr/>
            </a:pPr>
            <a:r>
              <a:rPr lang="en-US">
                <a:solidFill>
                  <a:schemeClr val="bg1"/>
                </a:solidFill>
              </a:rPr>
              <a:t>I unfortunately have to decline your invitation to the </a:t>
            </a:r>
            <a:r>
              <a:rPr lang="en-US" i="1">
                <a:solidFill>
                  <a:schemeClr val="bg1"/>
                </a:solidFill>
              </a:rPr>
              <a:t>Annual School of Business Formal Event.</a:t>
            </a:r>
          </a:p>
          <a:p>
            <a:pPr lvl="0">
              <a:defRPr/>
            </a:pPr>
            <a:endParaRPr lang="en-US">
              <a:solidFill>
                <a:schemeClr val="bg1"/>
              </a:solidFill>
            </a:endParaRPr>
          </a:p>
          <a:p>
            <a:pPr lvl="0">
              <a:defRPr/>
            </a:pPr>
            <a:r>
              <a:rPr lang="en-US">
                <a:solidFill>
                  <a:schemeClr val="bg1"/>
                </a:solidFill>
              </a:rPr>
              <a:t>Thank you for your attention.</a:t>
            </a:r>
          </a:p>
          <a:p>
            <a:pPr lvl="0">
              <a:defRPr/>
            </a:pPr>
            <a:endParaRPr lang="en-US">
              <a:solidFill>
                <a:schemeClr val="bg1"/>
              </a:solidFill>
            </a:endParaRPr>
          </a:p>
          <a:p>
            <a:pPr lvl="0">
              <a:defRPr/>
            </a:pPr>
            <a:r>
              <a:rPr lang="en-US">
                <a:solidFill>
                  <a:schemeClr val="bg1"/>
                </a:solidFill>
              </a:rPr>
              <a:t>Sincerely,</a:t>
            </a:r>
          </a:p>
          <a:p>
            <a:pPr lvl="0">
              <a:defRPr/>
            </a:pPr>
            <a:r>
              <a:rPr lang="en-US" i="1">
                <a:solidFill>
                  <a:schemeClr val="bg1"/>
                </a:solidFill>
              </a:rPr>
              <a:t>John Smith</a:t>
            </a:r>
          </a:p>
        </p:txBody>
      </p:sp>
    </p:spTree>
    <p:extLst>
      <p:ext uri="{BB962C8B-B14F-4D97-AF65-F5344CB8AC3E}">
        <p14:creationId xmlns:p14="http://schemas.microsoft.com/office/powerpoint/2010/main" val="39196746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46445" y="2967335"/>
            <a:ext cx="4499117" cy="923330"/>
          </a:xfrm>
          <a:prstGeom prst="rect">
            <a:avLst/>
          </a:prstGeom>
          <a:noFill/>
        </p:spPr>
        <p:txBody>
          <a:bodyPr wrap="none" lIns="91440" tIns="45720" rIns="91440" bIns="45720">
            <a:spAutoFit/>
          </a:bodyPr>
          <a:lstStyle/>
          <a:p>
            <a:pPr algn="ctr"/>
            <a:r>
              <a:rPr lang="en-US" sz="5400" b="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Closing remarks</a:t>
            </a:r>
            <a:endParaRPr lang="en-US" sz="5400" b="1" cap="none" spc="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1920411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87" y="1255972"/>
            <a:ext cx="3495675" cy="1476376"/>
          </a:xfrm>
        </p:spPr>
        <p:txBody>
          <a:bodyPr/>
          <a:lstStyle/>
          <a:p>
            <a:r>
              <a:rPr lang="en-US"/>
              <a:t>Apple Mail </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52862" y="431413"/>
            <a:ext cx="7830855" cy="5873141"/>
          </a:xfrm>
          <a:noFill/>
          <a:ln w="31750">
            <a:solidFill>
              <a:schemeClr val="tx1"/>
            </a:solidFill>
          </a:ln>
        </p:spPr>
      </p:pic>
    </p:spTree>
    <p:extLst>
      <p:ext uri="{BB962C8B-B14F-4D97-AF65-F5344CB8AC3E}">
        <p14:creationId xmlns:p14="http://schemas.microsoft.com/office/powerpoint/2010/main" val="17410115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Final Thoughts</a:t>
            </a:r>
          </a:p>
        </p:txBody>
      </p:sp>
      <p:sp>
        <p:nvSpPr>
          <p:cNvPr id="3" name="Content Placeholder 2"/>
          <p:cNvSpPr>
            <a:spLocks noGrp="1"/>
          </p:cNvSpPr>
          <p:nvPr>
            <p:ph idx="1"/>
            <p:extLst>
              <p:ext uri="{D42A27DB-BD31-4B8C-83A1-F6EECF244321}">
                <p14:modId xmlns:p14="http://schemas.microsoft.com/office/powerpoint/2010/main" val="2814083736"/>
              </p:ext>
            </p:extLst>
          </p:nvPr>
        </p:nvSpPr>
        <p:spPr>
          <a:xfrm>
            <a:off x="676656" y="2011680"/>
            <a:ext cx="10753725" cy="4160520"/>
          </a:xfrm>
        </p:spPr>
        <p:txBody>
          <a:bodyPr vert="horz" lIns="91440" tIns="45720" rIns="91440" bIns="45720" rtlCol="0" anchor="t">
            <a:normAutofit fontScale="92500"/>
          </a:bodyPr>
          <a:lstStyle/>
          <a:p>
            <a:pPr marR="0" lvl="0" defTabSz="914400" eaLnBrk="1" fontAlgn="auto" latinLnBrk="0" hangingPunct="1">
              <a:lnSpc>
                <a:spcPct val="150000"/>
              </a:lnSpc>
              <a:spcBef>
                <a:spcPts val="0"/>
              </a:spcBef>
              <a:spcAft>
                <a:spcPts val="0"/>
              </a:spcAft>
              <a:buClrTx/>
              <a:buSzTx/>
              <a:buFont typeface="Wingdings" charset="2"/>
              <a:buChar char="v"/>
              <a:tabLst/>
              <a:defRPr/>
            </a:pPr>
            <a:r>
              <a:rPr lang="en-US" sz="1800">
                <a:solidFill>
                  <a:srgbClr val="FFFFFF"/>
                </a:solidFill>
              </a:rPr>
              <a:t>The same email template can rarely be used for multiple situations. These templates are meant to help you to understand the email format… be ready to tweak the templates provided in this document according to your needs!</a:t>
            </a:r>
          </a:p>
          <a:p>
            <a:pPr lvl="0">
              <a:lnSpc>
                <a:spcPct val="150000"/>
              </a:lnSpc>
              <a:spcBef>
                <a:spcPts val="0"/>
              </a:spcBef>
              <a:buClrTx/>
              <a:buFont typeface="Wingdings" charset="2"/>
              <a:buChar char="v"/>
            </a:pPr>
            <a:r>
              <a:rPr lang="en-US" sz="1800">
                <a:solidFill>
                  <a:srgbClr val="FFFFFF"/>
                </a:solidFill>
              </a:rPr>
              <a:t>Always try to be sincere and polite in your emails</a:t>
            </a:r>
          </a:p>
          <a:p>
            <a:pPr lvl="0">
              <a:lnSpc>
                <a:spcPct val="150000"/>
              </a:lnSpc>
              <a:spcBef>
                <a:spcPts val="0"/>
              </a:spcBef>
              <a:buClrTx/>
              <a:buFont typeface="Wingdings" charset="2"/>
              <a:buChar char="v"/>
            </a:pPr>
            <a:r>
              <a:rPr lang="en-US" sz="1800">
                <a:solidFill>
                  <a:srgbClr val="FFFFFF"/>
                </a:solidFill>
              </a:rPr>
              <a:t>If you’d rather not schedule an appointment over email and would rather try and do it in person, you can always try to catch the professors before or after class to talk to them. Some doctor’s offices prefer patients to make non-emergency appointments through a website or over the phone, so that’s always an option as well</a:t>
            </a:r>
          </a:p>
          <a:p>
            <a:pPr lvl="0">
              <a:lnSpc>
                <a:spcPct val="150000"/>
              </a:lnSpc>
              <a:spcBef>
                <a:spcPts val="0"/>
              </a:spcBef>
              <a:buClrTx/>
              <a:buFont typeface="Wingdings" charset="2"/>
              <a:buChar char="v"/>
            </a:pPr>
            <a:r>
              <a:rPr lang="en-US" sz="1800">
                <a:solidFill>
                  <a:srgbClr val="FFFFFF"/>
                </a:solidFill>
              </a:rPr>
              <a:t>If you are unsure if your email is appropriate, you can always ask a family member/friend/classmate to read over the email</a:t>
            </a:r>
          </a:p>
          <a:p>
            <a:pPr>
              <a:lnSpc>
                <a:spcPct val="150000"/>
              </a:lnSpc>
              <a:spcBef>
                <a:spcPts val="0"/>
              </a:spcBef>
              <a:buClrTx/>
              <a:buFont typeface="Wingdings" charset="2"/>
              <a:buChar char="v"/>
            </a:pPr>
            <a:r>
              <a:rPr lang="en-US" sz="1800">
                <a:solidFill>
                  <a:srgbClr val="FFFFFF"/>
                </a:solidFill>
              </a:rPr>
              <a:t>If you are really unsure about how to write a specific email, consult the Career Center - </a:t>
            </a:r>
            <a:r>
              <a:rPr lang="en-US" sz="1800">
                <a:solidFill>
                  <a:srgbClr val="FFFFFF"/>
                </a:solidFill>
                <a:hlinkClick r:id="rId2"/>
              </a:rPr>
              <a:t>https://careers.uw.edu/</a:t>
            </a:r>
            <a:r>
              <a:rPr lang="en-US" sz="1800">
                <a:solidFill>
                  <a:srgbClr val="FFFFFF"/>
                </a:solidFill>
              </a:rPr>
              <a:t> or the </a:t>
            </a:r>
            <a:r>
              <a:rPr lang="en-US" sz="1800" err="1">
                <a:solidFill>
                  <a:srgbClr val="FFFFFF"/>
                </a:solidFill>
              </a:rPr>
              <a:t>Odegaard</a:t>
            </a:r>
            <a:r>
              <a:rPr lang="en-US" sz="1800">
                <a:solidFill>
                  <a:srgbClr val="FFFFFF"/>
                </a:solidFill>
              </a:rPr>
              <a:t> Writing and Research Center (OWRC) - </a:t>
            </a:r>
            <a:r>
              <a:rPr lang="en-US" sz="1800">
                <a:solidFill>
                  <a:srgbClr val="FFFFFF"/>
                </a:solidFill>
                <a:hlinkClick r:id="rId3"/>
              </a:rPr>
              <a:t>https://depts.washington.edu/owrc/</a:t>
            </a:r>
            <a:endParaRPr lang="en-US" sz="1800">
              <a:solidFill>
                <a:srgbClr val="FFFFFF"/>
              </a:solidFill>
            </a:endParaRPr>
          </a:p>
          <a:p>
            <a:pPr lvl="0">
              <a:spcBef>
                <a:spcPts val="0"/>
              </a:spcBef>
              <a:buClrTx/>
              <a:buFont typeface="Wingdings" charset="2"/>
              <a:buChar char="v"/>
            </a:pPr>
            <a:endParaRPr lang="en-US">
              <a:solidFill>
                <a:srgbClr val="FFFFFF"/>
              </a:solidFill>
            </a:endParaRPr>
          </a:p>
          <a:p>
            <a:pPr lvl="0">
              <a:spcBef>
                <a:spcPts val="0"/>
              </a:spcBef>
              <a:buClrTx/>
              <a:buFont typeface="Wingdings" charset="2"/>
              <a:buChar char="v"/>
            </a:pPr>
            <a:endParaRPr lang="en-US">
              <a:solidFill>
                <a:srgbClr val="FFFFFF"/>
              </a:solidFill>
            </a:endParaRPr>
          </a:p>
          <a:p>
            <a:pPr lvl="0">
              <a:spcBef>
                <a:spcPts val="0"/>
              </a:spcBef>
              <a:buClrTx/>
              <a:buFont typeface="Wingdings" charset="2"/>
              <a:buChar char="v"/>
            </a:pPr>
            <a:endParaRPr lang="en-US">
              <a:solidFill>
                <a:srgbClr val="FFFFFF"/>
              </a:solidFill>
            </a:endParaRPr>
          </a:p>
          <a:p>
            <a:pPr lvl="0">
              <a:spcBef>
                <a:spcPts val="0"/>
              </a:spcBef>
              <a:buClrTx/>
              <a:buFont typeface="Wingdings" charset="2"/>
              <a:buChar char="v"/>
            </a:pPr>
            <a:endParaRPr lang="en-US">
              <a:solidFill>
                <a:srgbClr val="FFFFFF"/>
              </a:solidFill>
            </a:endParaRPr>
          </a:p>
        </p:txBody>
      </p:sp>
    </p:spTree>
    <p:extLst>
      <p:ext uri="{BB962C8B-B14F-4D97-AF65-F5344CB8AC3E}">
        <p14:creationId xmlns:p14="http://schemas.microsoft.com/office/powerpoint/2010/main" val="4035176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8863" y="1328231"/>
            <a:ext cx="7742278" cy="5158293"/>
          </a:xfrm>
          <a:prstGeom prst="rect">
            <a:avLst/>
          </a:prstGeom>
        </p:spPr>
      </p:pic>
      <p:sp>
        <p:nvSpPr>
          <p:cNvPr id="3" name="Rectangle 2"/>
          <p:cNvSpPr/>
          <p:nvPr/>
        </p:nvSpPr>
        <p:spPr>
          <a:xfrm>
            <a:off x="3362717" y="257175"/>
            <a:ext cx="5674570" cy="923330"/>
          </a:xfrm>
          <a:prstGeom prst="rect">
            <a:avLst/>
          </a:prstGeom>
          <a:noFill/>
        </p:spPr>
        <p:txBody>
          <a:bodyPr wrap="square" lIns="91440" tIns="45720" rIns="91440" bIns="45720">
            <a:spAutoFit/>
          </a:bodyPr>
          <a:lstStyle/>
          <a:p>
            <a:pPr algn="ctr"/>
            <a:r>
              <a:rPr lang="en-US" sz="54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Go Huskies!</a:t>
            </a:r>
            <a:endParaRPr lang="en-US" sz="5400" b="1" cap="none" spc="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3213761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extLst>
              <p:ext uri="{D42A27DB-BD31-4B8C-83A1-F6EECF244321}">
                <p14:modId xmlns:p14="http://schemas.microsoft.com/office/powerpoint/2010/main" val="951103234"/>
              </p:ext>
            </p:extLst>
          </p:nvPr>
        </p:nvSpPr>
        <p:spPr>
          <a:xfrm>
            <a:off x="104762" y="2304582"/>
            <a:ext cx="1850065" cy="738664"/>
          </a:xfrm>
          <a:prstGeom prst="rect">
            <a:avLst/>
          </a:prstGeom>
          <a:noFill/>
        </p:spPr>
        <p:txBody>
          <a:bodyPr wrap="square" rtlCol="0" anchor="t">
            <a:spAutoFit/>
          </a:bodyPr>
          <a:lstStyle/>
          <a:p>
            <a:r>
              <a:rPr lang="en-US" sz="1400" b="1" u="sng">
                <a:latin typeface="Calibri"/>
                <a:ea typeface="Times New Roman" charset="0"/>
                <a:cs typeface="Times New Roman" charset="0"/>
              </a:rPr>
              <a:t>To</a:t>
            </a:r>
            <a:r>
              <a:rPr lang="en-US" sz="1400">
                <a:latin typeface="Calibri"/>
                <a:ea typeface="Times New Roman" charset="0"/>
                <a:cs typeface="Times New Roman" charset="0"/>
              </a:rPr>
              <a:t>: </a:t>
            </a:r>
          </a:p>
          <a:p>
            <a:r>
              <a:rPr lang="en-US" sz="1400">
                <a:latin typeface="Calibri"/>
                <a:ea typeface="Times New Roman" charset="0"/>
                <a:cs typeface="Times New Roman" charset="0"/>
              </a:rPr>
              <a:t>Email address of the main recipient</a:t>
            </a:r>
            <a:endParaRPr lang="en-US"/>
          </a:p>
        </p:txBody>
      </p:sp>
      <p:pic>
        <p:nvPicPr>
          <p:cNvPr id="24" name="Picture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0373" y="862123"/>
            <a:ext cx="8350476" cy="5120645"/>
          </a:xfrm>
          <a:prstGeom prst="rect">
            <a:avLst/>
          </a:prstGeom>
        </p:spPr>
      </p:pic>
      <p:cxnSp>
        <p:nvCxnSpPr>
          <p:cNvPr id="6" name="Straight Arrow Connector 5"/>
          <p:cNvCxnSpPr/>
          <p:nvPr/>
        </p:nvCxnSpPr>
        <p:spPr>
          <a:xfrm flipV="1">
            <a:off x="785813" y="1319269"/>
            <a:ext cx="1133954" cy="1122953"/>
          </a:xfrm>
          <a:prstGeom prst="straightConnector1">
            <a:avLst/>
          </a:prstGeom>
          <a:ln w="3175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H="1" flipV="1">
            <a:off x="2248392" y="1650562"/>
            <a:ext cx="870049" cy="1583321"/>
          </a:xfrm>
          <a:prstGeom prst="straightConnector1">
            <a:avLst/>
          </a:prstGeom>
          <a:ln w="3175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4030738" y="3091047"/>
            <a:ext cx="7049386" cy="369332"/>
          </a:xfrm>
          <a:prstGeom prst="rect">
            <a:avLst/>
          </a:prstGeom>
          <a:noFill/>
        </p:spPr>
        <p:txBody>
          <a:bodyPr wrap="square" rtlCol="0">
            <a:spAutoFit/>
          </a:bodyPr>
          <a:lstStyle/>
          <a:p>
            <a:r>
              <a:rPr lang="en-US" b="1" u="sng">
                <a:latin typeface="Times New Roman" charset="0"/>
                <a:ea typeface="Times New Roman" charset="0"/>
                <a:cs typeface="Times New Roman" charset="0"/>
              </a:rPr>
              <a:t>Content</a:t>
            </a:r>
            <a:r>
              <a:rPr lang="en-US">
                <a:latin typeface="Times New Roman" charset="0"/>
                <a:ea typeface="Times New Roman" charset="0"/>
                <a:cs typeface="Times New Roman" charset="0"/>
              </a:rPr>
              <a:t>: Type in your email message here.</a:t>
            </a:r>
          </a:p>
        </p:txBody>
      </p:sp>
      <p:cxnSp>
        <p:nvCxnSpPr>
          <p:cNvPr id="26" name="Straight Arrow Connector 25"/>
          <p:cNvCxnSpPr/>
          <p:nvPr/>
        </p:nvCxnSpPr>
        <p:spPr>
          <a:xfrm flipV="1">
            <a:off x="8761924" y="1356276"/>
            <a:ext cx="944916" cy="705241"/>
          </a:xfrm>
          <a:prstGeom prst="straightConnector1">
            <a:avLst/>
          </a:prstGeom>
          <a:ln w="3175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flipH="1" flipV="1">
            <a:off x="10064593" y="1315744"/>
            <a:ext cx="475719" cy="1470450"/>
          </a:xfrm>
          <a:prstGeom prst="straightConnector1">
            <a:avLst/>
          </a:prstGeom>
          <a:ln w="3175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30" name="TextBox 29"/>
          <p:cNvSpPr txBox="1"/>
          <p:nvPr>
            <p:extLst>
              <p:ext uri="{D42A27DB-BD31-4B8C-83A1-F6EECF244321}">
                <p14:modId xmlns:p14="http://schemas.microsoft.com/office/powerpoint/2010/main" val="233869450"/>
              </p:ext>
            </p:extLst>
          </p:nvPr>
        </p:nvSpPr>
        <p:spPr>
          <a:xfrm>
            <a:off x="7733350" y="1998024"/>
            <a:ext cx="1898584" cy="1384995"/>
          </a:xfrm>
          <a:prstGeom prst="rect">
            <a:avLst/>
          </a:prstGeom>
          <a:noFill/>
        </p:spPr>
        <p:txBody>
          <a:bodyPr wrap="square" rtlCol="0" anchor="t">
            <a:spAutoFit/>
          </a:bodyPr>
          <a:lstStyle/>
          <a:p>
            <a:r>
              <a:rPr lang="en-US" sz="1400" b="1" u="sng">
                <a:solidFill>
                  <a:srgbClr val="000000"/>
                </a:solidFill>
                <a:latin typeface="Calibri"/>
                <a:ea typeface="Times New Roman" charset="0"/>
                <a:cs typeface="Times New Roman" charset="0"/>
              </a:rPr>
              <a:t>Cc</a:t>
            </a:r>
            <a:r>
              <a:rPr lang="en-US" sz="1400">
                <a:solidFill>
                  <a:srgbClr val="000000"/>
                </a:solidFill>
                <a:latin typeface="Calibri"/>
                <a:ea typeface="Times New Roman" charset="0"/>
                <a:cs typeface="Times New Roman" charset="0"/>
              </a:rPr>
              <a:t>: Carbon copy - allows you to send the message to another person who is not the main addressee. </a:t>
            </a:r>
            <a:r>
              <a:rPr lang="en-US" sz="1400" i="1">
                <a:solidFill>
                  <a:srgbClr val="000000"/>
                </a:solidFill>
                <a:latin typeface="Calibri"/>
                <a:ea typeface="Times New Roman" charset="0"/>
                <a:cs typeface="Times New Roman" charset="0"/>
              </a:rPr>
              <a:t>OPTIONAL</a:t>
            </a:r>
            <a:endParaRPr lang="en-US" sz="1400">
              <a:solidFill>
                <a:srgbClr val="000000"/>
              </a:solidFill>
              <a:latin typeface="Calibri"/>
              <a:ea typeface="Times New Roman" charset="0"/>
              <a:cs typeface="Times New Roman" charset="0"/>
            </a:endParaRPr>
          </a:p>
        </p:txBody>
      </p:sp>
      <p:sp>
        <p:nvSpPr>
          <p:cNvPr id="31" name="TextBox 30"/>
          <p:cNvSpPr txBox="1"/>
          <p:nvPr>
            <p:extLst>
              <p:ext uri="{D42A27DB-BD31-4B8C-83A1-F6EECF244321}">
                <p14:modId xmlns:p14="http://schemas.microsoft.com/office/powerpoint/2010/main" val="892603029"/>
              </p:ext>
            </p:extLst>
          </p:nvPr>
        </p:nvSpPr>
        <p:spPr>
          <a:xfrm>
            <a:off x="10339014" y="2776167"/>
            <a:ext cx="1633469" cy="2031325"/>
          </a:xfrm>
          <a:prstGeom prst="rect">
            <a:avLst/>
          </a:prstGeom>
          <a:noFill/>
        </p:spPr>
        <p:txBody>
          <a:bodyPr wrap="square" rtlCol="0" anchor="t">
            <a:spAutoFit/>
          </a:bodyPr>
          <a:lstStyle/>
          <a:p>
            <a:r>
              <a:rPr lang="en-US" sz="1400" b="1" u="sng">
                <a:latin typeface="Calibri"/>
                <a:ea typeface="Times New Roman" charset="0"/>
                <a:cs typeface="Times New Roman" charset="0"/>
              </a:rPr>
              <a:t>Bcc</a:t>
            </a:r>
            <a:r>
              <a:rPr lang="en-US" sz="1400">
                <a:latin typeface="Calibri"/>
                <a:ea typeface="Times New Roman" charset="0"/>
                <a:cs typeface="Times New Roman" charset="0"/>
              </a:rPr>
              <a:t>: Blind carbon copy - allows you to “copy” someone on the email like you would with </a:t>
            </a:r>
            <a:r>
              <a:rPr lang="en-US" sz="1400" b="1" u="sng">
                <a:latin typeface="Calibri"/>
                <a:ea typeface="Times New Roman" charset="0"/>
                <a:cs typeface="Times New Roman" charset="0"/>
              </a:rPr>
              <a:t>Cc</a:t>
            </a:r>
            <a:r>
              <a:rPr lang="en-US" sz="1400">
                <a:latin typeface="Calibri"/>
                <a:ea typeface="Times New Roman" charset="0"/>
                <a:cs typeface="Times New Roman" charset="0"/>
              </a:rPr>
              <a:t>, but the main recipient will not see that you “copied” anyone. </a:t>
            </a:r>
            <a:r>
              <a:rPr lang="en-US" sz="1400" i="1">
                <a:latin typeface="Calibri"/>
                <a:ea typeface="Times New Roman" charset="0"/>
                <a:cs typeface="Times New Roman" charset="0"/>
              </a:rPr>
              <a:t>OPTIONAL</a:t>
            </a:r>
            <a:endParaRPr lang="en-US" sz="1400">
              <a:latin typeface="Calibri"/>
              <a:ea typeface="Times New Roman" charset="0"/>
              <a:cs typeface="Times New Roman" charset="0"/>
            </a:endParaRPr>
          </a:p>
        </p:txBody>
      </p:sp>
      <p:sp>
        <p:nvSpPr>
          <p:cNvPr id="2" name="Title 4"/>
          <p:cNvSpPr txBox="1">
            <a:spLocks/>
          </p:cNvSpPr>
          <p:nvPr/>
        </p:nvSpPr>
        <p:spPr>
          <a:xfrm>
            <a:off x="104762" y="25972"/>
            <a:ext cx="3032052" cy="1307916"/>
          </a:xfrm>
          <a:prstGeom prst="rect">
            <a:avLst/>
          </a:prstGeom>
        </p:spPr>
        <p:txBody>
          <a:bodyPr>
            <a:normAutofit fontScale="97500" lnSpcReduction="10000"/>
          </a:bodyPr>
          <a:lstStyle>
            <a:lvl1pPr algn="l" defTabSz="914400" rtl="0"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a:lstStyle>
          <a:p>
            <a:r>
              <a:rPr lang="en-US"/>
              <a:t>Google Mail </a:t>
            </a:r>
          </a:p>
        </p:txBody>
      </p:sp>
      <p:sp>
        <p:nvSpPr>
          <p:cNvPr id="15" name="TextBox 14"/>
          <p:cNvSpPr txBox="1"/>
          <p:nvPr>
            <p:extLst>
              <p:ext uri="{D42A27DB-BD31-4B8C-83A1-F6EECF244321}">
                <p14:modId xmlns:p14="http://schemas.microsoft.com/office/powerpoint/2010/main" val="2953517087"/>
              </p:ext>
            </p:extLst>
          </p:nvPr>
        </p:nvSpPr>
        <p:spPr>
          <a:xfrm>
            <a:off x="2299452" y="3298205"/>
            <a:ext cx="1762259" cy="954107"/>
          </a:xfrm>
          <a:prstGeom prst="rect">
            <a:avLst/>
          </a:prstGeom>
          <a:noFill/>
        </p:spPr>
        <p:txBody>
          <a:bodyPr wrap="square" rtlCol="0" anchor="t">
            <a:spAutoFit/>
          </a:bodyPr>
          <a:lstStyle/>
          <a:p>
            <a:r>
              <a:rPr lang="en-US" sz="1400" b="1" u="sng">
                <a:solidFill>
                  <a:schemeClr val="bg1"/>
                </a:solidFill>
                <a:latin typeface="Calibri"/>
                <a:ea typeface="Times New Roman" charset="0"/>
                <a:cs typeface="Times New Roman" charset="0"/>
              </a:rPr>
              <a:t>Subject</a:t>
            </a:r>
            <a:r>
              <a:rPr lang="en-US" sz="1400">
                <a:solidFill>
                  <a:schemeClr val="bg1"/>
                </a:solidFill>
                <a:latin typeface="Calibri"/>
                <a:ea typeface="Times New Roman" charset="0"/>
                <a:cs typeface="Times New Roman" charset="0"/>
              </a:rPr>
              <a:t>: Key words of the main point of the email (ex. Letter of Recommendation)</a:t>
            </a:r>
          </a:p>
        </p:txBody>
      </p:sp>
    </p:spTree>
    <p:extLst>
      <p:ext uri="{BB962C8B-B14F-4D97-AF65-F5344CB8AC3E}">
        <p14:creationId xmlns:p14="http://schemas.microsoft.com/office/powerpoint/2010/main" val="1896344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1908" y="847725"/>
            <a:ext cx="6874521" cy="5155788"/>
          </a:xfrm>
          <a:prstGeom prst="rect">
            <a:avLst/>
          </a:prstGeom>
          <a:noFill/>
          <a:ln w="31750">
            <a:solidFill>
              <a:schemeClr val="tx1"/>
            </a:solidFill>
          </a:ln>
        </p:spPr>
      </p:pic>
      <p:cxnSp>
        <p:nvCxnSpPr>
          <p:cNvPr id="3" name="Straight Arrow Connector 2"/>
          <p:cNvCxnSpPr>
            <a:stCxn id="19" idx="1"/>
          </p:cNvCxnSpPr>
          <p:nvPr/>
        </p:nvCxnSpPr>
        <p:spPr>
          <a:xfrm flipH="1">
            <a:off x="8030444" y="474463"/>
            <a:ext cx="900565" cy="997332"/>
          </a:xfrm>
          <a:prstGeom prst="straightConnector1">
            <a:avLst/>
          </a:prstGeom>
          <a:ln w="3175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5" name="Straight Arrow Connector 4"/>
          <p:cNvCxnSpPr>
            <a:cxnSpLocks/>
          </p:cNvCxnSpPr>
          <p:nvPr/>
        </p:nvCxnSpPr>
        <p:spPr>
          <a:xfrm flipH="1">
            <a:off x="8129983" y="1620257"/>
            <a:ext cx="1155409" cy="58326"/>
          </a:xfrm>
          <a:prstGeom prst="straightConnector1">
            <a:avLst/>
          </a:prstGeom>
          <a:ln w="3175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flipH="1" flipV="1">
            <a:off x="8209542" y="1866028"/>
            <a:ext cx="1076676" cy="686986"/>
          </a:xfrm>
          <a:prstGeom prst="straightConnector1">
            <a:avLst/>
          </a:prstGeom>
          <a:ln w="3175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p:cNvCxnSpPr>
            <a:stCxn id="14" idx="1"/>
          </p:cNvCxnSpPr>
          <p:nvPr/>
        </p:nvCxnSpPr>
        <p:spPr>
          <a:xfrm flipH="1" flipV="1">
            <a:off x="6272135" y="2116283"/>
            <a:ext cx="3014083" cy="2238909"/>
          </a:xfrm>
          <a:prstGeom prst="straightConnector1">
            <a:avLst/>
          </a:prstGeom>
          <a:ln w="3175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2162354" y="3693472"/>
            <a:ext cx="7049386" cy="369332"/>
          </a:xfrm>
          <a:prstGeom prst="rect">
            <a:avLst/>
          </a:prstGeom>
          <a:noFill/>
        </p:spPr>
        <p:txBody>
          <a:bodyPr wrap="square" rtlCol="0">
            <a:spAutoFit/>
          </a:bodyPr>
          <a:lstStyle/>
          <a:p>
            <a:r>
              <a:rPr lang="en-US" b="1" u="sng">
                <a:latin typeface="Times New Roman" charset="0"/>
                <a:ea typeface="Times New Roman" charset="0"/>
                <a:cs typeface="Times New Roman" charset="0"/>
              </a:rPr>
              <a:t>Content</a:t>
            </a:r>
            <a:r>
              <a:rPr lang="en-US">
                <a:latin typeface="Times New Roman" charset="0"/>
                <a:ea typeface="Times New Roman" charset="0"/>
                <a:cs typeface="Times New Roman" charset="0"/>
              </a:rPr>
              <a:t>: Type in your email message here.</a:t>
            </a:r>
          </a:p>
        </p:txBody>
      </p:sp>
      <p:sp>
        <p:nvSpPr>
          <p:cNvPr id="19" name="TextBox 18"/>
          <p:cNvSpPr txBox="1"/>
          <p:nvPr>
            <p:extLst>
              <p:ext uri="{D42A27DB-BD31-4B8C-83A1-F6EECF244321}">
                <p14:modId xmlns:p14="http://schemas.microsoft.com/office/powerpoint/2010/main" val="3349699600"/>
              </p:ext>
            </p:extLst>
          </p:nvPr>
        </p:nvSpPr>
        <p:spPr>
          <a:xfrm>
            <a:off x="8931009" y="212853"/>
            <a:ext cx="2753832" cy="523220"/>
          </a:xfrm>
          <a:prstGeom prst="rect">
            <a:avLst/>
          </a:prstGeom>
          <a:noFill/>
        </p:spPr>
        <p:txBody>
          <a:bodyPr wrap="square" rtlCol="0" anchor="t">
            <a:spAutoFit/>
          </a:bodyPr>
          <a:lstStyle/>
          <a:p>
            <a:r>
              <a:rPr lang="en-US" sz="1400" b="1" u="sng">
                <a:latin typeface="Calibri"/>
                <a:ea typeface="Times New Roman" charset="0"/>
                <a:cs typeface="Times New Roman" charset="0"/>
              </a:rPr>
              <a:t>To</a:t>
            </a:r>
            <a:r>
              <a:rPr lang="en-US" sz="1400">
                <a:latin typeface="Calibri"/>
                <a:ea typeface="Times New Roman" charset="0"/>
                <a:cs typeface="Times New Roman" charset="0"/>
              </a:rPr>
              <a:t>: </a:t>
            </a:r>
          </a:p>
          <a:p>
            <a:r>
              <a:rPr lang="en-US" sz="1400">
                <a:latin typeface="Calibri"/>
                <a:ea typeface="Times New Roman" charset="0"/>
                <a:cs typeface="Times New Roman" charset="0"/>
              </a:rPr>
              <a:t>Email address of the main recipient</a:t>
            </a:r>
            <a:endParaRPr lang="en-US" sz="1400"/>
          </a:p>
        </p:txBody>
      </p:sp>
      <p:sp>
        <p:nvSpPr>
          <p:cNvPr id="4" name="Title 1"/>
          <p:cNvSpPr txBox="1">
            <a:spLocks/>
          </p:cNvSpPr>
          <p:nvPr/>
        </p:nvSpPr>
        <p:spPr>
          <a:xfrm>
            <a:off x="152381" y="81424"/>
            <a:ext cx="3495675" cy="1476376"/>
          </a:xfrm>
          <a:prstGeom prst="rect">
            <a:avLst/>
          </a:prstGeom>
        </p:spPr>
        <p:txBody>
          <a:bodyPr/>
          <a:lstStyle>
            <a:lvl1pPr algn="l" defTabSz="914400" rtl="0"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a:lstStyle>
          <a:p>
            <a:r>
              <a:rPr lang="en-US"/>
              <a:t>Apple Mail </a:t>
            </a:r>
          </a:p>
        </p:txBody>
      </p:sp>
      <p:sp>
        <p:nvSpPr>
          <p:cNvPr id="14" name="TextBox 13"/>
          <p:cNvSpPr txBox="1"/>
          <p:nvPr>
            <p:extLst>
              <p:ext uri="{D42A27DB-BD31-4B8C-83A1-F6EECF244321}">
                <p14:modId xmlns:p14="http://schemas.microsoft.com/office/powerpoint/2010/main" val="2605959595"/>
              </p:ext>
            </p:extLst>
          </p:nvPr>
        </p:nvSpPr>
        <p:spPr>
          <a:xfrm>
            <a:off x="9286218" y="3878138"/>
            <a:ext cx="1762259" cy="954107"/>
          </a:xfrm>
          <a:prstGeom prst="rect">
            <a:avLst/>
          </a:prstGeom>
          <a:noFill/>
        </p:spPr>
        <p:txBody>
          <a:bodyPr wrap="square" rtlCol="0" anchor="t">
            <a:spAutoFit/>
          </a:bodyPr>
          <a:lstStyle/>
          <a:p>
            <a:r>
              <a:rPr lang="en-US" sz="1400" b="1" u="sng">
                <a:latin typeface="Calibri"/>
                <a:ea typeface="Times New Roman" charset="0"/>
                <a:cs typeface="Times New Roman" charset="0"/>
              </a:rPr>
              <a:t>Subject</a:t>
            </a:r>
            <a:r>
              <a:rPr lang="en-US" sz="1400">
                <a:latin typeface="Calibri"/>
                <a:ea typeface="Times New Roman" charset="0"/>
                <a:cs typeface="Times New Roman" charset="0"/>
              </a:rPr>
              <a:t>: Key words of the main point of the email (ex. Letter of Recommendation)</a:t>
            </a:r>
          </a:p>
        </p:txBody>
      </p:sp>
      <p:sp>
        <p:nvSpPr>
          <p:cNvPr id="16" name="TextBox 15"/>
          <p:cNvSpPr txBox="1"/>
          <p:nvPr>
            <p:extLst>
              <p:ext uri="{D42A27DB-BD31-4B8C-83A1-F6EECF244321}">
                <p14:modId xmlns:p14="http://schemas.microsoft.com/office/powerpoint/2010/main" val="4034922102"/>
              </p:ext>
            </p:extLst>
          </p:nvPr>
        </p:nvSpPr>
        <p:spPr>
          <a:xfrm>
            <a:off x="9290471" y="830326"/>
            <a:ext cx="1898584" cy="1384995"/>
          </a:xfrm>
          <a:prstGeom prst="rect">
            <a:avLst/>
          </a:prstGeom>
          <a:noFill/>
        </p:spPr>
        <p:txBody>
          <a:bodyPr wrap="square" rtlCol="0" anchor="t">
            <a:spAutoFit/>
          </a:bodyPr>
          <a:lstStyle/>
          <a:p>
            <a:r>
              <a:rPr lang="en-US" sz="1400" b="1" u="sng">
                <a:latin typeface="Calibri"/>
                <a:ea typeface="Times New Roman" charset="0"/>
                <a:cs typeface="Times New Roman" charset="0"/>
              </a:rPr>
              <a:t>Cc</a:t>
            </a:r>
            <a:r>
              <a:rPr lang="en-US" sz="1400">
                <a:latin typeface="Calibri"/>
                <a:ea typeface="Times New Roman" charset="0"/>
                <a:cs typeface="Times New Roman" charset="0"/>
              </a:rPr>
              <a:t>: Carbon copy - allows you to send the message to another person who is not the main addressee. </a:t>
            </a:r>
            <a:r>
              <a:rPr lang="en-US" sz="1400" i="1">
                <a:latin typeface="Calibri"/>
                <a:ea typeface="Times New Roman" charset="0"/>
                <a:cs typeface="Times New Roman" charset="0"/>
              </a:rPr>
              <a:t>OPTIONAL</a:t>
            </a:r>
            <a:endParaRPr lang="en-US" sz="1400">
              <a:latin typeface="Calibri"/>
              <a:ea typeface="Times New Roman" charset="0"/>
              <a:cs typeface="Times New Roman" charset="0"/>
            </a:endParaRPr>
          </a:p>
        </p:txBody>
      </p:sp>
      <p:sp>
        <p:nvSpPr>
          <p:cNvPr id="17" name="TextBox 16"/>
          <p:cNvSpPr txBox="1"/>
          <p:nvPr>
            <p:extLst>
              <p:ext uri="{D42A27DB-BD31-4B8C-83A1-F6EECF244321}">
                <p14:modId xmlns:p14="http://schemas.microsoft.com/office/powerpoint/2010/main" val="67370217"/>
              </p:ext>
            </p:extLst>
          </p:nvPr>
        </p:nvSpPr>
        <p:spPr>
          <a:xfrm>
            <a:off x="9244931" y="2256851"/>
            <a:ext cx="2439910" cy="1384995"/>
          </a:xfrm>
          <a:prstGeom prst="rect">
            <a:avLst/>
          </a:prstGeom>
          <a:noFill/>
        </p:spPr>
        <p:txBody>
          <a:bodyPr wrap="square" rtlCol="0" anchor="t">
            <a:spAutoFit/>
          </a:bodyPr>
          <a:lstStyle/>
          <a:p>
            <a:r>
              <a:rPr lang="en-US" sz="1400" b="1" u="sng">
                <a:latin typeface="Calibri"/>
                <a:ea typeface="Times New Roman" charset="0"/>
                <a:cs typeface="Times New Roman" charset="0"/>
              </a:rPr>
              <a:t>Bcc</a:t>
            </a:r>
            <a:r>
              <a:rPr lang="en-US" sz="1400">
                <a:latin typeface="Calibri"/>
                <a:ea typeface="Times New Roman" charset="0"/>
                <a:cs typeface="Times New Roman" charset="0"/>
              </a:rPr>
              <a:t>: Blind carbon copy - allows you to “copy” someone on the email like you would with </a:t>
            </a:r>
            <a:r>
              <a:rPr lang="en-US" sz="1400" b="1" u="sng">
                <a:latin typeface="Calibri"/>
                <a:ea typeface="Times New Roman" charset="0"/>
                <a:cs typeface="Times New Roman" charset="0"/>
              </a:rPr>
              <a:t>Cc</a:t>
            </a:r>
            <a:r>
              <a:rPr lang="en-US" sz="1400">
                <a:latin typeface="Calibri"/>
                <a:ea typeface="Times New Roman" charset="0"/>
                <a:cs typeface="Times New Roman" charset="0"/>
              </a:rPr>
              <a:t>, but the main recipient will not see that you “copied” anyone. </a:t>
            </a:r>
            <a:r>
              <a:rPr lang="en-US" sz="1400" i="1">
                <a:latin typeface="Calibri"/>
                <a:ea typeface="Times New Roman" charset="0"/>
                <a:cs typeface="Times New Roman" charset="0"/>
              </a:rPr>
              <a:t>OPTIONAL</a:t>
            </a:r>
            <a:endParaRPr lang="en-US" sz="1400">
              <a:latin typeface="Calibri"/>
              <a:ea typeface="Times New Roman" charset="0"/>
              <a:cs typeface="Times New Roman" charset="0"/>
            </a:endParaRPr>
          </a:p>
        </p:txBody>
      </p:sp>
    </p:spTree>
    <p:extLst>
      <p:ext uri="{BB962C8B-B14F-4D97-AF65-F5344CB8AC3E}">
        <p14:creationId xmlns:p14="http://schemas.microsoft.com/office/powerpoint/2010/main" val="1980725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19457" y="2277788"/>
            <a:ext cx="8762975" cy="2585323"/>
          </a:xfrm>
          <a:prstGeom prst="rect">
            <a:avLst/>
          </a:prstGeom>
          <a:noFill/>
        </p:spPr>
        <p:txBody>
          <a:bodyPr wrap="none" lIns="91440" tIns="45720" rIns="91440" bIns="45720">
            <a:spAutoFit/>
          </a:bodyPr>
          <a:lstStyle/>
          <a:p>
            <a:pPr algn="ctr"/>
            <a:r>
              <a:rPr lang="en-US" sz="5400" b="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General format, notes on tone, </a:t>
            </a:r>
          </a:p>
          <a:p>
            <a:pPr algn="ctr"/>
            <a:r>
              <a:rPr lang="en-US" sz="5400" b="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and common </a:t>
            </a:r>
          </a:p>
          <a:p>
            <a:pPr algn="ctr"/>
            <a:r>
              <a:rPr lang="en-US" sz="5400" b="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purposes for writing an email</a:t>
            </a:r>
            <a:endParaRPr lang="en-US" sz="5400" b="1" cap="none" spc="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501475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000" y="114300"/>
            <a:ext cx="10772775" cy="1658198"/>
          </a:xfrm>
        </p:spPr>
        <p:txBody>
          <a:bodyPr/>
          <a:lstStyle/>
          <a:p>
            <a:r>
              <a:rPr lang="en-US"/>
              <a:t>General Format of Emails</a:t>
            </a:r>
          </a:p>
        </p:txBody>
      </p:sp>
      <p:sp>
        <p:nvSpPr>
          <p:cNvPr id="3" name="Content Placeholder 2"/>
          <p:cNvSpPr>
            <a:spLocks noGrp="1"/>
          </p:cNvSpPr>
          <p:nvPr>
            <p:ph idx="1"/>
            <p:extLst>
              <p:ext uri="{D42A27DB-BD31-4B8C-83A1-F6EECF244321}">
                <p14:modId xmlns:p14="http://schemas.microsoft.com/office/powerpoint/2010/main" val="2258867620"/>
              </p:ext>
            </p:extLst>
          </p:nvPr>
        </p:nvSpPr>
        <p:spPr>
          <a:xfrm>
            <a:off x="676275" y="1539734"/>
            <a:ext cx="10928350" cy="4818204"/>
          </a:xfrm>
        </p:spPr>
        <p:txBody>
          <a:bodyPr vert="horz" lIns="91440" tIns="45720" rIns="91440" bIns="45720" rtlCol="0" anchor="t">
            <a:noAutofit/>
          </a:bodyPr>
          <a:lstStyle/>
          <a:p>
            <a:pPr marL="0" indent="0">
              <a:buNone/>
            </a:pPr>
            <a:r>
              <a:rPr lang="en-US" b="1">
                <a:solidFill>
                  <a:srgbClr val="DAB5DC"/>
                </a:solidFill>
              </a:rPr>
              <a:t>Step 1: Greetings</a:t>
            </a:r>
          </a:p>
          <a:p>
            <a:pPr marL="0" indent="0">
              <a:buNone/>
            </a:pPr>
            <a:endParaRPr lang="en-US"/>
          </a:p>
          <a:p>
            <a:pPr marL="0" indent="0">
              <a:buNone/>
            </a:pPr>
            <a:r>
              <a:rPr lang="en-US" b="1">
                <a:solidFill>
                  <a:srgbClr val="DAB5DC"/>
                </a:solidFill>
              </a:rPr>
              <a:t>Step 2: Introduce yourself</a:t>
            </a:r>
          </a:p>
          <a:p>
            <a:pPr marL="0" indent="0">
              <a:buNone/>
            </a:pPr>
            <a:endParaRPr lang="en-US" b="1">
              <a:solidFill>
                <a:srgbClr val="DAB5DC"/>
              </a:solidFill>
            </a:endParaRPr>
          </a:p>
          <a:p>
            <a:pPr marL="4445" lvl="1" indent="0">
              <a:buNone/>
            </a:pPr>
            <a:r>
              <a:rPr lang="en-US" b="1">
                <a:solidFill>
                  <a:srgbClr val="DAB5DC"/>
                </a:solidFill>
              </a:rPr>
              <a:t>Step 3: Address the main purpose of your email</a:t>
            </a:r>
          </a:p>
          <a:p>
            <a:pPr marL="4445" lvl="1" indent="0">
              <a:buNone/>
            </a:pPr>
            <a:endParaRPr>
              <a:solidFill>
                <a:schemeClr val="tx1"/>
              </a:solidFill>
            </a:endParaRPr>
          </a:p>
          <a:p>
            <a:pPr marL="0" indent="0">
              <a:buNone/>
            </a:pPr>
            <a:r>
              <a:rPr lang="en-US" b="1">
                <a:solidFill>
                  <a:srgbClr val="DAB5DC"/>
                </a:solidFill>
              </a:rPr>
              <a:t>Step 4: Additional Explanation/Information</a:t>
            </a:r>
            <a:r>
              <a:rPr lang="en-US">
                <a:solidFill>
                  <a:srgbClr val="DAB5DC"/>
                </a:solidFill>
              </a:rPr>
              <a:t> </a:t>
            </a:r>
          </a:p>
          <a:p>
            <a:pPr marL="0" indent="0">
              <a:buNone/>
            </a:pPr>
            <a:endParaRPr lang="en-US">
              <a:solidFill>
                <a:srgbClr val="DAB5DC"/>
              </a:solidFill>
            </a:endParaRPr>
          </a:p>
          <a:p>
            <a:pPr marL="0" indent="0">
              <a:buNone/>
            </a:pPr>
            <a:r>
              <a:rPr lang="en-US" b="1">
                <a:solidFill>
                  <a:srgbClr val="DAB5DC"/>
                </a:solidFill>
              </a:rPr>
              <a:t>Step 5: Show appreciation </a:t>
            </a:r>
          </a:p>
          <a:p>
            <a:pPr marL="0" indent="0">
              <a:buNone/>
            </a:pPr>
            <a:endParaRPr lang="en-US" b="1">
              <a:solidFill>
                <a:srgbClr val="DAB5DC"/>
              </a:solidFill>
            </a:endParaRPr>
          </a:p>
          <a:p>
            <a:pPr marL="0" indent="0">
              <a:buNone/>
            </a:pPr>
            <a:r>
              <a:rPr lang="en-US" b="1">
                <a:solidFill>
                  <a:srgbClr val="DAB5DC"/>
                </a:solidFill>
              </a:rPr>
              <a:t>Step 6: Sign off</a:t>
            </a:r>
          </a:p>
          <a:p>
            <a:endParaRPr lang="en-US"/>
          </a:p>
        </p:txBody>
      </p:sp>
    </p:spTree>
    <p:extLst>
      <p:ext uri="{BB962C8B-B14F-4D97-AF65-F5344CB8AC3E}">
        <p14:creationId xmlns:p14="http://schemas.microsoft.com/office/powerpoint/2010/main" val="1490921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Some Things to Keep in Mind</a:t>
            </a:r>
          </a:p>
        </p:txBody>
      </p:sp>
      <p:sp>
        <p:nvSpPr>
          <p:cNvPr id="3" name="Content Placeholder 2"/>
          <p:cNvSpPr>
            <a:spLocks noGrp="1"/>
          </p:cNvSpPr>
          <p:nvPr>
            <p:ph idx="1"/>
            <p:extLst>
              <p:ext uri="{D42A27DB-BD31-4B8C-83A1-F6EECF244321}">
                <p14:modId xmlns:p14="http://schemas.microsoft.com/office/powerpoint/2010/main" val="1656850823"/>
              </p:ext>
            </p:extLst>
          </p:nvPr>
        </p:nvSpPr>
        <p:spPr/>
        <p:txBody>
          <a:bodyPr vert="horz" lIns="91440" tIns="45720" rIns="91440" bIns="45720" rtlCol="0" anchor="t">
            <a:normAutofit fontScale="92500" lnSpcReduction="20000"/>
          </a:bodyPr>
          <a:lstStyle/>
          <a:p>
            <a:pPr marL="0" indent="0">
              <a:buNone/>
            </a:pPr>
            <a:r>
              <a:rPr lang="en-US" b="1">
                <a:solidFill>
                  <a:srgbClr val="DAB5DC"/>
                </a:solidFill>
              </a:rPr>
              <a:t>How </a:t>
            </a:r>
            <a:r>
              <a:rPr lang="en-US" b="1" u="sng">
                <a:solidFill>
                  <a:srgbClr val="DAB5DC"/>
                </a:solidFill>
              </a:rPr>
              <a:t>close </a:t>
            </a:r>
            <a:r>
              <a:rPr lang="en-US" b="1">
                <a:solidFill>
                  <a:srgbClr val="DAB5DC"/>
                </a:solidFill>
              </a:rPr>
              <a:t>are you with the recipient?</a:t>
            </a:r>
            <a:endParaRPr lang="en-US"/>
          </a:p>
          <a:p>
            <a:pPr marL="4445" lvl="1" indent="0">
              <a:buNone/>
            </a:pPr>
            <a:r>
              <a:rPr lang="en-US"/>
              <a:t>If you are emailing the recipient for the first time and you have not met them or really talked to them before, it is best to be as professional and polite as possible. This might look like introducing yourself and using your full name and school as your signature.</a:t>
            </a:r>
          </a:p>
          <a:p>
            <a:pPr marL="4445" lvl="1" indent="0">
              <a:buNone/>
            </a:pPr>
            <a:r>
              <a:rPr lang="en-US" b="1">
                <a:solidFill>
                  <a:srgbClr val="DAB5DC"/>
                </a:solidFill>
              </a:rPr>
              <a:t>How </a:t>
            </a:r>
            <a:r>
              <a:rPr lang="en-US" b="1" u="sng">
                <a:solidFill>
                  <a:srgbClr val="DAB5DC"/>
                </a:solidFill>
              </a:rPr>
              <a:t>formal</a:t>
            </a:r>
            <a:r>
              <a:rPr lang="en-US" b="1">
                <a:solidFill>
                  <a:srgbClr val="DAB5DC"/>
                </a:solidFill>
              </a:rPr>
              <a:t> should you be? </a:t>
            </a:r>
          </a:p>
          <a:p>
            <a:pPr marL="4445" lvl="1" indent="0">
              <a:buNone/>
            </a:pPr>
            <a:r>
              <a:rPr lang="en-US" i="1"/>
              <a:t>Even if </a:t>
            </a:r>
            <a:r>
              <a:rPr lang="en-US"/>
              <a:t>you are emailing a professor that you have talked to many times and he/she is very friendly with you, it is still polite to write a formal email as a form of respect.</a:t>
            </a:r>
          </a:p>
          <a:p>
            <a:pPr marL="4445" lvl="1" indent="0">
              <a:buNone/>
            </a:pPr>
            <a:r>
              <a:rPr lang="en-US"/>
              <a:t>Sometimes, professors will tell you how formal or casual they prefer you to be when interacting with them. This information is usually found in the syllabus or shared in class on the first day. It would be helpful to keep that in mind when writing an email. </a:t>
            </a:r>
          </a:p>
          <a:p>
            <a:pPr marL="0" indent="0">
              <a:buNone/>
            </a:pPr>
            <a:r>
              <a:rPr lang="en-US" b="1">
                <a:solidFill>
                  <a:srgbClr val="DAB5DC"/>
                </a:solidFill>
              </a:rPr>
              <a:t>When unsure, </a:t>
            </a:r>
            <a:r>
              <a:rPr lang="en-US" b="1" u="sng">
                <a:solidFill>
                  <a:srgbClr val="DAB5DC"/>
                </a:solidFill>
              </a:rPr>
              <a:t>go formal</a:t>
            </a:r>
            <a:r>
              <a:rPr lang="en-US" b="1">
                <a:solidFill>
                  <a:srgbClr val="DAB5DC"/>
                </a:solidFill>
              </a:rPr>
              <a:t>! </a:t>
            </a:r>
          </a:p>
          <a:p>
            <a:pPr marL="4445" lvl="1" indent="0">
              <a:buNone/>
            </a:pPr>
            <a:r>
              <a:rPr lang="en-US"/>
              <a:t>If you are unsure of how good the relationship you have with someone, just write a formal email. </a:t>
            </a:r>
          </a:p>
        </p:txBody>
      </p:sp>
    </p:spTree>
    <p:extLst>
      <p:ext uri="{BB962C8B-B14F-4D97-AF65-F5344CB8AC3E}">
        <p14:creationId xmlns:p14="http://schemas.microsoft.com/office/powerpoint/2010/main" val="363294880"/>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44E3BB9A-3BF5-4BE4-90CF-48BFABC7851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2274</Words>
  <Application>Microsoft Office PowerPoint</Application>
  <PresentationFormat>Widescreen</PresentationFormat>
  <Paragraphs>691</Paragraphs>
  <Slides>41</Slides>
  <Notes>28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Calibri</vt:lpstr>
      <vt:lpstr>Calibri Light</vt:lpstr>
      <vt:lpstr>Garamond</vt:lpstr>
      <vt:lpstr>Mangal</vt:lpstr>
      <vt:lpstr>Times New Roman</vt:lpstr>
      <vt:lpstr>Wingdings</vt:lpstr>
      <vt:lpstr>Metropolitan</vt:lpstr>
      <vt:lpstr>HuskyMOSSAIC: Email Templates</vt:lpstr>
      <vt:lpstr>PowerPoint Presentation</vt:lpstr>
      <vt:lpstr>Google Mail </vt:lpstr>
      <vt:lpstr>Apple Mail </vt:lpstr>
      <vt:lpstr>PowerPoint Presentation</vt:lpstr>
      <vt:lpstr>PowerPoint Presentation</vt:lpstr>
      <vt:lpstr>PowerPoint Presentation</vt:lpstr>
      <vt:lpstr>General Format of Emails</vt:lpstr>
      <vt:lpstr>Some Things to Keep in Mind</vt:lpstr>
      <vt:lpstr>Common Types/Purposes for Writing an Email</vt:lpstr>
      <vt:lpstr>PowerPoint Presentation</vt:lpstr>
      <vt:lpstr>1. Classmates – Talking about a group project  (assuming the groups have already  been assigned)</vt:lpstr>
      <vt:lpstr>2. Classmates – Forming a study group (assuming you've already met  or introduced yourselves in class)</vt:lpstr>
      <vt:lpstr>3a. Professors – Making an appointment (use this template if the professor's syllabus says that their office hours are "by appointment")</vt:lpstr>
      <vt:lpstr>PowerPoint Presentation</vt:lpstr>
      <vt:lpstr>3c. Professors – Making an appointment (use this template if the professor's syllabus says that their office hours are "by appointment")</vt:lpstr>
      <vt:lpstr>4. Professors – Making an appointment (use this template if you'd like  to stop by the professor's  office hours)</vt:lpstr>
      <vt:lpstr>5. Professors – Ask about office hours</vt:lpstr>
      <vt:lpstr>6a. Professors – Ask brief questions over email</vt:lpstr>
      <vt:lpstr>6b. Professors – Ask brief questions over email</vt:lpstr>
      <vt:lpstr>7a. Professors – Request a letter of recommendation</vt:lpstr>
      <vt:lpstr>7b. Professors – Request a letter of recommendation</vt:lpstr>
      <vt:lpstr>7c. Professors – Request a letter of recommendation</vt:lpstr>
      <vt:lpstr>7d. Professors – Request a letter of recommendation</vt:lpstr>
      <vt:lpstr>7e. Professors – Request a letter of recommendation</vt:lpstr>
      <vt:lpstr>7f. Professors – Request a letter of recommendation</vt:lpstr>
      <vt:lpstr>7g. Professors – Request a letter of recommendation while still in their class</vt:lpstr>
      <vt:lpstr>8. Advisors/Counselors – Schedule an appointment</vt:lpstr>
      <vt:lpstr>9. Doctors/Nurses – Schedule an appointment</vt:lpstr>
      <vt:lpstr>10a. Job/Career Purposes –  Request for additional information about a job</vt:lpstr>
      <vt:lpstr>10b. Job/Career Purposes –  Request for additional information about a job</vt:lpstr>
      <vt:lpstr>10c. Job/Career Purposes –  Request for additional information about a job</vt:lpstr>
      <vt:lpstr>11. Job/Career Purposes –  Apply for a job</vt:lpstr>
      <vt:lpstr>Purposes of Follow-Up Emails/Reply</vt:lpstr>
      <vt:lpstr>12. Express gratitude for someone’s help</vt:lpstr>
      <vt:lpstr>13. Confirm time and date of a meeting, event, or appointment</vt:lpstr>
      <vt:lpstr>14. Accept an invitation to an event or meeting</vt:lpstr>
      <vt:lpstr>15. Decline an invitation to an event or meeting</vt:lpstr>
      <vt:lpstr>PowerPoint Presentation</vt:lpstr>
      <vt:lpstr>Final Thoughts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HuskyMOSSAIC: Email Templates</dc:title>
  <cp:lastModifiedBy>Sarah R. Kleine</cp:lastModifiedBy>
  <cp:revision>4</cp:revision>
  <dcterms:modified xsi:type="dcterms:W3CDTF">2017-08-17T18:47:48Z</dcterms:modified>
</cp:coreProperties>
</file>