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58" r:id="rId4"/>
    <p:sldId id="268" r:id="rId5"/>
    <p:sldId id="269" r:id="rId6"/>
    <p:sldId id="270" r:id="rId7"/>
    <p:sldId id="272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8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336A-6A0E-D243-907F-20E73EECCA1E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6A68-3DF4-8149-ADC3-B87BABA79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425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336A-6A0E-D243-907F-20E73EECCA1E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6A68-3DF4-8149-ADC3-B87BABA79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6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336A-6A0E-D243-907F-20E73EECCA1E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6A68-3DF4-8149-ADC3-B87BABA79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87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336A-6A0E-D243-907F-20E73EECCA1E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6A68-3DF4-8149-ADC3-B87BABA79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784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336A-6A0E-D243-907F-20E73EECCA1E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6A68-3DF4-8149-ADC3-B87BABA79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071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336A-6A0E-D243-907F-20E73EECCA1E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6A68-3DF4-8149-ADC3-B87BABA79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209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336A-6A0E-D243-907F-20E73EECCA1E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6A68-3DF4-8149-ADC3-B87BABA79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616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336A-6A0E-D243-907F-20E73EECCA1E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6A68-3DF4-8149-ADC3-B87BABA79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52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336A-6A0E-D243-907F-20E73EECCA1E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6A68-3DF4-8149-ADC3-B87BABA79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49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336A-6A0E-D243-907F-20E73EECCA1E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6A68-3DF4-8149-ADC3-B87BABA79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075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336A-6A0E-D243-907F-20E73EECCA1E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6A68-3DF4-8149-ADC3-B87BABA79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72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C336A-6A0E-D243-907F-20E73EECCA1E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66A68-3DF4-8149-ADC3-B87BABA79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66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rsb.info.nih.gov/ij/download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eference.wolfram.com/mathematica/ref/format/VideoFrames.html" TargetMode="External"/><Relationship Id="rId2" Type="http://schemas.openxmlformats.org/officeDocument/2006/relationships/hyperlink" Target="http://www.mathworks.com/help/matlab/ref/tiffclas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pencv.willowgarage.com/wiki/PythonInterfac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5800" y="3026482"/>
            <a:ext cx="7772400" cy="340479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Courier"/>
                <a:cs typeface="Courier"/>
              </a:rPr>
              <a:t>gro</a:t>
            </a:r>
            <a:r>
              <a:rPr lang="en-US" sz="3200" b="1" dirty="0" smtClean="0">
                <a:latin typeface="Courier"/>
                <a:cs typeface="Courier"/>
              </a:rPr>
              <a:t/>
            </a:r>
            <a:br>
              <a:rPr lang="en-US" sz="3200" b="1" dirty="0" smtClean="0">
                <a:latin typeface="Courier"/>
                <a:cs typeface="Courier"/>
              </a:rPr>
            </a:br>
            <a:r>
              <a:rPr lang="en-US" sz="3200" b="1" dirty="0">
                <a:latin typeface="Courier"/>
                <a:cs typeface="Courier"/>
              </a:rPr>
              <a:t/>
            </a:r>
            <a:br>
              <a:rPr lang="en-US" sz="3200" b="1" dirty="0">
                <a:latin typeface="Courier"/>
                <a:cs typeface="Courier"/>
              </a:rPr>
            </a:br>
            <a:r>
              <a:rPr lang="en-US" sz="6600" b="1" dirty="0" smtClean="0">
                <a:latin typeface="Arial"/>
                <a:cs typeface="Arial"/>
              </a:rPr>
              <a:t>Tutorial </a:t>
            </a:r>
            <a:r>
              <a:rPr lang="en-US" sz="6600" b="1" dirty="0">
                <a:latin typeface="Arial"/>
                <a:cs typeface="Arial"/>
              </a:rPr>
              <a:t>4</a:t>
            </a:r>
            <a:r>
              <a:rPr lang="en-US" sz="6600" b="1" dirty="0" smtClean="0">
                <a:latin typeface="Arial"/>
                <a:cs typeface="Arial"/>
              </a:rPr>
              <a:t/>
            </a:r>
            <a:br>
              <a:rPr lang="en-US" sz="6600" b="1" dirty="0" smtClean="0">
                <a:latin typeface="Arial"/>
                <a:cs typeface="Arial"/>
              </a:rPr>
            </a:br>
            <a:endParaRPr lang="en-US" sz="3200" dirty="0">
              <a:latin typeface="Arial"/>
              <a:cs typeface="Arial"/>
            </a:endParaRPr>
          </a:p>
        </p:txBody>
      </p:sp>
      <p:pic>
        <p:nvPicPr>
          <p:cNvPr id="5" name="Picture 4" descr="groicon.tiff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167" y="509748"/>
            <a:ext cx="2553480" cy="255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518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620"/>
            <a:ext cx="8229600" cy="4065543"/>
          </a:xfrm>
        </p:spPr>
        <p:txBody>
          <a:bodyPr/>
          <a:lstStyle/>
          <a:p>
            <a:r>
              <a:rPr lang="en-US" dirty="0" smtClean="0"/>
              <a:t>Saving snapshots</a:t>
            </a:r>
          </a:p>
          <a:p>
            <a:r>
              <a:rPr lang="en-US" dirty="0" smtClean="0"/>
              <a:t>Movies with </a:t>
            </a:r>
            <a:r>
              <a:rPr lang="en-US" dirty="0" err="1" smtClean="0"/>
              <a:t>ImageJ</a:t>
            </a:r>
            <a:endParaRPr lang="en-US" dirty="0" smtClean="0"/>
          </a:p>
          <a:p>
            <a:r>
              <a:rPr lang="en-US" dirty="0" smtClean="0"/>
              <a:t>Other methods</a:t>
            </a:r>
          </a:p>
        </p:txBody>
      </p:sp>
    </p:spTree>
    <p:extLst>
      <p:ext uri="{BB962C8B-B14F-4D97-AF65-F5344CB8AC3E}">
        <p14:creationId xmlns:p14="http://schemas.microsoft.com/office/powerpoint/2010/main" val="3196497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Snapshots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45499" y="3589715"/>
            <a:ext cx="23181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snapshot() saves a tiff of the current frame and takes one argument: the file path. If no absolute path is given, it saves to the </a:t>
            </a:r>
            <a:r>
              <a:rPr lang="en-US" sz="1100" dirty="0" err="1" smtClean="0"/>
              <a:t>gro</a:t>
            </a:r>
            <a:r>
              <a:rPr lang="en-US" sz="1100" dirty="0" smtClean="0"/>
              <a:t> executable directory.</a:t>
            </a:r>
          </a:p>
          <a:p>
            <a:endParaRPr lang="en-US" sz="1100" dirty="0" smtClean="0"/>
          </a:p>
          <a:p>
            <a:r>
              <a:rPr lang="en-US" sz="1100" dirty="0" smtClean="0"/>
              <a:t>This line is long because it adds a 0 to the filename to ensure proper sorting when there are less than 100 snapshots. A more complex if-then statement is required when there are more than 100 snapshots.</a:t>
            </a:r>
          </a:p>
          <a:p>
            <a:endParaRPr lang="en-US" sz="1100" dirty="0" smtClean="0"/>
          </a:p>
          <a:p>
            <a:r>
              <a:rPr lang="en-US" sz="1100" dirty="0" smtClean="0"/>
              <a:t>Images in this case are saved as “</a:t>
            </a:r>
            <a:r>
              <a:rPr lang="en-US" sz="1100" dirty="0" err="1" smtClean="0"/>
              <a:t>expressionNN.tif</a:t>
            </a:r>
            <a:r>
              <a:rPr lang="en-US" sz="1100" dirty="0" smtClean="0"/>
              <a:t>”, where NN is the frame number e.g. 01, 04, 12, etc.</a:t>
            </a:r>
            <a:endParaRPr lang="en-US" sz="1100" dirty="0"/>
          </a:p>
        </p:txBody>
      </p:sp>
      <p:sp>
        <p:nvSpPr>
          <p:cNvPr id="14" name="TextBox 13"/>
          <p:cNvSpPr txBox="1"/>
          <p:nvPr/>
        </p:nvSpPr>
        <p:spPr>
          <a:xfrm>
            <a:off x="90322" y="1511767"/>
            <a:ext cx="6391160" cy="526297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>
                <a:latin typeface="Courier"/>
                <a:cs typeface="Courier"/>
              </a:rPr>
              <a:t>include </a:t>
            </a:r>
            <a:r>
              <a:rPr lang="en-US" sz="1200" b="1" dirty="0" err="1">
                <a:latin typeface="Courier"/>
                <a:cs typeface="Courier"/>
              </a:rPr>
              <a:t>gro</a:t>
            </a:r>
            <a:endParaRPr lang="en-US" sz="1200" b="1" dirty="0">
              <a:latin typeface="Courier"/>
              <a:cs typeface="Courier"/>
            </a:endParaRPr>
          </a:p>
          <a:p>
            <a:endParaRPr lang="en-US" sz="1200" b="1" dirty="0">
              <a:latin typeface="Courier"/>
              <a:cs typeface="Courier"/>
            </a:endParaRPr>
          </a:p>
          <a:p>
            <a:r>
              <a:rPr lang="en-US" sz="1200" b="1" dirty="0" err="1">
                <a:latin typeface="Courier"/>
                <a:cs typeface="Courier"/>
              </a:rPr>
              <a:t>alpha_g</a:t>
            </a:r>
            <a:r>
              <a:rPr lang="en-US" sz="1200" b="1" dirty="0">
                <a:latin typeface="Courier"/>
                <a:cs typeface="Courier"/>
              </a:rPr>
              <a:t> := 100; // </a:t>
            </a:r>
            <a:r>
              <a:rPr lang="en-US" sz="1200" b="1" dirty="0" err="1">
                <a:latin typeface="Courier"/>
                <a:cs typeface="Courier"/>
              </a:rPr>
              <a:t>gfp</a:t>
            </a:r>
            <a:r>
              <a:rPr lang="en-US" sz="1200" b="1" dirty="0">
                <a:latin typeface="Courier"/>
                <a:cs typeface="Courier"/>
              </a:rPr>
              <a:t> production rate</a:t>
            </a:r>
          </a:p>
          <a:p>
            <a:r>
              <a:rPr lang="en-US" sz="1200" b="1" dirty="0" err="1">
                <a:latin typeface="Courier"/>
                <a:cs typeface="Courier"/>
              </a:rPr>
              <a:t>beta_g</a:t>
            </a:r>
            <a:r>
              <a:rPr lang="en-US" sz="1200" b="1" dirty="0">
                <a:latin typeface="Courier"/>
                <a:cs typeface="Courier"/>
              </a:rPr>
              <a:t> := 1; // </a:t>
            </a:r>
            <a:r>
              <a:rPr lang="en-US" sz="1200" b="1" dirty="0" err="1">
                <a:latin typeface="Courier"/>
                <a:cs typeface="Courier"/>
              </a:rPr>
              <a:t>gfp</a:t>
            </a:r>
            <a:r>
              <a:rPr lang="en-US" sz="1200" b="1" dirty="0">
                <a:latin typeface="Courier"/>
                <a:cs typeface="Courier"/>
              </a:rPr>
              <a:t> degradation </a:t>
            </a:r>
            <a:r>
              <a:rPr lang="en-US" sz="1200" b="1" dirty="0" smtClean="0">
                <a:latin typeface="Courier"/>
                <a:cs typeface="Courier"/>
              </a:rPr>
              <a:t>rate</a:t>
            </a:r>
          </a:p>
          <a:p>
            <a:endParaRPr lang="en-US" sz="1200" b="1" dirty="0">
              <a:latin typeface="Courier"/>
              <a:cs typeface="Courier"/>
            </a:endParaRPr>
          </a:p>
          <a:p>
            <a:r>
              <a:rPr lang="en-US" sz="1200" b="1" dirty="0">
                <a:latin typeface="Courier"/>
                <a:cs typeface="Courier"/>
              </a:rPr>
              <a:t>program expression() := {</a:t>
            </a:r>
          </a:p>
          <a:p>
            <a:r>
              <a:rPr lang="en-US" sz="1200" b="1" dirty="0">
                <a:latin typeface="Courier"/>
                <a:cs typeface="Courier"/>
              </a:rPr>
              <a:t>    </a:t>
            </a:r>
            <a:r>
              <a:rPr lang="en-US" sz="1200" b="1" dirty="0" err="1">
                <a:latin typeface="Courier"/>
                <a:cs typeface="Courier"/>
              </a:rPr>
              <a:t>gfp</a:t>
            </a:r>
            <a:r>
              <a:rPr lang="en-US" sz="1200" b="1" dirty="0">
                <a:latin typeface="Courier"/>
                <a:cs typeface="Courier"/>
              </a:rPr>
              <a:t> := 0;</a:t>
            </a:r>
          </a:p>
          <a:p>
            <a:r>
              <a:rPr lang="en-US" sz="1200" b="1" dirty="0">
                <a:latin typeface="Courier"/>
                <a:cs typeface="Courier"/>
              </a:rPr>
              <a:t>    rate(</a:t>
            </a:r>
            <a:r>
              <a:rPr lang="en-US" sz="1200" b="1" dirty="0" err="1">
                <a:latin typeface="Courier"/>
                <a:cs typeface="Courier"/>
              </a:rPr>
              <a:t>alpha_g</a:t>
            </a:r>
            <a:r>
              <a:rPr lang="en-US" sz="1200" b="1" dirty="0">
                <a:latin typeface="Courier"/>
                <a:cs typeface="Courier"/>
              </a:rPr>
              <a:t>) : { </a:t>
            </a:r>
            <a:r>
              <a:rPr lang="en-US" sz="1200" b="1" dirty="0" err="1">
                <a:latin typeface="Courier"/>
                <a:cs typeface="Courier"/>
              </a:rPr>
              <a:t>gfp</a:t>
            </a:r>
            <a:r>
              <a:rPr lang="en-US" sz="1200" b="1" dirty="0">
                <a:latin typeface="Courier"/>
                <a:cs typeface="Courier"/>
              </a:rPr>
              <a:t> := </a:t>
            </a:r>
            <a:r>
              <a:rPr lang="en-US" sz="1200" b="1" dirty="0" err="1">
                <a:latin typeface="Courier"/>
                <a:cs typeface="Courier"/>
              </a:rPr>
              <a:t>gfp</a:t>
            </a:r>
            <a:r>
              <a:rPr lang="en-US" sz="1200" b="1" dirty="0">
                <a:latin typeface="Courier"/>
                <a:cs typeface="Courier"/>
              </a:rPr>
              <a:t> +1 }</a:t>
            </a:r>
          </a:p>
          <a:p>
            <a:r>
              <a:rPr lang="en-US" sz="1200" b="1" dirty="0">
                <a:latin typeface="Courier"/>
                <a:cs typeface="Courier"/>
              </a:rPr>
              <a:t>    rate(</a:t>
            </a:r>
            <a:r>
              <a:rPr lang="en-US" sz="1200" b="1" dirty="0" err="1">
                <a:latin typeface="Courier"/>
                <a:cs typeface="Courier"/>
              </a:rPr>
              <a:t>beta_g</a:t>
            </a:r>
            <a:r>
              <a:rPr lang="en-US" sz="1200" b="1" dirty="0">
                <a:latin typeface="Courier"/>
                <a:cs typeface="Courier"/>
              </a:rPr>
              <a:t>*</a:t>
            </a:r>
            <a:r>
              <a:rPr lang="en-US" sz="1200" b="1" dirty="0" err="1">
                <a:latin typeface="Courier"/>
                <a:cs typeface="Courier"/>
              </a:rPr>
              <a:t>gfp</a:t>
            </a:r>
            <a:r>
              <a:rPr lang="en-US" sz="1200" b="1" dirty="0">
                <a:latin typeface="Courier"/>
                <a:cs typeface="Courier"/>
              </a:rPr>
              <a:t>) : { </a:t>
            </a:r>
            <a:r>
              <a:rPr lang="en-US" sz="1200" b="1" dirty="0" err="1">
                <a:latin typeface="Courier"/>
                <a:cs typeface="Courier"/>
              </a:rPr>
              <a:t>gfp</a:t>
            </a:r>
            <a:r>
              <a:rPr lang="en-US" sz="1200" b="1" dirty="0">
                <a:latin typeface="Courier"/>
                <a:cs typeface="Courier"/>
              </a:rPr>
              <a:t> := </a:t>
            </a:r>
            <a:r>
              <a:rPr lang="en-US" sz="1200" b="1" dirty="0" err="1">
                <a:latin typeface="Courier"/>
                <a:cs typeface="Courier"/>
              </a:rPr>
              <a:t>gfp</a:t>
            </a:r>
            <a:r>
              <a:rPr lang="en-US" sz="1200" b="1" dirty="0">
                <a:latin typeface="Courier"/>
                <a:cs typeface="Courier"/>
              </a:rPr>
              <a:t> - 1 }</a:t>
            </a:r>
          </a:p>
          <a:p>
            <a:r>
              <a:rPr lang="en-US" sz="1200" b="1" dirty="0">
                <a:latin typeface="Courier"/>
                <a:cs typeface="Courier"/>
              </a:rPr>
              <a:t>};</a:t>
            </a:r>
          </a:p>
          <a:p>
            <a:r>
              <a:rPr lang="en-US" sz="1200" b="1" dirty="0">
                <a:latin typeface="Courier"/>
                <a:cs typeface="Courier"/>
              </a:rPr>
              <a:t>program main() := {</a:t>
            </a:r>
          </a:p>
          <a:p>
            <a:r>
              <a:rPr lang="en-US" sz="1200" b="1" dirty="0">
                <a:latin typeface="Courier"/>
                <a:cs typeface="Courier"/>
              </a:rPr>
              <a:t>    t := 0; // </a:t>
            </a:r>
            <a:r>
              <a:rPr lang="en-US" sz="1200" b="1" dirty="0" err="1">
                <a:latin typeface="Courier"/>
                <a:cs typeface="Courier"/>
              </a:rPr>
              <a:t>framerate</a:t>
            </a:r>
            <a:r>
              <a:rPr lang="en-US" sz="1200" b="1" dirty="0">
                <a:latin typeface="Courier"/>
                <a:cs typeface="Courier"/>
              </a:rPr>
              <a:t> time tracker</a:t>
            </a:r>
          </a:p>
          <a:p>
            <a:r>
              <a:rPr lang="en-US" sz="1200" b="1" dirty="0">
                <a:latin typeface="Courier"/>
                <a:cs typeface="Courier"/>
              </a:rPr>
              <a:t>    s := 0; // total time tracker</a:t>
            </a:r>
          </a:p>
          <a:p>
            <a:r>
              <a:rPr lang="en-US" sz="1200" b="1" dirty="0">
                <a:latin typeface="Courier"/>
                <a:cs typeface="Courier"/>
              </a:rPr>
              <a:t>    n := 0;</a:t>
            </a:r>
          </a:p>
          <a:p>
            <a:r>
              <a:rPr lang="en-US" sz="1200" b="1" dirty="0">
                <a:latin typeface="Courier"/>
                <a:cs typeface="Courier"/>
              </a:rPr>
              <a:t>    true : {</a:t>
            </a:r>
          </a:p>
          <a:p>
            <a:r>
              <a:rPr lang="en-US" sz="1200" b="1" dirty="0">
                <a:latin typeface="Courier"/>
                <a:cs typeface="Courier"/>
              </a:rPr>
              <a:t>        t := t + </a:t>
            </a:r>
            <a:r>
              <a:rPr lang="en-US" sz="1200" b="1" dirty="0" err="1">
                <a:latin typeface="Courier"/>
                <a:cs typeface="Courier"/>
              </a:rPr>
              <a:t>dt</a:t>
            </a:r>
            <a:r>
              <a:rPr lang="en-US" sz="1200" b="1" dirty="0">
                <a:latin typeface="Courier"/>
                <a:cs typeface="Courier"/>
              </a:rPr>
              <a:t>,</a:t>
            </a:r>
          </a:p>
          <a:p>
            <a:r>
              <a:rPr lang="en-US" sz="1200" b="1" dirty="0">
                <a:latin typeface="Courier"/>
                <a:cs typeface="Courier"/>
              </a:rPr>
              <a:t>        s := s + </a:t>
            </a:r>
            <a:r>
              <a:rPr lang="en-US" sz="1200" b="1" dirty="0" err="1">
                <a:latin typeface="Courier"/>
                <a:cs typeface="Courier"/>
              </a:rPr>
              <a:t>dt</a:t>
            </a:r>
            <a:endParaRPr lang="en-US" sz="1200" b="1" dirty="0">
              <a:latin typeface="Courier"/>
              <a:cs typeface="Courier"/>
            </a:endParaRPr>
          </a:p>
          <a:p>
            <a:r>
              <a:rPr lang="en-US" sz="1200" b="1" dirty="0">
                <a:latin typeface="Courier"/>
                <a:cs typeface="Courier"/>
              </a:rPr>
              <a:t>    }</a:t>
            </a:r>
          </a:p>
          <a:p>
            <a:r>
              <a:rPr lang="en-US" sz="1200" b="1" dirty="0">
                <a:latin typeface="Courier"/>
                <a:cs typeface="Courier"/>
              </a:rPr>
              <a:t>    t &gt; 2 : {</a:t>
            </a:r>
          </a:p>
          <a:p>
            <a:r>
              <a:rPr lang="en-US" sz="1200" b="1" dirty="0">
                <a:latin typeface="Courier"/>
                <a:cs typeface="Courier"/>
              </a:rPr>
              <a:t>        snapshot ( "expression" &lt;&gt; if n &lt;10 then "0" else "" end &lt;&gt; </a:t>
            </a:r>
            <a:r>
              <a:rPr lang="en-US" sz="1200" b="1" dirty="0" err="1">
                <a:latin typeface="Courier"/>
                <a:cs typeface="Courier"/>
              </a:rPr>
              <a:t>tostring</a:t>
            </a:r>
            <a:r>
              <a:rPr lang="en-US" sz="1200" b="1" dirty="0">
                <a:latin typeface="Courier"/>
                <a:cs typeface="Courier"/>
              </a:rPr>
              <a:t>(n) &lt;&gt; ".</a:t>
            </a:r>
            <a:r>
              <a:rPr lang="en-US" sz="1200" b="1" dirty="0" err="1">
                <a:latin typeface="Courier"/>
                <a:cs typeface="Courier"/>
              </a:rPr>
              <a:t>tif</a:t>
            </a:r>
            <a:r>
              <a:rPr lang="en-US" sz="1200" b="1" dirty="0">
                <a:latin typeface="Courier"/>
                <a:cs typeface="Courier"/>
              </a:rPr>
              <a:t>" ),</a:t>
            </a:r>
          </a:p>
          <a:p>
            <a:r>
              <a:rPr lang="en-US" sz="1200" b="1" dirty="0">
                <a:latin typeface="Courier"/>
                <a:cs typeface="Courier"/>
              </a:rPr>
              <a:t>        n := n + 1,</a:t>
            </a:r>
          </a:p>
          <a:p>
            <a:r>
              <a:rPr lang="en-US" sz="1200" b="1" dirty="0">
                <a:latin typeface="Courier"/>
                <a:cs typeface="Courier"/>
              </a:rPr>
              <a:t>        t := 0</a:t>
            </a:r>
          </a:p>
          <a:p>
            <a:r>
              <a:rPr lang="en-US" sz="1200" b="1" dirty="0">
                <a:latin typeface="Courier"/>
                <a:cs typeface="Courier"/>
              </a:rPr>
              <a:t>    }</a:t>
            </a:r>
          </a:p>
          <a:p>
            <a:r>
              <a:rPr lang="en-US" sz="1200" b="1" dirty="0">
                <a:latin typeface="Courier"/>
                <a:cs typeface="Courier"/>
              </a:rPr>
              <a:t>    s &gt; 150 : {</a:t>
            </a:r>
          </a:p>
          <a:p>
            <a:r>
              <a:rPr lang="en-US" sz="1200" b="1" dirty="0">
                <a:latin typeface="Courier"/>
                <a:cs typeface="Courier"/>
              </a:rPr>
              <a:t>        stop()</a:t>
            </a:r>
          </a:p>
          <a:p>
            <a:r>
              <a:rPr lang="en-US" sz="1200" b="1" dirty="0">
                <a:latin typeface="Courier"/>
                <a:cs typeface="Courier"/>
              </a:rPr>
              <a:t>    }</a:t>
            </a:r>
          </a:p>
          <a:p>
            <a:r>
              <a:rPr lang="en-US" sz="1200" b="1" dirty="0">
                <a:latin typeface="Courier"/>
                <a:cs typeface="Courier"/>
              </a:rPr>
              <a:t>};</a:t>
            </a:r>
          </a:p>
          <a:p>
            <a:r>
              <a:rPr lang="en-US" sz="1200" b="1" dirty="0" err="1">
                <a:latin typeface="Courier"/>
                <a:cs typeface="Courier"/>
              </a:rPr>
              <a:t>ecoli</a:t>
            </a:r>
            <a:r>
              <a:rPr lang="en-US" sz="1200" b="1" dirty="0">
                <a:latin typeface="Courier"/>
                <a:cs typeface="Courier"/>
              </a:rPr>
              <a:t> ( [], program expression() );</a:t>
            </a:r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H="1" flipV="1">
            <a:off x="5576553" y="4912697"/>
            <a:ext cx="1068946" cy="77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387143" y="1659632"/>
            <a:ext cx="2318197" cy="60016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The top half of this program sets up cells with stochastically varying expression of GFP</a:t>
            </a:r>
            <a:endParaRPr lang="en-US" sz="1100" dirty="0"/>
          </a:p>
        </p:txBody>
      </p:sp>
      <p:cxnSp>
        <p:nvCxnSpPr>
          <p:cNvPr id="18" name="Straight Arrow Connector 17"/>
          <p:cNvCxnSpPr>
            <a:stCxn id="17" idx="1"/>
          </p:cNvCxnSpPr>
          <p:nvPr/>
        </p:nvCxnSpPr>
        <p:spPr>
          <a:xfrm flipH="1">
            <a:off x="2654838" y="1959714"/>
            <a:ext cx="732305" cy="4391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20990" y="4143256"/>
            <a:ext cx="2318197" cy="76944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The main loop takes snapshots every 2 program minutes and stops at 150 minutes, generating 73 images at the default </a:t>
            </a:r>
            <a:r>
              <a:rPr lang="en-US" sz="1100" dirty="0" err="1" smtClean="0"/>
              <a:t>dt</a:t>
            </a:r>
            <a:r>
              <a:rPr lang="en-US" sz="1100" dirty="0" smtClean="0"/>
              <a:t> setting.</a:t>
            </a:r>
            <a:endParaRPr lang="en-US" sz="1100" dirty="0"/>
          </a:p>
        </p:txBody>
      </p:sp>
      <p:cxnSp>
        <p:nvCxnSpPr>
          <p:cNvPr id="23" name="Straight Arrow Connector 22"/>
          <p:cNvCxnSpPr>
            <a:stCxn id="22" idx="1"/>
          </p:cNvCxnSpPr>
          <p:nvPr/>
        </p:nvCxnSpPr>
        <p:spPr>
          <a:xfrm flipH="1">
            <a:off x="618186" y="4527977"/>
            <a:ext cx="2402804" cy="3144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478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Movies with </a:t>
            </a:r>
            <a:r>
              <a:rPr lang="en-US" dirty="0" err="1" smtClean="0"/>
              <a:t>ImageJ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14182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ImageJ</a:t>
            </a:r>
            <a:r>
              <a:rPr lang="en-US" dirty="0" smtClean="0"/>
              <a:t> is freely available for all major </a:t>
            </a:r>
            <a:r>
              <a:rPr lang="en-US" dirty="0" err="1" smtClean="0"/>
              <a:t>OSes</a:t>
            </a:r>
            <a:r>
              <a:rPr lang="en-US" dirty="0" smtClean="0"/>
              <a:t> and can </a:t>
            </a:r>
            <a:r>
              <a:rPr lang="en-US" dirty="0"/>
              <a:t>be downloaded here: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rsb.info.nih.gov/ij/download.html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Let’s make this movie (only animates in the .</a:t>
            </a:r>
            <a:r>
              <a:rPr lang="en-US" dirty="0" err="1" smtClean="0"/>
              <a:t>pptx</a:t>
            </a:r>
            <a:r>
              <a:rPr lang="en-US" dirty="0" smtClean="0"/>
              <a:t> version of this tutorial):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97" y="2863403"/>
            <a:ext cx="46101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77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Movies with </a:t>
            </a:r>
            <a:r>
              <a:rPr lang="en-US" dirty="0" err="1" smtClean="0"/>
              <a:t>ImageJ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8261" y="1710010"/>
            <a:ext cx="335494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1</a:t>
            </a:r>
            <a:r>
              <a:rPr lang="en-US" dirty="0" smtClean="0"/>
              <a:t>: Move the .tiff files to a new folder. I called mine “</a:t>
            </a:r>
            <a:r>
              <a:rPr lang="en-US" dirty="0" err="1" smtClean="0"/>
              <a:t>expression_tiffs</a:t>
            </a:r>
            <a:r>
              <a:rPr lang="en-US" dirty="0" smtClean="0"/>
              <a:t>”.</a:t>
            </a:r>
          </a:p>
          <a:p>
            <a:endParaRPr lang="en-US" dirty="0"/>
          </a:p>
          <a:p>
            <a:r>
              <a:rPr lang="en-US" b="1" dirty="0" smtClean="0"/>
              <a:t>Step 2: </a:t>
            </a:r>
            <a:r>
              <a:rPr lang="en-US" dirty="0" smtClean="0"/>
              <a:t>Open </a:t>
            </a:r>
            <a:r>
              <a:rPr lang="en-US" dirty="0" err="1" smtClean="0"/>
              <a:t>ImageJ</a:t>
            </a:r>
            <a:r>
              <a:rPr lang="en-US" dirty="0" smtClean="0"/>
              <a:t> and select File &gt; Import &gt; Image Sequence. Navigate to your folder (e.g. “</a:t>
            </a:r>
            <a:r>
              <a:rPr lang="en-US" dirty="0" err="1" smtClean="0"/>
              <a:t>expression_tiffs</a:t>
            </a:r>
            <a:r>
              <a:rPr lang="en-US" dirty="0" smtClean="0"/>
              <a:t>”) and select the first image, then select OK.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452" y="1611383"/>
            <a:ext cx="4802363" cy="4737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3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Movies with </a:t>
            </a:r>
            <a:r>
              <a:rPr lang="en-US" dirty="0" err="1" smtClean="0"/>
              <a:t>ImageJ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9093" y="1579003"/>
            <a:ext cx="419851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3</a:t>
            </a:r>
            <a:r>
              <a:rPr lang="en-US" dirty="0" smtClean="0"/>
              <a:t>: </a:t>
            </a:r>
            <a:r>
              <a:rPr lang="en-US" dirty="0" err="1" smtClean="0"/>
              <a:t>ImageJ</a:t>
            </a:r>
            <a:r>
              <a:rPr lang="en-US" dirty="0" smtClean="0"/>
              <a:t> will launch an import options dialog. The defaults are usually fine. This is a good point to opt to resize the images, if you are planning to do so. I typically resize to 75%.</a:t>
            </a:r>
          </a:p>
          <a:p>
            <a:endParaRPr lang="en-US" dirty="0"/>
          </a:p>
          <a:p>
            <a:r>
              <a:rPr lang="en-US" b="1" dirty="0" smtClean="0"/>
              <a:t>Step 4: </a:t>
            </a:r>
            <a:r>
              <a:rPr lang="en-US" dirty="0" smtClean="0"/>
              <a:t>Open </a:t>
            </a:r>
            <a:r>
              <a:rPr lang="en-US" dirty="0" err="1" smtClean="0"/>
              <a:t>ImageJ</a:t>
            </a:r>
            <a:r>
              <a:rPr lang="en-US" dirty="0" smtClean="0"/>
              <a:t> and select </a:t>
            </a:r>
            <a:r>
              <a:rPr lang="en-US" dirty="0" smtClean="0"/>
              <a:t>Image </a:t>
            </a:r>
            <a:r>
              <a:rPr lang="en-US" dirty="0" smtClean="0"/>
              <a:t>&gt; </a:t>
            </a:r>
            <a:r>
              <a:rPr lang="en-US" dirty="0" smtClean="0"/>
              <a:t>Stacks</a:t>
            </a:r>
            <a:r>
              <a:rPr lang="en-US" dirty="0" smtClean="0"/>
              <a:t> </a:t>
            </a:r>
            <a:r>
              <a:rPr lang="en-US" dirty="0" smtClean="0"/>
              <a:t>&gt; </a:t>
            </a:r>
            <a:r>
              <a:rPr lang="en-US" dirty="0" smtClean="0"/>
              <a:t>Tools &gt; Animation Options. </a:t>
            </a:r>
          </a:p>
          <a:p>
            <a:endParaRPr lang="en-US" dirty="0"/>
          </a:p>
          <a:p>
            <a:r>
              <a:rPr lang="en-US" b="1" dirty="0" smtClean="0"/>
              <a:t>Step 5: </a:t>
            </a:r>
            <a:r>
              <a:rPr lang="en-US" dirty="0" smtClean="0"/>
              <a:t>Select a higher FPS than the default 7. 24 fps is a good starting point for a smooth animation.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046" y="1579003"/>
            <a:ext cx="3947738" cy="399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63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Movies with </a:t>
            </a:r>
            <a:r>
              <a:rPr lang="en-US" dirty="0" err="1" smtClean="0"/>
              <a:t>ImageJ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1821" y="1669156"/>
            <a:ext cx="41083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6</a:t>
            </a:r>
            <a:r>
              <a:rPr lang="en-US" dirty="0" smtClean="0"/>
              <a:t>: To save your movie, select File &gt; Save &gt; AVI (or any other movie format). Using JPEG compression makes a smaller, but uglier movie. PNG compression makes a larger but high quality (lossless) movie. </a:t>
            </a:r>
            <a:r>
              <a:rPr lang="en-US" dirty="0" smtClean="0"/>
              <a:t>A JPEG-format</a:t>
            </a:r>
            <a:r>
              <a:rPr lang="en-US" dirty="0" smtClean="0"/>
              <a:t> </a:t>
            </a:r>
            <a:r>
              <a:rPr lang="en-US" dirty="0" err="1" smtClean="0"/>
              <a:t>avi</a:t>
            </a:r>
            <a:r>
              <a:rPr lang="en-US" dirty="0" smtClean="0"/>
              <a:t> can be </a:t>
            </a:r>
            <a:r>
              <a:rPr lang="en-US" dirty="0" smtClean="0"/>
              <a:t>uploaded directly to YouTube. If you want a higher-quality option, save as a PNG </a:t>
            </a:r>
            <a:r>
              <a:rPr lang="en-US" dirty="0" err="1" smtClean="0"/>
              <a:t>avi</a:t>
            </a:r>
            <a:r>
              <a:rPr lang="en-US" dirty="0" smtClean="0"/>
              <a:t> and </a:t>
            </a:r>
            <a:r>
              <a:rPr lang="en-US" smtClean="0"/>
              <a:t>convert using </a:t>
            </a:r>
            <a:r>
              <a:rPr lang="en-US" dirty="0" smtClean="0"/>
              <a:t>a separate program (like </a:t>
            </a:r>
            <a:r>
              <a:rPr lang="en-US" dirty="0" err="1" smtClean="0"/>
              <a:t>HandBrake</a:t>
            </a:r>
            <a:r>
              <a:rPr lang="en-US" dirty="0" smtClean="0"/>
              <a:t>).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Note: </a:t>
            </a:r>
            <a:r>
              <a:rPr lang="en-US" dirty="0" smtClean="0"/>
              <a:t>To save an animated GIF (which can be used directly in </a:t>
            </a:r>
            <a:r>
              <a:rPr lang="en-US" dirty="0" err="1" smtClean="0"/>
              <a:t>powerpoint</a:t>
            </a:r>
            <a:r>
              <a:rPr lang="en-US" dirty="0" smtClean="0"/>
              <a:t>), you must first convert the image to 8-bit color. This can be done by selecting Image &gt; Type &gt; 8-bit color.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109" y="1579003"/>
            <a:ext cx="4019691" cy="4420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67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Methods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3031" y="1579003"/>
            <a:ext cx="89121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There are many other ways to make a movie once you have saved the </a:t>
            </a:r>
            <a:r>
              <a:rPr lang="en-US" dirty="0" err="1" smtClean="0"/>
              <a:t>gro</a:t>
            </a:r>
            <a:r>
              <a:rPr lang="en-US" dirty="0" smtClean="0"/>
              <a:t> snapshots into a folder of tiffs.</a:t>
            </a:r>
          </a:p>
          <a:p>
            <a:endParaRPr lang="en-US" dirty="0"/>
          </a:p>
          <a:p>
            <a:r>
              <a:rPr lang="en-US" b="1" dirty="0" err="1" smtClean="0"/>
              <a:t>Matlab</a:t>
            </a:r>
            <a:r>
              <a:rPr lang="en-US" b="1" dirty="0"/>
              <a:t>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www.mathworks.com/help/matlab/ref/tiffclass.html</a:t>
            </a:r>
            <a:r>
              <a:rPr lang="en-US" dirty="0" smtClean="0"/>
              <a:t> to read tiffs, many ways to output an image series to videos.</a:t>
            </a:r>
          </a:p>
          <a:p>
            <a:endParaRPr lang="en-US" dirty="0" smtClean="0"/>
          </a:p>
          <a:p>
            <a:r>
              <a:rPr lang="en-US" b="1" dirty="0" err="1" smtClean="0"/>
              <a:t>Mathematica</a:t>
            </a:r>
            <a:r>
              <a:rPr lang="en-US" b="1" dirty="0" smtClean="0"/>
              <a:t>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reference.wolfram.com/mathematica/ref/format/VideoFrames.html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Python: </a:t>
            </a:r>
            <a:r>
              <a:rPr lang="en-US" dirty="0" err="1" smtClean="0"/>
              <a:t>OpenCV</a:t>
            </a:r>
            <a:r>
              <a:rPr lang="en-US" dirty="0" smtClean="0"/>
              <a:t> bindings - </a:t>
            </a: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opencv.willowgarage.com/wiki/PythonInterface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err="1"/>
              <a:t>f</a:t>
            </a:r>
            <a:r>
              <a:rPr lang="en-US" b="1" dirty="0" err="1" smtClean="0"/>
              <a:t>fmpeg</a:t>
            </a:r>
            <a:r>
              <a:rPr lang="en-US" b="1" dirty="0" smtClean="0"/>
              <a:t>:</a:t>
            </a:r>
            <a:r>
              <a:rPr lang="en-US" dirty="0" smtClean="0"/>
              <a:t> (various frontends available for windows, mac, and </a:t>
            </a:r>
            <a:r>
              <a:rPr lang="en-US" dirty="0" err="1" smtClean="0"/>
              <a:t>linux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3614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2962</TotalTime>
  <Words>677</Words>
  <Application>Microsoft Office PowerPoint</Application>
  <PresentationFormat>On-screen Show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gro  Tutorial 4 </vt:lpstr>
      <vt:lpstr>Movies</vt:lpstr>
      <vt:lpstr>Saving Snapshots</vt:lpstr>
      <vt:lpstr>Movies with ImageJ</vt:lpstr>
      <vt:lpstr>Movies with ImageJ</vt:lpstr>
      <vt:lpstr>Movies with ImageJ</vt:lpstr>
      <vt:lpstr>Movies with ImageJ</vt:lpstr>
      <vt:lpstr>Alternative Methods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  Tutorial 2  Eric Klavins</dc:title>
  <dc:creator>Eric Klavins</dc:creator>
  <cp:lastModifiedBy>nick</cp:lastModifiedBy>
  <cp:revision>198</cp:revision>
  <dcterms:created xsi:type="dcterms:W3CDTF">2012-10-09T17:35:52Z</dcterms:created>
  <dcterms:modified xsi:type="dcterms:W3CDTF">2012-11-29T07:23:29Z</dcterms:modified>
</cp:coreProperties>
</file>