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76" r:id="rId7"/>
    <p:sldId id="262" r:id="rId8"/>
    <p:sldId id="264" r:id="rId9"/>
    <p:sldId id="263" r:id="rId10"/>
    <p:sldId id="265" r:id="rId11"/>
    <p:sldId id="266" r:id="rId12"/>
    <p:sldId id="275" r:id="rId13"/>
    <p:sldId id="267" r:id="rId14"/>
    <p:sldId id="273" r:id="rId15"/>
    <p:sldId id="268" r:id="rId16"/>
    <p:sldId id="269" r:id="rId17"/>
    <p:sldId id="271" r:id="rId18"/>
    <p:sldId id="272" r:id="rId19"/>
    <p:sldId id="274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C3F878-F5E8-489B-AC8A-64F2A7E22C28}" type="datetimeFigureOut">
              <a:rPr lang="en-US" smtClean="0"/>
              <a:pPr/>
              <a:t>7/4/15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rtalk.umd.edu/principles/" TargetMode="External"/><Relationship Id="rId3" Type="http://schemas.openxmlformats.org/officeDocument/2006/relationships/hyperlink" Target="http://www.youtube.com/watch?v=rloyOKSRlnw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rtalk.umd.edu/principles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181762"/>
            <a:ext cx="7406640" cy="214382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University of Washington STARTALK</a:t>
            </a:r>
            <a:r>
              <a:rPr lang="en-US" b="1" dirty="0"/>
              <a:t>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Preparing Teachers </a:t>
            </a:r>
            <a:br>
              <a:rPr lang="en-US" b="1" dirty="0" smtClean="0"/>
            </a:br>
            <a:r>
              <a:rPr lang="en-US" b="1" dirty="0" smtClean="0"/>
              <a:t>for </a:t>
            </a:r>
            <a:r>
              <a:rPr lang="en-US" b="1" dirty="0"/>
              <a:t>the 21st Centur</a:t>
            </a:r>
            <a:r>
              <a:rPr lang="en-US" dirty="0"/>
              <a:t>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586" y="3417955"/>
            <a:ext cx="7406640" cy="609100"/>
          </a:xfrm>
        </p:spPr>
        <p:txBody>
          <a:bodyPr/>
          <a:lstStyle/>
          <a:p>
            <a:r>
              <a:rPr lang="en-US" dirty="0" smtClean="0"/>
              <a:t>Day 1 July </a:t>
            </a:r>
            <a:r>
              <a:rPr lang="en-US" dirty="0"/>
              <a:t>8</a:t>
            </a:r>
            <a:r>
              <a:rPr lang="en-US" dirty="0" smtClean="0"/>
              <a:t>, 2015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165" y="4532253"/>
            <a:ext cx="8051483" cy="99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4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Physical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://startalk.umd.edu/principles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(Examples - #2)</a:t>
            </a:r>
          </a:p>
          <a:p>
            <a:r>
              <a:rPr lang="en-US" dirty="0" smtClean="0"/>
              <a:t>TPR – technique to provide more comprehensible input, modeling physical movements accompanied by commands</a:t>
            </a:r>
          </a:p>
          <a:p>
            <a:r>
              <a:rPr lang="en-US" dirty="0" smtClean="0"/>
              <a:t>students show comprehension by performing the commands</a:t>
            </a:r>
          </a:p>
          <a:p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www.youtube.com</a:t>
            </a:r>
            <a:r>
              <a:rPr lang="en-US" sz="1800" dirty="0">
                <a:hlinkClick r:id="rId3"/>
              </a:rPr>
              <a:t>/</a:t>
            </a:r>
            <a:r>
              <a:rPr lang="en-US" sz="1800" dirty="0" err="1">
                <a:hlinkClick r:id="rId3"/>
              </a:rPr>
              <a:t>watch?v</a:t>
            </a:r>
            <a:r>
              <a:rPr lang="en-US" sz="1800" dirty="0">
                <a:hlinkClick r:id="rId3"/>
              </a:rPr>
              <a:t>=</a:t>
            </a:r>
            <a:r>
              <a:rPr lang="en-US" sz="1800" dirty="0" err="1">
                <a:hlinkClick r:id="rId3"/>
              </a:rPr>
              <a:t>rloyOKSRlnw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8853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Cultural objects</a:t>
            </a:r>
          </a:p>
          <a:p>
            <a:pPr lvl="1"/>
            <a:r>
              <a:rPr lang="en-US" dirty="0" smtClean="0"/>
              <a:t>Clothing, money, food – bring in the real thing!</a:t>
            </a:r>
          </a:p>
          <a:p>
            <a:r>
              <a:rPr lang="en-US" dirty="0" smtClean="0"/>
              <a:t>Other manipulatives</a:t>
            </a:r>
          </a:p>
          <a:p>
            <a:pPr lvl="1"/>
            <a:r>
              <a:rPr lang="en-US" dirty="0" smtClean="0"/>
              <a:t>Plastic/toy versions</a:t>
            </a:r>
          </a:p>
          <a:p>
            <a:r>
              <a:rPr lang="en-US" dirty="0" smtClean="0"/>
              <a:t>Pictures/Drawings</a:t>
            </a:r>
            <a:r>
              <a:rPr lang="en-US" dirty="0"/>
              <a:t>/</a:t>
            </a:r>
            <a:r>
              <a:rPr lang="en-US" dirty="0" smtClean="0"/>
              <a:t>Photos</a:t>
            </a:r>
          </a:p>
          <a:p>
            <a:pPr lvl="1"/>
            <a:r>
              <a:rPr lang="en-US" dirty="0" smtClean="0"/>
              <a:t>Laminated </a:t>
            </a:r>
          </a:p>
          <a:p>
            <a:pPr lvl="1"/>
            <a:r>
              <a:rPr lang="en-US" dirty="0" smtClean="0"/>
              <a:t>Presented in multimedia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56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STARTALK-endorsed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Jigsaw activity</a:t>
            </a:r>
          </a:p>
          <a:p>
            <a:pPr lvl="1"/>
            <a:r>
              <a:rPr lang="en-US" dirty="0" smtClean="0"/>
              <a:t>In your group, summarize the STARTALK endorsed principle(s) you are given and be ready to share with the class, in your own words.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15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Language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evolution of our profession</a:t>
            </a:r>
          </a:p>
          <a:p>
            <a:pPr lvl="1"/>
            <a:r>
              <a:rPr lang="en-US" dirty="0" smtClean="0"/>
              <a:t>Grammar-translation</a:t>
            </a:r>
          </a:p>
          <a:p>
            <a:pPr lvl="1"/>
            <a:r>
              <a:rPr lang="en-US" dirty="0" smtClean="0"/>
              <a:t>Direct Method</a:t>
            </a:r>
          </a:p>
          <a:p>
            <a:pPr lvl="1"/>
            <a:r>
              <a:rPr lang="en-US" dirty="0" smtClean="0"/>
              <a:t>“Designer methods”</a:t>
            </a:r>
          </a:p>
          <a:p>
            <a:pPr lvl="2"/>
            <a:r>
              <a:rPr lang="en-US" dirty="0" smtClean="0"/>
              <a:t>TPR</a:t>
            </a:r>
          </a:p>
          <a:p>
            <a:pPr lvl="2"/>
            <a:r>
              <a:rPr lang="en-US" dirty="0" err="1" smtClean="0"/>
              <a:t>Suggestopedia</a:t>
            </a:r>
            <a:endParaRPr lang="en-US" dirty="0" smtClean="0"/>
          </a:p>
          <a:p>
            <a:pPr lvl="2"/>
            <a:r>
              <a:rPr lang="en-US" dirty="0" err="1" smtClean="0"/>
              <a:t>Audiolingual</a:t>
            </a:r>
            <a:endParaRPr lang="en-US" dirty="0" smtClean="0"/>
          </a:p>
          <a:p>
            <a:pPr lvl="2"/>
            <a:r>
              <a:rPr lang="en-US" dirty="0" smtClean="0"/>
              <a:t>Community language learning</a:t>
            </a:r>
          </a:p>
          <a:p>
            <a:pPr lvl="1"/>
            <a:r>
              <a:rPr lang="en-US" dirty="0" smtClean="0"/>
              <a:t>Communicative, standards-based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43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pairs . . . .</a:t>
            </a:r>
          </a:p>
          <a:p>
            <a:pPr lvl="1"/>
            <a:r>
              <a:rPr lang="en-US" dirty="0" smtClean="0"/>
              <a:t>Categorize the language class descriptions you are given into two sets:</a:t>
            </a:r>
          </a:p>
          <a:p>
            <a:pPr lvl="1"/>
            <a:r>
              <a:rPr lang="en-US" dirty="0" smtClean="0"/>
              <a:t>In the past . . . . </a:t>
            </a:r>
          </a:p>
          <a:p>
            <a:pPr lvl="1"/>
            <a:r>
              <a:rPr lang="en-US" dirty="0" smtClean="0"/>
              <a:t>Today . . . .</a:t>
            </a:r>
          </a:p>
          <a:p>
            <a:r>
              <a:rPr lang="en-US" dirty="0" smtClean="0"/>
              <a:t>Self-correct using p. 4 of 21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/>
              <a:t>Century Skills Map http://actfl21stcenturyskillsmap.wikispaces.com/file/view/ACTFL+2011+P-21+worldlanguages+skills+map.pdf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9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Implementing a Standards-Based and Thematically Organized Curriculum</a:t>
            </a:r>
            <a:endParaRPr lang="en-US" dirty="0"/>
          </a:p>
          <a:p>
            <a:r>
              <a:rPr lang="en-US" dirty="0"/>
              <a:t>Every lesson derives from a standards-based unit that culminates in students developing the ability to engage in spontaneous, unrehearsed communication for real-world purposes.</a:t>
            </a:r>
          </a:p>
          <a:p>
            <a:r>
              <a:rPr lang="en-US" dirty="0"/>
              <a:t>Each lesson has clearly stated cultural objectives that indicate what students will be able to do and what they need to know by lesson’s end.</a:t>
            </a:r>
          </a:p>
          <a:p>
            <a:r>
              <a:rPr lang="en-US" dirty="0" smtClean="0"/>
              <a:t>Grammar </a:t>
            </a:r>
            <a:r>
              <a:rPr lang="en-US" dirty="0"/>
              <a:t>is not the focus of the course, unit, or lesson. The teacher teaches grammar as a tool for communication, avoiding meaningless rote drills and ensuring that all practice requires attention to meaning. </a:t>
            </a:r>
            <a:r>
              <a:rPr lang="en-US" b="1" u="sng" dirty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Language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5 C’s:  Communication, Cultures, Connections, Comparisons, Communities</a:t>
            </a:r>
          </a:p>
          <a:p>
            <a:r>
              <a:rPr lang="en-US" dirty="0" smtClean="0"/>
              <a:t>Today’s focus for the class:  communication </a:t>
            </a:r>
          </a:p>
          <a:p>
            <a:r>
              <a:rPr lang="en-US" dirty="0" smtClean="0"/>
              <a:t>3 modes of communication</a:t>
            </a:r>
          </a:p>
          <a:p>
            <a:pPr lvl="1"/>
            <a:r>
              <a:rPr lang="en-US" dirty="0" smtClean="0"/>
              <a:t>1.1 Interpersonal </a:t>
            </a:r>
          </a:p>
          <a:p>
            <a:pPr lvl="1"/>
            <a:r>
              <a:rPr lang="en-US" dirty="0" smtClean="0"/>
              <a:t>1.2 Interpretive</a:t>
            </a:r>
          </a:p>
          <a:p>
            <a:pPr lvl="1"/>
            <a:r>
              <a:rPr lang="en-US" dirty="0" smtClean="0"/>
              <a:t>1.3 Presentational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4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can-do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Examples of  the 3 modes of communication</a:t>
            </a:r>
          </a:p>
          <a:p>
            <a:pPr lvl="1"/>
            <a:r>
              <a:rPr lang="en-US" dirty="0"/>
              <a:t>I can exchange personal information using phrases and simple sentences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 can give simple directions to a location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 can recognize words, phrases, and characters with help from visuals</a:t>
            </a:r>
            <a:r>
              <a:rPr lang="en-US" dirty="0" smtClean="0"/>
              <a:t>.</a:t>
            </a:r>
          </a:p>
          <a:p>
            <a:r>
              <a:rPr lang="en-US" dirty="0"/>
              <a:t>http://</a:t>
            </a:r>
            <a:r>
              <a:rPr lang="en-US" dirty="0" err="1"/>
              <a:t>www.actfl.org</a:t>
            </a:r>
            <a:r>
              <a:rPr lang="en-US" dirty="0"/>
              <a:t>/sites/default/files/</a:t>
            </a:r>
            <a:r>
              <a:rPr lang="en-US" dirty="0" err="1"/>
              <a:t>pdfs</a:t>
            </a:r>
            <a:r>
              <a:rPr lang="en-US" dirty="0"/>
              <a:t>/Can-Do_Statements_2015.pdf</a:t>
            </a:r>
          </a:p>
        </p:txBody>
      </p:sp>
    </p:spTree>
    <p:extLst>
      <p:ext uri="{BB962C8B-B14F-4D97-AF65-F5344CB8AC3E}">
        <p14:creationId xmlns:p14="http://schemas.microsoft.com/office/powerpoint/2010/main" val="3209088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Learning Targets by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teams (3 to a team) . . . </a:t>
            </a:r>
          </a:p>
          <a:p>
            <a:pPr lvl="1"/>
            <a:r>
              <a:rPr lang="en-US" dirty="0" smtClean="0"/>
              <a:t>Read each can-do target</a:t>
            </a:r>
          </a:p>
          <a:p>
            <a:pPr lvl="1"/>
            <a:r>
              <a:rPr lang="en-US" dirty="0" smtClean="0"/>
              <a:t>Put each activity into one of three categories</a:t>
            </a:r>
          </a:p>
          <a:p>
            <a:pPr lvl="2"/>
            <a:r>
              <a:rPr lang="en-US" dirty="0" smtClean="0"/>
              <a:t>Interpersonal</a:t>
            </a:r>
          </a:p>
          <a:p>
            <a:pPr lvl="2"/>
            <a:r>
              <a:rPr lang="en-US" dirty="0" smtClean="0"/>
              <a:t>Interpretive</a:t>
            </a:r>
          </a:p>
          <a:p>
            <a:pPr lvl="2"/>
            <a:r>
              <a:rPr lang="en-US" dirty="0" smtClean="0"/>
              <a:t>Presentational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83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Learning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look at the learning scenario given to you, and decide which of the 3 modes of communication are addressed in the lesson</a:t>
            </a:r>
          </a:p>
          <a:p>
            <a:pPr lvl="1"/>
            <a:r>
              <a:rPr lang="en-US" dirty="0" smtClean="0"/>
              <a:t>Could be one, two, or all three</a:t>
            </a:r>
          </a:p>
        </p:txBody>
      </p:sp>
    </p:spTree>
    <p:extLst>
      <p:ext uri="{BB962C8B-B14F-4D97-AF65-F5344CB8AC3E}">
        <p14:creationId xmlns:p14="http://schemas.microsoft.com/office/powerpoint/2010/main" val="305960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By the end of today’s work together, participants will. . . . .</a:t>
            </a:r>
          </a:p>
          <a:p>
            <a:pPr lvl="0"/>
            <a:r>
              <a:rPr lang="en-US" dirty="0"/>
              <a:t>Comfortably collaborate with the participants, staff, and instructors</a:t>
            </a:r>
          </a:p>
          <a:p>
            <a:pPr lvl="0"/>
            <a:r>
              <a:rPr lang="en-US" dirty="0"/>
              <a:t>Describe (in their journal) the importance of maximum comprehensible target language use and begin to develop techniques for providing comprehensible input</a:t>
            </a:r>
          </a:p>
          <a:p>
            <a:pPr lvl="0"/>
            <a:r>
              <a:rPr lang="en-US" dirty="0"/>
              <a:t>Recognize how the world language teaching profession has evolved in the </a:t>
            </a:r>
            <a:r>
              <a:rPr lang="en-US" dirty="0" smtClean="0"/>
              <a:t>US</a:t>
            </a:r>
          </a:p>
          <a:p>
            <a:pPr lvl="0"/>
            <a:r>
              <a:rPr lang="en-US" dirty="0" smtClean="0"/>
              <a:t>Identify the three modes of communication used in WL lessons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(with assistance) a range of technological tools (including Moodle) that will be valuable in their personal learning as teachers as well as in the teaching and learning of their students </a:t>
            </a:r>
          </a:p>
        </p:txBody>
      </p:sp>
    </p:spTree>
    <p:extLst>
      <p:ext uri="{BB962C8B-B14F-4D97-AF65-F5344CB8AC3E}">
        <p14:creationId xmlns:p14="http://schemas.microsoft.com/office/powerpoint/2010/main" val="1098914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Afternoon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 technology training for course requirements.</a:t>
            </a:r>
          </a:p>
          <a:p>
            <a:endParaRPr lang="en-US" dirty="0"/>
          </a:p>
          <a:p>
            <a:r>
              <a:rPr lang="en-US" dirty="0" smtClean="0"/>
              <a:t>Moodle practice</a:t>
            </a:r>
          </a:p>
          <a:p>
            <a:pPr lvl="1"/>
            <a:r>
              <a:rPr lang="en-US" dirty="0" smtClean="0"/>
              <a:t>Introduction to Moodle</a:t>
            </a:r>
          </a:p>
          <a:p>
            <a:pPr lvl="1"/>
            <a:r>
              <a:rPr lang="en-US" dirty="0" smtClean="0"/>
              <a:t>Choose 2 resources in TELL: Environment folder to explore</a:t>
            </a:r>
          </a:p>
          <a:p>
            <a:pPr lvl="1"/>
            <a:r>
              <a:rPr lang="en-US" dirty="0" smtClean="0"/>
              <a:t>write Day 1 reflection in Moodle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7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Icebreaker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bingo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96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5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it feel to be a “student” again?</a:t>
            </a:r>
          </a:p>
          <a:p>
            <a:r>
              <a:rPr lang="en-US" dirty="0" smtClean="0"/>
              <a:t>How much of the target language did the instructor use?</a:t>
            </a:r>
          </a:p>
          <a:p>
            <a:r>
              <a:rPr lang="en-US" dirty="0" smtClean="0"/>
              <a:t>How were you able to understand what he was saying?</a:t>
            </a:r>
          </a:p>
          <a:p>
            <a:r>
              <a:rPr lang="en-US" dirty="0" smtClean="0"/>
              <a:t>How was this experience similar/different than what you have experienced as a student in language courses?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52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good language teaching?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groups, make a list of your top 10 principles for teaching/learning a language? (What is important for teachers and students to do? How do you teach?  How do you plan?  What do you teach? </a:t>
            </a:r>
            <a:r>
              <a:rPr lang="en-US" smtClean="0"/>
              <a:t>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2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Language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terminology:</a:t>
            </a:r>
          </a:p>
          <a:p>
            <a:pPr lvl="1"/>
            <a:r>
              <a:rPr lang="en-US" dirty="0" smtClean="0"/>
              <a:t>Target language (TL)</a:t>
            </a:r>
          </a:p>
          <a:p>
            <a:pPr lvl="1"/>
            <a:r>
              <a:rPr lang="en-US" dirty="0" smtClean="0"/>
              <a:t>Second language (L2)</a:t>
            </a:r>
          </a:p>
          <a:p>
            <a:pPr lvl="1"/>
            <a:r>
              <a:rPr lang="en-US" dirty="0" smtClean="0"/>
              <a:t>Native language (L1)</a:t>
            </a:r>
          </a:p>
          <a:p>
            <a:r>
              <a:rPr lang="en-US" dirty="0" smtClean="0"/>
              <a:t>How much language?</a:t>
            </a:r>
          </a:p>
          <a:p>
            <a:pPr lvl="1"/>
            <a:r>
              <a:rPr lang="en-US" dirty="0" smtClean="0"/>
              <a:t>ACTFL </a:t>
            </a:r>
            <a:r>
              <a:rPr lang="en-US" dirty="0"/>
              <a:t>position statement:  http://</a:t>
            </a:r>
            <a:r>
              <a:rPr lang="en-US" dirty="0" err="1"/>
              <a:t>www.actfl.org</a:t>
            </a:r>
            <a:r>
              <a:rPr lang="en-US" dirty="0"/>
              <a:t>/news/position-statements/use-the-target-language-the-classroom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90%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13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STARTALK-endorsed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Using </a:t>
            </a:r>
            <a:r>
              <a:rPr lang="en-US" b="1" dirty="0"/>
              <a:t>the Target Language and Providing Comprehensible Input for Instruction</a:t>
            </a:r>
            <a:endParaRPr lang="en-US" dirty="0"/>
          </a:p>
          <a:p>
            <a:r>
              <a:rPr lang="en-US" dirty="0"/>
              <a:t>The teacher uses the target language at least 90 percent of the time</a:t>
            </a:r>
            <a:r>
              <a:rPr lang="en-US" dirty="0" smtClean="0"/>
              <a:t>.</a:t>
            </a:r>
            <a:endParaRPr lang="en-US" u="sng" dirty="0"/>
          </a:p>
          <a:p>
            <a:r>
              <a:rPr lang="en-US" dirty="0"/>
              <a:t>The teacher uses a variety of strategies to make language comprehensible, monitors student comprehension, and makes adjustments as necessary. </a:t>
            </a:r>
          </a:p>
          <a:p>
            <a:r>
              <a:rPr lang="en-US" dirty="0"/>
              <a:t>The teacher avoids the use of translation by using verbal and non-verbal strategies and also avoids eliciting translation from students</a:t>
            </a:r>
            <a:r>
              <a:rPr lang="en-US" dirty="0" smtClean="0"/>
              <a:t>.</a:t>
            </a:r>
          </a:p>
          <a:p>
            <a:r>
              <a:rPr lang="en-US" sz="2800" dirty="0">
                <a:hlinkClick r:id="rId2"/>
              </a:rPr>
              <a:t>http://startalk.umd.edu/principles/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maximize target language use (</a:t>
            </a:r>
            <a:r>
              <a:rPr lang="en-US" dirty="0" err="1" smtClean="0"/>
              <a:t>actfl.org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provide comprehensible input that is directed toward communicative goals;</a:t>
            </a:r>
          </a:p>
          <a:p>
            <a:r>
              <a:rPr lang="en-US" dirty="0"/>
              <a:t>make meaning clear through body language, gestures, and visual support;</a:t>
            </a:r>
          </a:p>
          <a:p>
            <a:r>
              <a:rPr lang="en-US" dirty="0"/>
              <a:t>conduct comprehension checks to ensure understanding;</a:t>
            </a:r>
          </a:p>
          <a:p>
            <a:r>
              <a:rPr lang="en-US" dirty="0"/>
              <a:t>negotiate meaning with students and encourage negotiation among students;</a:t>
            </a:r>
          </a:p>
          <a:p>
            <a:r>
              <a:rPr lang="en-US" dirty="0"/>
              <a:t>elicit talk that increases in fluency, accuracy, and complexity over time;</a:t>
            </a:r>
          </a:p>
          <a:p>
            <a:r>
              <a:rPr lang="en-US" dirty="0"/>
              <a:t>encourage self-expression and spontaneous use of language;</a:t>
            </a:r>
          </a:p>
          <a:p>
            <a:r>
              <a:rPr lang="en-US" dirty="0"/>
              <a:t>teach students strategies for requesting clarification and assistance when faced with comprehension difficulties; and</a:t>
            </a:r>
          </a:p>
          <a:p>
            <a:r>
              <a:rPr lang="en-US" dirty="0"/>
              <a:t>offer feedback to assist and improve students’ ability to interact orally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319455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1744</TotalTime>
  <Words>984</Words>
  <Application>Microsoft Macintosh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University of Washington STARTALK:  Preparing Teachers  for the 21st Century</vt:lpstr>
      <vt:lpstr>Objectives</vt:lpstr>
      <vt:lpstr>Icebreaker</vt:lpstr>
      <vt:lpstr>Demo class</vt:lpstr>
      <vt:lpstr>Debrief</vt:lpstr>
      <vt:lpstr>What makes good language teaching?</vt:lpstr>
      <vt:lpstr>Maximum Language Use</vt:lpstr>
      <vt:lpstr>STARTALK-endorsed principles</vt:lpstr>
      <vt:lpstr>How to maximize target language use (actfl.org)</vt:lpstr>
      <vt:lpstr>Total Physical Response</vt:lpstr>
      <vt:lpstr>Realia</vt:lpstr>
      <vt:lpstr>STARTALK-endorsed principles</vt:lpstr>
      <vt:lpstr>World Language Teaching</vt:lpstr>
      <vt:lpstr>21st Century Classroom</vt:lpstr>
      <vt:lpstr>Standards</vt:lpstr>
      <vt:lpstr>World Language Standards</vt:lpstr>
      <vt:lpstr>Sample can-do statements</vt:lpstr>
      <vt:lpstr>Sample Learning Targets by MODE</vt:lpstr>
      <vt:lpstr>Sample Learning Scenario</vt:lpstr>
      <vt:lpstr>Afternoon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STARTALK: Preparing Russian Teachers for the 21st Century</dc:title>
  <dc:creator>Bridget Yaden</dc:creator>
  <cp:lastModifiedBy>PLU User</cp:lastModifiedBy>
  <cp:revision>76</cp:revision>
  <dcterms:created xsi:type="dcterms:W3CDTF">2011-07-04T16:02:52Z</dcterms:created>
  <dcterms:modified xsi:type="dcterms:W3CDTF">2015-07-04T20:51:16Z</dcterms:modified>
</cp:coreProperties>
</file>