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6858000" cx="9144000"/>
  <p:notesSz cx="7772400" cy="100584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6000" marL="21600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3" type="hdr"/>
          </p:nvPr>
        </p:nvSpPr>
        <p:spPr>
          <a:xfrm>
            <a:off x="0" y="0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 txBox="1"/>
          <p:nvPr>
            <p:ph idx="10" type="dt"/>
          </p:nvPr>
        </p:nvSpPr>
        <p:spPr>
          <a:xfrm>
            <a:off x="4399200" y="0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69" name="Shape 269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90" name="Shape 290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97" name="Shape 297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11" name="Shape 311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33" name="Shape 333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47" name="Shape 347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54" name="Shape 354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61" name="Shape 361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2" name="Shape 362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8859" y="-247139"/>
            <a:ext cx="4525920" cy="8229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906169" y="2197894"/>
            <a:ext cx="5770562" cy="2095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638969" y="178594"/>
            <a:ext cx="5770562" cy="613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5pPr>
            <a:lvl6pPr indent="0" marL="22860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6pPr>
            <a:lvl7pPr indent="0" marL="27432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7pPr>
            <a:lvl8pPr indent="0" marL="32004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8pPr>
            <a:lvl9pPr indent="0" marL="3657600" marR="0" rtl="0" algn="ctr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1435100" y="1447800"/>
            <a:ext cx="3671887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5259387" y="1447800"/>
            <a:ext cx="367347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5" name="Shape 135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 rot="5400000">
            <a:off x="2784420" y="99179"/>
            <a:ext cx="4800240" cy="74977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 rot="5400000">
            <a:off x="5009357" y="2324893"/>
            <a:ext cx="5973761" cy="1873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 rot="5400000">
            <a:off x="1184275" y="525462"/>
            <a:ext cx="5973761" cy="5472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604520"/>
            <a:ext cx="8229239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604962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648200" y="1604962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4520"/>
            <a:ext cx="8229239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indent="15240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indent="15240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Relationship Id="rId4" Type="http://schemas.openxmlformats.org/officeDocument/2006/relationships/image" Target="../media/image0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k12.wa.us/WorldLanguages/CompetencyBasedCredits.aspx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www.coe.int/t/dg4/linguistic/source/framework_en.pdf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6.jpg"/><Relationship Id="rId4" Type="http://schemas.openxmlformats.org/officeDocument/2006/relationships/hyperlink" Target="http://actflproficiencyguidelines2012.org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rubistar.4teachers.org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1432438" y="360000"/>
            <a:ext cx="7711199" cy="249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1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STARTALK: Preparing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1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Teachers for the </a:t>
            </a:r>
            <a:br>
              <a:rPr b="1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b="1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21st Centur</a:t>
            </a: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y</a:t>
            </a:r>
          </a:p>
        </p:txBody>
      </p:sp>
      <p:sp>
        <p:nvSpPr>
          <p:cNvPr id="160" name="Shape 160"/>
          <p:cNvSpPr txBox="1"/>
          <p:nvPr>
            <p:ph idx="1" type="subTitle"/>
          </p:nvPr>
        </p:nvSpPr>
        <p:spPr>
          <a:xfrm>
            <a:off x="1432438" y="3075839"/>
            <a:ext cx="7406280" cy="526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Day 8 July 17, 2015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4300" u="none" cap="none" strike="noStrike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984" y="4676978"/>
            <a:ext cx="8051482" cy="991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26" name="Shape 2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079" y="1219320"/>
            <a:ext cx="2730240" cy="4723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05519" y="1185840"/>
            <a:ext cx="2984039" cy="4939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Assessment for singing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90880" y="1974959"/>
            <a:ext cx="3161879" cy="2908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Oral assessment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5679" y="1160279"/>
            <a:ext cx="9208439" cy="573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Small book rubric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5679" y="1137959"/>
            <a:ext cx="8535600" cy="7081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59" name="Shape 2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5679" y="-1664999"/>
            <a:ext cx="7065359" cy="888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Group task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Take one element of your unit/ any activity we have brainstormed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Create an assessment for it – a can-do, performance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Create a rubric for how you would “grade” the performance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Share with class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What is proficiency?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functional language ability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what someone can DO in the language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unrehearsed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What is proficiency?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The OPI “assesses language proficiency in terms of the ability to use the language effectively and appropriately in real-life situations”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“The OPI is not an achievement test”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The OPI assesses “each individual performance to the assessment criteria”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The “old” scale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Inverted pyramid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Major categories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Novice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Intermediate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Advanced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Superior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Which major level?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Can communicate minimally with formulaic and rote utterances, lists and phrases.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May be difficult to understand, even for speakers accustomed to dealing with non-native speakers.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Can-do statements for today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Identify the purpose and usage of assessment.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Develop various types of assessments that require students to demonstrate evidence of learning.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define proficiency and identify assessment tools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Which major level?</a:t>
            </a:r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Can narrate and describe in major time frames and deal effectively with an unanticipated complication.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Understood without difficulty by speakers unaccustomed to dealing with non-native speakers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What’s the requirement to be certified in WA?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1435679" y="2259549"/>
            <a:ext cx="7497719" cy="3988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Advanced low – WPT and OPIc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Credit for proficiency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sng" cap="none" strike="noStrike">
                <a:solidFill>
                  <a:schemeClr val="hlink"/>
                </a:solidFill>
                <a:latin typeface="Cabin"/>
                <a:ea typeface="Cabin"/>
                <a:cs typeface="Cabin"/>
                <a:sym typeface="Cabin"/>
                <a:hlinkClick r:id="rId3"/>
              </a:rPr>
              <a:t>http://www.k12.wa.us/WorldLanguages/CompetencyBasedCredits.aspx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Novice Mid – 1 credit (Carnegie Unit)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Novice High – 2 credits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Intermediate Low – 3 credits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Intermediate Mid – 4 credits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CEFR</a:t>
            </a:r>
          </a:p>
        </p:txBody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Common European Framework of Reference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sng" cap="none" strike="noStrike">
                <a:solidFill>
                  <a:schemeClr val="hlink"/>
                </a:solidFill>
                <a:latin typeface="Cabin"/>
                <a:ea typeface="Cabin"/>
                <a:cs typeface="Cabin"/>
                <a:sym typeface="Cabin"/>
                <a:hlinkClick r:id="rId3"/>
              </a:rPr>
              <a:t>http://www.coe.int/t/dg4/linguistic/source/framework_en.pdf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Shape 3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97473" y="2251992"/>
            <a:ext cx="3697746" cy="4930328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Shape 329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2012 Guidelines</a:t>
            </a:r>
          </a:p>
        </p:txBody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7535" y="1107853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sng" cap="none" strike="noStrike">
                <a:solidFill>
                  <a:schemeClr val="hlink"/>
                </a:solidFill>
                <a:latin typeface="Cabin"/>
                <a:ea typeface="Cabin"/>
                <a:cs typeface="Cabin"/>
                <a:sym typeface="Cabin"/>
                <a:hlinkClick r:id="rId4"/>
              </a:rPr>
              <a:t>http://actflproficiencyguidelines2012.org/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additional category of Distinguished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multimedia samples in English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Glossary</a:t>
            </a:r>
          </a:p>
          <a:p>
            <a:pPr indent="16256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Proficiency Assessment Tools		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1224083" y="1085182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STAMP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Standards-Based Measurement of Proficiency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OPI/OPIc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Oral Proficiency Interview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WPT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 Proficiency Test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Proficiency Assessment Tools		</a:t>
            </a: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1224083" y="1085182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SOPA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 Oral Proficiency Assessment (for Grades 2-8)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ELLOPA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Early Language Listening and Oral Proficiency Assessment (for Grads PreK-2)</a:t>
            </a:r>
          </a:p>
          <a:p>
            <a:pPr indent="-342900" lvl="1" marL="34290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100000"/>
              <a:buFont typeface="Arial"/>
              <a:buChar char="◦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AAPPL  </a:t>
            </a:r>
          </a:p>
          <a:p>
            <a:pPr indent="-342900" lvl="1" marL="34290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25000"/>
              <a:buFont typeface="Noto Symbol"/>
              <a:buChar char="◦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ACTFL Assessment of Performance toward Proficiency in Languages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Proficiency self-assessments</a:t>
            </a:r>
          </a:p>
        </p:txBody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1310759" y="139607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Linguafolio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https://linguafolio.uoregon.edu/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iCan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http://www.avantassessment.com/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Tasks</a:t>
            </a:r>
          </a:p>
        </p:txBody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1310759" y="139607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Moodle Response #8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resources in TELL:  Performance and Feedback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Assessment – Big Ideas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Enduring Understanding:  Assessment is an essential element of planning and instruction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Essential Question: What kinds of assessment will help me and my students reach our language learning goal? How can we use assessment to help students and programs grow?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Student Assessment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Formative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Summative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Good tests lead to good teaching, especially when we plan with the Backward Design approach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Performance Assessment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Link directly to objectives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should students be able to DO?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to design good tasks?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Contextualize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Meaningful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Performance, not drill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Start at the end – the target and the standard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Sample Performance Assessments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1435679" y="1924010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Should look just like normal tasks students do regularly – they won’t even know they are being assessed!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Sample Performance Assessments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1435679" y="1765314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BAME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Beginning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Approaching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Meeting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Exceeding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Evaluating Performance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Checklists. Including can-do statements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Rubrics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Analytic</a:t>
            </a:r>
          </a:p>
          <a:p>
            <a:pPr indent="0" lvl="2" marL="0" marR="0" rtl="0" algn="l">
              <a:lnSpc>
                <a:spcPct val="100000"/>
              </a:lnSpc>
              <a:spcBef>
                <a:spcPts val="1896"/>
              </a:spcBef>
              <a:spcAft>
                <a:spcPts val="0"/>
              </a:spcAft>
              <a:buClr>
                <a:srgbClr val="FEB80A"/>
              </a:buClr>
              <a:buSzPct val="75000"/>
              <a:buFont typeface="Noto Symbol"/>
              <a:buChar char="⚫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RubiStar: 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http://rubistar.4teachers.org/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holistic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54240" y="2101680"/>
            <a:ext cx="3034800" cy="2653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