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notesMasterIdLst>
    <p:notesMasterId r:id="rId11"/>
  </p:notesMasterIdLst>
  <p:sldIdLst>
    <p:sldId id="256" r:id="rId2"/>
    <p:sldId id="257" r:id="rId3"/>
    <p:sldId id="264" r:id="rId4"/>
    <p:sldId id="258" r:id="rId5"/>
    <p:sldId id="259" r:id="rId6"/>
    <p:sldId id="261" r:id="rId7"/>
    <p:sldId id="265" r:id="rId8"/>
    <p:sldId id="267" r:id="rId9"/>
    <p:sldId id="268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86394" autoAdjust="0"/>
  </p:normalViewPr>
  <p:slideViewPr>
    <p:cSldViewPr snapToGrid="0">
      <p:cViewPr>
        <p:scale>
          <a:sx n="85" d="100"/>
          <a:sy n="85" d="100"/>
        </p:scale>
        <p:origin x="-1512" y="-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115339-40B9-4C96-9AB5-3CDD9AB588E6}" type="datetimeFigureOut">
              <a:rPr lang="en-US" smtClean="0"/>
              <a:t>1/23/2016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7C2B18-AFE7-4F54-9718-6AEE92C8CC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444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Earning</a:t>
            </a:r>
            <a:r>
              <a:rPr lang="en-US" baseline="0" dirty="0" smtClean="0"/>
              <a:t> college credit in high school means some student will consider going to college who hadn’t. </a:t>
            </a:r>
          </a:p>
          <a:p>
            <a:r>
              <a:rPr lang="en-US" baseline="0" dirty="0" smtClean="0"/>
              <a:t>For some students and families the money they save in college credits at High School makes the different for them to be able to afford college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7C2B18-AFE7-4F54-9718-6AEE92C8CC4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1159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college level classes</a:t>
            </a:r>
            <a:r>
              <a:rPr lang="en-US" baseline="0" dirty="0" smtClean="0"/>
              <a:t> build in a tolerance and habit of rigor that positively impacts drop out rates. </a:t>
            </a:r>
            <a:r>
              <a:rPr lang="en-US" baseline="0" dirty="0" err="1" smtClean="0"/>
              <a:t>Laddings</a:t>
            </a:r>
            <a:r>
              <a:rPr lang="en-US" baseline="0" dirty="0" smtClean="0"/>
              <a:t>-Billings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7C2B18-AFE7-4F54-9718-6AEE92C8CC4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7232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Ivy</a:t>
            </a:r>
            <a:r>
              <a:rPr lang="en-US" baseline="0" dirty="0" smtClean="0"/>
              <a:t> League colleagues require a minimum of 4 years of world language and prefer more if the school offers it. </a:t>
            </a:r>
          </a:p>
          <a:p>
            <a:r>
              <a:rPr lang="en-US" baseline="0" dirty="0" smtClean="0"/>
              <a:t>High density of AP/IB courses on a transcript demonstrates rigor even if students didn’t take the test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7C2B18-AFE7-4F54-9718-6AEE92C8CC4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6450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These tests allow students to qualify</a:t>
            </a:r>
            <a:r>
              <a:rPr lang="en-US" baseline="0" dirty="0" smtClean="0"/>
              <a:t> for the Seal of </a:t>
            </a:r>
            <a:r>
              <a:rPr lang="en-US" baseline="0" dirty="0" err="1" smtClean="0"/>
              <a:t>Biliteracy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7C2B18-AFE7-4F54-9718-6AEE92C8CC4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0098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Business highly prefer</a:t>
            </a:r>
            <a:r>
              <a:rPr lang="en-US" baseline="0" dirty="0" smtClean="0"/>
              <a:t> to hire bilingual workers, even if they are language learners. However, the proficiency level needs to verge on the advanced (int. high) for the </a:t>
            </a:r>
            <a:r>
              <a:rPr lang="en-US" baseline="0" dirty="0" err="1" smtClean="0"/>
              <a:t>proficieny</a:t>
            </a:r>
            <a:r>
              <a:rPr lang="en-US" baseline="0" dirty="0" smtClean="0"/>
              <a:t> to be functional enough for the business.</a:t>
            </a:r>
          </a:p>
          <a:p>
            <a:r>
              <a:rPr lang="en-US" dirty="0" smtClean="0"/>
              <a:t>http://nble.org/wp-content/uploads/2012/03/ACTFLWorkplaceProficiencyAssess.pdf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7C2B18-AFE7-4F54-9718-6AEE92C8CC4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8083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Business highly prefer</a:t>
            </a:r>
            <a:r>
              <a:rPr lang="en-US" baseline="0" dirty="0" smtClean="0"/>
              <a:t> to hire bilingual workers, even if they are language learners. However, the proficiency level needs to verge </a:t>
            </a:r>
            <a:r>
              <a:rPr lang="en-US" baseline="0" smtClean="0"/>
              <a:t>on the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7C2B18-AFE7-4F54-9718-6AEE92C8CC4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5500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If students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7C2B18-AFE7-4F54-9718-6AEE92C8CC4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5139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5132" y="2059012"/>
            <a:ext cx="9146751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19" y="2166365"/>
            <a:ext cx="8603674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970315"/>
            <a:ext cx="6858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18375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6271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764484" y="0"/>
            <a:ext cx="20574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468" y="609600"/>
            <a:ext cx="1801785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609600"/>
            <a:ext cx="5979968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422855"/>
            <a:ext cx="2057397" cy="365125"/>
          </a:xfrm>
        </p:spPr>
        <p:txBody>
          <a:bodyPr/>
          <a:lstStyle/>
          <a:p>
            <a:fld id="{96DFF08F-DC6B-4601-B491-B0F83F6DD2DA}" type="datetimeFigureOut">
              <a:rPr lang="en-US" smtClean="0"/>
              <a:t>1/23/2016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32102" y="6422855"/>
            <a:ext cx="320975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054787" y="6422855"/>
            <a:ext cx="659819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2309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3912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5132" y="2059012"/>
            <a:ext cx="9146751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893" y="2208879"/>
            <a:ext cx="78867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4893" y="3984400"/>
            <a:ext cx="78867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6DFF08F-DC6B-4601-B491-B0F83F6DD2DA}" type="datetimeFigureOut">
              <a:rPr lang="en-US" smtClean="0"/>
              <a:pPr/>
              <a:t>1/23/2016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11225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797" y="2011680"/>
            <a:ext cx="365760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2011680"/>
            <a:ext cx="365760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1/23/2016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5515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913470"/>
            <a:ext cx="365760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656566"/>
            <a:ext cx="365760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428" y="1913470"/>
            <a:ext cx="365760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00428" y="2656564"/>
            <a:ext cx="365760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1/23/2016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08152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1/23/2016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35095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1/23/2016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2295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148840"/>
            <a:ext cx="4572000" cy="38404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92568" y="2147487"/>
            <a:ext cx="256032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1/23/2016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7519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0" y="2211494"/>
            <a:ext cx="4754880" cy="384048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85351" y="2150621"/>
            <a:ext cx="256032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1/23/2016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2405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62" y="176109"/>
            <a:ext cx="9141714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019" y="284176"/>
            <a:ext cx="777240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019" y="2011680"/>
            <a:ext cx="777240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557" y="6422855"/>
            <a:ext cx="2595043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96DFF08F-DC6B-4601-B491-B0F83F6DD2DA}" type="datetimeFigureOut">
              <a:rPr lang="en-US" smtClean="0"/>
              <a:pPr/>
              <a:t>1/23/2016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91000" y="6422855"/>
            <a:ext cx="40606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65139" y="6422855"/>
            <a:ext cx="709698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73942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Benefits of Rigorous Language Courses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9109" y="3970315"/>
            <a:ext cx="8776355" cy="2675582"/>
          </a:xfrm>
        </p:spPr>
        <p:txBody>
          <a:bodyPr>
            <a:noAutofit/>
          </a:bodyPr>
          <a:lstStyle/>
          <a:p>
            <a:r>
              <a:rPr lang="en-US" sz="4800" dirty="0" smtClean="0"/>
              <a:t>Advanced Placement International Baccalaureate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1075773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24542" y="0"/>
            <a:ext cx="7772400" cy="1508125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ln w="38100">
                  <a:solidFill>
                    <a:schemeClr val="tx1"/>
                  </a:solidFill>
                </a:ln>
                <a:solidFill>
                  <a:schemeClr val="bg2">
                    <a:lumMod val="60000"/>
                    <a:lumOff val="40000"/>
                  </a:schemeClr>
                </a:solidFill>
              </a:rPr>
              <a:t>College Credit</a:t>
            </a:r>
            <a:endParaRPr lang="en-US" sz="6000" b="1" dirty="0">
              <a:ln w="38100">
                <a:solidFill>
                  <a:schemeClr val="tx1"/>
                </a:solidFill>
              </a:ln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431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6680" y="0"/>
            <a:ext cx="6011806" cy="681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349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0355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086" y="650783"/>
            <a:ext cx="7554686" cy="5545684"/>
          </a:xfrm>
        </p:spPr>
      </p:pic>
    </p:spTree>
    <p:extLst>
      <p:ext uri="{BB962C8B-B14F-4D97-AF65-F5344CB8AC3E}">
        <p14:creationId xmlns:p14="http://schemas.microsoft.com/office/powerpoint/2010/main" val="918636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jOBS</a:t>
            </a:r>
            <a:endParaRPr lang="en-US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14075687"/>
              </p:ext>
            </p:extLst>
          </p:nvPr>
        </p:nvGraphicFramePr>
        <p:xfrm>
          <a:off x="555170" y="1379992"/>
          <a:ext cx="8109858" cy="53597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4929"/>
                <a:gridCol w="4054929"/>
              </a:tblGrid>
              <a:tr h="403453">
                <a:tc>
                  <a:txBody>
                    <a:bodyPr/>
                    <a:lstStyle/>
                    <a:p>
                      <a:r>
                        <a:rPr lang="en-US" dirty="0" smtClean="0"/>
                        <a:t>Proficiency</a:t>
                      </a:r>
                      <a:r>
                        <a:rPr lang="en-US" baseline="0" dirty="0" smtClean="0"/>
                        <a:t> Band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Career</a:t>
                      </a:r>
                      <a:endParaRPr lang="en-US" dirty="0"/>
                    </a:p>
                  </a:txBody>
                  <a:tcPr/>
                </a:tc>
              </a:tr>
              <a:tr h="403453"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Novice</a:t>
                      </a:r>
                      <a:endParaRPr lang="en-US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None</a:t>
                      </a:r>
                    </a:p>
                  </a:txBody>
                  <a:tcPr/>
                </a:tc>
              </a:tr>
              <a:tr h="1890149">
                <a:tc>
                  <a:txBody>
                    <a:bodyPr/>
                    <a:lstStyle/>
                    <a:p>
                      <a:r>
                        <a:rPr lang="en-US" sz="5400" dirty="0" smtClean="0"/>
                        <a:t>Intermediate</a:t>
                      </a:r>
                      <a:endParaRPr lang="en-US" sz="5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Receptionist</a:t>
                      </a:r>
                    </a:p>
                    <a:p>
                      <a:r>
                        <a:rPr lang="en-US" dirty="0" smtClean="0"/>
                        <a:t>Housekeeping</a:t>
                      </a:r>
                    </a:p>
                    <a:p>
                      <a:r>
                        <a:rPr lang="en-US" dirty="0" smtClean="0"/>
                        <a:t>Cashier</a:t>
                      </a:r>
                    </a:p>
                    <a:p>
                      <a:r>
                        <a:rPr lang="en-US" dirty="0" smtClean="0"/>
                        <a:t>Retail</a:t>
                      </a:r>
                      <a:r>
                        <a:rPr lang="en-US" baseline="0" dirty="0" smtClean="0"/>
                        <a:t> Sales</a:t>
                      </a:r>
                      <a:endParaRPr lang="en-US" dirty="0" smtClean="0"/>
                    </a:p>
                    <a:p>
                      <a:r>
                        <a:rPr lang="en-US" dirty="0" smtClean="0"/>
                        <a:t>Aviation</a:t>
                      </a:r>
                    </a:p>
                    <a:p>
                      <a:r>
                        <a:rPr lang="en-US" dirty="0" smtClean="0"/>
                        <a:t>Tour</a:t>
                      </a:r>
                      <a:r>
                        <a:rPr lang="en-US" baseline="0" dirty="0" smtClean="0"/>
                        <a:t> Guide</a:t>
                      </a:r>
                    </a:p>
                  </a:txBody>
                  <a:tcPr/>
                </a:tc>
              </a:tr>
              <a:tr h="2487039">
                <a:tc>
                  <a:txBody>
                    <a:bodyPr/>
                    <a:lstStyle/>
                    <a:p>
                      <a:r>
                        <a:rPr lang="en-US" sz="5400" dirty="0" smtClean="0"/>
                        <a:t>Advanced</a:t>
                      </a:r>
                      <a:endParaRPr lang="en-US" sz="5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baseline="0" dirty="0" smtClean="0"/>
                        <a:t>Customer Service</a:t>
                      </a:r>
                    </a:p>
                    <a:p>
                      <a:r>
                        <a:rPr lang="en-US" baseline="0" dirty="0" smtClean="0"/>
                        <a:t>Social Worker</a:t>
                      </a:r>
                    </a:p>
                    <a:p>
                      <a:r>
                        <a:rPr lang="en-US" baseline="0" dirty="0" smtClean="0"/>
                        <a:t>Teacher</a:t>
                      </a:r>
                    </a:p>
                    <a:p>
                      <a:r>
                        <a:rPr lang="en-US" baseline="0" dirty="0" smtClean="0"/>
                        <a:t>Fraud Specialist</a:t>
                      </a:r>
                    </a:p>
                    <a:p>
                      <a:r>
                        <a:rPr lang="en-US" baseline="0" dirty="0" smtClean="0"/>
                        <a:t>Court Stenographer</a:t>
                      </a:r>
                    </a:p>
                    <a:p>
                      <a:r>
                        <a:rPr lang="en-US" baseline="0" dirty="0" smtClean="0"/>
                        <a:t>Physician</a:t>
                      </a:r>
                    </a:p>
                    <a:p>
                      <a:r>
                        <a:rPr lang="en-US" baseline="0" dirty="0" smtClean="0"/>
                        <a:t>Military Linguist</a:t>
                      </a:r>
                    </a:p>
                    <a:p>
                      <a:r>
                        <a:rPr lang="en-US" baseline="0" dirty="0" smtClean="0"/>
                        <a:t>Communications Consultant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5461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8857" y="1365077"/>
            <a:ext cx="5225143" cy="5492923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3723" y="1828800"/>
            <a:ext cx="4050267" cy="1088572"/>
          </a:xfrm>
        </p:spPr>
        <p:txBody>
          <a:bodyPr>
            <a:normAutofit/>
          </a:bodyPr>
          <a:lstStyle/>
          <a:p>
            <a:r>
              <a:rPr lang="en-US" sz="6600" dirty="0" smtClean="0"/>
              <a:t>Thinking</a:t>
            </a:r>
            <a:endParaRPr lang="en-US" sz="6600" dirty="0"/>
          </a:p>
        </p:txBody>
      </p:sp>
      <p:sp>
        <p:nvSpPr>
          <p:cNvPr id="6" name="Rectangle 5"/>
          <p:cNvSpPr/>
          <p:nvPr/>
        </p:nvSpPr>
        <p:spPr>
          <a:xfrm>
            <a:off x="-730124" y="434053"/>
            <a:ext cx="8186838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1500" b="1" cap="none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FLEXIBLE</a:t>
            </a:r>
            <a:endParaRPr lang="en-US" sz="11500" b="1" cap="none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59296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21972" y="5562599"/>
            <a:ext cx="582884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 err="1" smtClean="0"/>
              <a:t>Interculurality</a:t>
            </a:r>
            <a:endParaRPr lang="en-US" sz="7200" b="1" dirty="0"/>
          </a:p>
        </p:txBody>
      </p:sp>
    </p:spTree>
    <p:extLst>
      <p:ext uri="{BB962C8B-B14F-4D97-AF65-F5344CB8AC3E}">
        <p14:creationId xmlns:p14="http://schemas.microsoft.com/office/powerpoint/2010/main" val="199104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92486" y="3385457"/>
            <a:ext cx="37446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ysClr val="windowText" lastClr="000000"/>
                </a:solidFill>
              </a:rPr>
              <a:t>NICER</a:t>
            </a:r>
            <a:endParaRPr lang="en-US" sz="80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205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anded">
  <a:themeElements>
    <a:clrScheme name="Banded">
      <a:dk1>
        <a:srgbClr val="2C2C2C"/>
      </a:dk1>
      <a:lt1>
        <a:srgbClr val="FFFFFF"/>
      </a:lt1>
      <a:dk2>
        <a:srgbClr val="099BDD"/>
      </a:dk2>
      <a:lt2>
        <a:srgbClr val="F2F2F2"/>
      </a:lt2>
      <a:accent1>
        <a:srgbClr val="FFC000"/>
      </a:accent1>
      <a:accent2>
        <a:srgbClr val="A5D028"/>
      </a:accent2>
      <a:accent3>
        <a:srgbClr val="08CC78"/>
      </a:accent3>
      <a:accent4>
        <a:srgbClr val="F24099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Banded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nd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anded" id="{98DFF888-2449-4D28-977C-6306C017633E}" vid="{9792607F-9579-4224-82FF-9C88C3E1E53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TM03090430[[fn=Banded]]</Template>
  <TotalTime>1252</TotalTime>
  <Words>236</Words>
  <Application>Microsoft Office PowerPoint</Application>
  <PresentationFormat>On-screen Show (4:3)</PresentationFormat>
  <Paragraphs>45</Paragraphs>
  <Slides>9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Banded</vt:lpstr>
      <vt:lpstr>Benefits of Rigorous Language Courses</vt:lpstr>
      <vt:lpstr>College Credit</vt:lpstr>
      <vt:lpstr>PowerPoint Presentation</vt:lpstr>
      <vt:lpstr>PowerPoint Presentation</vt:lpstr>
      <vt:lpstr>PowerPoint Presentation</vt:lpstr>
      <vt:lpstr>jOBS</vt:lpstr>
      <vt:lpstr>Thinking</vt:lpstr>
      <vt:lpstr>PowerPoint Presentation</vt:lpstr>
      <vt:lpstr>PowerPoint Presentation</vt:lpstr>
    </vt:vector>
  </TitlesOfParts>
  <Company>Bellevue School District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Benefits of Rigorous Language Courses</dc:title>
  <dc:creator>Granville, Paris L</dc:creator>
  <cp:lastModifiedBy>Aoki, Michele A</cp:lastModifiedBy>
  <cp:revision>11</cp:revision>
  <dcterms:created xsi:type="dcterms:W3CDTF">2016-01-13T23:09:36Z</dcterms:created>
  <dcterms:modified xsi:type="dcterms:W3CDTF">2016-01-23T14:55:31Z</dcterms:modified>
</cp:coreProperties>
</file>