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2"/>
  </p:notesMasterIdLst>
  <p:handoutMasterIdLst>
    <p:handoutMasterId r:id="rId13"/>
  </p:handoutMasterIdLst>
  <p:sldIdLst>
    <p:sldId id="281" r:id="rId2"/>
    <p:sldId id="282" r:id="rId3"/>
    <p:sldId id="283" r:id="rId4"/>
    <p:sldId id="284" r:id="rId5"/>
    <p:sldId id="286" r:id="rId6"/>
    <p:sldId id="285" r:id="rId7"/>
    <p:sldId id="287" r:id="rId8"/>
    <p:sldId id="288" r:id="rId9"/>
    <p:sldId id="289" r:id="rId10"/>
    <p:sldId id="290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80608" autoAdjust="0"/>
  </p:normalViewPr>
  <p:slideViewPr>
    <p:cSldViewPr snapToGrid="0" snapToObjects="1">
      <p:cViewPr varScale="1">
        <p:scale>
          <a:sx n="94" d="100"/>
          <a:sy n="94" d="100"/>
        </p:scale>
        <p:origin x="20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23, 2016 UW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3B4E0-C009-43C6-89C8-43740C90C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5364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23, 2016 UW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6C1B0-8E00-A547-817F-BBD689FF9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6852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just wanted to take a moment to thank our sponsors. They not only provided financial</a:t>
            </a:r>
            <a:r>
              <a:rPr lang="en-US" baseline="0" dirty="0" smtClean="0"/>
              <a:t> support for refreshments, </a:t>
            </a:r>
            <a:r>
              <a:rPr lang="en-US" baseline="0" dirty="0" err="1" smtClean="0"/>
              <a:t>linch</a:t>
            </a:r>
            <a:r>
              <a:rPr lang="en-US" baseline="0" dirty="0" smtClean="0"/>
              <a:t> and printing, but with their involvement showed us that this topic is important to the University and the community.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6C1B0-8E00-A547-817F-BBD689FF9075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23, 2016 UW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13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6C1B0-8E00-A547-817F-BBD689FF9075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23, 2016 UW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88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0EDE4-582A-4B34-9D5D-57F227C3674E}" type="datetime4">
              <a:rPr lang="en-US" smtClean="0"/>
              <a:t>January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7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4141-3A6C-4D91-BC3F-97125E592B07}" type="datetime4">
              <a:rPr lang="en-US" smtClean="0"/>
              <a:t>January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1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4256-8AFF-484D-BD76-33276F820417}" type="datetime4">
              <a:rPr lang="en-US" smtClean="0"/>
              <a:t>January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0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5583" y="6383626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8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E358-2C42-4D16-AB81-5D52DAA5FA51}" type="datetime4">
              <a:rPr lang="en-US" smtClean="0"/>
              <a:t>January 23,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73A5-CC61-4246-AAD0-BD45EA51C6EB}" type="datetime4">
              <a:rPr lang="en-US" smtClean="0"/>
              <a:t>January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5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4BCF5-B604-47DD-9019-FAC246AC6B3A}" type="datetime4">
              <a:rPr lang="en-US" smtClean="0"/>
              <a:t>January 23,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8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4109-05EE-47AB-8CEF-434F29F3BBBA}" type="datetime4">
              <a:rPr lang="en-US" smtClean="0"/>
              <a:t>January 23,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2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695A-6942-4408-94DD-A7A836E8F777}" type="datetime4">
              <a:rPr lang="en-US" smtClean="0"/>
              <a:t>January 23,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9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A06-70FF-4821-8200-823FB65BF4F7}" type="datetime4">
              <a:rPr lang="en-US" smtClean="0"/>
              <a:t>January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5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C47A-B8C5-4B8D-A17A-7448AA47AC85}" type="datetime4">
              <a:rPr lang="en-US" smtClean="0"/>
              <a:t>January 23,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C47BC-C1E3-49C3-A349-87770AD64919}" type="datetime4">
              <a:rPr lang="en-US" smtClean="0"/>
              <a:t>January 23,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tartalk Logo 2009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579" y="5809436"/>
            <a:ext cx="3375205" cy="104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74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1255" y="4711914"/>
            <a:ext cx="8433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"/>
                <a:cs typeface="Times"/>
              </a:rPr>
              <a:t>Saturday, January 23, 2016</a:t>
            </a:r>
          </a:p>
          <a:p>
            <a:pPr algn="ctr"/>
            <a:r>
              <a:rPr lang="en-US" sz="3200" dirty="0" smtClean="0">
                <a:latin typeface="Times"/>
                <a:cs typeface="Times"/>
              </a:rPr>
              <a:t>University of Washington Mary Gates Hall </a:t>
            </a:r>
            <a:endParaRPr lang="en-US" sz="3200" dirty="0">
              <a:latin typeface="Times"/>
              <a:cs typeface="Times"/>
            </a:endParaRPr>
          </a:p>
        </p:txBody>
      </p:sp>
      <p:pic>
        <p:nvPicPr>
          <p:cNvPr id="11" name="Picture 10" descr="134211985241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68957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401255" y="2871989"/>
            <a:ext cx="8433652" cy="2135663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Times"/>
                <a:cs typeface="Times"/>
              </a:rPr>
              <a:t>World Language Summit: </a:t>
            </a:r>
            <a:r>
              <a:rPr lang="en-US" sz="4000" b="1" dirty="0" smtClean="0">
                <a:latin typeface="Times"/>
                <a:cs typeface="Times"/>
              </a:rPr>
              <a:t/>
            </a:r>
            <a:br>
              <a:rPr lang="en-US" sz="4000" b="1" dirty="0" smtClean="0">
                <a:latin typeface="Times"/>
                <a:cs typeface="Times"/>
              </a:rPr>
            </a:br>
            <a:r>
              <a:rPr lang="en-US" sz="3600" b="1" dirty="0" smtClean="0">
                <a:latin typeface="Times"/>
                <a:cs typeface="Times"/>
              </a:rPr>
              <a:t>The High School to College Connection</a:t>
            </a:r>
            <a:endParaRPr lang="en-US" sz="36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01352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Break-out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to advocate for more Early Language Learning (including at middle school).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redit/Non-credit classes at middle/high school (including grading Q’s).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Resources not available for LCTL’s or for some topics. What is needed?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Accessing family and community resources for language.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Proposal group for National Heritage Language Research Institute in June 2016.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Dual language and Heritage </a:t>
            </a:r>
            <a:r>
              <a:rPr lang="en-US" smtClean="0"/>
              <a:t>language pathways.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10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to our Sponsors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539" y="1741808"/>
            <a:ext cx="2781323" cy="17072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778" y="5026020"/>
            <a:ext cx="1707285" cy="17072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7951" y="1741808"/>
            <a:ext cx="2927774" cy="14900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4625" y="3582118"/>
            <a:ext cx="6059237" cy="807898"/>
          </a:xfrm>
          <a:prstGeom prst="rect">
            <a:avLst/>
          </a:prstGeom>
        </p:spPr>
      </p:pic>
      <p:pic>
        <p:nvPicPr>
          <p:cNvPr id="13" name="Picture 12" descr="LLC Logo - Box.pn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76" y="1713920"/>
            <a:ext cx="2978443" cy="15179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904" y="3423794"/>
            <a:ext cx="1354665" cy="1502563"/>
          </a:xfrm>
          <a:prstGeom prst="rect">
            <a:avLst/>
          </a:prstGeom>
        </p:spPr>
      </p:pic>
      <p:pic>
        <p:nvPicPr>
          <p:cNvPr id="14" name="Picture 13" descr="WAFLTlogo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603097" y="4539239"/>
            <a:ext cx="3296083" cy="1222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4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9:00-12:00 Session </a:t>
            </a:r>
            <a:r>
              <a:rPr lang="en-US" sz="2400" b="1" dirty="0"/>
              <a:t>1:  High School </a:t>
            </a:r>
            <a:r>
              <a:rPr lang="en-US" sz="2400" b="1" dirty="0" smtClean="0"/>
              <a:t>Connections</a:t>
            </a:r>
            <a:endParaRPr lang="en-US" sz="2400" dirty="0"/>
          </a:p>
          <a:p>
            <a:r>
              <a:rPr lang="en-US" sz="2400" dirty="0" smtClean="0"/>
              <a:t>High </a:t>
            </a:r>
            <a:r>
              <a:rPr lang="en-US" sz="2400" dirty="0"/>
              <a:t>School-based </a:t>
            </a:r>
            <a:r>
              <a:rPr lang="en-US" sz="2400" dirty="0" smtClean="0"/>
              <a:t>Programs</a:t>
            </a:r>
            <a:r>
              <a:rPr lang="en-US" sz="2400" dirty="0"/>
              <a:t> </a:t>
            </a:r>
          </a:p>
          <a:p>
            <a:r>
              <a:rPr lang="en-US" sz="2400" dirty="0"/>
              <a:t>Programs for High School Students Outside of </a:t>
            </a:r>
            <a:r>
              <a:rPr lang="en-US" sz="2400" dirty="0" smtClean="0"/>
              <a:t>School</a:t>
            </a:r>
            <a:r>
              <a:rPr lang="en-US" sz="2400" dirty="0"/>
              <a:t> </a:t>
            </a:r>
          </a:p>
          <a:p>
            <a:r>
              <a:rPr lang="en-US" sz="2400" dirty="0"/>
              <a:t>Competency-Based Credits and the Seal of </a:t>
            </a:r>
            <a:r>
              <a:rPr lang="en-US" sz="2400" dirty="0" err="1" smtClean="0"/>
              <a:t>Biliteracy</a:t>
            </a:r>
            <a:r>
              <a:rPr lang="en-US" sz="2400" dirty="0"/>
              <a:t> 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12:00-1:00 Lunch </a:t>
            </a:r>
            <a:r>
              <a:rPr lang="en-US" sz="2400" dirty="0" smtClean="0"/>
              <a:t>(downstairs) and </a:t>
            </a:r>
            <a:r>
              <a:rPr lang="en-US" sz="2400" b="1" dirty="0" smtClean="0"/>
              <a:t>Resource Tables</a:t>
            </a:r>
            <a:r>
              <a:rPr lang="en-US" sz="2400" dirty="0" smtClean="0"/>
              <a:t> (Room 241)</a:t>
            </a:r>
          </a:p>
          <a:p>
            <a:pPr marL="0" indent="0"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1:00-2:20 	Session 2:</a:t>
            </a:r>
            <a:r>
              <a:rPr lang="en-US" sz="2400" dirty="0" smtClean="0"/>
              <a:t> </a:t>
            </a:r>
            <a:r>
              <a:rPr lang="en-US" sz="2400" b="1" dirty="0" smtClean="0"/>
              <a:t>Meeting the needs of Heritage Language Learners and Dual Language Students… in College</a:t>
            </a:r>
            <a:br>
              <a:rPr lang="en-US" sz="2400" b="1" dirty="0" smtClean="0"/>
            </a:br>
            <a:r>
              <a:rPr lang="en-US" sz="2400" b="1" dirty="0" smtClean="0"/>
              <a:t>2:20-3:00	Session 3: Interactive Session: Where do we go from here?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3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Session 1: </a:t>
            </a:r>
            <a:r>
              <a:rPr lang="en-US" b="1" dirty="0"/>
              <a:t>High </a:t>
            </a:r>
            <a:r>
              <a:rPr lang="en-US" b="1" dirty="0" smtClean="0"/>
              <a:t>School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0970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High School-based </a:t>
            </a:r>
            <a:r>
              <a:rPr lang="en-US" sz="2800" b="1" dirty="0" smtClean="0"/>
              <a:t>Programs</a:t>
            </a:r>
          </a:p>
          <a:p>
            <a:pPr marL="0" indent="0">
              <a:buNone/>
            </a:pPr>
            <a:r>
              <a:rPr lang="en-US" sz="2800" dirty="0" smtClean="0"/>
              <a:t>Facilitated </a:t>
            </a:r>
            <a:r>
              <a:rPr lang="en-US" sz="2800" dirty="0"/>
              <a:t>by Paris Granville, Bellevue School District</a:t>
            </a:r>
          </a:p>
          <a:p>
            <a:pPr marL="0" indent="0">
              <a:buNone/>
            </a:pPr>
            <a:r>
              <a:rPr lang="en-US" sz="2800" dirty="0"/>
              <a:t>Advanced Placement (AP) </a:t>
            </a:r>
          </a:p>
          <a:p>
            <a:r>
              <a:rPr lang="en-US" sz="2400" dirty="0" err="1" smtClean="0"/>
              <a:t>Meitsu</a:t>
            </a:r>
            <a:r>
              <a:rPr lang="en-US" sz="2400" dirty="0" smtClean="0"/>
              <a:t> </a:t>
            </a:r>
            <a:r>
              <a:rPr lang="en-US" sz="2400" dirty="0"/>
              <a:t>Chuang Mendel, </a:t>
            </a:r>
            <a:r>
              <a:rPr lang="en-US" sz="2400" dirty="0" err="1"/>
              <a:t>Chunqing</a:t>
            </a:r>
            <a:r>
              <a:rPr lang="en-US" sz="2400" dirty="0"/>
              <a:t> Ge, Rhonda </a:t>
            </a:r>
            <a:r>
              <a:rPr lang="en-US" sz="2400" dirty="0" smtClean="0"/>
              <a:t>Eastman</a:t>
            </a:r>
            <a:endParaRPr lang="en-US" sz="2400" dirty="0"/>
          </a:p>
          <a:p>
            <a:pPr marL="0" indent="0">
              <a:buNone/>
            </a:pPr>
            <a:r>
              <a:rPr lang="en-US" sz="2800" dirty="0"/>
              <a:t>International Baccalaureate (IB) </a:t>
            </a:r>
          </a:p>
          <a:p>
            <a:r>
              <a:rPr lang="en-US" sz="2400" dirty="0" smtClean="0"/>
              <a:t>Joshua Hansell</a:t>
            </a:r>
            <a:endParaRPr lang="en-US" sz="2400" dirty="0"/>
          </a:p>
          <a:p>
            <a:pPr marL="0" indent="0">
              <a:buNone/>
            </a:pPr>
            <a:r>
              <a:rPr lang="en-US" sz="2800" dirty="0"/>
              <a:t>College in the High School </a:t>
            </a:r>
          </a:p>
          <a:p>
            <a:r>
              <a:rPr lang="en-US" sz="2400" dirty="0" smtClean="0"/>
              <a:t>Hedwige </a:t>
            </a:r>
            <a:r>
              <a:rPr lang="en-US" sz="2400" dirty="0"/>
              <a:t>Meyer, Laura </a:t>
            </a:r>
            <a:r>
              <a:rPr lang="en-US" sz="2400" dirty="0" err="1"/>
              <a:t>Christman</a:t>
            </a:r>
            <a:r>
              <a:rPr lang="en-US" sz="2400" dirty="0"/>
              <a:t>, Adi </a:t>
            </a:r>
            <a:r>
              <a:rPr lang="en-US" sz="2400" dirty="0" smtClean="0"/>
              <a:t>Carlyle</a:t>
            </a:r>
            <a:endParaRPr lang="en-US" sz="2000" dirty="0">
              <a:latin typeface="+mj-lt"/>
              <a:cs typeface="Time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2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Session 1: High School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0970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Programs for High School Students Outside of School</a:t>
            </a:r>
          </a:p>
          <a:p>
            <a:pPr marL="0" indent="0">
              <a:buNone/>
            </a:pPr>
            <a:r>
              <a:rPr lang="en-US" sz="2800" dirty="0" smtClean="0"/>
              <a:t>Running Start at the Community College</a:t>
            </a:r>
          </a:p>
          <a:p>
            <a:pPr marL="0" indent="0">
              <a:buNone/>
            </a:pPr>
            <a:r>
              <a:rPr lang="en-US" sz="2800" dirty="0" smtClean="0"/>
              <a:t>UW Russian STARTALK Summer Program </a:t>
            </a:r>
          </a:p>
          <a:p>
            <a:r>
              <a:rPr lang="en-US" sz="2800" dirty="0" smtClean="0"/>
              <a:t>Anatoliy Klots, Svetlana Abramova</a:t>
            </a:r>
          </a:p>
          <a:p>
            <a:pPr marL="0" indent="0">
              <a:buNone/>
            </a:pPr>
            <a:r>
              <a:rPr lang="en-US" sz="2800" dirty="0" smtClean="0"/>
              <a:t>UW Summer Intensive Language Programs</a:t>
            </a:r>
          </a:p>
          <a:p>
            <a:r>
              <a:rPr lang="en-US" sz="2800" dirty="0" smtClean="0"/>
              <a:t>Eloise Boyle, Sabrina </a:t>
            </a:r>
            <a:r>
              <a:rPr lang="en-US" sz="2800" dirty="0" err="1" smtClean="0"/>
              <a:t>Tatta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One World Now!</a:t>
            </a:r>
          </a:p>
          <a:p>
            <a:r>
              <a:rPr lang="en-US" sz="2800" dirty="0" smtClean="0"/>
              <a:t>Sarah Standish, Laura Stahl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8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Session 1: High School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0970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Competency-Based </a:t>
            </a:r>
            <a:r>
              <a:rPr lang="en-US" sz="2800" b="1" dirty="0"/>
              <a:t>Credits and the Seal of </a:t>
            </a:r>
            <a:r>
              <a:rPr lang="en-US" sz="2800" b="1" dirty="0" err="1" smtClean="0"/>
              <a:t>Biliteracy</a:t>
            </a:r>
            <a:endParaRPr lang="en-US" sz="2800" b="1" dirty="0" smtClean="0"/>
          </a:p>
          <a:p>
            <a:r>
              <a:rPr lang="en-US" sz="2800" dirty="0"/>
              <a:t>Michele </a:t>
            </a:r>
            <a:r>
              <a:rPr lang="en-US" sz="2800" dirty="0" err="1"/>
              <a:t>Anciaux</a:t>
            </a:r>
            <a:r>
              <a:rPr lang="en-US" sz="2800" dirty="0"/>
              <a:t> Aoki, Jennifer Wittenberg,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Marta </a:t>
            </a:r>
            <a:r>
              <a:rPr lang="en-US" sz="2800" dirty="0"/>
              <a:t>Burnet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143248"/>
            <a:ext cx="1901825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8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12:00-1:00 Lunch &amp; Resource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09709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Please pick up your lunch</a:t>
            </a:r>
          </a:p>
          <a:p>
            <a:r>
              <a:rPr lang="en-US" sz="2800" dirty="0" smtClean="0"/>
              <a:t>Then, come back during the hour to visit the Resource Tables in Room 241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i="1" dirty="0" smtClean="0"/>
              <a:t>Thank you to our lunch sponsors: </a:t>
            </a:r>
            <a:br>
              <a:rPr lang="en-US" sz="2800" i="1" dirty="0" smtClean="0"/>
            </a:br>
            <a:r>
              <a:rPr lang="en-US" sz="2800" i="1" dirty="0" smtClean="0"/>
              <a:t>Confucius </a:t>
            </a:r>
            <a:r>
              <a:rPr lang="en-US" sz="2800" i="1" dirty="0"/>
              <a:t>Institute of the State of Washington 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and </a:t>
            </a:r>
            <a:r>
              <a:rPr lang="en-US" sz="2800" i="1" dirty="0"/>
              <a:t>Julie Kang, UW PCE</a:t>
            </a:r>
          </a:p>
          <a:p>
            <a:pPr marL="0" indent="0" algn="ctr">
              <a:buNone/>
            </a:pPr>
            <a:endParaRPr lang="en-US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4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8187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Session 2</a:t>
            </a:r>
            <a:r>
              <a:rPr lang="en-US" b="1" dirty="0"/>
              <a:t>: Meeting the needs of Heritage Language Learners and Dual Language Students… in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09709" cy="4525963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Facilitated by Alejandro Lee, Central Washington University</a:t>
            </a:r>
          </a:p>
          <a:p>
            <a:pPr lvl="0"/>
            <a:r>
              <a:rPr lang="en-US" sz="2800" dirty="0"/>
              <a:t>Panel of students from CWU</a:t>
            </a:r>
          </a:p>
          <a:p>
            <a:pPr lvl="0"/>
            <a:r>
              <a:rPr lang="en-US" sz="2800" dirty="0"/>
              <a:t>Video clips from Maria Gillman’s Heritage Spanish classes at the UW</a:t>
            </a:r>
          </a:p>
          <a:p>
            <a:pPr lvl="0"/>
            <a:r>
              <a:rPr lang="en-US" sz="2800" dirty="0"/>
              <a:t>Flipped classroom by Eduardo Silva, UW Portuguese</a:t>
            </a:r>
          </a:p>
          <a:p>
            <a:pPr lvl="0"/>
            <a:r>
              <a:rPr lang="en-US" sz="2800" dirty="0"/>
              <a:t>Russian STEM Class for UW Heritage Students by Svetlana </a:t>
            </a:r>
            <a:r>
              <a:rPr lang="en-US" sz="2800" dirty="0" smtClean="0"/>
              <a:t>Abramova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9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81871"/>
          </a:xfrm>
        </p:spPr>
        <p:txBody>
          <a:bodyPr>
            <a:normAutofit/>
          </a:bodyPr>
          <a:lstStyle/>
          <a:p>
            <a:r>
              <a:rPr lang="en-US" b="1" dirty="0" smtClean="0"/>
              <a:t>Session 3: </a:t>
            </a:r>
            <a:r>
              <a:rPr lang="en-US" b="1" dirty="0"/>
              <a:t>Interactive Session: Where do we go from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09709" cy="4525963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pPr lvl="0"/>
            <a:r>
              <a:rPr lang="en-US" sz="2800" dirty="0" smtClean="0"/>
              <a:t>What have we learned today?</a:t>
            </a:r>
          </a:p>
          <a:p>
            <a:pPr lvl="0"/>
            <a:r>
              <a:rPr lang="en-US" sz="2800" dirty="0" smtClean="0"/>
              <a:t>What questions do we still have?</a:t>
            </a:r>
          </a:p>
          <a:p>
            <a:pPr lvl="0"/>
            <a:r>
              <a:rPr lang="en-US" sz="2800" dirty="0" smtClean="0"/>
              <a:t>What’s working in the high school to college connection?</a:t>
            </a:r>
          </a:p>
          <a:p>
            <a:pPr lvl="0"/>
            <a:r>
              <a:rPr lang="en-US" sz="2800" dirty="0" smtClean="0"/>
              <a:t>What’s not?</a:t>
            </a:r>
          </a:p>
          <a:p>
            <a:pPr lvl="0"/>
            <a:r>
              <a:rPr lang="en-US" sz="2800" dirty="0" smtClean="0"/>
              <a:t>What are some next steps we could take?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5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2.24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422</Words>
  <Application>Microsoft Office PowerPoint</Application>
  <PresentationFormat>On-screen Show (4:3)</PresentationFormat>
  <Paragraphs>72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</vt:lpstr>
      <vt:lpstr>Office Theme</vt:lpstr>
      <vt:lpstr>World Language Summit:  The High School to College Connection</vt:lpstr>
      <vt:lpstr>Thank you to our Sponsors</vt:lpstr>
      <vt:lpstr>Agenda</vt:lpstr>
      <vt:lpstr>Session 1: High School Connections</vt:lpstr>
      <vt:lpstr>Session 1: High School Connections</vt:lpstr>
      <vt:lpstr>Session 1: High School Connections</vt:lpstr>
      <vt:lpstr>12:00-1:00 Lunch &amp; Resource Tables</vt:lpstr>
      <vt:lpstr>Session 2: Meeting the needs of Heritage Language Learners and Dual Language Students… in College</vt:lpstr>
      <vt:lpstr>Session 3: Interactive Session: Where do we go from here?</vt:lpstr>
      <vt:lpstr>Break-out Topics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HERITAGE LITERACY SIMPOSIUM</dc:title>
  <dc:creator>Veronika  Egorova</dc:creator>
  <cp:lastModifiedBy>michelea</cp:lastModifiedBy>
  <cp:revision>38</cp:revision>
  <dcterms:created xsi:type="dcterms:W3CDTF">2014-01-20T05:53:17Z</dcterms:created>
  <dcterms:modified xsi:type="dcterms:W3CDTF">2016-01-23T22:38:18Z</dcterms:modified>
</cp:coreProperties>
</file>